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258" r:id="rId4"/>
    <p:sldId id="259" r:id="rId5"/>
    <p:sldId id="260" r:id="rId6"/>
    <p:sldId id="261" r:id="rId7"/>
    <p:sldId id="262" r:id="rId8"/>
    <p:sldId id="294" r:id="rId9"/>
    <p:sldId id="295" r:id="rId10"/>
    <p:sldId id="296" r:id="rId11"/>
    <p:sldId id="303" r:id="rId12"/>
    <p:sldId id="297" r:id="rId13"/>
    <p:sldId id="265" r:id="rId14"/>
    <p:sldId id="263" r:id="rId15"/>
    <p:sldId id="266" r:id="rId16"/>
    <p:sldId id="267" r:id="rId17"/>
    <p:sldId id="268" r:id="rId18"/>
    <p:sldId id="269" r:id="rId19"/>
    <p:sldId id="270" r:id="rId20"/>
    <p:sldId id="291" r:id="rId21"/>
    <p:sldId id="301" r:id="rId22"/>
    <p:sldId id="302" r:id="rId23"/>
    <p:sldId id="292" r:id="rId24"/>
    <p:sldId id="293" r:id="rId25"/>
    <p:sldId id="271" r:id="rId26"/>
    <p:sldId id="272" r:id="rId27"/>
    <p:sldId id="273" r:id="rId28"/>
    <p:sldId id="275" r:id="rId29"/>
    <p:sldId id="274" r:id="rId30"/>
    <p:sldId id="277" r:id="rId31"/>
    <p:sldId id="276" r:id="rId32"/>
    <p:sldId id="289" r:id="rId33"/>
    <p:sldId id="299" r:id="rId34"/>
    <p:sldId id="278" r:id="rId35"/>
    <p:sldId id="300" r:id="rId36"/>
    <p:sldId id="279" r:id="rId37"/>
    <p:sldId id="280" r:id="rId38"/>
    <p:sldId id="298" r:id="rId39"/>
    <p:sldId id="264" r:id="rId40"/>
    <p:sldId id="30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35AFC-B348-4315-8673-54ECC5626168}" type="datetimeFigureOut">
              <a:rPr lang="en-US" smtClean="0"/>
              <a:pPr/>
              <a:t>7/12/2017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8A289-C17A-4E0C-8AF1-FD995CB85C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58A289-C17A-4E0C-8AF1-FD995CB85C20}"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A3294D7-AC3E-4DF1-A2AF-69497BECA292}" type="datetimeFigureOut">
              <a:rPr lang="en-US" smtClean="0"/>
              <a:pPr/>
              <a:t>7/12/2017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0C6FBA0-5D5F-4BB7-8260-4922FE3251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3294D7-AC3E-4DF1-A2AF-69497BECA292}" type="datetimeFigureOut">
              <a:rPr lang="en-US" smtClean="0"/>
              <a:pPr/>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FBA0-5D5F-4BB7-8260-4922FE3251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3294D7-AC3E-4DF1-A2AF-69497BECA292}" type="datetimeFigureOut">
              <a:rPr lang="en-US" smtClean="0"/>
              <a:pPr/>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FBA0-5D5F-4BB7-8260-4922FE3251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A3294D7-AC3E-4DF1-A2AF-69497BECA292}" type="datetimeFigureOut">
              <a:rPr lang="en-US" smtClean="0"/>
              <a:pPr/>
              <a:t>7/12/2017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E0C6FBA0-5D5F-4BB7-8260-4922FE3251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A3294D7-AC3E-4DF1-A2AF-69497BECA292}" type="datetimeFigureOut">
              <a:rPr lang="en-US" smtClean="0"/>
              <a:pPr/>
              <a:t>7/12/2017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E0C6FBA0-5D5F-4BB7-8260-4922FE3251B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A3294D7-AC3E-4DF1-A2AF-69497BECA292}" type="datetimeFigureOut">
              <a:rPr lang="en-US" smtClean="0"/>
              <a:pPr/>
              <a:t>7/12/2017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E0C6FBA0-5D5F-4BB7-8260-4922FE3251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A3294D7-AC3E-4DF1-A2AF-69497BECA292}" type="datetimeFigureOut">
              <a:rPr lang="en-US" smtClean="0"/>
              <a:pPr/>
              <a:t>7/12/2017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0C6FBA0-5D5F-4BB7-8260-4922FE3251B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3294D7-AC3E-4DF1-A2AF-69497BECA292}" type="datetimeFigureOut">
              <a:rPr lang="en-US" smtClean="0"/>
              <a:pPr/>
              <a:t>7/12/2017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6FBA0-5D5F-4BB7-8260-4922FE3251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A3294D7-AC3E-4DF1-A2AF-69497BECA292}" type="datetimeFigureOut">
              <a:rPr lang="en-US" smtClean="0"/>
              <a:pPr/>
              <a:t>7/12/2017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0C6FBA0-5D5F-4BB7-8260-4922FE3251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A3294D7-AC3E-4DF1-A2AF-69497BECA292}" type="datetimeFigureOut">
              <a:rPr lang="en-US" smtClean="0"/>
              <a:pPr/>
              <a:t>7/12/2017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0C6FBA0-5D5F-4BB7-8260-4922FE3251B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A3294D7-AC3E-4DF1-A2AF-69497BECA292}" type="datetimeFigureOut">
              <a:rPr lang="en-US" smtClean="0"/>
              <a:pPr/>
              <a:t>7/12/2017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0C6FBA0-5D5F-4BB7-8260-4922FE3251B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A3294D7-AC3E-4DF1-A2AF-69497BECA292}" type="datetimeFigureOut">
              <a:rPr lang="en-US" smtClean="0"/>
              <a:pPr/>
              <a:t>7/12/2017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0C6FBA0-5D5F-4BB7-8260-4922FE3251B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5"/>
            <a:ext cx="7772400" cy="5357851"/>
          </a:xfrm>
        </p:spPr>
        <p:txBody>
          <a:bodyPr>
            <a:normAutofit/>
          </a:bodyPr>
          <a:lstStyle/>
          <a:p>
            <a:r>
              <a:rPr lang="en-IN" sz="3200" b="1" dirty="0" smtClean="0">
                <a:latin typeface="Times New Roman" pitchFamily="18" charset="0"/>
                <a:cs typeface="Times New Roman" pitchFamily="18" charset="0"/>
              </a:rPr>
              <a:t>BIG DATA WITH HADOOP</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SECONDARY NAMENODE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It is a backup for the </a:t>
            </a:r>
            <a:r>
              <a:rPr lang="en-US" sz="2000" dirty="0" err="1" smtClean="0">
                <a:latin typeface="Times New Roman" pitchFamily="18" charset="0"/>
                <a:cs typeface="Times New Roman" pitchFamily="18" charset="0"/>
              </a:rPr>
              <a:t>NameNode</a:t>
            </a:r>
            <a:endParaRPr lang="en-US" sz="2000" dirty="0" smtClean="0">
              <a:latin typeface="Times New Roman" pitchFamily="18" charset="0"/>
              <a:cs typeface="Times New Roman" pitchFamily="18" charset="0"/>
            </a:endParaRP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Periodically reads the log file and applies the changes to the </a:t>
            </a:r>
            <a:r>
              <a:rPr lang="en-US" sz="2000" dirty="0" err="1" smtClean="0">
                <a:latin typeface="Times New Roman" pitchFamily="18" charset="0"/>
                <a:cs typeface="Times New Roman" pitchFamily="18" charset="0"/>
              </a:rPr>
              <a:t>fsimage</a:t>
            </a:r>
            <a:r>
              <a:rPr lang="en-US" sz="2000" dirty="0" smtClean="0">
                <a:latin typeface="Times New Roman" pitchFamily="18" charset="0"/>
                <a:cs typeface="Times New Roman" pitchFamily="18" charset="0"/>
              </a:rPr>
              <a:t> file bringing it up to date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Allows the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to restart faster when required</a:t>
            </a:r>
          </a:p>
          <a:p>
            <a:pPr algn="just"/>
            <a:r>
              <a:rPr lang="en-US" sz="2000" dirty="0" smtClean="0">
                <a:latin typeface="Times New Roman" pitchFamily="18" charset="0"/>
                <a:cs typeface="Times New Roman" pitchFamily="18" charset="0"/>
              </a:rPr>
              <a:t>Stores the HDFS file system information in a </a:t>
            </a:r>
            <a:r>
              <a:rPr lang="en-US" sz="2000" dirty="0" err="1" smtClean="0">
                <a:latin typeface="Times New Roman" pitchFamily="18" charset="0"/>
                <a:cs typeface="Times New Roman" pitchFamily="18" charset="0"/>
              </a:rPr>
              <a:t>fsimage</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Updates to the file system (add/remove blocks) do not change the </a:t>
            </a:r>
            <a:r>
              <a:rPr lang="en-US" sz="2000" dirty="0" err="1" smtClean="0">
                <a:latin typeface="Times New Roman" pitchFamily="18" charset="0"/>
                <a:cs typeface="Times New Roman" pitchFamily="18" charset="0"/>
              </a:rPr>
              <a:t>fsimage</a:t>
            </a:r>
            <a:r>
              <a:rPr lang="en-US" sz="2000" dirty="0" smtClean="0">
                <a:latin typeface="Times New Roman" pitchFamily="18" charset="0"/>
                <a:cs typeface="Times New Roman" pitchFamily="18" charset="0"/>
              </a:rPr>
              <a:t> file</a:t>
            </a:r>
          </a:p>
          <a:p>
            <a:r>
              <a:rPr lang="en-US" sz="2000" dirty="0" smtClean="0">
                <a:latin typeface="Times New Roman" pitchFamily="18" charset="0"/>
                <a:cs typeface="Times New Roman" pitchFamily="18" charset="0"/>
              </a:rPr>
              <a:t>They are instead written to a log file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When starting the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loads the </a:t>
            </a:r>
            <a:r>
              <a:rPr lang="en-US" sz="2000" dirty="0" err="1" smtClean="0">
                <a:latin typeface="Times New Roman" pitchFamily="18" charset="0"/>
                <a:cs typeface="Times New Roman" pitchFamily="18" charset="0"/>
              </a:rPr>
              <a:t>fsimage</a:t>
            </a:r>
            <a:r>
              <a:rPr lang="en-US" sz="2000" dirty="0" smtClean="0">
                <a:latin typeface="Times New Roman" pitchFamily="18" charset="0"/>
                <a:cs typeface="Times New Roman" pitchFamily="18" charset="0"/>
              </a:rPr>
              <a:t> file and then applies the changes in the log file</a:t>
            </a:r>
          </a:p>
          <a:p>
            <a:pPr algn="just"/>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DATANODE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fontAlgn="base"/>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is responsible for storing the actual data in HDFS.</a:t>
            </a:r>
          </a:p>
          <a:p>
            <a:pPr algn="just" fontAlgn="base"/>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is also known as the Slave</a:t>
            </a:r>
          </a:p>
          <a:p>
            <a:pPr algn="just" fontAlgn="base"/>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are in constant communication.</a:t>
            </a:r>
          </a:p>
          <a:p>
            <a:pPr algn="just" fontAlgn="base"/>
            <a:r>
              <a:rPr lang="en-US" dirty="0" smtClean="0">
                <a:latin typeface="Times New Roman" pitchFamily="18" charset="0"/>
                <a:cs typeface="Times New Roman" pitchFamily="18" charset="0"/>
              </a:rPr>
              <a:t>When a </a:t>
            </a:r>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starts up it announce itself to the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along with the list of blocks it is responsible for.</a:t>
            </a:r>
          </a:p>
          <a:p>
            <a:pPr algn="just" fontAlgn="base"/>
            <a:r>
              <a:rPr lang="en-US" dirty="0" smtClean="0">
                <a:latin typeface="Times New Roman" pitchFamily="18" charset="0"/>
                <a:cs typeface="Times New Roman" pitchFamily="18" charset="0"/>
              </a:rPr>
              <a:t>When a </a:t>
            </a:r>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is down, it does not affect the availability of data or the cluster. </a:t>
            </a:r>
            <a:r>
              <a:rPr lang="en-US" dirty="0" err="1" smtClean="0">
                <a:latin typeface="Times New Roman" pitchFamily="18" charset="0"/>
                <a:cs typeface="Times New Roman" pitchFamily="18" charset="0"/>
              </a:rPr>
              <a:t>NameNode</a:t>
            </a:r>
            <a:r>
              <a:rPr lang="en-US" dirty="0" smtClean="0">
                <a:latin typeface="Times New Roman" pitchFamily="18" charset="0"/>
                <a:cs typeface="Times New Roman" pitchFamily="18" charset="0"/>
              </a:rPr>
              <a:t> will arrange for replication for the blocks managed by the </a:t>
            </a:r>
            <a:r>
              <a:rPr lang="en-US" dirty="0" err="1" smtClean="0">
                <a:latin typeface="Times New Roman" pitchFamily="18" charset="0"/>
                <a:cs typeface="Times New Roman" pitchFamily="18" charset="0"/>
              </a:rPr>
              <a:t>DataNode</a:t>
            </a:r>
            <a:r>
              <a:rPr lang="en-US" dirty="0" smtClean="0">
                <a:latin typeface="Times New Roman" pitchFamily="18" charset="0"/>
                <a:cs typeface="Times New Roman" pitchFamily="18" charset="0"/>
              </a:rPr>
              <a:t> that is not available.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JOBTRACKER AND TASKTRACKER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err="1" smtClean="0">
                <a:latin typeface="Times New Roman" pitchFamily="18" charset="0"/>
                <a:cs typeface="Times New Roman" pitchFamily="18" charset="0"/>
              </a:rPr>
              <a:t>JobTracker</a:t>
            </a:r>
            <a:endParaRPr lang="en-US" sz="28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Determines the execution plan for the job</a:t>
            </a:r>
          </a:p>
          <a:p>
            <a:pPr lvl="1"/>
            <a:r>
              <a:rPr lang="en-US" dirty="0" smtClean="0">
                <a:latin typeface="Times New Roman" pitchFamily="18" charset="0"/>
                <a:cs typeface="Times New Roman" pitchFamily="18" charset="0"/>
              </a:rPr>
              <a:t>Assigns individual tasks</a:t>
            </a:r>
          </a:p>
          <a:p>
            <a:pPr lvl="1"/>
            <a:endParaRPr lang="en-US"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TaskTracker</a:t>
            </a:r>
            <a:endParaRPr lang="en-US" sz="28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Keeps track of the performance of an individual </a:t>
            </a:r>
            <a:r>
              <a:rPr lang="en-US" dirty="0" err="1" smtClean="0">
                <a:latin typeface="Times New Roman" pitchFamily="18" charset="0"/>
                <a:cs typeface="Times New Roman" pitchFamily="18" charset="0"/>
              </a:rPr>
              <a:t>mapper</a:t>
            </a:r>
            <a:r>
              <a:rPr lang="en-US" dirty="0" smtClean="0">
                <a:latin typeface="Times New Roman" pitchFamily="18" charset="0"/>
                <a:cs typeface="Times New Roman" pitchFamily="18" charset="0"/>
              </a:rPr>
              <a:t> or reducer</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HADOOP ECOSYSTEM</a:t>
            </a:r>
            <a:endParaRPr lang="en-US" sz="32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tretch>
            <a:fillRect/>
          </a:stretch>
        </p:blipFill>
        <p:spPr bwMode="auto">
          <a:xfrm>
            <a:off x="1996281" y="1882775"/>
            <a:ext cx="5151438"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INTRODUCTION OF HADOOP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latin typeface="Times New Roman" pitchFamily="18" charset="0"/>
                <a:cs typeface="Times New Roman" pitchFamily="18" charset="0"/>
              </a:rPr>
              <a:t>Open source software framework designed for storage and processing of large scale data on clusters of commodity hardware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Created by Doug Cutting and Mike </a:t>
            </a:r>
            <a:r>
              <a:rPr lang="en-US" sz="2800" dirty="0" err="1" smtClean="0">
                <a:latin typeface="Times New Roman" pitchFamily="18" charset="0"/>
                <a:cs typeface="Times New Roman" pitchFamily="18" charset="0"/>
              </a:rPr>
              <a:t>Carafella</a:t>
            </a:r>
            <a:r>
              <a:rPr lang="en-US" sz="2800" dirty="0" smtClean="0">
                <a:latin typeface="Times New Roman" pitchFamily="18" charset="0"/>
                <a:cs typeface="Times New Roman" pitchFamily="18" charset="0"/>
              </a:rPr>
              <a:t> in 2005.</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Cutting named the program after his son’s toy elephant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TYPES OF DATA</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571612"/>
            <a:ext cx="8229600" cy="4525963"/>
          </a:xfrm>
        </p:spPr>
        <p:txBody>
          <a:bodyPr>
            <a:noAutofit/>
          </a:bodyPr>
          <a:lstStyle/>
          <a:p>
            <a:r>
              <a:rPr lang="en-US" sz="2000" dirty="0">
                <a:latin typeface="Times New Roman" pitchFamily="18" charset="0"/>
                <a:cs typeface="Times New Roman" pitchFamily="18" charset="0"/>
              </a:rPr>
              <a:t>We all know </a:t>
            </a:r>
            <a:r>
              <a:rPr lang="en-US" sz="2000" dirty="0" err="1">
                <a:latin typeface="Times New Roman" pitchFamily="18" charset="0"/>
                <a:cs typeface="Times New Roman" pitchFamily="18" charset="0"/>
              </a:rPr>
              <a:t>Hadoop</a:t>
            </a:r>
            <a:r>
              <a:rPr lang="en-US" sz="2000" dirty="0">
                <a:latin typeface="Times New Roman" pitchFamily="18" charset="0"/>
                <a:cs typeface="Times New Roman" pitchFamily="18" charset="0"/>
              </a:rPr>
              <a:t> is a framework which deals with Big Data but unlike any other frame work it's not a simple framework, it has its own family for processing different thing which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called as </a:t>
            </a:r>
            <a:r>
              <a:rPr lang="en-US" sz="2000" dirty="0" err="1">
                <a:latin typeface="Times New Roman" pitchFamily="18" charset="0"/>
                <a:cs typeface="Times New Roman" pitchFamily="18" charset="0"/>
              </a:rPr>
              <a:t>Hadoop</a:t>
            </a:r>
            <a:r>
              <a:rPr lang="en-US" sz="2000" dirty="0">
                <a:latin typeface="Times New Roman" pitchFamily="18" charset="0"/>
                <a:cs typeface="Times New Roman" pitchFamily="18" charset="0"/>
              </a:rPr>
              <a:t> Ecosystem.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solidFill>
                  <a:schemeClr val="accent1">
                    <a:lumMod val="75000"/>
                  </a:schemeClr>
                </a:solidFill>
                <a:latin typeface="Times New Roman" pitchFamily="18" charset="0"/>
                <a:cs typeface="Times New Roman" pitchFamily="18" charset="0"/>
              </a:rPr>
              <a:t>Structured Data </a:t>
            </a:r>
            <a:r>
              <a:rPr lang="en-US" sz="2000" dirty="0">
                <a:latin typeface="Times New Roman" pitchFamily="18" charset="0"/>
                <a:cs typeface="Times New Roman" pitchFamily="18" charset="0"/>
              </a:rPr>
              <a:t>- Data which has proper structure and which can be easily stored in tabular form in any relational databases like </a:t>
            </a:r>
            <a:r>
              <a:rPr lang="en-US" sz="2000" dirty="0" err="1">
                <a:latin typeface="Times New Roman" pitchFamily="18" charset="0"/>
                <a:cs typeface="Times New Roman" pitchFamily="18" charset="0"/>
              </a:rPr>
              <a:t>Mysql</a:t>
            </a:r>
            <a:r>
              <a:rPr lang="en-US" sz="2000" dirty="0">
                <a:latin typeface="Times New Roman" pitchFamily="18" charset="0"/>
                <a:cs typeface="Times New Roman" pitchFamily="18" charset="0"/>
              </a:rPr>
              <a:t>, Oracle etc is known as structured </a:t>
            </a:r>
            <a:r>
              <a:rPr lang="en-US" sz="2000" dirty="0" err="1">
                <a:latin typeface="Times New Roman" pitchFamily="18" charset="0"/>
                <a:cs typeface="Times New Roman" pitchFamily="18" charset="0"/>
              </a:rPr>
              <a:t>data.Example</a:t>
            </a:r>
            <a:r>
              <a:rPr lang="en-US" sz="2000" dirty="0">
                <a:latin typeface="Times New Roman" pitchFamily="18" charset="0"/>
                <a:cs typeface="Times New Roman" pitchFamily="18" charset="0"/>
              </a:rPr>
              <a:t>- Employee data </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solidFill>
                  <a:schemeClr val="accent1">
                    <a:lumMod val="75000"/>
                  </a:schemeClr>
                </a:solidFill>
                <a:latin typeface="Times New Roman" pitchFamily="18" charset="0"/>
                <a:cs typeface="Times New Roman" pitchFamily="18" charset="0"/>
              </a:rPr>
              <a:t>Semi-Structured Data</a:t>
            </a:r>
            <a:r>
              <a:rPr lang="en-US" sz="2000" dirty="0">
                <a:latin typeface="Times New Roman" pitchFamily="18" charset="0"/>
                <a:cs typeface="Times New Roman" pitchFamily="18" charset="0"/>
              </a:rPr>
              <a:t> - Data which has some structure but cannot be saved in a tabular form in relational databases is known as semi structured data. Example-XML data, email messages etc</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solidFill>
                  <a:schemeClr val="accent1">
                    <a:lumMod val="75000"/>
                  </a:schemeClr>
                </a:solidFill>
                <a:latin typeface="Times New Roman" pitchFamily="18" charset="0"/>
                <a:cs typeface="Times New Roman" pitchFamily="18" charset="0"/>
              </a:rPr>
              <a:t>Unstructured Data</a:t>
            </a:r>
            <a:r>
              <a:rPr lang="en-US" sz="2000" dirty="0">
                <a:latin typeface="Times New Roman" pitchFamily="18" charset="0"/>
                <a:cs typeface="Times New Roman" pitchFamily="18" charset="0"/>
              </a:rPr>
              <a:t> - Data which is not having any structure and cannot be saved in tabular form of relational databases is known as unstructured data. Example- Video files, Audio files, Text file etc.</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TOOLS OF HADOOP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a:t>HDFS (</a:t>
            </a:r>
            <a:r>
              <a:rPr lang="en-US" b="1" dirty="0" err="1"/>
              <a:t>Hadoop</a:t>
            </a:r>
            <a:r>
              <a:rPr lang="en-US" b="1" dirty="0"/>
              <a:t> Distributed File System</a:t>
            </a:r>
            <a:r>
              <a:rPr lang="en-US" b="1" dirty="0" smtClean="0"/>
              <a:t>)</a:t>
            </a:r>
          </a:p>
          <a:p>
            <a:r>
              <a:rPr lang="en-US" b="1" dirty="0" err="1"/>
              <a:t>MapReduce</a:t>
            </a:r>
            <a:r>
              <a:rPr lang="en-US" b="1" dirty="0"/>
              <a:t> </a:t>
            </a:r>
            <a:r>
              <a:rPr lang="en-US" b="1" dirty="0" smtClean="0"/>
              <a:t>Framework</a:t>
            </a:r>
          </a:p>
          <a:p>
            <a:r>
              <a:rPr lang="en-US" b="1" dirty="0" smtClean="0"/>
              <a:t>Hive</a:t>
            </a:r>
          </a:p>
          <a:p>
            <a:r>
              <a:rPr lang="en-US" b="1" dirty="0" smtClean="0"/>
              <a:t>Pig</a:t>
            </a:r>
          </a:p>
          <a:p>
            <a:r>
              <a:rPr lang="en-US" b="1" dirty="0" smtClean="0"/>
              <a:t>HBASE</a:t>
            </a:r>
          </a:p>
          <a:p>
            <a:r>
              <a:rPr lang="en-US" b="1" dirty="0" err="1" smtClean="0"/>
              <a:t>Oozie</a:t>
            </a:r>
            <a:endParaRPr lang="en-US" b="1" dirty="0" smtClean="0"/>
          </a:p>
          <a:p>
            <a:r>
              <a:rPr lang="en-US" b="1" dirty="0" smtClean="0"/>
              <a:t>Zookeeper</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HADOOP DISTRIBUTED FILE SYSTEM(HDFS)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43510"/>
          </a:xfrm>
        </p:spPr>
        <p:txBody>
          <a:bodyPr>
            <a:noAutofit/>
          </a:bodyPr>
          <a:lstStyle/>
          <a:p>
            <a:r>
              <a:rPr lang="en-US" sz="2400" dirty="0">
                <a:latin typeface="Times New Roman" pitchFamily="18" charset="0"/>
                <a:cs typeface="Times New Roman" pitchFamily="18" charset="0"/>
              </a:rPr>
              <a:t>HDFS is a main component of </a:t>
            </a:r>
            <a:r>
              <a:rPr lang="en-US" sz="2400" dirty="0" err="1">
                <a:latin typeface="Times New Roman" pitchFamily="18" charset="0"/>
                <a:cs typeface="Times New Roman" pitchFamily="18" charset="0"/>
              </a:rPr>
              <a:t>Hadoop</a:t>
            </a:r>
            <a:r>
              <a:rPr lang="en-US" sz="2400" dirty="0">
                <a:latin typeface="Times New Roman" pitchFamily="18" charset="0"/>
                <a:cs typeface="Times New Roman" pitchFamily="18" charset="0"/>
              </a:rPr>
              <a:t> and a technique to store the data in distributed manner in order to compute fast.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HDFS </a:t>
            </a:r>
            <a:r>
              <a:rPr lang="en-US" sz="2400" dirty="0">
                <a:latin typeface="Times New Roman" pitchFamily="18" charset="0"/>
                <a:cs typeface="Times New Roman" pitchFamily="18" charset="0"/>
              </a:rPr>
              <a:t>saves data in a block of 64MB(default) or 128 MB in size which is logical splitting of data in a </a:t>
            </a:r>
            <a:r>
              <a:rPr lang="en-US" sz="2400" dirty="0" err="1">
                <a:latin typeface="Times New Roman" pitchFamily="18" charset="0"/>
                <a:cs typeface="Times New Roman" pitchFamily="18" charset="0"/>
              </a:rPr>
              <a:t>Datanode</a:t>
            </a:r>
            <a:r>
              <a:rPr lang="en-US" sz="2400" dirty="0">
                <a:latin typeface="Times New Roman" pitchFamily="18" charset="0"/>
                <a:cs typeface="Times New Roman" pitchFamily="18" charset="0"/>
              </a:rPr>
              <a:t> (physical storage of data) in </a:t>
            </a:r>
            <a:r>
              <a:rPr lang="en-US" sz="2400" dirty="0" err="1">
                <a:latin typeface="Times New Roman" pitchFamily="18" charset="0"/>
                <a:cs typeface="Times New Roman" pitchFamily="18" charset="0"/>
              </a:rPr>
              <a:t>Hadoop</a:t>
            </a:r>
            <a:r>
              <a:rPr lang="en-US" sz="2400" dirty="0">
                <a:latin typeface="Times New Roman" pitchFamily="18" charset="0"/>
                <a:cs typeface="Times New Roman" pitchFamily="18" charset="0"/>
              </a:rPr>
              <a:t> cluster(formation of several </a:t>
            </a:r>
            <a:r>
              <a:rPr lang="en-US" sz="2400" dirty="0" err="1">
                <a:latin typeface="Times New Roman" pitchFamily="18" charset="0"/>
                <a:cs typeface="Times New Roman" pitchFamily="18" charset="0"/>
              </a:rPr>
              <a:t>Datanode</a:t>
            </a:r>
            <a:r>
              <a:rPr lang="en-US" sz="2400" dirty="0">
                <a:latin typeface="Times New Roman" pitchFamily="18" charset="0"/>
                <a:cs typeface="Times New Roman" pitchFamily="18" charset="0"/>
              </a:rPr>
              <a:t> which is a collection commodity hardware connected through single network</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All information about data splits in data node known as metadata is captured in </a:t>
            </a:r>
            <a:r>
              <a:rPr lang="en-US" sz="2400" dirty="0" err="1">
                <a:latin typeface="Times New Roman" pitchFamily="18" charset="0"/>
                <a:cs typeface="Times New Roman" pitchFamily="18" charset="0"/>
              </a:rPr>
              <a:t>Namenode</a:t>
            </a:r>
            <a:r>
              <a:rPr lang="en-US" sz="2400" dirty="0">
                <a:latin typeface="Times New Roman" pitchFamily="18" charset="0"/>
                <a:cs typeface="Times New Roman" pitchFamily="18" charset="0"/>
              </a:rPr>
              <a:t> which is again a part of HDFS</a:t>
            </a:r>
            <a:r>
              <a:rPr lang="en-US" sz="2400" dirty="0" smtClean="0">
                <a:latin typeface="Times New Roman" pitchFamily="18" charset="0"/>
                <a:cs typeface="Times New Roman" pitchFamily="18" charset="0"/>
              </a:rPr>
              <a:t>.</a:t>
            </a:r>
          </a:p>
          <a:p>
            <a:pPr marL="342900" lvl="1" indent="-342900">
              <a:buFont typeface="Arial" pitchFamily="34" charset="0"/>
              <a:buChar char="•"/>
            </a:pPr>
            <a:r>
              <a:rPr lang="en-US" sz="2400" dirty="0" smtClean="0">
                <a:latin typeface="Times New Roman" pitchFamily="18" charset="0"/>
                <a:cs typeface="Times New Roman" pitchFamily="18" charset="0"/>
              </a:rPr>
              <a:t>When a client wants to retrieve data Communicates with the </a:t>
            </a:r>
            <a:r>
              <a:rPr lang="en-US" sz="2400" dirty="0" err="1" smtClean="0">
                <a:latin typeface="Times New Roman" pitchFamily="18" charset="0"/>
                <a:cs typeface="Times New Roman" pitchFamily="18" charset="0"/>
              </a:rPr>
              <a:t>NameNode</a:t>
            </a:r>
            <a:r>
              <a:rPr lang="en-US" sz="2400" dirty="0" smtClean="0">
                <a:latin typeface="Times New Roman" pitchFamily="18" charset="0"/>
                <a:cs typeface="Times New Roman" pitchFamily="18" charset="0"/>
              </a:rPr>
              <a:t> to determine which blocks make up a file and on which data nodes those blocks are stored</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HDFS ARCHITECTURE</a:t>
            </a:r>
            <a:endParaRPr lang="en-US" sz="32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tretch>
            <a:fillRect/>
          </a:stretch>
        </p:blipFill>
        <p:spPr bwMode="auto">
          <a:xfrm>
            <a:off x="1306285" y="1882775"/>
            <a:ext cx="653142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MAPREDUCE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It is another main component of </a:t>
            </a:r>
            <a:r>
              <a:rPr lang="en-US" sz="2400" dirty="0" err="1">
                <a:latin typeface="Times New Roman" pitchFamily="18" charset="0"/>
                <a:cs typeface="Times New Roman" pitchFamily="18" charset="0"/>
              </a:rPr>
              <a:t>Hadoop</a:t>
            </a:r>
            <a:r>
              <a:rPr lang="en-US" sz="2400" dirty="0">
                <a:latin typeface="Times New Roman" pitchFamily="18" charset="0"/>
                <a:cs typeface="Times New Roman" pitchFamily="18" charset="0"/>
              </a:rPr>
              <a:t> and a method of programming in a distributed data stored in a HDFS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We can write Map reduce program by using any language like </a:t>
            </a:r>
            <a:r>
              <a:rPr lang="en-US" sz="2400" dirty="0" smtClean="0">
                <a:latin typeface="Times New Roman" pitchFamily="18" charset="0"/>
                <a:cs typeface="Times New Roman" pitchFamily="18" charset="0"/>
              </a:rPr>
              <a:t>JAVA, </a:t>
            </a:r>
            <a:r>
              <a:rPr lang="en-US" sz="2400" dirty="0">
                <a:latin typeface="Times New Roman" pitchFamily="18" charset="0"/>
                <a:cs typeface="Times New Roman" pitchFamily="18" charset="0"/>
              </a:rPr>
              <a:t>PYTHON, RUBY etc</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By name only Map Reduce gives its functionality Map will do mapping of logic into data (distributed in HDFS) and once computation is over reducer will collect the result of Map to generate final output result of </a:t>
            </a:r>
            <a:r>
              <a:rPr lang="en-US" sz="2400" dirty="0" err="1">
                <a:latin typeface="Times New Roman" pitchFamily="18" charset="0"/>
                <a:cs typeface="Times New Roman" pitchFamily="18" charset="0"/>
              </a:rPr>
              <a:t>MapReduce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MapReduce</a:t>
            </a:r>
            <a:r>
              <a:rPr lang="en-US" sz="2400" dirty="0">
                <a:latin typeface="Times New Roman" pitchFamily="18" charset="0"/>
                <a:cs typeface="Times New Roman" pitchFamily="18" charset="0"/>
              </a:rPr>
              <a:t> Program can be applied to any type of data whether Structured or Unstructured stored in HDFS. Example - word count using </a:t>
            </a:r>
            <a:r>
              <a:rPr lang="en-US" sz="2400" dirty="0" err="1">
                <a:latin typeface="Times New Roman" pitchFamily="18" charset="0"/>
                <a:cs typeface="Times New Roman" pitchFamily="18" charset="0"/>
              </a:rPr>
              <a:t>MapReduce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sz="2800" dirty="0" smtClean="0">
                <a:latin typeface="Times New Roman" pitchFamily="18" charset="0"/>
                <a:cs typeface="Times New Roman" pitchFamily="18" charset="0"/>
              </a:rPr>
              <a:t>Introduction to </a:t>
            </a:r>
            <a:r>
              <a:rPr lang="en-IN" sz="2800" dirty="0" err="1" smtClean="0">
                <a:latin typeface="Times New Roman" pitchFamily="18" charset="0"/>
                <a:cs typeface="Times New Roman" pitchFamily="18" charset="0"/>
              </a:rPr>
              <a:t>BigData</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Characteristics of </a:t>
            </a:r>
            <a:r>
              <a:rPr lang="en-IN" sz="2800" dirty="0" err="1" smtClean="0">
                <a:latin typeface="Times New Roman" pitchFamily="18" charset="0"/>
                <a:cs typeface="Times New Roman" pitchFamily="18" charset="0"/>
              </a:rPr>
              <a:t>BigData</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Applications of </a:t>
            </a:r>
            <a:r>
              <a:rPr lang="en-IN" sz="2800" dirty="0" err="1" smtClean="0">
                <a:latin typeface="Times New Roman" pitchFamily="18" charset="0"/>
                <a:cs typeface="Times New Roman" pitchFamily="18" charset="0"/>
              </a:rPr>
              <a:t>BigData</a:t>
            </a:r>
            <a:endParaRPr lang="en-IN" sz="2800"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Hadoop</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Introduction</a:t>
            </a:r>
          </a:p>
          <a:p>
            <a:r>
              <a:rPr lang="en-IN" sz="2800" dirty="0" err="1" smtClean="0">
                <a:latin typeface="Times New Roman" pitchFamily="18" charset="0"/>
                <a:cs typeface="Times New Roman" pitchFamily="18" charset="0"/>
              </a:rPr>
              <a:t>Hadoop</a:t>
            </a:r>
            <a:r>
              <a:rPr lang="en-IN" sz="2800" dirty="0" smtClean="0">
                <a:latin typeface="Times New Roman" pitchFamily="18" charset="0"/>
                <a:cs typeface="Times New Roman" pitchFamily="18" charset="0"/>
              </a:rPr>
              <a:t> cluster</a:t>
            </a:r>
          </a:p>
          <a:p>
            <a:r>
              <a:rPr lang="en-IN" sz="2800" dirty="0" err="1" smtClean="0">
                <a:latin typeface="Times New Roman" pitchFamily="18" charset="0"/>
                <a:cs typeface="Times New Roman" pitchFamily="18" charset="0"/>
              </a:rPr>
              <a:t>Hadoop</a:t>
            </a:r>
            <a:r>
              <a:rPr lang="en-IN" sz="2800" dirty="0" smtClean="0">
                <a:latin typeface="Times New Roman" pitchFamily="18" charset="0"/>
                <a:cs typeface="Times New Roman" pitchFamily="18" charset="0"/>
              </a:rPr>
              <a:t> Ecosystem</a:t>
            </a:r>
          </a:p>
          <a:p>
            <a:r>
              <a:rPr lang="en-IN" sz="2800" dirty="0" err="1" smtClean="0">
                <a:latin typeface="Times New Roman" pitchFamily="18" charset="0"/>
                <a:cs typeface="Times New Roman" pitchFamily="18" charset="0"/>
              </a:rPr>
              <a:t>Hadoop</a:t>
            </a:r>
            <a:r>
              <a:rPr lang="en-IN" sz="2800" dirty="0" smtClean="0">
                <a:latin typeface="Times New Roman" pitchFamily="18" charset="0"/>
                <a:cs typeface="Times New Roman" pitchFamily="18" charset="0"/>
              </a:rPr>
              <a:t> Tools</a:t>
            </a:r>
          </a:p>
          <a:p>
            <a:r>
              <a:rPr lang="en-IN" sz="2800" dirty="0" smtClean="0">
                <a:latin typeface="Times New Roman" pitchFamily="18" charset="0"/>
                <a:cs typeface="Times New Roman" pitchFamily="18" charset="0"/>
              </a:rPr>
              <a:t>Uses of </a:t>
            </a:r>
            <a:r>
              <a:rPr lang="en-IN" sz="2800" dirty="0" err="1" smtClean="0">
                <a:latin typeface="Times New Roman" pitchFamily="18" charset="0"/>
                <a:cs typeface="Times New Roman" pitchFamily="18" charset="0"/>
              </a:rPr>
              <a:t>Hadoop</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MAPPER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Reads data as key/value pairs</a:t>
            </a:r>
          </a:p>
          <a:p>
            <a:pPr lvl="1"/>
            <a:r>
              <a:rPr lang="en-US" dirty="0" smtClean="0"/>
              <a:t>The key is often discarded</a:t>
            </a:r>
          </a:p>
          <a:p>
            <a:endParaRPr lang="en-US" dirty="0" smtClean="0"/>
          </a:p>
          <a:p>
            <a:r>
              <a:rPr lang="en-US" dirty="0" smtClean="0"/>
              <a:t>Outputs zero or more key/value pairs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INPUT SPLITS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dirty="0" smtClean="0"/>
              <a:t>Input splits doesn’t contain actual data, rather it has the storage locations to data on HDFS</a:t>
            </a:r>
          </a:p>
          <a:p>
            <a:pPr fontAlgn="base">
              <a:buNone/>
            </a:pPr>
            <a:endParaRPr lang="en-US" dirty="0" smtClean="0"/>
          </a:p>
          <a:p>
            <a:pPr fontAlgn="base">
              <a:buFont typeface="Wingdings" pitchFamily="2" charset="2"/>
              <a:buChar char="v"/>
            </a:pPr>
            <a:r>
              <a:rPr lang="en-US" dirty="0" smtClean="0"/>
              <a:t> </a:t>
            </a:r>
            <a:r>
              <a:rPr lang="en-US" dirty="0" err="1" smtClean="0"/>
              <a:t>Usually,Size</a:t>
            </a:r>
            <a:r>
              <a:rPr lang="en-US" dirty="0" smtClean="0"/>
              <a:t> of Input split is same as block size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4414" y="2714620"/>
            <a:ext cx="6643734" cy="3714776"/>
          </a:xfrm>
          <a:prstGeom prst="rect">
            <a:avLst/>
          </a:prstGeom>
          <a:noFill/>
          <a:ln w="9525">
            <a:noFill/>
            <a:miter lim="800000"/>
            <a:headEnd/>
            <a:tailEnd/>
          </a:ln>
          <a:effectLst/>
        </p:spPr>
      </p:pic>
      <p:sp>
        <p:nvSpPr>
          <p:cNvPr id="6" name="TextBox 5"/>
          <p:cNvSpPr txBox="1"/>
          <p:nvPr/>
        </p:nvSpPr>
        <p:spPr>
          <a:xfrm>
            <a:off x="785786" y="642918"/>
            <a:ext cx="7072362" cy="1200329"/>
          </a:xfrm>
          <a:prstGeom prst="rect">
            <a:avLst/>
          </a:prstGeom>
          <a:noFill/>
        </p:spPr>
        <p:txBody>
          <a:bodyPr wrap="square" rtlCol="0">
            <a:spAutoFit/>
          </a:bodyPr>
          <a:lstStyle/>
          <a:p>
            <a:pPr algn="just" fontAlgn="base"/>
            <a:r>
              <a:rPr lang="en-US" sz="2400" dirty="0" smtClean="0">
                <a:latin typeface="Times New Roman" pitchFamily="18" charset="0"/>
                <a:cs typeface="Times New Roman" pitchFamily="18" charset="0"/>
              </a:rPr>
              <a:t>If the HDFS </a:t>
            </a:r>
            <a:r>
              <a:rPr lang="en-US" sz="2400" b="1" dirty="0" smtClean="0">
                <a:latin typeface="Times New Roman" pitchFamily="18" charset="0"/>
                <a:cs typeface="Times New Roman" pitchFamily="18" charset="0"/>
              </a:rPr>
              <a:t>Block Size</a:t>
            </a:r>
            <a:r>
              <a:rPr lang="en-US" sz="2400" dirty="0" smtClean="0">
                <a:latin typeface="Times New Roman" pitchFamily="18" charset="0"/>
                <a:cs typeface="Times New Roman" pitchFamily="18" charset="0"/>
              </a:rPr>
              <a:t> is configured as </a:t>
            </a:r>
            <a:r>
              <a:rPr lang="en-US" sz="2400" b="1" dirty="0" smtClean="0">
                <a:latin typeface="Times New Roman" pitchFamily="18" charset="0"/>
                <a:cs typeface="Times New Roman" pitchFamily="18" charset="0"/>
              </a:rPr>
              <a:t>128MB</a:t>
            </a:r>
            <a:r>
              <a:rPr lang="en-US" sz="2400" dirty="0" smtClean="0">
                <a:latin typeface="Times New Roman" pitchFamily="18" charset="0"/>
                <a:cs typeface="Times New Roman" pitchFamily="18" charset="0"/>
              </a:rPr>
              <a:t>, then the 4 records will not be distributed among the blocks evenly. It will look like this.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SHUFFLE AND SORT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p>
          <a:p>
            <a:r>
              <a:rPr lang="en-US" dirty="0" smtClean="0"/>
              <a:t>Output from the </a:t>
            </a:r>
            <a:r>
              <a:rPr lang="en-US" dirty="0" err="1" smtClean="0"/>
              <a:t>mapper</a:t>
            </a:r>
            <a:r>
              <a:rPr lang="en-US" dirty="0" smtClean="0"/>
              <a:t> is sorted by key</a:t>
            </a:r>
          </a:p>
          <a:p>
            <a:endParaRPr lang="en-US" dirty="0" smtClean="0"/>
          </a:p>
          <a:p>
            <a:r>
              <a:rPr lang="en-US" dirty="0" smtClean="0"/>
              <a:t>All values with the same key are guaranteed to go to the same machine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REDUCER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Called once for each unique key</a:t>
            </a:r>
          </a:p>
          <a:p>
            <a:endParaRPr lang="en-US" dirty="0" smtClean="0"/>
          </a:p>
          <a:p>
            <a:r>
              <a:rPr lang="en-US" dirty="0" smtClean="0"/>
              <a:t>Gets a list of all values associated with a key as input</a:t>
            </a:r>
          </a:p>
          <a:p>
            <a:endParaRPr lang="en-US" dirty="0" smtClean="0"/>
          </a:p>
          <a:p>
            <a:r>
              <a:rPr lang="en-US" dirty="0" smtClean="0"/>
              <a:t>The reducer outputs zero or more final key/value pairs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MAPREDUCE: WORD COUNT</a:t>
            </a:r>
            <a:endParaRPr lang="en-US" sz="32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tretch>
            <a:fillRect/>
          </a:stretch>
        </p:blipFill>
        <p:spPr bwMode="auto">
          <a:xfrm>
            <a:off x="1000100" y="1643050"/>
            <a:ext cx="6929486" cy="4407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HIVE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Many programmers and analyst are more comfortable with Structured Query Language than Java or any other programming language for which Hive is created by </a:t>
            </a:r>
            <a:r>
              <a:rPr lang="en-US" sz="2400" dirty="0" err="1">
                <a:latin typeface="Times New Roman" pitchFamily="18" charset="0"/>
                <a:cs typeface="Times New Roman" pitchFamily="18" charset="0"/>
              </a:rPr>
              <a:t>Facebook</a:t>
            </a:r>
            <a:r>
              <a:rPr lang="en-US" sz="2400" dirty="0">
                <a:latin typeface="Times New Roman" pitchFamily="18" charset="0"/>
                <a:cs typeface="Times New Roman" pitchFamily="18" charset="0"/>
              </a:rPr>
              <a:t> and later donated to </a:t>
            </a:r>
            <a:r>
              <a:rPr lang="en-US" sz="2400" dirty="0" err="1">
                <a:latin typeface="Times New Roman" pitchFamily="18" charset="0"/>
                <a:cs typeface="Times New Roman" pitchFamily="18" charset="0"/>
              </a:rPr>
              <a:t>Apachefoundation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Hive </a:t>
            </a:r>
            <a:r>
              <a:rPr lang="en-US" sz="2400" dirty="0">
                <a:latin typeface="Times New Roman" pitchFamily="18" charset="0"/>
                <a:cs typeface="Times New Roman" pitchFamily="18" charset="0"/>
              </a:rPr>
              <a:t>mainly deals with structured data which is stored in HDFS with a Query Language similar to SQL and known as HQL (Hive Query Language).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Hive </a:t>
            </a:r>
            <a:r>
              <a:rPr lang="en-US" sz="2400" dirty="0">
                <a:latin typeface="Times New Roman" pitchFamily="18" charset="0"/>
                <a:cs typeface="Times New Roman" pitchFamily="18" charset="0"/>
              </a:rPr>
              <a:t>also run Map reduce program in a backend to process data in HDFS but here programmer has not worry about that backend </a:t>
            </a:r>
            <a:r>
              <a:rPr lang="en-US" sz="2400" dirty="0" err="1">
                <a:latin typeface="Times New Roman" pitchFamily="18" charset="0"/>
                <a:cs typeface="Times New Roman" pitchFamily="18" charset="0"/>
              </a:rPr>
              <a:t>MapReduce</a:t>
            </a:r>
            <a:r>
              <a:rPr lang="en-US" sz="2400" dirty="0">
                <a:latin typeface="Times New Roman" pitchFamily="18" charset="0"/>
                <a:cs typeface="Times New Roman" pitchFamily="18" charset="0"/>
              </a:rPr>
              <a:t> job it will look similar to SQL and result will be displayed on console.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PIG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itchFamily="18" charset="0"/>
                <a:cs typeface="Times New Roman" pitchFamily="18" charset="0"/>
              </a:rPr>
              <a:t>PIG also deals with structured data using PIG LATIN language. PIG was originally developed at Yahoo to answer similar need to HIVE.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an alternative provided to programmer who loves scripting and don't want to use Java/Python or SQL to process data</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 Pig Latin program is made up of a series of operations, or transformations, that are applied to the input data which runs </a:t>
            </a:r>
            <a:r>
              <a:rPr lang="en-US" sz="2800" dirty="0" err="1">
                <a:latin typeface="Times New Roman" pitchFamily="18" charset="0"/>
                <a:cs typeface="Times New Roman" pitchFamily="18" charset="0"/>
              </a:rPr>
              <a:t>MapReduce</a:t>
            </a:r>
            <a:r>
              <a:rPr lang="en-US" sz="2800" dirty="0">
                <a:latin typeface="Times New Roman" pitchFamily="18" charset="0"/>
                <a:cs typeface="Times New Roman" pitchFamily="18" charset="0"/>
              </a:rPr>
              <a:t> program in backend to produce output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YARN ARCHITECTURE</a:t>
            </a:r>
            <a:endParaRPr lang="en-US" sz="32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tretch>
            <a:fillRect/>
          </a:stretch>
        </p:blipFill>
        <p:spPr bwMode="auto">
          <a:xfrm>
            <a:off x="2366962" y="2511425"/>
            <a:ext cx="4410075"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YARN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Autofit/>
          </a:bodyPr>
          <a:lstStyle/>
          <a:p>
            <a:r>
              <a:rPr lang="en-US" sz="2000" dirty="0">
                <a:latin typeface="Times New Roman" pitchFamily="18" charset="0"/>
                <a:cs typeface="Times New Roman" pitchFamily="18" charset="0"/>
              </a:rPr>
              <a:t>The fundamental idea of YARN is to split up the functionalities of resource management and job scheduling/monitoring into separate daemons. The idea is to have a global </a:t>
            </a:r>
            <a:r>
              <a:rPr lang="en-US" sz="2000" dirty="0" err="1">
                <a:latin typeface="Times New Roman" pitchFamily="18" charset="0"/>
                <a:cs typeface="Times New Roman" pitchFamily="18" charset="0"/>
              </a:rPr>
              <a:t>ResourceManager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RM</a:t>
            </a:r>
            <a:r>
              <a:rPr lang="en-US" sz="2000" dirty="0">
                <a:latin typeface="Times New Roman" pitchFamily="18" charset="0"/>
                <a:cs typeface="Times New Roman" pitchFamily="18" charset="0"/>
              </a:rPr>
              <a:t>) and per-application </a:t>
            </a:r>
            <a:r>
              <a:rPr lang="en-US" sz="2000" dirty="0" err="1">
                <a:latin typeface="Times New Roman" pitchFamily="18" charset="0"/>
                <a:cs typeface="Times New Roman" pitchFamily="18" charset="0"/>
              </a:rPr>
              <a:t>ApplicationMaster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AM</a:t>
            </a:r>
            <a:r>
              <a:rPr lang="en-US" sz="2000" dirty="0">
                <a:latin typeface="Times New Roman" pitchFamily="18" charset="0"/>
                <a:cs typeface="Times New Roman" pitchFamily="18" charset="0"/>
              </a:rPr>
              <a:t>). An application is either a single job or a DAG of jobs.</a:t>
            </a:r>
          </a:p>
          <a:p>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ResourceManager</a:t>
            </a:r>
            <a:r>
              <a:rPr lang="en-US" sz="2000" dirty="0">
                <a:latin typeface="Times New Roman" pitchFamily="18" charset="0"/>
                <a:cs typeface="Times New Roman" pitchFamily="18" charset="0"/>
              </a:rPr>
              <a:t> and the </a:t>
            </a:r>
            <a:r>
              <a:rPr lang="en-US" sz="2000" dirty="0" err="1">
                <a:latin typeface="Times New Roman" pitchFamily="18" charset="0"/>
                <a:cs typeface="Times New Roman" pitchFamily="18" charset="0"/>
              </a:rPr>
              <a:t>NodeManager</a:t>
            </a:r>
            <a:r>
              <a:rPr lang="en-US" sz="2000" dirty="0">
                <a:latin typeface="Times New Roman" pitchFamily="18" charset="0"/>
                <a:cs typeface="Times New Roman" pitchFamily="18" charset="0"/>
              </a:rPr>
              <a:t> form the data-computation framework. The </a:t>
            </a:r>
            <a:r>
              <a:rPr lang="en-US" sz="2000" dirty="0" err="1">
                <a:latin typeface="Times New Roman" pitchFamily="18" charset="0"/>
                <a:cs typeface="Times New Roman" pitchFamily="18" charset="0"/>
              </a:rPr>
              <a:t>ResourceManager</a:t>
            </a:r>
            <a:r>
              <a:rPr lang="en-US" sz="2000" dirty="0">
                <a:latin typeface="Times New Roman" pitchFamily="18" charset="0"/>
                <a:cs typeface="Times New Roman" pitchFamily="18" charset="0"/>
              </a:rPr>
              <a:t> is the ultimate authority that arbitrates resources among all the applications in the system. The </a:t>
            </a:r>
            <a:r>
              <a:rPr lang="en-US" sz="2000" dirty="0" err="1">
                <a:latin typeface="Times New Roman" pitchFamily="18" charset="0"/>
                <a:cs typeface="Times New Roman" pitchFamily="18" charset="0"/>
              </a:rPr>
              <a:t>NodeManager</a:t>
            </a:r>
            <a:r>
              <a:rPr lang="en-US" sz="2000" dirty="0">
                <a:latin typeface="Times New Roman" pitchFamily="18" charset="0"/>
                <a:cs typeface="Times New Roman" pitchFamily="18" charset="0"/>
              </a:rPr>
              <a:t> is the per-machine framework agent who is responsible for containers, monitoring their resource usage (</a:t>
            </a:r>
            <a:r>
              <a:rPr lang="en-US" sz="2000" dirty="0" err="1">
                <a:latin typeface="Times New Roman" pitchFamily="18" charset="0"/>
                <a:cs typeface="Times New Roman" pitchFamily="18" charset="0"/>
              </a:rPr>
              <a:t>cpu</a:t>
            </a:r>
            <a:r>
              <a:rPr lang="en-US" sz="2000" dirty="0">
                <a:latin typeface="Times New Roman" pitchFamily="18" charset="0"/>
                <a:cs typeface="Times New Roman" pitchFamily="18" charset="0"/>
              </a:rPr>
              <a:t>, memory, disk, network) and reporting the same to the </a:t>
            </a:r>
            <a:r>
              <a:rPr lang="en-US" sz="2000" dirty="0" err="1">
                <a:latin typeface="Times New Roman" pitchFamily="18" charset="0"/>
                <a:cs typeface="Times New Roman" pitchFamily="18" charset="0"/>
              </a:rPr>
              <a:t>ResourceManager</a:t>
            </a:r>
            <a:r>
              <a:rPr lang="en-US" sz="2000" dirty="0">
                <a:latin typeface="Times New Roman" pitchFamily="18" charset="0"/>
                <a:cs typeface="Times New Roman" pitchFamily="18" charset="0"/>
              </a:rPr>
              <a:t>/Scheduler.</a:t>
            </a:r>
          </a:p>
          <a:p>
            <a:r>
              <a:rPr lang="en-US" sz="2000" dirty="0">
                <a:latin typeface="Times New Roman" pitchFamily="18" charset="0"/>
                <a:cs typeface="Times New Roman" pitchFamily="18" charset="0"/>
              </a:rPr>
              <a:t>The per-application </a:t>
            </a:r>
            <a:r>
              <a:rPr lang="en-US" sz="2000" dirty="0" err="1">
                <a:latin typeface="Times New Roman" pitchFamily="18" charset="0"/>
                <a:cs typeface="Times New Roman" pitchFamily="18" charset="0"/>
              </a:rPr>
              <a:t>ApplicationMaster</a:t>
            </a:r>
            <a:r>
              <a:rPr lang="en-US" sz="2000" dirty="0">
                <a:latin typeface="Times New Roman" pitchFamily="18" charset="0"/>
                <a:cs typeface="Times New Roman" pitchFamily="18" charset="0"/>
              </a:rPr>
              <a:t> is, in effect, a framework specific library and is tasked with negotiating resources from the </a:t>
            </a:r>
            <a:r>
              <a:rPr lang="en-US" sz="2000" dirty="0" err="1">
                <a:latin typeface="Times New Roman" pitchFamily="18" charset="0"/>
                <a:cs typeface="Times New Roman" pitchFamily="18" charset="0"/>
              </a:rPr>
              <a:t>ResourceManager</a:t>
            </a:r>
            <a:r>
              <a:rPr lang="en-US" sz="2000" dirty="0">
                <a:latin typeface="Times New Roman" pitchFamily="18" charset="0"/>
                <a:cs typeface="Times New Roman" pitchFamily="18" charset="0"/>
              </a:rPr>
              <a:t> and working with the </a:t>
            </a:r>
            <a:r>
              <a:rPr lang="en-US" sz="2000" dirty="0" err="1">
                <a:latin typeface="Times New Roman" pitchFamily="18" charset="0"/>
                <a:cs typeface="Times New Roman" pitchFamily="18" charset="0"/>
              </a:rPr>
              <a:t>NodeManager</a:t>
            </a:r>
            <a:r>
              <a:rPr lang="en-US" sz="2000" dirty="0">
                <a:latin typeface="Times New Roman" pitchFamily="18" charset="0"/>
                <a:cs typeface="Times New Roman" pitchFamily="18" charset="0"/>
              </a:rPr>
              <a:t>(s) to execute and monitor the tasks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INTRODUCTION  TO  BIGDATA</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Big data usually includes data sets with sizes beyond the ability of commonly used software tools to capture, curate, manage, and process data within a tolerable elapsed time.</a:t>
            </a:r>
          </a:p>
          <a:p>
            <a:pPr algn="just"/>
            <a:r>
              <a:rPr lang="en-US" sz="2400" dirty="0" smtClean="0">
                <a:latin typeface="Times New Roman" pitchFamily="18" charset="0"/>
                <a:cs typeface="Times New Roman" pitchFamily="18" charset="0"/>
              </a:rPr>
              <a:t> Big data "size" is a constantly moving target, as of 2012 ranging from a few dozen terabytes to many </a:t>
            </a:r>
            <a:r>
              <a:rPr lang="en-US" sz="2400" dirty="0" err="1" smtClean="0">
                <a:latin typeface="Times New Roman" pitchFamily="18" charset="0"/>
                <a:cs typeface="Times New Roman" pitchFamily="18" charset="0"/>
              </a:rPr>
              <a:t>petabytes</a:t>
            </a:r>
            <a:r>
              <a:rPr lang="en-US" sz="2400" dirty="0" smtClean="0">
                <a:latin typeface="Times New Roman" pitchFamily="18" charset="0"/>
                <a:cs typeface="Times New Roman" pitchFamily="18" charset="0"/>
              </a:rPr>
              <a:t> of data.</a:t>
            </a:r>
          </a:p>
          <a:p>
            <a:pPr algn="just"/>
            <a:r>
              <a:rPr lang="en-US" sz="2400" dirty="0" smtClean="0">
                <a:latin typeface="Times New Roman" pitchFamily="18" charset="0"/>
                <a:cs typeface="Times New Roman" pitchFamily="18" charset="0"/>
              </a:rPr>
              <a:t> Big data is a set of techniques and technologies that require new forms of integration to uncover large hidden values from large datasets that are diverse, complex, and of a massive scale.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2900" dirty="0" smtClean="0">
                <a:latin typeface="Times New Roman" pitchFamily="18" charset="0"/>
                <a:cs typeface="Times New Roman" pitchFamily="18" charset="0"/>
              </a:rPr>
              <a:t>The Scheduler is responsible for allocating resources to the various running applications subject to familiar constraints of capacities, queues etc. The Scheduler is pure scheduler in the sense that it performs no monitoring or tracking of status for the application. Also, it offers no guarantees about restarting failed tasks either due to application failure or hardware failures. </a:t>
            </a:r>
          </a:p>
          <a:p>
            <a:pPr algn="just"/>
            <a:r>
              <a:rPr lang="en-US" sz="2900" dirty="0" smtClean="0">
                <a:latin typeface="Times New Roman" pitchFamily="18" charset="0"/>
                <a:cs typeface="Times New Roman" pitchFamily="18" charset="0"/>
              </a:rPr>
              <a:t>The </a:t>
            </a:r>
            <a:r>
              <a:rPr lang="en-US" sz="2900" dirty="0" err="1" smtClean="0">
                <a:latin typeface="Times New Roman" pitchFamily="18" charset="0"/>
                <a:cs typeface="Times New Roman" pitchFamily="18" charset="0"/>
              </a:rPr>
              <a:t>ApplicationsManager</a:t>
            </a:r>
            <a:r>
              <a:rPr lang="en-US" sz="2900" dirty="0" smtClean="0">
                <a:latin typeface="Times New Roman" pitchFamily="18" charset="0"/>
                <a:cs typeface="Times New Roman" pitchFamily="18" charset="0"/>
              </a:rPr>
              <a:t> is responsible for accepting job-submissions, negotiating the first container for executing the application specific </a:t>
            </a:r>
            <a:r>
              <a:rPr lang="en-US" sz="2900" dirty="0" err="1" smtClean="0">
                <a:latin typeface="Times New Roman" pitchFamily="18" charset="0"/>
                <a:cs typeface="Times New Roman" pitchFamily="18" charset="0"/>
              </a:rPr>
              <a:t>ApplicationMaster</a:t>
            </a:r>
            <a:r>
              <a:rPr lang="en-US" sz="2900" dirty="0" smtClean="0">
                <a:latin typeface="Times New Roman" pitchFamily="18" charset="0"/>
                <a:cs typeface="Times New Roman" pitchFamily="18" charset="0"/>
              </a:rPr>
              <a:t> and provides the service for restarting the </a:t>
            </a:r>
            <a:r>
              <a:rPr lang="en-US" sz="2900" dirty="0" err="1" smtClean="0">
                <a:latin typeface="Times New Roman" pitchFamily="18" charset="0"/>
                <a:cs typeface="Times New Roman" pitchFamily="18" charset="0"/>
              </a:rPr>
              <a:t>ApplicationMaster</a:t>
            </a:r>
            <a:r>
              <a:rPr lang="en-US" sz="2900" dirty="0" smtClean="0">
                <a:latin typeface="Times New Roman" pitchFamily="18" charset="0"/>
                <a:cs typeface="Times New Roman" pitchFamily="18" charset="0"/>
              </a:rPr>
              <a:t> container on failure. The per-application </a:t>
            </a:r>
            <a:r>
              <a:rPr lang="en-US" sz="2900" dirty="0" err="1" smtClean="0">
                <a:latin typeface="Times New Roman" pitchFamily="18" charset="0"/>
                <a:cs typeface="Times New Roman" pitchFamily="18" charset="0"/>
              </a:rPr>
              <a:t>ApplicationMaster</a:t>
            </a:r>
            <a:r>
              <a:rPr lang="en-US" sz="2900" dirty="0" smtClean="0">
                <a:latin typeface="Times New Roman" pitchFamily="18" charset="0"/>
                <a:cs typeface="Times New Roman" pitchFamily="18" charset="0"/>
              </a:rPr>
              <a:t> has the responsibility of negotiating appropriate resource containers from the Scheduler, tracking their status and monitoring for progress</a:t>
            </a:r>
            <a:r>
              <a:rPr lang="en-US"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COMPARISON OF HADOOP 1.X AND HADOOP 2.X</a:t>
            </a:r>
            <a:endParaRPr lang="en-US" sz="3200" b="1" dirty="0">
              <a:latin typeface="Times New Roman" pitchFamily="18" charset="0"/>
              <a:cs typeface="Times New Roman" pitchFamily="18" charset="0"/>
            </a:endParaRPr>
          </a:p>
        </p:txBody>
      </p:sp>
      <p:pic>
        <p:nvPicPr>
          <p:cNvPr id="6147" name="Picture 3"/>
          <p:cNvPicPr>
            <a:picLocks noGrp="1" noChangeAspect="1" noChangeArrowheads="1"/>
          </p:cNvPicPr>
          <p:nvPr>
            <p:ph idx="1"/>
          </p:nvPr>
        </p:nvPicPr>
        <p:blipFill>
          <a:blip r:embed="rId2"/>
          <a:stretch>
            <a:fillRect/>
          </a:stretch>
        </p:blipFill>
        <p:spPr bwMode="auto">
          <a:xfrm>
            <a:off x="1704975" y="2016125"/>
            <a:ext cx="5734050" cy="430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FLUME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Flume is a distributed, reliable, and available service for efficiently collecting, aggregating, and moving large amounts of log data</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has a simple and flexible architecture based on streaming data flows. It is robust and fault tolerant with tunable reliability mechanisms and many failover and recovery mechanisms.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uses a simple extensible data model that allows for online analytic application.</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42976" y="2428868"/>
            <a:ext cx="7072361" cy="4038616"/>
          </a:xfrm>
          <a:prstGeom prst="rect">
            <a:avLst/>
          </a:prstGeom>
          <a:noFill/>
          <a:ln w="9525">
            <a:noFill/>
            <a:miter lim="800000"/>
            <a:headEnd/>
            <a:tailEnd/>
          </a:ln>
          <a:effectLst/>
        </p:spPr>
      </p:pic>
      <p:sp>
        <p:nvSpPr>
          <p:cNvPr id="3" name="TextBox 2"/>
          <p:cNvSpPr txBox="1"/>
          <p:nvPr/>
        </p:nvSpPr>
        <p:spPr>
          <a:xfrm>
            <a:off x="2500298" y="857232"/>
            <a:ext cx="4206023" cy="523220"/>
          </a:xfrm>
          <a:prstGeom prst="rect">
            <a:avLst/>
          </a:prstGeom>
          <a:noFill/>
        </p:spPr>
        <p:txBody>
          <a:bodyPr wrap="none" rtlCol="0">
            <a:spAutoFit/>
          </a:bodyPr>
          <a:lstStyle/>
          <a:p>
            <a:r>
              <a:rPr lang="en-IN" sz="2800" dirty="0" smtClean="0">
                <a:solidFill>
                  <a:schemeClr val="accent3">
                    <a:lumMod val="60000"/>
                    <a:lumOff val="40000"/>
                  </a:schemeClr>
                </a:solidFill>
                <a:latin typeface="Times New Roman" pitchFamily="18" charset="0"/>
                <a:cs typeface="Times New Roman" pitchFamily="18" charset="0"/>
              </a:rPr>
              <a:t>FLUME ARCHITECTURE</a:t>
            </a:r>
            <a:endParaRPr lang="en-US" sz="2800" dirty="0">
              <a:solidFill>
                <a:schemeClr val="accent3">
                  <a:lumMod val="60000"/>
                  <a:lumOff val="4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HBASE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err="1" smtClean="0">
                <a:latin typeface="Times New Roman" pitchFamily="18" charset="0"/>
                <a:cs typeface="Times New Roman" pitchFamily="18" charset="0"/>
              </a:rPr>
              <a:t>Hadoop</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Database or HBASE is a non-relational (</a:t>
            </a:r>
            <a:r>
              <a:rPr lang="en-US" sz="2800" dirty="0" err="1">
                <a:latin typeface="Times New Roman" pitchFamily="18" charset="0"/>
                <a:cs typeface="Times New Roman" pitchFamily="18" charset="0"/>
              </a:rPr>
              <a:t>NoSQL</a:t>
            </a:r>
            <a:r>
              <a:rPr lang="en-US" sz="2800" dirty="0">
                <a:latin typeface="Times New Roman" pitchFamily="18" charset="0"/>
                <a:cs typeface="Times New Roman" pitchFamily="18" charset="0"/>
              </a:rPr>
              <a:t>) database that runs on top of HDFS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HBASE was created for large table which have billions of rows and millions of columns with fault tolerance capability and horizontal scalability and based on Google Big Table. </a:t>
            </a:r>
            <a:endParaRPr lang="en-US" sz="2800" dirty="0" smtClean="0">
              <a:latin typeface="Times New Roman" pitchFamily="18" charset="0"/>
              <a:cs typeface="Times New Roman" pitchFamily="18" charset="0"/>
            </a:endParaRPr>
          </a:p>
          <a:p>
            <a:pPr algn="just"/>
            <a:r>
              <a:rPr lang="en-US" sz="2800" dirty="0" err="1" smtClean="0">
                <a:latin typeface="Times New Roman" pitchFamily="18" charset="0"/>
                <a:cs typeface="Times New Roman" pitchFamily="18" charset="0"/>
              </a:rPr>
              <a:t>Hadoop</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can perform only batch processing, and data will be accessed only in a sequential manner for random access of huge data HBASE is used.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0100" y="1357298"/>
            <a:ext cx="5715040" cy="4185531"/>
          </a:xfrm>
          <a:prstGeom prst="rect">
            <a:avLst/>
          </a:prstGeom>
          <a:ln>
            <a:solidFill>
              <a:schemeClr val="tx1"/>
            </a:solidFill>
          </a:ln>
        </p:spPr>
      </p:pic>
      <p:cxnSp>
        <p:nvCxnSpPr>
          <p:cNvPr id="3" name="Straight Arrow Connector 2"/>
          <p:cNvCxnSpPr/>
          <p:nvPr/>
        </p:nvCxnSpPr>
        <p:spPr>
          <a:xfrm flipH="1">
            <a:off x="3643306" y="3214686"/>
            <a:ext cx="3026832" cy="889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572264" y="2500306"/>
            <a:ext cx="2571736" cy="707886"/>
          </a:xfrm>
          <a:prstGeom prst="rect">
            <a:avLst/>
          </a:prstGeom>
          <a:noFill/>
        </p:spPr>
        <p:txBody>
          <a:bodyPr wrap="square" rtlCol="0">
            <a:spAutoFit/>
          </a:bodyPr>
          <a:lstStyle/>
          <a:p>
            <a:r>
              <a:rPr lang="en-IN" sz="2000" dirty="0" smtClean="0">
                <a:solidFill>
                  <a:schemeClr val="accent1">
                    <a:lumMod val="75000"/>
                  </a:schemeClr>
                </a:solidFill>
                <a:latin typeface="Times New Roman" pitchFamily="18" charset="0"/>
                <a:cs typeface="Times New Roman" pitchFamily="18" charset="0"/>
              </a:rPr>
              <a:t>HBASE is built On top of HDFS</a:t>
            </a:r>
            <a:endParaRPr lang="en-US" sz="2000" dirty="0">
              <a:solidFill>
                <a:schemeClr val="accent1">
                  <a:lumMod val="75000"/>
                </a:schemeClr>
              </a:solidFill>
              <a:latin typeface="Times New Roman" pitchFamily="18" charset="0"/>
              <a:cs typeface="Times New Roman" pitchFamily="18" charset="0"/>
            </a:endParaRPr>
          </a:p>
        </p:txBody>
      </p:sp>
      <p:sp>
        <p:nvSpPr>
          <p:cNvPr id="5" name="Down Arrow 4"/>
          <p:cNvSpPr/>
          <p:nvPr/>
        </p:nvSpPr>
        <p:spPr>
          <a:xfrm>
            <a:off x="7143768" y="3571876"/>
            <a:ext cx="423350" cy="6033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786579" y="4500570"/>
            <a:ext cx="2357422" cy="1015663"/>
          </a:xfrm>
          <a:prstGeom prst="rect">
            <a:avLst/>
          </a:prstGeom>
          <a:noFill/>
        </p:spPr>
        <p:txBody>
          <a:bodyPr wrap="square" rtlCol="0">
            <a:spAutoFit/>
          </a:bodyPr>
          <a:lstStyle/>
          <a:p>
            <a:r>
              <a:rPr lang="en-IN" sz="2000" dirty="0" smtClean="0">
                <a:solidFill>
                  <a:schemeClr val="accent1">
                    <a:lumMod val="75000"/>
                  </a:schemeClr>
                </a:solidFill>
                <a:latin typeface="Times New Roman" pitchFamily="18" charset="0"/>
                <a:cs typeface="Times New Roman" pitchFamily="18" charset="0"/>
              </a:rPr>
              <a:t>HBASE files are </a:t>
            </a:r>
          </a:p>
          <a:p>
            <a:r>
              <a:rPr lang="en-IN" sz="2000" dirty="0" smtClean="0">
                <a:solidFill>
                  <a:schemeClr val="accent1">
                    <a:lumMod val="75000"/>
                  </a:schemeClr>
                </a:solidFill>
                <a:latin typeface="Times New Roman" pitchFamily="18" charset="0"/>
                <a:cs typeface="Times New Roman" pitchFamily="18" charset="0"/>
              </a:rPr>
              <a:t>Stored internally</a:t>
            </a:r>
          </a:p>
          <a:p>
            <a:r>
              <a:rPr lang="en-IN" sz="2000" dirty="0" smtClean="0">
                <a:solidFill>
                  <a:schemeClr val="accent1">
                    <a:lumMod val="75000"/>
                  </a:schemeClr>
                </a:solidFill>
                <a:latin typeface="Times New Roman" pitchFamily="18" charset="0"/>
                <a:cs typeface="Times New Roman" pitchFamily="18" charset="0"/>
              </a:rPr>
              <a:t>In HDFS</a:t>
            </a:r>
            <a:endParaRPr lang="en-US" sz="2000" dirty="0">
              <a:solidFill>
                <a:schemeClr val="accent1">
                  <a:lumMod val="75000"/>
                </a:schemeClr>
              </a:solidFill>
              <a:latin typeface="Times New Roman" pitchFamily="18" charset="0"/>
              <a:cs typeface="Times New Roman" pitchFamily="18" charset="0"/>
            </a:endParaRPr>
          </a:p>
        </p:txBody>
      </p:sp>
      <p:sp>
        <p:nvSpPr>
          <p:cNvPr id="7" name="TextBox 6"/>
          <p:cNvSpPr txBox="1"/>
          <p:nvPr/>
        </p:nvSpPr>
        <p:spPr>
          <a:xfrm>
            <a:off x="2285984" y="142852"/>
            <a:ext cx="4286280" cy="523220"/>
          </a:xfrm>
          <a:prstGeom prst="rect">
            <a:avLst/>
          </a:prstGeom>
          <a:noFill/>
        </p:spPr>
        <p:txBody>
          <a:bodyPr wrap="square" rtlCol="0">
            <a:spAutoFit/>
          </a:bodyPr>
          <a:lstStyle/>
          <a:p>
            <a:r>
              <a:rPr lang="en-IN" sz="2800" dirty="0" smtClean="0">
                <a:solidFill>
                  <a:schemeClr val="accent1">
                    <a:lumMod val="75000"/>
                  </a:schemeClr>
                </a:solidFill>
                <a:latin typeface="Times New Roman" pitchFamily="18" charset="0"/>
                <a:cs typeface="Times New Roman" pitchFamily="18" charset="0"/>
              </a:rPr>
              <a:t>HBASE ARCHITECTURE</a:t>
            </a:r>
            <a:endParaRPr lang="en-US" sz="2800"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OOZIE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It is a workflow scheduler system to manage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jobs. </a:t>
            </a:r>
            <a:endParaRPr lang="en-US" sz="2800" dirty="0" smtClean="0">
              <a:latin typeface="Times New Roman" pitchFamily="18" charset="0"/>
              <a:cs typeface="Times New Roman" pitchFamily="18" charset="0"/>
            </a:endParaRP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 server-based Workflow Engine specialized in running workflow jobs with actions that run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MapReduce</a:t>
            </a:r>
            <a:r>
              <a:rPr lang="en-US" sz="2800" dirty="0">
                <a:latin typeface="Times New Roman" pitchFamily="18" charset="0"/>
                <a:cs typeface="Times New Roman" pitchFamily="18" charset="0"/>
              </a:rPr>
              <a:t> and Pig jobs. </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err="1" smtClean="0">
                <a:latin typeface="Times New Roman" pitchFamily="18" charset="0"/>
                <a:cs typeface="Times New Roman" pitchFamily="18" charset="0"/>
              </a:rPr>
              <a:t>Oozie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is implemented as a Java Web-Application that runs in a Java </a:t>
            </a:r>
            <a:r>
              <a:rPr lang="en-US" sz="2800" dirty="0" err="1">
                <a:latin typeface="Times New Roman" pitchFamily="18" charset="0"/>
                <a:cs typeface="Times New Roman" pitchFamily="18" charset="0"/>
              </a:rPr>
              <a:t>Servlet</a:t>
            </a:r>
            <a:r>
              <a:rPr lang="en-US" sz="2800" dirty="0">
                <a:latin typeface="Times New Roman" pitchFamily="18" charset="0"/>
                <a:cs typeface="Times New Roman" pitchFamily="18" charset="0"/>
              </a:rPr>
              <a:t>-Container.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ZOOKEEPER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5572140"/>
          </a:xfrm>
        </p:spPr>
        <p:txBody>
          <a:bodyPr>
            <a:noAutofit/>
          </a:bodyPr>
          <a:lstStyle/>
          <a:p>
            <a:pPr algn="just"/>
            <a:r>
              <a:rPr lang="en-US" sz="2800" dirty="0">
                <a:latin typeface="Times New Roman" pitchFamily="18" charset="0"/>
                <a:cs typeface="Times New Roman" pitchFamily="18" charset="0"/>
              </a:rPr>
              <a:t>Writing distributed applications is difficult because of partial failure may occur between nodes to overcome this Apache </a:t>
            </a:r>
            <a:r>
              <a:rPr lang="en-US" sz="2800" dirty="0" smtClean="0">
                <a:latin typeface="Times New Roman" pitchFamily="18" charset="0"/>
                <a:cs typeface="Times New Roman" pitchFamily="18" charset="0"/>
              </a:rPr>
              <a:t>Zookeeper </a:t>
            </a:r>
            <a:r>
              <a:rPr lang="en-US" sz="2800" dirty="0">
                <a:latin typeface="Times New Roman" pitchFamily="18" charset="0"/>
                <a:cs typeface="Times New Roman" pitchFamily="18" charset="0"/>
              </a:rPr>
              <a:t>has been developed by maintaining an open-source server which enables highly reliable distributed coordination</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ZooKeeper</a:t>
            </a:r>
            <a:r>
              <a:rPr lang="en-US" sz="2800" dirty="0">
                <a:latin typeface="Times New Roman" pitchFamily="18" charset="0"/>
                <a:cs typeface="Times New Roman" pitchFamily="18" charset="0"/>
              </a:rPr>
              <a:t> is a centralized service for maintaining configuration information, naming, providing distributed synchronization, and providing group services .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case of any partial failure clients can connect to any node and be assured that they will receive the correct, up-to-date information.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972452" cy="1161242"/>
          </a:xfrm>
        </p:spPr>
        <p:txBody>
          <a:bodyPr>
            <a:normAutofit/>
          </a:bodyPr>
          <a:lstStyle/>
          <a:p>
            <a:r>
              <a:rPr lang="en-IN" sz="3200" dirty="0" smtClean="0">
                <a:latin typeface="Times New Roman" pitchFamily="18" charset="0"/>
                <a:cs typeface="Times New Roman" pitchFamily="18" charset="0"/>
              </a:rPr>
              <a:t>COMPARISON OF HIVE AND PIG AND MAPREDUCE</a:t>
            </a:r>
            <a:endParaRPr lang="en-US"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85786" y="2000240"/>
            <a:ext cx="7286676"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USES</a:t>
            </a:r>
            <a:r>
              <a:rPr lang="en-IN" b="1" dirty="0" smtClean="0">
                <a:latin typeface="Times New Roman" pitchFamily="18" charset="0"/>
                <a:cs typeface="Times New Roman" pitchFamily="18" charset="0"/>
              </a:rPr>
              <a:t> </a:t>
            </a:r>
            <a:r>
              <a:rPr lang="en-IN" sz="3200" b="1" dirty="0" smtClean="0">
                <a:latin typeface="Times New Roman" pitchFamily="18" charset="0"/>
                <a:cs typeface="Times New Roman" pitchFamily="18" charset="0"/>
              </a:rPr>
              <a:t>OF HADOOP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Data-intensive text processing</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Assembly of large genomes</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Graph mining</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Machine learning and data mining</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Large scale social network analys</a:t>
            </a:r>
            <a:r>
              <a:rPr lang="en-US" dirty="0" smtClean="0"/>
              <a:t>is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CHARACTERISTICS OF BIGDATA</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14948"/>
          </a:xfrm>
        </p:spPr>
        <p:txBody>
          <a:bodyPr>
            <a:normAutofit lnSpcReduction="10000"/>
          </a:bodyPr>
          <a:lstStyle/>
          <a:p>
            <a:pPr>
              <a:buNone/>
            </a:pPr>
            <a:r>
              <a:rPr lang="en-IN" sz="2800" dirty="0" err="1" smtClean="0">
                <a:latin typeface="Times New Roman" pitchFamily="18" charset="0"/>
                <a:cs typeface="Times New Roman" pitchFamily="18" charset="0"/>
              </a:rPr>
              <a:t>BigData</a:t>
            </a:r>
            <a:r>
              <a:rPr lang="en-IN" sz="2800" dirty="0" smtClean="0">
                <a:latin typeface="Times New Roman" pitchFamily="18" charset="0"/>
                <a:cs typeface="Times New Roman" pitchFamily="18" charset="0"/>
              </a:rPr>
              <a:t> is described in 4V’s they are as follows</a:t>
            </a:r>
            <a:r>
              <a:rPr lang="en-IN" dirty="0" smtClean="0"/>
              <a:t>:</a:t>
            </a:r>
          </a:p>
          <a:p>
            <a:pPr>
              <a:buNone/>
            </a:pPr>
            <a:r>
              <a:rPr lang="en-US" sz="2400" b="1" dirty="0" smtClean="0">
                <a:latin typeface="Times New Roman" pitchFamily="18" charset="0"/>
                <a:cs typeface="Times New Roman" pitchFamily="18" charset="0"/>
              </a:rPr>
              <a:t>1.Volume</a:t>
            </a:r>
            <a:r>
              <a:rPr lang="en-US" sz="2400" dirty="0" smtClean="0">
                <a:latin typeface="Times New Roman" pitchFamily="18" charset="0"/>
                <a:cs typeface="Times New Roman" pitchFamily="18" charset="0"/>
              </a:rPr>
              <a:t> – It is the size of the data which determines the value and potential of the data under consideration and whether it can actually be considered Big Data or not. </a:t>
            </a:r>
          </a:p>
          <a:p>
            <a:pPr>
              <a:buNone/>
            </a:pPr>
            <a:r>
              <a:rPr lang="en-US" sz="2400" b="1" dirty="0" smtClean="0">
                <a:latin typeface="Times New Roman" pitchFamily="18" charset="0"/>
                <a:cs typeface="Times New Roman" pitchFamily="18" charset="0"/>
              </a:rPr>
              <a:t>2.Variety</a:t>
            </a:r>
            <a:r>
              <a:rPr lang="en-US" sz="2400" dirty="0" smtClean="0">
                <a:latin typeface="Times New Roman" pitchFamily="18" charset="0"/>
                <a:cs typeface="Times New Roman" pitchFamily="18" charset="0"/>
              </a:rPr>
              <a:t> </a:t>
            </a:r>
            <a:r>
              <a:rPr lang="en-US" sz="2400" dirty="0" smtClean="0"/>
              <a:t>- </a:t>
            </a:r>
            <a:r>
              <a:rPr lang="en-US" sz="2400" dirty="0" smtClean="0">
                <a:latin typeface="Times New Roman" pitchFamily="18" charset="0"/>
                <a:cs typeface="Times New Roman" pitchFamily="18" charset="0"/>
              </a:rPr>
              <a:t>This means that the category to which Big Data belongs to  different types of data is also a very essential fact that needs to be known by the data analysts. </a:t>
            </a:r>
          </a:p>
          <a:p>
            <a:pPr>
              <a:buNone/>
            </a:pPr>
            <a:r>
              <a:rPr lang="en-US" sz="2400" b="1" dirty="0" smtClean="0">
                <a:latin typeface="Times New Roman" pitchFamily="18" charset="0"/>
                <a:cs typeface="Times New Roman" pitchFamily="18" charset="0"/>
              </a:rPr>
              <a:t>3.Velocity </a:t>
            </a:r>
            <a:r>
              <a:rPr lang="en-US" sz="2400" dirty="0" smtClean="0"/>
              <a:t>- </a:t>
            </a:r>
            <a:r>
              <a:rPr lang="en-US" sz="2400" dirty="0" smtClean="0">
                <a:latin typeface="Times New Roman" pitchFamily="18" charset="0"/>
                <a:cs typeface="Times New Roman" pitchFamily="18" charset="0"/>
              </a:rPr>
              <a:t>The term ‘velocity’ in the context refers how fast the data is generated and processed to meet the demands and the challenges which lie ahead in the path of growth and development.</a:t>
            </a:r>
          </a:p>
          <a:p>
            <a:pPr>
              <a:buNone/>
            </a:pPr>
            <a:r>
              <a:rPr lang="en-US" sz="2400" b="1" dirty="0" smtClean="0">
                <a:latin typeface="Times New Roman" pitchFamily="18" charset="0"/>
                <a:cs typeface="Times New Roman" pitchFamily="18" charset="0"/>
              </a:rPr>
              <a:t>4.Veracity</a:t>
            </a:r>
            <a:r>
              <a:rPr lang="en-US" sz="2400" dirty="0" smtClean="0"/>
              <a:t> - </a:t>
            </a:r>
            <a:r>
              <a:rPr lang="en-US" sz="2400" dirty="0" smtClean="0">
                <a:latin typeface="Times New Roman" pitchFamily="18" charset="0"/>
                <a:cs typeface="Times New Roman" pitchFamily="18" charset="0"/>
              </a:rPr>
              <a:t>The quality of the data being captured can vary greatly. Accuracy of analysis depends on the veracity of the source data. </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882808"/>
            <a:ext cx="8229600" cy="2189134"/>
          </a:xfrm>
        </p:spPr>
        <p:txBody>
          <a:bodyPr>
            <a:normAutofit fontScale="92500" lnSpcReduction="10000"/>
          </a:bodyPr>
          <a:lstStyle/>
          <a:p>
            <a:pPr>
              <a:buNone/>
            </a:pPr>
            <a:endParaRPr lang="en-IN" dirty="0" smtClean="0"/>
          </a:p>
          <a:p>
            <a:pPr>
              <a:buNone/>
            </a:pPr>
            <a:endParaRPr lang="en-IN" dirty="0" smtClean="0"/>
          </a:p>
          <a:p>
            <a:pPr>
              <a:buNone/>
            </a:pPr>
            <a:endParaRPr lang="en-IN" dirty="0" smtClean="0"/>
          </a:p>
          <a:p>
            <a:pPr>
              <a:buNone/>
            </a:pPr>
            <a:r>
              <a:rPr lang="en-IN" sz="4800" dirty="0" smtClean="0">
                <a:latin typeface="Times New Roman" pitchFamily="18" charset="0"/>
                <a:cs typeface="Times New Roman" pitchFamily="18" charset="0"/>
              </a:rPr>
              <a:t>               </a:t>
            </a:r>
            <a:r>
              <a:rPr lang="en-IN" sz="4800" dirty="0" smtClean="0">
                <a:solidFill>
                  <a:schemeClr val="accent1">
                    <a:lumMod val="75000"/>
                  </a:schemeClr>
                </a:solidFill>
                <a:latin typeface="Times New Roman" pitchFamily="18" charset="0"/>
                <a:cs typeface="Times New Roman" pitchFamily="18" charset="0"/>
              </a:rPr>
              <a:t>THANK YOU</a:t>
            </a:r>
            <a:endParaRPr lang="en-US" sz="4800" dirty="0" smtClean="0">
              <a:solidFill>
                <a:schemeClr val="accent1">
                  <a:lumMod val="75000"/>
                </a:schemeClr>
              </a:solidFill>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APPLICATIONS OF BIGDATA</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43510"/>
          </a:xfrm>
        </p:spPr>
        <p:txBody>
          <a:bodyPr>
            <a:normAutofit fontScale="92500"/>
          </a:bodyPr>
          <a:lstStyle/>
          <a:p>
            <a:pPr>
              <a:buNone/>
            </a:pPr>
            <a:r>
              <a:rPr lang="en-US" sz="2800" b="1" dirty="0" smtClean="0">
                <a:latin typeface="Times New Roman" pitchFamily="18" charset="0"/>
                <a:cs typeface="Times New Roman" pitchFamily="18" charset="0"/>
              </a:rPr>
              <a:t>1. Media Internet of Things (</a:t>
            </a:r>
            <a:r>
              <a:rPr lang="en-US" sz="2800" b="1" dirty="0" err="1" smtClean="0">
                <a:latin typeface="Times New Roman" pitchFamily="18" charset="0"/>
                <a:cs typeface="Times New Roman" pitchFamily="18" charset="0"/>
              </a:rPr>
              <a:t>IoT</a:t>
            </a:r>
            <a:r>
              <a:rPr lang="en-US" sz="2800" b="1" dirty="0" smtClean="0">
                <a:latin typeface="Times New Roman" pitchFamily="18" charset="0"/>
                <a:cs typeface="Times New Roman" pitchFamily="18" charset="0"/>
              </a:rPr>
              <a:t>):</a:t>
            </a:r>
            <a:r>
              <a:rPr lang="en-US" sz="2800" b="1" dirty="0" smtClean="0"/>
              <a:t> </a:t>
            </a:r>
          </a:p>
          <a:p>
            <a:r>
              <a:rPr lang="en-US" sz="2800" dirty="0" smtClean="0">
                <a:latin typeface="Times New Roman" pitchFamily="18" charset="0"/>
                <a:cs typeface="Times New Roman" pitchFamily="18" charset="0"/>
              </a:rPr>
              <a:t>Targeting of consumers (for advertising by marketers)</a:t>
            </a:r>
          </a:p>
          <a:p>
            <a:r>
              <a:rPr lang="en-IN" sz="2800" dirty="0" smtClean="0">
                <a:latin typeface="Times New Roman" pitchFamily="18" charset="0"/>
                <a:cs typeface="Times New Roman" pitchFamily="18" charset="0"/>
              </a:rPr>
              <a:t>Data Capture</a:t>
            </a:r>
            <a:endParaRPr lang="en-US" sz="2800" dirty="0" smtClean="0">
              <a:latin typeface="Times New Roman" pitchFamily="18" charset="0"/>
              <a:cs typeface="Times New Roman" pitchFamily="18" charset="0"/>
            </a:endParaRPr>
          </a:p>
          <a:p>
            <a:pPr>
              <a:buNone/>
            </a:pPr>
            <a:r>
              <a:rPr lang="en-US" sz="2800" b="1" dirty="0" smtClean="0"/>
              <a:t>2</a:t>
            </a:r>
            <a:r>
              <a:rPr lang="en-US" sz="2800" dirty="0" smtClean="0"/>
              <a:t>.</a:t>
            </a:r>
            <a:r>
              <a:rPr lang="en-US" sz="2800" b="1" dirty="0" smtClean="0">
                <a:latin typeface="Times New Roman" pitchFamily="18" charset="0"/>
                <a:cs typeface="Times New Roman" pitchFamily="18" charset="0"/>
              </a:rPr>
              <a:t>Technology:</a:t>
            </a:r>
          </a:p>
          <a:p>
            <a:r>
              <a:rPr lang="en-US" sz="2800" dirty="0" err="1" smtClean="0">
                <a:latin typeface="Times New Roman" pitchFamily="18" charset="0"/>
                <a:cs typeface="Times New Roman" pitchFamily="18" charset="0"/>
              </a:rPr>
              <a:t>Facebook</a:t>
            </a:r>
            <a:r>
              <a:rPr lang="en-US" sz="2800" dirty="0" smtClean="0">
                <a:latin typeface="Times New Roman" pitchFamily="18" charset="0"/>
                <a:cs typeface="Times New Roman" pitchFamily="18" charset="0"/>
              </a:rPr>
              <a:t> handles 50 billion photos from its user base.</a:t>
            </a:r>
          </a:p>
          <a:p>
            <a:r>
              <a:rPr lang="en-US" sz="2800" dirty="0" smtClean="0">
                <a:latin typeface="Times New Roman" pitchFamily="18" charset="0"/>
                <a:cs typeface="Times New Roman" pitchFamily="18" charset="0"/>
              </a:rPr>
              <a:t>As of August 2012, Google was handling roughly 100 billion searches per month. </a:t>
            </a:r>
          </a:p>
          <a:p>
            <a:pPr>
              <a:buNone/>
            </a:pPr>
            <a:r>
              <a:rPr lang="en-IN" sz="2800" b="1" dirty="0" smtClean="0">
                <a:latin typeface="Times New Roman" pitchFamily="18" charset="0"/>
                <a:cs typeface="Times New Roman" pitchFamily="18" charset="0"/>
              </a:rPr>
              <a:t>3.</a:t>
            </a:r>
            <a:r>
              <a:rPr lang="en-US" sz="2800" dirty="0" smtClean="0"/>
              <a:t> </a:t>
            </a:r>
            <a:r>
              <a:rPr lang="en-US" sz="2800" b="1" dirty="0" smtClean="0">
                <a:latin typeface="Times New Roman" pitchFamily="18" charset="0"/>
                <a:cs typeface="Times New Roman" pitchFamily="18" charset="0"/>
              </a:rPr>
              <a:t>Retail :</a:t>
            </a:r>
          </a:p>
          <a:p>
            <a:pPr>
              <a:buNone/>
            </a:pPr>
            <a:r>
              <a:rPr lang="en-US" sz="2800" dirty="0" smtClean="0"/>
              <a:t> </a:t>
            </a:r>
            <a:r>
              <a:rPr lang="en-US" sz="2600" dirty="0" err="1" smtClean="0">
                <a:latin typeface="Times New Roman" pitchFamily="18" charset="0"/>
                <a:cs typeface="Times New Roman" pitchFamily="18" charset="0"/>
              </a:rPr>
              <a:t>Walmart</a:t>
            </a:r>
            <a:r>
              <a:rPr lang="en-US" sz="2600" dirty="0" smtClean="0">
                <a:latin typeface="Times New Roman" pitchFamily="18" charset="0"/>
                <a:cs typeface="Times New Roman" pitchFamily="18" charset="0"/>
              </a:rPr>
              <a:t> handles more than 1 million customer transactions every hour, which are imported into databases estimated to contain more than 2.5 </a:t>
            </a:r>
            <a:r>
              <a:rPr lang="en-US" sz="2600" dirty="0" err="1" smtClean="0">
                <a:latin typeface="Times New Roman" pitchFamily="18" charset="0"/>
                <a:cs typeface="Times New Roman" pitchFamily="18" charset="0"/>
              </a:rPr>
              <a:t>petabytes</a:t>
            </a:r>
            <a:r>
              <a:rPr lang="en-US" sz="2600" dirty="0" smtClean="0">
                <a:latin typeface="Times New Roman" pitchFamily="18" charset="0"/>
                <a:cs typeface="Times New Roman" pitchFamily="18" charset="0"/>
              </a:rPr>
              <a:t> (2560 terabytes) of data.</a:t>
            </a:r>
          </a:p>
          <a:p>
            <a:pPr>
              <a:buNone/>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785786" y="571480"/>
            <a:ext cx="7429552" cy="5429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00250" y="2921000"/>
            <a:ext cx="5143500" cy="24955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OVERVIEW OF HADOOP CLUSTER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err="1" smtClean="0"/>
              <a:t>NameNode</a:t>
            </a:r>
            <a:endParaRPr lang="en-US" dirty="0" smtClean="0"/>
          </a:p>
          <a:p>
            <a:pPr lvl="1"/>
            <a:r>
              <a:rPr lang="en-US" dirty="0" smtClean="0"/>
              <a:t>Holds the metadata</a:t>
            </a:r>
          </a:p>
          <a:p>
            <a:r>
              <a:rPr lang="en-US" dirty="0" smtClean="0"/>
              <a:t>Secondary </a:t>
            </a:r>
            <a:r>
              <a:rPr lang="en-US" dirty="0" err="1" smtClean="0"/>
              <a:t>NameNode</a:t>
            </a:r>
            <a:endParaRPr lang="en-US" dirty="0" smtClean="0"/>
          </a:p>
          <a:p>
            <a:pPr lvl="1"/>
            <a:r>
              <a:rPr lang="en-US" dirty="0" smtClean="0"/>
              <a:t>Performs housekeeping functions for the </a:t>
            </a:r>
            <a:r>
              <a:rPr lang="en-US" dirty="0" err="1" smtClean="0"/>
              <a:t>NameNode</a:t>
            </a:r>
            <a:endParaRPr lang="en-US" dirty="0" smtClean="0"/>
          </a:p>
          <a:p>
            <a:r>
              <a:rPr lang="en-US" dirty="0" err="1" smtClean="0"/>
              <a:t>DataNode</a:t>
            </a:r>
            <a:endParaRPr lang="en-US" dirty="0" smtClean="0"/>
          </a:p>
          <a:p>
            <a:pPr lvl="1"/>
            <a:r>
              <a:rPr lang="en-US" dirty="0" smtClean="0"/>
              <a:t>Stores the actual HDFS data blocks</a:t>
            </a:r>
          </a:p>
          <a:p>
            <a:r>
              <a:rPr lang="en-US" dirty="0" err="1" smtClean="0"/>
              <a:t>JobTracker</a:t>
            </a:r>
            <a:endParaRPr lang="en-US" dirty="0" smtClean="0"/>
          </a:p>
          <a:p>
            <a:pPr lvl="1"/>
            <a:r>
              <a:rPr lang="en-US" dirty="0" smtClean="0"/>
              <a:t>Manages </a:t>
            </a:r>
            <a:r>
              <a:rPr lang="en-US" dirty="0" err="1" smtClean="0"/>
              <a:t>MapReduce</a:t>
            </a:r>
            <a:r>
              <a:rPr lang="en-US" dirty="0" smtClean="0"/>
              <a:t> jobs</a:t>
            </a:r>
          </a:p>
          <a:p>
            <a:r>
              <a:rPr lang="en-US" dirty="0" err="1" smtClean="0"/>
              <a:t>TaskTracker</a:t>
            </a:r>
            <a:endParaRPr lang="en-US" dirty="0" smtClean="0"/>
          </a:p>
          <a:p>
            <a:pPr lvl="1"/>
            <a:r>
              <a:rPr lang="en-US" dirty="0" smtClean="0"/>
              <a:t>Monitors individual Map and Reduce tasks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NAMENODE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endParaRPr lang="en-US" sz="3000" dirty="0" smtClean="0">
              <a:latin typeface="Times New Roman" pitchFamily="18" charset="0"/>
              <a:cs typeface="Times New Roman" pitchFamily="18" charset="0"/>
            </a:endParaRPr>
          </a:p>
          <a:p>
            <a:pPr algn="just" fontAlgn="base"/>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is the centerpiece of  HDFS.</a:t>
            </a:r>
          </a:p>
          <a:p>
            <a:pPr algn="just" fontAlgn="base"/>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is also known as the Master</a:t>
            </a:r>
          </a:p>
          <a:p>
            <a:pPr algn="just" fontAlgn="base"/>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only stores the metadata of HDFS – the directory tree of all files in the file system, and tracks the files across the cluster.</a:t>
            </a:r>
          </a:p>
          <a:p>
            <a:pPr algn="just" fontAlgn="base"/>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does not store the actual data or the dataset. The data itself is actually stored in the </a:t>
            </a:r>
            <a:r>
              <a:rPr lang="en-US" sz="3200" dirty="0" err="1" smtClean="0">
                <a:latin typeface="Times New Roman" pitchFamily="18" charset="0"/>
                <a:cs typeface="Times New Roman" pitchFamily="18" charset="0"/>
              </a:rPr>
              <a:t>DataNodes</a:t>
            </a:r>
            <a:r>
              <a:rPr lang="en-US" sz="3200" dirty="0" smtClean="0">
                <a:latin typeface="Times New Roman" pitchFamily="18" charset="0"/>
                <a:cs typeface="Times New Roman" pitchFamily="18" charset="0"/>
              </a:rPr>
              <a:t>.</a:t>
            </a:r>
          </a:p>
          <a:p>
            <a:pPr algn="just" fontAlgn="base"/>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is so critical to HDFS and when the </a:t>
            </a:r>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is down, HDFS/</a:t>
            </a:r>
            <a:r>
              <a:rPr lang="en-US" sz="3200" dirty="0" err="1" smtClean="0">
                <a:latin typeface="Times New Roman" pitchFamily="18" charset="0"/>
                <a:cs typeface="Times New Roman" pitchFamily="18" charset="0"/>
              </a:rPr>
              <a:t>Hadoop</a:t>
            </a:r>
            <a:r>
              <a:rPr lang="en-US" sz="3200" dirty="0" smtClean="0">
                <a:latin typeface="Times New Roman" pitchFamily="18" charset="0"/>
                <a:cs typeface="Times New Roman" pitchFamily="18" charset="0"/>
              </a:rPr>
              <a:t> cluster is inaccessible and considered down.</a:t>
            </a:r>
          </a:p>
          <a:p>
            <a:pPr algn="just" fontAlgn="base"/>
            <a:r>
              <a:rPr lang="en-US" sz="3200" dirty="0" err="1" smtClean="0">
                <a:latin typeface="Times New Roman" pitchFamily="18" charset="0"/>
                <a:cs typeface="Times New Roman" pitchFamily="18" charset="0"/>
              </a:rPr>
              <a:t>NameNode</a:t>
            </a:r>
            <a:r>
              <a:rPr lang="en-US" sz="3200" dirty="0" smtClean="0">
                <a:latin typeface="Times New Roman" pitchFamily="18" charset="0"/>
                <a:cs typeface="Times New Roman" pitchFamily="18" charset="0"/>
              </a:rPr>
              <a:t> is a single point of failure in </a:t>
            </a:r>
            <a:r>
              <a:rPr lang="en-US" sz="3200" dirty="0" err="1" smtClean="0">
                <a:latin typeface="Times New Roman" pitchFamily="18" charset="0"/>
                <a:cs typeface="Times New Roman" pitchFamily="18" charset="0"/>
              </a:rPr>
              <a:t>Hadoop</a:t>
            </a:r>
            <a:r>
              <a:rPr lang="en-US" sz="3200" dirty="0" smtClean="0">
                <a:latin typeface="Times New Roman" pitchFamily="18" charset="0"/>
                <a:cs typeface="Times New Roman" pitchFamily="18" charset="0"/>
              </a:rPr>
              <a:t> cluster</a:t>
            </a:r>
            <a:r>
              <a:rPr lang="en-US" dirty="0" smtClean="0"/>
              <a:t>.</a:t>
            </a:r>
          </a:p>
          <a:p>
            <a:pPr>
              <a:buNone/>
            </a:pPr>
            <a:endParaRPr lang="en-US" sz="3000" dirty="0" smtClean="0">
              <a:latin typeface="Times New Roman" pitchFamily="18" charset="0"/>
              <a:cs typeface="Times New Roman" pitchFamily="18" charset="0"/>
            </a:endParaRPr>
          </a:p>
          <a:p>
            <a:pPr>
              <a:buNone/>
            </a:pPr>
            <a:endParaRPr lang="en-US" sz="3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476</TotalTime>
  <Words>1389</Words>
  <Application>Microsoft Office PowerPoint</Application>
  <PresentationFormat>On-screen Show (4:3)</PresentationFormat>
  <Paragraphs>192</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Verve</vt:lpstr>
      <vt:lpstr>BIG DATA WITH HADOOP</vt:lpstr>
      <vt:lpstr>CONTENTS</vt:lpstr>
      <vt:lpstr>INTRODUCTION  TO  BIGDATA</vt:lpstr>
      <vt:lpstr>CHARACTERISTICS OF BIGDATA</vt:lpstr>
      <vt:lpstr>APPLICATIONS OF BIGDATA</vt:lpstr>
      <vt:lpstr>Slide 6</vt:lpstr>
      <vt:lpstr>Slide 7</vt:lpstr>
      <vt:lpstr>OVERVIEW OF HADOOP CLUSTER</vt:lpstr>
      <vt:lpstr>NAMENODE</vt:lpstr>
      <vt:lpstr>SECONDARY NAMENODE</vt:lpstr>
      <vt:lpstr>DATANODE</vt:lpstr>
      <vt:lpstr>JOBTRACKER AND TASKTRACKER</vt:lpstr>
      <vt:lpstr>HADOOP ECOSYSTEM</vt:lpstr>
      <vt:lpstr>INTRODUCTION OF HADOOP</vt:lpstr>
      <vt:lpstr>TYPES OF DATA</vt:lpstr>
      <vt:lpstr>TOOLS OF HADOOP</vt:lpstr>
      <vt:lpstr>HADOOP DISTRIBUTED FILE SYSTEM(HDFS)</vt:lpstr>
      <vt:lpstr>HDFS ARCHITECTURE</vt:lpstr>
      <vt:lpstr>MAPREDUCE</vt:lpstr>
      <vt:lpstr>MAPPER</vt:lpstr>
      <vt:lpstr>INPUT SPLITS</vt:lpstr>
      <vt:lpstr>Slide 22</vt:lpstr>
      <vt:lpstr>SHUFFLE AND SORT</vt:lpstr>
      <vt:lpstr>REDUCER</vt:lpstr>
      <vt:lpstr>MAPREDUCE: WORD COUNT</vt:lpstr>
      <vt:lpstr>HIVE</vt:lpstr>
      <vt:lpstr>PIG</vt:lpstr>
      <vt:lpstr>YARN ARCHITECTURE</vt:lpstr>
      <vt:lpstr>YARN</vt:lpstr>
      <vt:lpstr>Slide 30</vt:lpstr>
      <vt:lpstr>COMPARISON OF HADOOP 1.X AND HADOOP 2.X</vt:lpstr>
      <vt:lpstr>FLUME</vt:lpstr>
      <vt:lpstr>Slide 33</vt:lpstr>
      <vt:lpstr>HBASE</vt:lpstr>
      <vt:lpstr>Slide 35</vt:lpstr>
      <vt:lpstr>OOZIE</vt:lpstr>
      <vt:lpstr>ZOOKEEPER</vt:lpstr>
      <vt:lpstr>COMPARISON OF HIVE AND PIG AND MAPREDUCE</vt:lpstr>
      <vt:lpstr>USES OF HADOOP</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WITH HADOOP</dc:title>
  <dc:creator>Niraja</dc:creator>
  <cp:lastModifiedBy>Niraja</cp:lastModifiedBy>
  <cp:revision>63</cp:revision>
  <dcterms:created xsi:type="dcterms:W3CDTF">2017-06-29T16:59:42Z</dcterms:created>
  <dcterms:modified xsi:type="dcterms:W3CDTF">2017-07-12T10:31:46Z</dcterms:modified>
</cp:coreProperties>
</file>