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3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8.xml" ContentType="application/vnd.openxmlformats-officedocument.presentationml.notesSlide+xml"/>
  <Override PartName="/ppt/notesSlides/notesSlide30.xml" ContentType="application/vnd.openxmlformats-officedocument.presentationml.notesSlide+xml"/>
  <Override PartName="/ppt/notesSlides/notesSlide35.xml" ContentType="application/vnd.openxmlformats-officedocument.presentationml.notes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ink/ink1.xml" ContentType="application/inkml+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9" r:id="rId39"/>
    <p:sldId id="295" r:id="rId40"/>
    <p:sldId id="297" r:id="rId41"/>
    <p:sldId id="296" r:id="rId42"/>
    <p:sldId id="298" r:id="rId43"/>
    <p:sldId id="294" r:id="rId44"/>
    <p:sldId id="293" r:id="rId45"/>
  </p:sldIdLst>
  <p:sldSz cx="12192000" cy="6858000"/>
  <p:notesSz cx="9144000" cy="6858000"/>
  <p:embeddedFontLst>
    <p:embeddedFont>
      <p:font typeface="Source Sans Pro" charset="0"/>
      <p:regular r:id="rId47"/>
      <p:bold r:id="rId48"/>
      <p:italic r:id="rId49"/>
      <p:boldItalic r:id="rId50"/>
    </p:embeddedFont>
    <p:embeddedFont>
      <p:font typeface="Calibri" pitchFamily="34" charset="0"/>
      <p:regular r:id="rId51"/>
      <p:bold r:id="rId52"/>
      <p:italic r:id="rId53"/>
      <p:boldItalic r:id="rId54"/>
    </p:embeddedFont>
    <p:embeddedFont>
      <p:font typeface="Cambria" pitchFamily="18"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191" autoAdjust="0"/>
    <p:restoredTop sz="94660"/>
  </p:normalViewPr>
  <p:slideViewPr>
    <p:cSldViewPr snapToGrid="0">
      <p:cViewPr>
        <p:scale>
          <a:sx n="80" d="100"/>
          <a:sy n="80" d="100"/>
        </p:scale>
        <p:origin x="-756" y="-72"/>
      </p:cViewPr>
      <p:guideLst>
        <p:guide orient="horz" pos="288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10-20T04:44:55.511"/>
    </inkml:context>
    <inkml:brush xml:id="br0">
      <inkml:brushProperty name="width" value="0.05292" units="cm"/>
      <inkml:brushProperty name="height" value="0.05292" units="cm"/>
      <inkml:brushProperty name="color" value="#FF0000"/>
    </inkml:brush>
  </inkml:definitions>
  <inkml:trace contextRef="#ctx0" brushRef="#br0">18653 5705,'25'0,"0"0,49 0,25 0,25 0,25 0,-25-25,-25 25,1 0,-1 0,-49 0,24 0,-49-25,24 25,1 0,0-24,-1 24,-24 0,0 0,24 0,-24 0,0-25,25 25,-1 0,1 0,-25-25,49 25,-24 0,24 0,-24 0,-26 0,26 0,-25 0,74-25,-49 25,-1 0,26-25,-26 25,-24 0,25 0,-1 0,-24 0,0 0,0 0,0 0,24 0,-24 0,25 0,-26 0,1 0,25 0,-25 0,-1-24,1 24,0 0,0 0,24 0,-24 0,0 0</inkml:trace>
  <inkml:trace contextRef="#ctx0" brushRef="#br0" timeOffset="16103.0477">8781 8880,'49'0,"-24"0,0 0,0 0,0 0,-1 0,1 0,0 0,0 0,0 0,0 0,24 0,-24 0,0 0,0 0,-1 0,26 0,-25-25,0 25,24 0,-49-25,25 1,25 24,24-75,50-24,-50 25,26-1,-51 26,-24 24,25 0,-50 0</inkml:trace>
  <inkml:trace contextRef="#ctx0" brushRef="#br0" timeOffset="17223.7665">9525 9823,'25'0,"0"0,-1 0,1 0,0 0,0 0,24 0,-24 0,0 0,0 0,24 0,-24 0,0 0,49-50,26 0,-51 26,1-26,0 25,24 0,-49 1,0-1,-1 25,-24-25,25 25</inkml:trace>
  <inkml:trace contextRef="#ctx0" brushRef="#br0" timeOffset="18439.8095">9004 10740,'25'0,"0"0,0 0,24 0,-24 25,0-25,0 0,24 0,-24 0,0 0,0 0,24 0,-24 0,0 0,148-49,1-51,-25 26,-50 24,-24 26,24-1,-25 0,-49 0,0 25</inkml:trace>
  <inkml:trace contextRef="#ctx0" brushRef="#br0" timeOffset="19582.9636">10269 11733,'0'24,"0"100,0-99,0 0,25-25,0 0,0 0,24 0,100-99,74-50,-24 25,-75 50,25 24,-75 0,50 1,-99 24,0 25,-1 0,-24-25</inkml:trace>
  <inkml:trace contextRef="#ctx0" brushRef="#br0" timeOffset="21127.6761">8905 13717,'74'0,"1"0,-1 0,75 0,49-25,75 0,0-24,-50 24,-74 0,-50 0,-24 25,-50 0,24 0,-24 0,0-24,0 24,-1 0,1 0,0 0</inkml:trace>
  <inkml:trace contextRef="#ctx0" brushRef="#br0" timeOffset="22623.0808">8979 14684,'25'0,"99"0,75 0,-1 0,50 0,-25 0,50 0,-50 0,-24 0,-26 0,-49 0,-24 0,49 0,-75 0,50-24,-25 24,25 0,25-25,25 25,-1 0,-24 0,0 0,-50-25,25 25,25 0,-50 0,0 0,-24 0,-1 0,-24 0,24 0,26 0,-51-25,26 25,-1 0,-24 0,-1 0,-24 0,0 0,0 0,-1 0,1 0</inkml:trace>
  <inkml:trace contextRef="#ctx0" brushRef="#br0" timeOffset="23839.7275">9401 15825,'50'0,"74"0,-25 0,0 25,50-25,-25 25,50-25,-1 0,-24 0,-25 0,0-25,-50 0,1 25,-26 0,-24 0,0 0,0-24,24 24,-24 0,0 0,0 0,25 0,-26 0,26-25,-25 25,24 0,-24 0,0 0,0 0,0-25,-1 25</inkml:trace>
  <inkml:trace contextRef="#ctx0" brushRef="#br0" timeOffset="25071.0263">9079 17041,'74'0,"50"25,-25-25,25 0,50 0,-1 0,-24 0,50 0,-50 0,-1-25,-24 25,-24-25,-1 25,-25-25,-24 25,-1 0,-24 0,0 0,25 0,-26 0,1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574775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 name="Google Shape;36;p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1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 name="Google Shape;41;p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2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2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2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2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 name="Google Shape;47;p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p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3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3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3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p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3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p3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9" name="Google Shape;279;p3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4" name="Google Shape;284;p3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p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 name="Google Shape;81;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655317" y="763016"/>
            <a:ext cx="6881367" cy="75691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800" b="1" i="0">
                <a:solidFill>
                  <a:srgbClr val="252525"/>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655317" y="763016"/>
            <a:ext cx="6881367" cy="75691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800" b="1" i="0">
                <a:solidFill>
                  <a:srgbClr val="252525"/>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774701" y="2027682"/>
            <a:ext cx="10642599" cy="371347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2400" b="0" i="0">
                <a:solidFill>
                  <a:srgbClr val="404040"/>
                </a:solidFill>
                <a:latin typeface="Cambria"/>
                <a:ea typeface="Cambria"/>
                <a:cs typeface="Cambria"/>
                <a:sym typeface="Cambria"/>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
        <p:cNvGrpSpPr/>
        <p:nvPr/>
      </p:nvGrpSpPr>
      <p:grpSpPr>
        <a:xfrm>
          <a:off x="0" y="0"/>
          <a:ext cx="0" cy="0"/>
          <a:chOff x="0" y="0"/>
          <a:chExt cx="0" cy="0"/>
        </a:xfrm>
      </p:grpSpPr>
      <p:sp>
        <p:nvSpPr>
          <p:cNvPr id="24" name="Google Shape;24;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655317" y="763016"/>
            <a:ext cx="6881367" cy="75691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800" b="1" i="0">
                <a:solidFill>
                  <a:srgbClr val="252525"/>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80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2655317" y="763016"/>
            <a:ext cx="6881367" cy="756919"/>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rgbClr val="252525"/>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774701" y="2027682"/>
            <a:ext cx="10642599" cy="371347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rgbClr val="404040"/>
                </a:solidFill>
                <a:latin typeface="Cambria"/>
                <a:ea typeface="Cambria"/>
                <a:cs typeface="Cambria"/>
                <a:sym typeface="Cambria"/>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thoughtworks.com/" TargetMode="External"/><Relationship Id="rId7" Type="http://schemas.openxmlformats.org/officeDocument/2006/relationships/hyperlink" Target="http://docs.seleniumhq.org/about/contributors.js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docs.seleniumhq.org/about/history.jsp" TargetMode="External"/><Relationship Id="rId5" Type="http://schemas.openxmlformats.org/officeDocument/2006/relationships/hyperlink" Target="http://www.linkedin.com/pub/4/488/702" TargetMode="External"/><Relationship Id="rId4" Type="http://schemas.openxmlformats.org/officeDocument/2006/relationships/hyperlink" Target="http://www.jrandolph.com/blog/"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515488" y="763016"/>
            <a:ext cx="6151027" cy="75691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SELENIUM WEBDRIVER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2404364" y="397255"/>
            <a:ext cx="7381875" cy="1488440"/>
          </a:xfrm>
          <a:prstGeom prst="rect">
            <a:avLst/>
          </a:prstGeom>
          <a:noFill/>
          <a:ln>
            <a:noFill/>
          </a:ln>
        </p:spPr>
        <p:txBody>
          <a:bodyPr spcFirstLastPara="1" wrap="square" lIns="0" tIns="12700" rIns="0" bIns="0" anchor="t" anchorCtr="0">
            <a:noAutofit/>
          </a:bodyPr>
          <a:lstStyle/>
          <a:p>
            <a:pPr marL="2044064" marR="5080" lvl="0" indent="-2032000" algn="l" rtl="0">
              <a:lnSpc>
                <a:spcPct val="100000"/>
              </a:lnSpc>
              <a:spcBef>
                <a:spcPts val="0"/>
              </a:spcBef>
              <a:spcAft>
                <a:spcPts val="0"/>
              </a:spcAft>
              <a:buSzPts val="1400"/>
              <a:buNone/>
            </a:pPr>
            <a:r>
              <a:rPr lang="en-US" b="0">
                <a:latin typeface="Cambria"/>
                <a:ea typeface="Cambria"/>
                <a:cs typeface="Cambria"/>
                <a:sym typeface="Cambria"/>
              </a:rPr>
              <a:t>Install/Configure Webdriver  with Eclipse.</a:t>
            </a:r>
            <a:endParaRPr/>
          </a:p>
        </p:txBody>
      </p:sp>
      <p:sp>
        <p:nvSpPr>
          <p:cNvPr id="95" name="Google Shape;95;p15"/>
          <p:cNvSpPr/>
          <p:nvPr/>
        </p:nvSpPr>
        <p:spPr>
          <a:xfrm>
            <a:off x="1981200" y="1981200"/>
            <a:ext cx="8305800" cy="2743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15"/>
          <p:cNvSpPr/>
          <p:nvPr/>
        </p:nvSpPr>
        <p:spPr>
          <a:xfrm>
            <a:off x="1905000" y="5105400"/>
            <a:ext cx="8382000" cy="14676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994150" y="471042"/>
            <a:ext cx="4206240" cy="7569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b="0">
                <a:latin typeface="Cambria"/>
                <a:ea typeface="Cambria"/>
                <a:cs typeface="Cambria"/>
                <a:sym typeface="Cambria"/>
              </a:rPr>
              <a:t>Creating Project</a:t>
            </a:r>
            <a:endParaRPr/>
          </a:p>
        </p:txBody>
      </p:sp>
      <p:sp>
        <p:nvSpPr>
          <p:cNvPr id="102" name="Google Shape;102;p16"/>
          <p:cNvSpPr/>
          <p:nvPr/>
        </p:nvSpPr>
        <p:spPr>
          <a:xfrm>
            <a:off x="1752600" y="1752600"/>
            <a:ext cx="4038600" cy="45049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16"/>
          <p:cNvSpPr/>
          <p:nvPr/>
        </p:nvSpPr>
        <p:spPr>
          <a:xfrm>
            <a:off x="5791200" y="1600200"/>
            <a:ext cx="4572000" cy="478993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3962401" y="990600"/>
            <a:ext cx="4181855" cy="509473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8"/>
          <p:cNvSpPr/>
          <p:nvPr/>
        </p:nvSpPr>
        <p:spPr>
          <a:xfrm>
            <a:off x="152400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3180079" y="397255"/>
            <a:ext cx="5833110" cy="1488440"/>
          </a:xfrm>
          <a:prstGeom prst="rect">
            <a:avLst/>
          </a:prstGeom>
          <a:noFill/>
          <a:ln>
            <a:noFill/>
          </a:ln>
        </p:spPr>
        <p:txBody>
          <a:bodyPr spcFirstLastPara="1" wrap="square" lIns="0" tIns="12700" rIns="0" bIns="0" anchor="t" anchorCtr="0">
            <a:noAutofit/>
          </a:bodyPr>
          <a:lstStyle/>
          <a:p>
            <a:pPr marL="1507490" marR="5080" lvl="0" indent="-1495425" algn="l" rtl="0">
              <a:lnSpc>
                <a:spcPct val="100000"/>
              </a:lnSpc>
              <a:spcBef>
                <a:spcPts val="0"/>
              </a:spcBef>
              <a:spcAft>
                <a:spcPts val="0"/>
              </a:spcAft>
              <a:buSzPts val="1400"/>
              <a:buNone/>
            </a:pPr>
            <a:r>
              <a:rPr lang="en-US" b="0">
                <a:latin typeface="Cambria"/>
                <a:ea typeface="Cambria"/>
                <a:cs typeface="Cambria"/>
                <a:sym typeface="Cambria"/>
              </a:rPr>
              <a:t>Simple Architecture of  WebDriver</a:t>
            </a:r>
            <a:endParaRPr/>
          </a:p>
        </p:txBody>
      </p:sp>
      <p:sp>
        <p:nvSpPr>
          <p:cNvPr id="119" name="Google Shape;119;p19"/>
          <p:cNvSpPr/>
          <p:nvPr/>
        </p:nvSpPr>
        <p:spPr>
          <a:xfrm>
            <a:off x="4801361" y="1829561"/>
            <a:ext cx="2362200" cy="838200"/>
          </a:xfrm>
          <a:custGeom>
            <a:avLst/>
            <a:gdLst/>
            <a:ahLst/>
            <a:cxnLst/>
            <a:rect l="l" t="t" r="r" b="b"/>
            <a:pathLst>
              <a:path w="2362200" h="838200" extrusionOk="0">
                <a:moveTo>
                  <a:pt x="2222500" y="0"/>
                </a:moveTo>
                <a:lnTo>
                  <a:pt x="139700" y="0"/>
                </a:lnTo>
                <a:lnTo>
                  <a:pt x="95520" y="7116"/>
                </a:lnTo>
                <a:lnTo>
                  <a:pt x="57168" y="26936"/>
                </a:lnTo>
                <a:lnTo>
                  <a:pt x="26936" y="57168"/>
                </a:lnTo>
                <a:lnTo>
                  <a:pt x="7116" y="95520"/>
                </a:lnTo>
                <a:lnTo>
                  <a:pt x="0" y="139700"/>
                </a:lnTo>
                <a:lnTo>
                  <a:pt x="0" y="698500"/>
                </a:lnTo>
                <a:lnTo>
                  <a:pt x="7116" y="742679"/>
                </a:lnTo>
                <a:lnTo>
                  <a:pt x="26936" y="781031"/>
                </a:lnTo>
                <a:lnTo>
                  <a:pt x="57168" y="811263"/>
                </a:lnTo>
                <a:lnTo>
                  <a:pt x="95520" y="831083"/>
                </a:lnTo>
                <a:lnTo>
                  <a:pt x="139700" y="838200"/>
                </a:lnTo>
                <a:lnTo>
                  <a:pt x="2222500" y="838200"/>
                </a:lnTo>
                <a:lnTo>
                  <a:pt x="2266679" y="831083"/>
                </a:lnTo>
                <a:lnTo>
                  <a:pt x="2305031" y="811263"/>
                </a:lnTo>
                <a:lnTo>
                  <a:pt x="2335263" y="781031"/>
                </a:lnTo>
                <a:lnTo>
                  <a:pt x="2355083" y="742679"/>
                </a:lnTo>
                <a:lnTo>
                  <a:pt x="2362200" y="698500"/>
                </a:lnTo>
                <a:lnTo>
                  <a:pt x="2362200" y="139700"/>
                </a:lnTo>
                <a:lnTo>
                  <a:pt x="2355083" y="95520"/>
                </a:lnTo>
                <a:lnTo>
                  <a:pt x="2335263" y="57168"/>
                </a:lnTo>
                <a:lnTo>
                  <a:pt x="2305031" y="26936"/>
                </a:lnTo>
                <a:lnTo>
                  <a:pt x="2266679" y="7116"/>
                </a:lnTo>
                <a:lnTo>
                  <a:pt x="2222500" y="0"/>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19"/>
          <p:cNvSpPr/>
          <p:nvPr/>
        </p:nvSpPr>
        <p:spPr>
          <a:xfrm>
            <a:off x="4801361" y="1829561"/>
            <a:ext cx="2362200" cy="838200"/>
          </a:xfrm>
          <a:custGeom>
            <a:avLst/>
            <a:gdLst/>
            <a:ahLst/>
            <a:cxnLst/>
            <a:rect l="l" t="t" r="r" b="b"/>
            <a:pathLst>
              <a:path w="2362200" h="838200" extrusionOk="0">
                <a:moveTo>
                  <a:pt x="0" y="139700"/>
                </a:moveTo>
                <a:lnTo>
                  <a:pt x="7116" y="95520"/>
                </a:lnTo>
                <a:lnTo>
                  <a:pt x="26936" y="57168"/>
                </a:lnTo>
                <a:lnTo>
                  <a:pt x="57168" y="26936"/>
                </a:lnTo>
                <a:lnTo>
                  <a:pt x="95520" y="7116"/>
                </a:lnTo>
                <a:lnTo>
                  <a:pt x="139700" y="0"/>
                </a:lnTo>
                <a:lnTo>
                  <a:pt x="2222500" y="0"/>
                </a:lnTo>
                <a:lnTo>
                  <a:pt x="2266679" y="7116"/>
                </a:lnTo>
                <a:lnTo>
                  <a:pt x="2305031" y="26936"/>
                </a:lnTo>
                <a:lnTo>
                  <a:pt x="2335263" y="57168"/>
                </a:lnTo>
                <a:lnTo>
                  <a:pt x="2355083" y="95520"/>
                </a:lnTo>
                <a:lnTo>
                  <a:pt x="2362200" y="139700"/>
                </a:lnTo>
                <a:lnTo>
                  <a:pt x="2362200" y="698500"/>
                </a:lnTo>
                <a:lnTo>
                  <a:pt x="2355083" y="742679"/>
                </a:lnTo>
                <a:lnTo>
                  <a:pt x="2335263" y="781031"/>
                </a:lnTo>
                <a:lnTo>
                  <a:pt x="2305031" y="811263"/>
                </a:lnTo>
                <a:lnTo>
                  <a:pt x="2266679" y="831083"/>
                </a:lnTo>
                <a:lnTo>
                  <a:pt x="2222500" y="838200"/>
                </a:lnTo>
                <a:lnTo>
                  <a:pt x="139700" y="838200"/>
                </a:lnTo>
                <a:lnTo>
                  <a:pt x="95520" y="831083"/>
                </a:lnTo>
                <a:lnTo>
                  <a:pt x="57168" y="811263"/>
                </a:lnTo>
                <a:lnTo>
                  <a:pt x="26936" y="781031"/>
                </a:lnTo>
                <a:lnTo>
                  <a:pt x="7116" y="742679"/>
                </a:lnTo>
                <a:lnTo>
                  <a:pt x="0" y="698500"/>
                </a:lnTo>
                <a:lnTo>
                  <a:pt x="0" y="139700"/>
                </a:lnTo>
                <a:close/>
              </a:path>
            </a:pathLst>
          </a:custGeom>
          <a:noFill/>
          <a:ln w="19800" cap="flat" cmpd="sng">
            <a:solidFill>
              <a:srgbClr val="731F0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19"/>
          <p:cNvSpPr txBox="1"/>
          <p:nvPr/>
        </p:nvSpPr>
        <p:spPr>
          <a:xfrm>
            <a:off x="5219828" y="2092578"/>
            <a:ext cx="1524635"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mbria"/>
                <a:ea typeface="Cambria"/>
                <a:cs typeface="Cambria"/>
                <a:sym typeface="Cambria"/>
              </a:rPr>
              <a:t>WEBDRIVER(i)</a:t>
            </a:r>
            <a:endParaRPr sz="1800" b="0" i="0" u="none" strike="noStrike" cap="none">
              <a:solidFill>
                <a:schemeClr val="dk1"/>
              </a:solidFill>
              <a:latin typeface="Cambria"/>
              <a:ea typeface="Cambria"/>
              <a:cs typeface="Cambria"/>
              <a:sym typeface="Cambria"/>
            </a:endParaRPr>
          </a:p>
        </p:txBody>
      </p:sp>
      <p:sp>
        <p:nvSpPr>
          <p:cNvPr id="122" name="Google Shape;122;p19"/>
          <p:cNvSpPr/>
          <p:nvPr/>
        </p:nvSpPr>
        <p:spPr>
          <a:xfrm>
            <a:off x="5791200" y="2743200"/>
            <a:ext cx="228600" cy="9616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19"/>
          <p:cNvSpPr/>
          <p:nvPr/>
        </p:nvSpPr>
        <p:spPr>
          <a:xfrm>
            <a:off x="4735829" y="3614165"/>
            <a:ext cx="2362200" cy="914400"/>
          </a:xfrm>
          <a:custGeom>
            <a:avLst/>
            <a:gdLst/>
            <a:ahLst/>
            <a:cxnLst/>
            <a:rect l="l" t="t" r="r" b="b"/>
            <a:pathLst>
              <a:path w="2362200" h="914400" extrusionOk="0">
                <a:moveTo>
                  <a:pt x="2209799" y="0"/>
                </a:moveTo>
                <a:lnTo>
                  <a:pt x="152399" y="0"/>
                </a:lnTo>
                <a:lnTo>
                  <a:pt x="104217" y="7766"/>
                </a:lnTo>
                <a:lnTo>
                  <a:pt x="62380" y="29394"/>
                </a:lnTo>
                <a:lnTo>
                  <a:pt x="29394" y="62380"/>
                </a:lnTo>
                <a:lnTo>
                  <a:pt x="7766" y="104217"/>
                </a:lnTo>
                <a:lnTo>
                  <a:pt x="0" y="152399"/>
                </a:lnTo>
                <a:lnTo>
                  <a:pt x="0" y="761999"/>
                </a:lnTo>
                <a:lnTo>
                  <a:pt x="7766" y="810182"/>
                </a:lnTo>
                <a:lnTo>
                  <a:pt x="29394" y="852019"/>
                </a:lnTo>
                <a:lnTo>
                  <a:pt x="62380" y="885005"/>
                </a:lnTo>
                <a:lnTo>
                  <a:pt x="104217" y="906633"/>
                </a:lnTo>
                <a:lnTo>
                  <a:pt x="152399" y="914399"/>
                </a:lnTo>
                <a:lnTo>
                  <a:pt x="2209799" y="914399"/>
                </a:lnTo>
                <a:lnTo>
                  <a:pt x="2257982" y="906633"/>
                </a:lnTo>
                <a:lnTo>
                  <a:pt x="2299819" y="885005"/>
                </a:lnTo>
                <a:lnTo>
                  <a:pt x="2332805" y="852019"/>
                </a:lnTo>
                <a:lnTo>
                  <a:pt x="2354433" y="810182"/>
                </a:lnTo>
                <a:lnTo>
                  <a:pt x="2362199" y="761999"/>
                </a:lnTo>
                <a:lnTo>
                  <a:pt x="2362199" y="152399"/>
                </a:lnTo>
                <a:lnTo>
                  <a:pt x="2354433" y="104217"/>
                </a:lnTo>
                <a:lnTo>
                  <a:pt x="2332805" y="62380"/>
                </a:lnTo>
                <a:lnTo>
                  <a:pt x="2299819" y="29394"/>
                </a:lnTo>
                <a:lnTo>
                  <a:pt x="2257982" y="7766"/>
                </a:lnTo>
                <a:lnTo>
                  <a:pt x="2209799" y="0"/>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19"/>
          <p:cNvSpPr/>
          <p:nvPr/>
        </p:nvSpPr>
        <p:spPr>
          <a:xfrm>
            <a:off x="4735829" y="3614165"/>
            <a:ext cx="2362200" cy="914400"/>
          </a:xfrm>
          <a:custGeom>
            <a:avLst/>
            <a:gdLst/>
            <a:ahLst/>
            <a:cxnLst/>
            <a:rect l="l" t="t" r="r" b="b"/>
            <a:pathLst>
              <a:path w="2362200" h="914400" extrusionOk="0">
                <a:moveTo>
                  <a:pt x="0" y="152399"/>
                </a:moveTo>
                <a:lnTo>
                  <a:pt x="7766" y="104217"/>
                </a:lnTo>
                <a:lnTo>
                  <a:pt x="29394" y="62380"/>
                </a:lnTo>
                <a:lnTo>
                  <a:pt x="62380" y="29394"/>
                </a:lnTo>
                <a:lnTo>
                  <a:pt x="104217" y="7766"/>
                </a:lnTo>
                <a:lnTo>
                  <a:pt x="152399" y="0"/>
                </a:lnTo>
                <a:lnTo>
                  <a:pt x="2209799" y="0"/>
                </a:lnTo>
                <a:lnTo>
                  <a:pt x="2257982" y="7766"/>
                </a:lnTo>
                <a:lnTo>
                  <a:pt x="2299819" y="29394"/>
                </a:lnTo>
                <a:lnTo>
                  <a:pt x="2332805" y="62380"/>
                </a:lnTo>
                <a:lnTo>
                  <a:pt x="2354433" y="104217"/>
                </a:lnTo>
                <a:lnTo>
                  <a:pt x="2362199" y="152399"/>
                </a:lnTo>
                <a:lnTo>
                  <a:pt x="2362199" y="761999"/>
                </a:lnTo>
                <a:lnTo>
                  <a:pt x="2354433" y="810182"/>
                </a:lnTo>
                <a:lnTo>
                  <a:pt x="2332805" y="852019"/>
                </a:lnTo>
                <a:lnTo>
                  <a:pt x="2299819" y="885005"/>
                </a:lnTo>
                <a:lnTo>
                  <a:pt x="2257982" y="906633"/>
                </a:lnTo>
                <a:lnTo>
                  <a:pt x="2209799" y="914399"/>
                </a:lnTo>
                <a:lnTo>
                  <a:pt x="152399" y="914399"/>
                </a:lnTo>
                <a:lnTo>
                  <a:pt x="104217" y="906633"/>
                </a:lnTo>
                <a:lnTo>
                  <a:pt x="62380" y="885005"/>
                </a:lnTo>
                <a:lnTo>
                  <a:pt x="29394" y="852019"/>
                </a:lnTo>
                <a:lnTo>
                  <a:pt x="7766" y="810182"/>
                </a:lnTo>
                <a:lnTo>
                  <a:pt x="0" y="761999"/>
                </a:lnTo>
                <a:lnTo>
                  <a:pt x="0" y="152399"/>
                </a:lnTo>
                <a:close/>
              </a:path>
            </a:pathLst>
          </a:custGeom>
          <a:noFill/>
          <a:ln w="19800" cap="flat" cmpd="sng">
            <a:solidFill>
              <a:srgbClr val="731F0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5" name="Google Shape;125;p19"/>
          <p:cNvSpPr txBox="1"/>
          <p:nvPr/>
        </p:nvSpPr>
        <p:spPr>
          <a:xfrm>
            <a:off x="4990592" y="3916171"/>
            <a:ext cx="1856739"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mbria"/>
                <a:ea typeface="Cambria"/>
                <a:cs typeface="Cambria"/>
                <a:sym typeface="Cambria"/>
              </a:rPr>
              <a:t>Remote Webdriver</a:t>
            </a:r>
            <a:endParaRPr sz="1800" b="0" i="0" u="none" strike="noStrike" cap="none">
              <a:solidFill>
                <a:schemeClr val="dk1"/>
              </a:solidFill>
              <a:latin typeface="Cambria"/>
              <a:ea typeface="Cambria"/>
              <a:cs typeface="Cambria"/>
              <a:sym typeface="Cambria"/>
            </a:endParaRPr>
          </a:p>
        </p:txBody>
      </p:sp>
      <p:sp>
        <p:nvSpPr>
          <p:cNvPr id="126" name="Google Shape;126;p19"/>
          <p:cNvSpPr/>
          <p:nvPr/>
        </p:nvSpPr>
        <p:spPr>
          <a:xfrm>
            <a:off x="2058162" y="5106161"/>
            <a:ext cx="2362200" cy="1143000"/>
          </a:xfrm>
          <a:custGeom>
            <a:avLst/>
            <a:gdLst/>
            <a:ahLst/>
            <a:cxnLst/>
            <a:rect l="l" t="t" r="r" b="b"/>
            <a:pathLst>
              <a:path w="2362200" h="1143000" extrusionOk="0">
                <a:moveTo>
                  <a:pt x="2171700" y="0"/>
                </a:moveTo>
                <a:lnTo>
                  <a:pt x="190500" y="0"/>
                </a:lnTo>
                <a:lnTo>
                  <a:pt x="146821" y="5034"/>
                </a:lnTo>
                <a:lnTo>
                  <a:pt x="106724" y="19372"/>
                </a:lnTo>
                <a:lnTo>
                  <a:pt x="71353" y="41867"/>
                </a:lnTo>
                <a:lnTo>
                  <a:pt x="41851" y="71374"/>
                </a:lnTo>
                <a:lnTo>
                  <a:pt x="19363" y="106746"/>
                </a:lnTo>
                <a:lnTo>
                  <a:pt x="5031" y="146837"/>
                </a:lnTo>
                <a:lnTo>
                  <a:pt x="0" y="190500"/>
                </a:lnTo>
                <a:lnTo>
                  <a:pt x="0" y="952500"/>
                </a:lnTo>
                <a:lnTo>
                  <a:pt x="5031" y="996178"/>
                </a:lnTo>
                <a:lnTo>
                  <a:pt x="19363" y="1036275"/>
                </a:lnTo>
                <a:lnTo>
                  <a:pt x="41851" y="1071646"/>
                </a:lnTo>
                <a:lnTo>
                  <a:pt x="71353" y="1101148"/>
                </a:lnTo>
                <a:lnTo>
                  <a:pt x="106724" y="1123636"/>
                </a:lnTo>
                <a:lnTo>
                  <a:pt x="146821" y="1137968"/>
                </a:lnTo>
                <a:lnTo>
                  <a:pt x="190500" y="1143000"/>
                </a:lnTo>
                <a:lnTo>
                  <a:pt x="2171700" y="1143000"/>
                </a:lnTo>
                <a:lnTo>
                  <a:pt x="2215362" y="1137968"/>
                </a:lnTo>
                <a:lnTo>
                  <a:pt x="2255453" y="1123636"/>
                </a:lnTo>
                <a:lnTo>
                  <a:pt x="2290825" y="1101148"/>
                </a:lnTo>
                <a:lnTo>
                  <a:pt x="2320332" y="1071646"/>
                </a:lnTo>
                <a:lnTo>
                  <a:pt x="2342827" y="1036275"/>
                </a:lnTo>
                <a:lnTo>
                  <a:pt x="2357165" y="996178"/>
                </a:lnTo>
                <a:lnTo>
                  <a:pt x="2362200" y="952500"/>
                </a:lnTo>
                <a:lnTo>
                  <a:pt x="2362200" y="190500"/>
                </a:lnTo>
                <a:lnTo>
                  <a:pt x="2357165" y="146837"/>
                </a:lnTo>
                <a:lnTo>
                  <a:pt x="2342827" y="106746"/>
                </a:lnTo>
                <a:lnTo>
                  <a:pt x="2320332" y="71374"/>
                </a:lnTo>
                <a:lnTo>
                  <a:pt x="2290825" y="41867"/>
                </a:lnTo>
                <a:lnTo>
                  <a:pt x="2255453" y="19372"/>
                </a:lnTo>
                <a:lnTo>
                  <a:pt x="2215362" y="5034"/>
                </a:lnTo>
                <a:lnTo>
                  <a:pt x="2171700" y="0"/>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19"/>
          <p:cNvSpPr/>
          <p:nvPr/>
        </p:nvSpPr>
        <p:spPr>
          <a:xfrm>
            <a:off x="2058162" y="5106161"/>
            <a:ext cx="2362200" cy="1143000"/>
          </a:xfrm>
          <a:custGeom>
            <a:avLst/>
            <a:gdLst/>
            <a:ahLst/>
            <a:cxnLst/>
            <a:rect l="l" t="t" r="r" b="b"/>
            <a:pathLst>
              <a:path w="2362200" h="1143000" extrusionOk="0">
                <a:moveTo>
                  <a:pt x="0" y="190500"/>
                </a:moveTo>
                <a:lnTo>
                  <a:pt x="5031" y="146837"/>
                </a:lnTo>
                <a:lnTo>
                  <a:pt x="19363" y="106746"/>
                </a:lnTo>
                <a:lnTo>
                  <a:pt x="41851" y="71374"/>
                </a:lnTo>
                <a:lnTo>
                  <a:pt x="71353" y="41867"/>
                </a:lnTo>
                <a:lnTo>
                  <a:pt x="106724" y="19372"/>
                </a:lnTo>
                <a:lnTo>
                  <a:pt x="146821" y="5034"/>
                </a:lnTo>
                <a:lnTo>
                  <a:pt x="190500" y="0"/>
                </a:lnTo>
                <a:lnTo>
                  <a:pt x="2171700" y="0"/>
                </a:lnTo>
                <a:lnTo>
                  <a:pt x="2215362" y="5034"/>
                </a:lnTo>
                <a:lnTo>
                  <a:pt x="2255453" y="19372"/>
                </a:lnTo>
                <a:lnTo>
                  <a:pt x="2290825" y="41867"/>
                </a:lnTo>
                <a:lnTo>
                  <a:pt x="2320332" y="71374"/>
                </a:lnTo>
                <a:lnTo>
                  <a:pt x="2342827" y="106746"/>
                </a:lnTo>
                <a:lnTo>
                  <a:pt x="2357165" y="146837"/>
                </a:lnTo>
                <a:lnTo>
                  <a:pt x="2362200" y="190500"/>
                </a:lnTo>
                <a:lnTo>
                  <a:pt x="2362200" y="952500"/>
                </a:lnTo>
                <a:lnTo>
                  <a:pt x="2357165" y="996178"/>
                </a:lnTo>
                <a:lnTo>
                  <a:pt x="2342827" y="1036275"/>
                </a:lnTo>
                <a:lnTo>
                  <a:pt x="2320332" y="1071646"/>
                </a:lnTo>
                <a:lnTo>
                  <a:pt x="2290825" y="1101148"/>
                </a:lnTo>
                <a:lnTo>
                  <a:pt x="2255453" y="1123636"/>
                </a:lnTo>
                <a:lnTo>
                  <a:pt x="2215362" y="1137968"/>
                </a:lnTo>
                <a:lnTo>
                  <a:pt x="2171700" y="1143000"/>
                </a:lnTo>
                <a:lnTo>
                  <a:pt x="190500" y="1143000"/>
                </a:lnTo>
                <a:lnTo>
                  <a:pt x="146821" y="1137968"/>
                </a:lnTo>
                <a:lnTo>
                  <a:pt x="106724" y="1123636"/>
                </a:lnTo>
                <a:lnTo>
                  <a:pt x="71353" y="1101148"/>
                </a:lnTo>
                <a:lnTo>
                  <a:pt x="41851" y="1071646"/>
                </a:lnTo>
                <a:lnTo>
                  <a:pt x="19363" y="1036275"/>
                </a:lnTo>
                <a:lnTo>
                  <a:pt x="5031" y="996178"/>
                </a:lnTo>
                <a:lnTo>
                  <a:pt x="0" y="952500"/>
                </a:lnTo>
                <a:lnTo>
                  <a:pt x="0" y="190500"/>
                </a:lnTo>
                <a:close/>
              </a:path>
            </a:pathLst>
          </a:custGeom>
          <a:noFill/>
          <a:ln w="19800" cap="flat" cmpd="sng">
            <a:solidFill>
              <a:srgbClr val="731F0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19"/>
          <p:cNvSpPr txBox="1"/>
          <p:nvPr/>
        </p:nvSpPr>
        <p:spPr>
          <a:xfrm>
            <a:off x="2547619" y="5522163"/>
            <a:ext cx="138176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mbria"/>
                <a:ea typeface="Cambria"/>
                <a:cs typeface="Cambria"/>
                <a:sym typeface="Cambria"/>
              </a:rPr>
              <a:t>Firefox Driver</a:t>
            </a:r>
            <a:endParaRPr sz="1800" b="0" i="0" u="none" strike="noStrike" cap="none">
              <a:solidFill>
                <a:schemeClr val="dk1"/>
              </a:solidFill>
              <a:latin typeface="Cambria"/>
              <a:ea typeface="Cambria"/>
              <a:cs typeface="Cambria"/>
              <a:sym typeface="Cambria"/>
            </a:endParaRPr>
          </a:p>
        </p:txBody>
      </p:sp>
      <p:sp>
        <p:nvSpPr>
          <p:cNvPr id="129" name="Google Shape;129;p19"/>
          <p:cNvSpPr/>
          <p:nvPr/>
        </p:nvSpPr>
        <p:spPr>
          <a:xfrm>
            <a:off x="4801361" y="5106161"/>
            <a:ext cx="2209800" cy="1143000"/>
          </a:xfrm>
          <a:custGeom>
            <a:avLst/>
            <a:gdLst/>
            <a:ahLst/>
            <a:cxnLst/>
            <a:rect l="l" t="t" r="r" b="b"/>
            <a:pathLst>
              <a:path w="2209800" h="1143000" extrusionOk="0">
                <a:moveTo>
                  <a:pt x="2019300" y="0"/>
                </a:moveTo>
                <a:lnTo>
                  <a:pt x="190500" y="0"/>
                </a:lnTo>
                <a:lnTo>
                  <a:pt x="146837" y="5034"/>
                </a:lnTo>
                <a:lnTo>
                  <a:pt x="106746" y="19372"/>
                </a:lnTo>
                <a:lnTo>
                  <a:pt x="71374" y="41867"/>
                </a:lnTo>
                <a:lnTo>
                  <a:pt x="41867" y="71374"/>
                </a:lnTo>
                <a:lnTo>
                  <a:pt x="19372" y="106746"/>
                </a:lnTo>
                <a:lnTo>
                  <a:pt x="5034" y="146837"/>
                </a:lnTo>
                <a:lnTo>
                  <a:pt x="0" y="190500"/>
                </a:lnTo>
                <a:lnTo>
                  <a:pt x="0" y="952500"/>
                </a:lnTo>
                <a:lnTo>
                  <a:pt x="5034" y="996178"/>
                </a:lnTo>
                <a:lnTo>
                  <a:pt x="19372" y="1036275"/>
                </a:lnTo>
                <a:lnTo>
                  <a:pt x="41867" y="1071646"/>
                </a:lnTo>
                <a:lnTo>
                  <a:pt x="71374" y="1101148"/>
                </a:lnTo>
                <a:lnTo>
                  <a:pt x="106746" y="1123636"/>
                </a:lnTo>
                <a:lnTo>
                  <a:pt x="146837" y="1137968"/>
                </a:lnTo>
                <a:lnTo>
                  <a:pt x="190500" y="1143000"/>
                </a:lnTo>
                <a:lnTo>
                  <a:pt x="2019300" y="1143000"/>
                </a:lnTo>
                <a:lnTo>
                  <a:pt x="2062962" y="1137968"/>
                </a:lnTo>
                <a:lnTo>
                  <a:pt x="2103053" y="1123636"/>
                </a:lnTo>
                <a:lnTo>
                  <a:pt x="2138425" y="1101148"/>
                </a:lnTo>
                <a:lnTo>
                  <a:pt x="2167932" y="1071646"/>
                </a:lnTo>
                <a:lnTo>
                  <a:pt x="2190427" y="1036275"/>
                </a:lnTo>
                <a:lnTo>
                  <a:pt x="2204765" y="996178"/>
                </a:lnTo>
                <a:lnTo>
                  <a:pt x="2209800" y="952500"/>
                </a:lnTo>
                <a:lnTo>
                  <a:pt x="2209800" y="190500"/>
                </a:lnTo>
                <a:lnTo>
                  <a:pt x="2204765" y="146837"/>
                </a:lnTo>
                <a:lnTo>
                  <a:pt x="2190427" y="106746"/>
                </a:lnTo>
                <a:lnTo>
                  <a:pt x="2167932" y="71374"/>
                </a:lnTo>
                <a:lnTo>
                  <a:pt x="2138425" y="41867"/>
                </a:lnTo>
                <a:lnTo>
                  <a:pt x="2103053" y="19372"/>
                </a:lnTo>
                <a:lnTo>
                  <a:pt x="2062962" y="5034"/>
                </a:lnTo>
                <a:lnTo>
                  <a:pt x="2019300" y="0"/>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19"/>
          <p:cNvSpPr/>
          <p:nvPr/>
        </p:nvSpPr>
        <p:spPr>
          <a:xfrm>
            <a:off x="4801361" y="5106161"/>
            <a:ext cx="2209800" cy="1143000"/>
          </a:xfrm>
          <a:custGeom>
            <a:avLst/>
            <a:gdLst/>
            <a:ahLst/>
            <a:cxnLst/>
            <a:rect l="l" t="t" r="r" b="b"/>
            <a:pathLst>
              <a:path w="2209800" h="1143000" extrusionOk="0">
                <a:moveTo>
                  <a:pt x="0" y="190500"/>
                </a:moveTo>
                <a:lnTo>
                  <a:pt x="5034" y="146837"/>
                </a:lnTo>
                <a:lnTo>
                  <a:pt x="19372" y="106746"/>
                </a:lnTo>
                <a:lnTo>
                  <a:pt x="41867" y="71374"/>
                </a:lnTo>
                <a:lnTo>
                  <a:pt x="71374" y="41867"/>
                </a:lnTo>
                <a:lnTo>
                  <a:pt x="106746" y="19372"/>
                </a:lnTo>
                <a:lnTo>
                  <a:pt x="146837" y="5034"/>
                </a:lnTo>
                <a:lnTo>
                  <a:pt x="190500" y="0"/>
                </a:lnTo>
                <a:lnTo>
                  <a:pt x="2019300" y="0"/>
                </a:lnTo>
                <a:lnTo>
                  <a:pt x="2062962" y="5034"/>
                </a:lnTo>
                <a:lnTo>
                  <a:pt x="2103053" y="19372"/>
                </a:lnTo>
                <a:lnTo>
                  <a:pt x="2138425" y="41867"/>
                </a:lnTo>
                <a:lnTo>
                  <a:pt x="2167932" y="71374"/>
                </a:lnTo>
                <a:lnTo>
                  <a:pt x="2190427" y="106746"/>
                </a:lnTo>
                <a:lnTo>
                  <a:pt x="2204765" y="146837"/>
                </a:lnTo>
                <a:lnTo>
                  <a:pt x="2209800" y="190500"/>
                </a:lnTo>
                <a:lnTo>
                  <a:pt x="2209800" y="952500"/>
                </a:lnTo>
                <a:lnTo>
                  <a:pt x="2204765" y="996178"/>
                </a:lnTo>
                <a:lnTo>
                  <a:pt x="2190427" y="1036275"/>
                </a:lnTo>
                <a:lnTo>
                  <a:pt x="2167932" y="1071646"/>
                </a:lnTo>
                <a:lnTo>
                  <a:pt x="2138425" y="1101148"/>
                </a:lnTo>
                <a:lnTo>
                  <a:pt x="2103053" y="1123636"/>
                </a:lnTo>
                <a:lnTo>
                  <a:pt x="2062962" y="1137968"/>
                </a:lnTo>
                <a:lnTo>
                  <a:pt x="2019300" y="1143000"/>
                </a:lnTo>
                <a:lnTo>
                  <a:pt x="190500" y="1143000"/>
                </a:lnTo>
                <a:lnTo>
                  <a:pt x="146837" y="1137968"/>
                </a:lnTo>
                <a:lnTo>
                  <a:pt x="106746" y="1123636"/>
                </a:lnTo>
                <a:lnTo>
                  <a:pt x="71374" y="1101148"/>
                </a:lnTo>
                <a:lnTo>
                  <a:pt x="41867" y="1071646"/>
                </a:lnTo>
                <a:lnTo>
                  <a:pt x="19372" y="1036275"/>
                </a:lnTo>
                <a:lnTo>
                  <a:pt x="5034" y="996178"/>
                </a:lnTo>
                <a:lnTo>
                  <a:pt x="0" y="952500"/>
                </a:lnTo>
                <a:lnTo>
                  <a:pt x="0" y="190500"/>
                </a:lnTo>
                <a:close/>
              </a:path>
            </a:pathLst>
          </a:custGeom>
          <a:noFill/>
          <a:ln w="19800" cap="flat" cmpd="sng">
            <a:solidFill>
              <a:srgbClr val="731F0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9"/>
          <p:cNvSpPr txBox="1"/>
          <p:nvPr/>
        </p:nvSpPr>
        <p:spPr>
          <a:xfrm>
            <a:off x="5172203" y="5522163"/>
            <a:ext cx="1466215"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mbria"/>
                <a:ea typeface="Cambria"/>
                <a:cs typeface="Cambria"/>
                <a:sym typeface="Cambria"/>
              </a:rPr>
              <a:t>Chrome Driver</a:t>
            </a:r>
            <a:endParaRPr sz="1800" b="0" i="0" u="none" strike="noStrike" cap="none">
              <a:solidFill>
                <a:schemeClr val="dk1"/>
              </a:solidFill>
              <a:latin typeface="Cambria"/>
              <a:ea typeface="Cambria"/>
              <a:cs typeface="Cambria"/>
              <a:sym typeface="Cambria"/>
            </a:endParaRPr>
          </a:p>
        </p:txBody>
      </p:sp>
      <p:sp>
        <p:nvSpPr>
          <p:cNvPr id="132" name="Google Shape;132;p19"/>
          <p:cNvSpPr/>
          <p:nvPr/>
        </p:nvSpPr>
        <p:spPr>
          <a:xfrm>
            <a:off x="7315961" y="5106161"/>
            <a:ext cx="2286000" cy="1143000"/>
          </a:xfrm>
          <a:custGeom>
            <a:avLst/>
            <a:gdLst/>
            <a:ahLst/>
            <a:cxnLst/>
            <a:rect l="l" t="t" r="r" b="b"/>
            <a:pathLst>
              <a:path w="2286000" h="1143000" extrusionOk="0">
                <a:moveTo>
                  <a:pt x="2095499" y="0"/>
                </a:moveTo>
                <a:lnTo>
                  <a:pt x="190500" y="0"/>
                </a:lnTo>
                <a:lnTo>
                  <a:pt x="146837" y="5034"/>
                </a:lnTo>
                <a:lnTo>
                  <a:pt x="106746" y="19372"/>
                </a:lnTo>
                <a:lnTo>
                  <a:pt x="71374" y="41867"/>
                </a:lnTo>
                <a:lnTo>
                  <a:pt x="41867" y="71374"/>
                </a:lnTo>
                <a:lnTo>
                  <a:pt x="19372" y="106746"/>
                </a:lnTo>
                <a:lnTo>
                  <a:pt x="5034" y="146837"/>
                </a:lnTo>
                <a:lnTo>
                  <a:pt x="0" y="190500"/>
                </a:lnTo>
                <a:lnTo>
                  <a:pt x="0" y="952500"/>
                </a:lnTo>
                <a:lnTo>
                  <a:pt x="5034" y="996178"/>
                </a:lnTo>
                <a:lnTo>
                  <a:pt x="19372" y="1036275"/>
                </a:lnTo>
                <a:lnTo>
                  <a:pt x="41867" y="1071646"/>
                </a:lnTo>
                <a:lnTo>
                  <a:pt x="71374" y="1101148"/>
                </a:lnTo>
                <a:lnTo>
                  <a:pt x="106746" y="1123636"/>
                </a:lnTo>
                <a:lnTo>
                  <a:pt x="146837" y="1137968"/>
                </a:lnTo>
                <a:lnTo>
                  <a:pt x="190500" y="1143000"/>
                </a:lnTo>
                <a:lnTo>
                  <a:pt x="2095499" y="1143000"/>
                </a:lnTo>
                <a:lnTo>
                  <a:pt x="2139162" y="1137968"/>
                </a:lnTo>
                <a:lnTo>
                  <a:pt x="2179253" y="1123636"/>
                </a:lnTo>
                <a:lnTo>
                  <a:pt x="2214625" y="1101148"/>
                </a:lnTo>
                <a:lnTo>
                  <a:pt x="2244132" y="1071646"/>
                </a:lnTo>
                <a:lnTo>
                  <a:pt x="2266627" y="1036275"/>
                </a:lnTo>
                <a:lnTo>
                  <a:pt x="2280965" y="996178"/>
                </a:lnTo>
                <a:lnTo>
                  <a:pt x="2285999" y="952500"/>
                </a:lnTo>
                <a:lnTo>
                  <a:pt x="2285999" y="190500"/>
                </a:lnTo>
                <a:lnTo>
                  <a:pt x="2280965" y="146837"/>
                </a:lnTo>
                <a:lnTo>
                  <a:pt x="2266627" y="106746"/>
                </a:lnTo>
                <a:lnTo>
                  <a:pt x="2244132" y="71374"/>
                </a:lnTo>
                <a:lnTo>
                  <a:pt x="2214625" y="41867"/>
                </a:lnTo>
                <a:lnTo>
                  <a:pt x="2179253" y="19372"/>
                </a:lnTo>
                <a:lnTo>
                  <a:pt x="2139162" y="5034"/>
                </a:lnTo>
                <a:lnTo>
                  <a:pt x="2095499" y="0"/>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19"/>
          <p:cNvSpPr/>
          <p:nvPr/>
        </p:nvSpPr>
        <p:spPr>
          <a:xfrm>
            <a:off x="7315961" y="5106161"/>
            <a:ext cx="2286000" cy="1143000"/>
          </a:xfrm>
          <a:custGeom>
            <a:avLst/>
            <a:gdLst/>
            <a:ahLst/>
            <a:cxnLst/>
            <a:rect l="l" t="t" r="r" b="b"/>
            <a:pathLst>
              <a:path w="2286000" h="1143000" extrusionOk="0">
                <a:moveTo>
                  <a:pt x="0" y="190500"/>
                </a:moveTo>
                <a:lnTo>
                  <a:pt x="5034" y="146837"/>
                </a:lnTo>
                <a:lnTo>
                  <a:pt x="19372" y="106746"/>
                </a:lnTo>
                <a:lnTo>
                  <a:pt x="41867" y="71374"/>
                </a:lnTo>
                <a:lnTo>
                  <a:pt x="71374" y="41867"/>
                </a:lnTo>
                <a:lnTo>
                  <a:pt x="106746" y="19372"/>
                </a:lnTo>
                <a:lnTo>
                  <a:pt x="146837" y="5034"/>
                </a:lnTo>
                <a:lnTo>
                  <a:pt x="190500" y="0"/>
                </a:lnTo>
                <a:lnTo>
                  <a:pt x="2095499" y="0"/>
                </a:lnTo>
                <a:lnTo>
                  <a:pt x="2139162" y="5034"/>
                </a:lnTo>
                <a:lnTo>
                  <a:pt x="2179253" y="19372"/>
                </a:lnTo>
                <a:lnTo>
                  <a:pt x="2214625" y="41867"/>
                </a:lnTo>
                <a:lnTo>
                  <a:pt x="2244132" y="71374"/>
                </a:lnTo>
                <a:lnTo>
                  <a:pt x="2266627" y="106746"/>
                </a:lnTo>
                <a:lnTo>
                  <a:pt x="2280965" y="146837"/>
                </a:lnTo>
                <a:lnTo>
                  <a:pt x="2285999" y="190500"/>
                </a:lnTo>
                <a:lnTo>
                  <a:pt x="2285999" y="952500"/>
                </a:lnTo>
                <a:lnTo>
                  <a:pt x="2280965" y="996178"/>
                </a:lnTo>
                <a:lnTo>
                  <a:pt x="2266627" y="1036275"/>
                </a:lnTo>
                <a:lnTo>
                  <a:pt x="2244132" y="1071646"/>
                </a:lnTo>
                <a:lnTo>
                  <a:pt x="2214625" y="1101148"/>
                </a:lnTo>
                <a:lnTo>
                  <a:pt x="2179253" y="1123636"/>
                </a:lnTo>
                <a:lnTo>
                  <a:pt x="2139162" y="1137968"/>
                </a:lnTo>
                <a:lnTo>
                  <a:pt x="2095499" y="1143000"/>
                </a:lnTo>
                <a:lnTo>
                  <a:pt x="190500" y="1143000"/>
                </a:lnTo>
                <a:lnTo>
                  <a:pt x="146837" y="1137968"/>
                </a:lnTo>
                <a:lnTo>
                  <a:pt x="106746" y="1123636"/>
                </a:lnTo>
                <a:lnTo>
                  <a:pt x="71374" y="1101148"/>
                </a:lnTo>
                <a:lnTo>
                  <a:pt x="41867" y="1071646"/>
                </a:lnTo>
                <a:lnTo>
                  <a:pt x="19372" y="1036275"/>
                </a:lnTo>
                <a:lnTo>
                  <a:pt x="5034" y="996178"/>
                </a:lnTo>
                <a:lnTo>
                  <a:pt x="0" y="952500"/>
                </a:lnTo>
                <a:lnTo>
                  <a:pt x="0" y="190500"/>
                </a:lnTo>
                <a:close/>
              </a:path>
            </a:pathLst>
          </a:custGeom>
          <a:noFill/>
          <a:ln w="19800" cap="flat" cmpd="sng">
            <a:solidFill>
              <a:srgbClr val="731F0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Google Shape;134;p19"/>
          <p:cNvSpPr txBox="1"/>
          <p:nvPr/>
        </p:nvSpPr>
        <p:spPr>
          <a:xfrm>
            <a:off x="7595742" y="5385003"/>
            <a:ext cx="1727200" cy="574040"/>
          </a:xfrm>
          <a:prstGeom prst="rect">
            <a:avLst/>
          </a:prstGeom>
          <a:noFill/>
          <a:ln>
            <a:noFill/>
          </a:ln>
        </p:spPr>
        <p:txBody>
          <a:bodyPr spcFirstLastPara="1" wrap="square" lIns="0" tIns="12700" rIns="0" bIns="0" anchor="t" anchorCtr="0">
            <a:noAutofit/>
          </a:bodyPr>
          <a:lstStyle/>
          <a:p>
            <a:pPr marL="552450" marR="5080" lvl="0" indent="-53975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mbria"/>
                <a:ea typeface="Cambria"/>
                <a:cs typeface="Cambria"/>
                <a:sym typeface="Cambria"/>
              </a:rPr>
              <a:t>Internet Explorer  Driver</a:t>
            </a:r>
            <a:endParaRPr sz="1800" b="0" i="0" u="none" strike="noStrike" cap="none">
              <a:solidFill>
                <a:schemeClr val="dk1"/>
              </a:solidFill>
              <a:latin typeface="Cambria"/>
              <a:ea typeface="Cambria"/>
              <a:cs typeface="Cambria"/>
              <a:sym typeface="Cambria"/>
            </a:endParaRPr>
          </a:p>
        </p:txBody>
      </p:sp>
      <p:sp>
        <p:nvSpPr>
          <p:cNvPr id="135" name="Google Shape;135;p19"/>
          <p:cNvSpPr/>
          <p:nvPr/>
        </p:nvSpPr>
        <p:spPr>
          <a:xfrm>
            <a:off x="3275457" y="4536948"/>
            <a:ext cx="2515870" cy="498475"/>
          </a:xfrm>
          <a:custGeom>
            <a:avLst/>
            <a:gdLst/>
            <a:ahLst/>
            <a:cxnLst/>
            <a:rect l="l" t="t" r="r" b="b"/>
            <a:pathLst>
              <a:path w="2515870" h="498475" extrusionOk="0">
                <a:moveTo>
                  <a:pt x="2478991" y="35223"/>
                </a:moveTo>
                <a:lnTo>
                  <a:pt x="0" y="486028"/>
                </a:lnTo>
                <a:lnTo>
                  <a:pt x="2286" y="498475"/>
                </a:lnTo>
                <a:lnTo>
                  <a:pt x="2481360" y="47779"/>
                </a:lnTo>
                <a:lnTo>
                  <a:pt x="2490970" y="39570"/>
                </a:lnTo>
                <a:lnTo>
                  <a:pt x="2478991" y="35223"/>
                </a:lnTo>
                <a:close/>
              </a:path>
              <a:path w="2515870" h="498475" extrusionOk="0">
                <a:moveTo>
                  <a:pt x="2504544" y="30987"/>
                </a:moveTo>
                <a:lnTo>
                  <a:pt x="2502281" y="30987"/>
                </a:lnTo>
                <a:lnTo>
                  <a:pt x="2504567" y="43560"/>
                </a:lnTo>
                <a:lnTo>
                  <a:pt x="2481360" y="47779"/>
                </a:lnTo>
                <a:lnTo>
                  <a:pt x="2429510" y="92075"/>
                </a:lnTo>
                <a:lnTo>
                  <a:pt x="2429256" y="96138"/>
                </a:lnTo>
                <a:lnTo>
                  <a:pt x="2433828" y="101472"/>
                </a:lnTo>
                <a:lnTo>
                  <a:pt x="2437765" y="101726"/>
                </a:lnTo>
                <a:lnTo>
                  <a:pt x="2515743" y="35051"/>
                </a:lnTo>
                <a:lnTo>
                  <a:pt x="2504544" y="30987"/>
                </a:lnTo>
                <a:close/>
              </a:path>
              <a:path w="2515870" h="498475" extrusionOk="0">
                <a:moveTo>
                  <a:pt x="2490970" y="39570"/>
                </a:moveTo>
                <a:lnTo>
                  <a:pt x="2481360" y="47779"/>
                </a:lnTo>
                <a:lnTo>
                  <a:pt x="2504567" y="43560"/>
                </a:lnTo>
                <a:lnTo>
                  <a:pt x="2504520" y="43306"/>
                </a:lnTo>
                <a:lnTo>
                  <a:pt x="2501265" y="43306"/>
                </a:lnTo>
                <a:lnTo>
                  <a:pt x="2490970" y="39570"/>
                </a:lnTo>
                <a:close/>
              </a:path>
              <a:path w="2515870" h="498475" extrusionOk="0">
                <a:moveTo>
                  <a:pt x="2499233" y="32512"/>
                </a:moveTo>
                <a:lnTo>
                  <a:pt x="2490970" y="39570"/>
                </a:lnTo>
                <a:lnTo>
                  <a:pt x="2501265" y="43306"/>
                </a:lnTo>
                <a:lnTo>
                  <a:pt x="2499233" y="32512"/>
                </a:lnTo>
                <a:close/>
              </a:path>
              <a:path w="2515870" h="498475" extrusionOk="0">
                <a:moveTo>
                  <a:pt x="2502558" y="32512"/>
                </a:moveTo>
                <a:lnTo>
                  <a:pt x="2499233" y="32512"/>
                </a:lnTo>
                <a:lnTo>
                  <a:pt x="2501265" y="43306"/>
                </a:lnTo>
                <a:lnTo>
                  <a:pt x="2504520" y="43306"/>
                </a:lnTo>
                <a:lnTo>
                  <a:pt x="2502558" y="32512"/>
                </a:lnTo>
                <a:close/>
              </a:path>
              <a:path w="2515870" h="498475" extrusionOk="0">
                <a:moveTo>
                  <a:pt x="2502281" y="30987"/>
                </a:moveTo>
                <a:lnTo>
                  <a:pt x="2478991" y="35223"/>
                </a:lnTo>
                <a:lnTo>
                  <a:pt x="2490970" y="39570"/>
                </a:lnTo>
                <a:lnTo>
                  <a:pt x="2499233" y="32512"/>
                </a:lnTo>
                <a:lnTo>
                  <a:pt x="2502558" y="32512"/>
                </a:lnTo>
                <a:lnTo>
                  <a:pt x="2502281" y="30987"/>
                </a:lnTo>
                <a:close/>
              </a:path>
              <a:path w="2515870" h="498475" extrusionOk="0">
                <a:moveTo>
                  <a:pt x="2419350" y="0"/>
                </a:moveTo>
                <a:lnTo>
                  <a:pt x="2415667" y="1777"/>
                </a:lnTo>
                <a:lnTo>
                  <a:pt x="2414523" y="5079"/>
                </a:lnTo>
                <a:lnTo>
                  <a:pt x="2413254" y="8381"/>
                </a:lnTo>
                <a:lnTo>
                  <a:pt x="2415032" y="11937"/>
                </a:lnTo>
                <a:lnTo>
                  <a:pt x="2418334" y="13207"/>
                </a:lnTo>
                <a:lnTo>
                  <a:pt x="2478991" y="35223"/>
                </a:lnTo>
                <a:lnTo>
                  <a:pt x="2502281" y="30987"/>
                </a:lnTo>
                <a:lnTo>
                  <a:pt x="2504544" y="30987"/>
                </a:lnTo>
                <a:lnTo>
                  <a:pt x="2422652" y="1269"/>
                </a:lnTo>
                <a:lnTo>
                  <a:pt x="2419350" y="0"/>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19"/>
          <p:cNvSpPr/>
          <p:nvPr/>
        </p:nvSpPr>
        <p:spPr>
          <a:xfrm>
            <a:off x="5815458" y="4573523"/>
            <a:ext cx="103505" cy="533400"/>
          </a:xfrm>
          <a:custGeom>
            <a:avLst/>
            <a:gdLst/>
            <a:ahLst/>
            <a:cxnLst/>
            <a:rect l="l" t="t" r="r" b="b"/>
            <a:pathLst>
              <a:path w="103504" h="533400" extrusionOk="0">
                <a:moveTo>
                  <a:pt x="51911" y="25122"/>
                </a:moveTo>
                <a:lnTo>
                  <a:pt x="45524" y="36024"/>
                </a:lnTo>
                <a:lnTo>
                  <a:pt x="44068" y="533400"/>
                </a:lnTo>
                <a:lnTo>
                  <a:pt x="56768" y="533400"/>
                </a:lnTo>
                <a:lnTo>
                  <a:pt x="58224" y="36021"/>
                </a:lnTo>
                <a:lnTo>
                  <a:pt x="51911" y="25122"/>
                </a:lnTo>
                <a:close/>
              </a:path>
              <a:path w="103504" h="533400" extrusionOk="0">
                <a:moveTo>
                  <a:pt x="59245" y="12573"/>
                </a:moveTo>
                <a:lnTo>
                  <a:pt x="58292" y="12573"/>
                </a:lnTo>
                <a:lnTo>
                  <a:pt x="58226" y="36024"/>
                </a:lnTo>
                <a:lnTo>
                  <a:pt x="92455" y="95123"/>
                </a:lnTo>
                <a:lnTo>
                  <a:pt x="96392" y="96138"/>
                </a:lnTo>
                <a:lnTo>
                  <a:pt x="99313" y="94361"/>
                </a:lnTo>
                <a:lnTo>
                  <a:pt x="102362" y="92582"/>
                </a:lnTo>
                <a:lnTo>
                  <a:pt x="103504" y="88773"/>
                </a:lnTo>
                <a:lnTo>
                  <a:pt x="59245" y="12573"/>
                </a:lnTo>
                <a:close/>
              </a:path>
              <a:path w="103504" h="533400" extrusionOk="0">
                <a:moveTo>
                  <a:pt x="51942" y="0"/>
                </a:moveTo>
                <a:lnTo>
                  <a:pt x="1777" y="85470"/>
                </a:lnTo>
                <a:lnTo>
                  <a:pt x="0" y="88392"/>
                </a:lnTo>
                <a:lnTo>
                  <a:pt x="1015" y="92328"/>
                </a:lnTo>
                <a:lnTo>
                  <a:pt x="7112" y="95884"/>
                </a:lnTo>
                <a:lnTo>
                  <a:pt x="11048" y="94868"/>
                </a:lnTo>
                <a:lnTo>
                  <a:pt x="45524" y="36024"/>
                </a:lnTo>
                <a:lnTo>
                  <a:pt x="45592" y="12573"/>
                </a:lnTo>
                <a:lnTo>
                  <a:pt x="59245" y="12573"/>
                </a:lnTo>
                <a:lnTo>
                  <a:pt x="51942" y="0"/>
                </a:lnTo>
                <a:close/>
              </a:path>
              <a:path w="103504" h="533400" extrusionOk="0">
                <a:moveTo>
                  <a:pt x="58292" y="12573"/>
                </a:moveTo>
                <a:lnTo>
                  <a:pt x="45592" y="12573"/>
                </a:lnTo>
                <a:lnTo>
                  <a:pt x="45524" y="36024"/>
                </a:lnTo>
                <a:lnTo>
                  <a:pt x="51911" y="25122"/>
                </a:lnTo>
                <a:lnTo>
                  <a:pt x="46481" y="15748"/>
                </a:lnTo>
                <a:lnTo>
                  <a:pt x="58283" y="15748"/>
                </a:lnTo>
                <a:lnTo>
                  <a:pt x="58292" y="12573"/>
                </a:lnTo>
                <a:close/>
              </a:path>
              <a:path w="103504" h="533400" extrusionOk="0">
                <a:moveTo>
                  <a:pt x="58283" y="15748"/>
                </a:moveTo>
                <a:lnTo>
                  <a:pt x="57403" y="15748"/>
                </a:lnTo>
                <a:lnTo>
                  <a:pt x="51911" y="25122"/>
                </a:lnTo>
                <a:lnTo>
                  <a:pt x="58224" y="36021"/>
                </a:lnTo>
                <a:lnTo>
                  <a:pt x="58283" y="15748"/>
                </a:lnTo>
                <a:close/>
              </a:path>
              <a:path w="103504" h="533400" extrusionOk="0">
                <a:moveTo>
                  <a:pt x="57403" y="15748"/>
                </a:moveTo>
                <a:lnTo>
                  <a:pt x="46481" y="15748"/>
                </a:lnTo>
                <a:lnTo>
                  <a:pt x="51911" y="25122"/>
                </a:lnTo>
                <a:lnTo>
                  <a:pt x="57403" y="15748"/>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19"/>
          <p:cNvSpPr/>
          <p:nvPr/>
        </p:nvSpPr>
        <p:spPr>
          <a:xfrm>
            <a:off x="5943600" y="4536948"/>
            <a:ext cx="2515870" cy="498475"/>
          </a:xfrm>
          <a:custGeom>
            <a:avLst/>
            <a:gdLst/>
            <a:ahLst/>
            <a:cxnLst/>
            <a:rect l="l" t="t" r="r" b="b"/>
            <a:pathLst>
              <a:path w="2515870" h="498475" extrusionOk="0">
                <a:moveTo>
                  <a:pt x="36520" y="35306"/>
                </a:moveTo>
                <a:lnTo>
                  <a:pt x="24772" y="39570"/>
                </a:lnTo>
                <a:lnTo>
                  <a:pt x="34382" y="47779"/>
                </a:lnTo>
                <a:lnTo>
                  <a:pt x="2513456" y="498475"/>
                </a:lnTo>
                <a:lnTo>
                  <a:pt x="2515743" y="486028"/>
                </a:lnTo>
                <a:lnTo>
                  <a:pt x="36520" y="35306"/>
                </a:lnTo>
                <a:close/>
              </a:path>
              <a:path w="2515870" h="498475" extrusionOk="0">
                <a:moveTo>
                  <a:pt x="96392" y="0"/>
                </a:moveTo>
                <a:lnTo>
                  <a:pt x="93090" y="1269"/>
                </a:lnTo>
                <a:lnTo>
                  <a:pt x="0" y="35051"/>
                </a:lnTo>
                <a:lnTo>
                  <a:pt x="77977" y="101726"/>
                </a:lnTo>
                <a:lnTo>
                  <a:pt x="81914" y="101472"/>
                </a:lnTo>
                <a:lnTo>
                  <a:pt x="86487" y="96138"/>
                </a:lnTo>
                <a:lnTo>
                  <a:pt x="86233" y="92075"/>
                </a:lnTo>
                <a:lnTo>
                  <a:pt x="34382" y="47779"/>
                </a:lnTo>
                <a:lnTo>
                  <a:pt x="11175" y="43560"/>
                </a:lnTo>
                <a:lnTo>
                  <a:pt x="13462" y="31114"/>
                </a:lnTo>
                <a:lnTo>
                  <a:pt x="48070" y="31114"/>
                </a:lnTo>
                <a:lnTo>
                  <a:pt x="97409" y="13207"/>
                </a:lnTo>
                <a:lnTo>
                  <a:pt x="100711" y="11937"/>
                </a:lnTo>
                <a:lnTo>
                  <a:pt x="102488" y="8381"/>
                </a:lnTo>
                <a:lnTo>
                  <a:pt x="101219" y="5079"/>
                </a:lnTo>
                <a:lnTo>
                  <a:pt x="100075" y="1777"/>
                </a:lnTo>
                <a:lnTo>
                  <a:pt x="96392" y="0"/>
                </a:lnTo>
                <a:close/>
              </a:path>
              <a:path w="2515870" h="498475" extrusionOk="0">
                <a:moveTo>
                  <a:pt x="13462" y="31114"/>
                </a:moveTo>
                <a:lnTo>
                  <a:pt x="11175" y="43560"/>
                </a:lnTo>
                <a:lnTo>
                  <a:pt x="34382" y="47779"/>
                </a:lnTo>
                <a:lnTo>
                  <a:pt x="29146" y="43306"/>
                </a:lnTo>
                <a:lnTo>
                  <a:pt x="14477" y="43306"/>
                </a:lnTo>
                <a:lnTo>
                  <a:pt x="16510" y="32512"/>
                </a:lnTo>
                <a:lnTo>
                  <a:pt x="21146" y="32512"/>
                </a:lnTo>
                <a:lnTo>
                  <a:pt x="13462" y="31114"/>
                </a:lnTo>
                <a:close/>
              </a:path>
              <a:path w="2515870" h="498475" extrusionOk="0">
                <a:moveTo>
                  <a:pt x="16510" y="32512"/>
                </a:moveTo>
                <a:lnTo>
                  <a:pt x="14477" y="43306"/>
                </a:lnTo>
                <a:lnTo>
                  <a:pt x="24772" y="39570"/>
                </a:lnTo>
                <a:lnTo>
                  <a:pt x="16510" y="32512"/>
                </a:lnTo>
                <a:close/>
              </a:path>
              <a:path w="2515870" h="498475" extrusionOk="0">
                <a:moveTo>
                  <a:pt x="24772" y="39570"/>
                </a:moveTo>
                <a:lnTo>
                  <a:pt x="14477" y="43306"/>
                </a:lnTo>
                <a:lnTo>
                  <a:pt x="29146" y="43306"/>
                </a:lnTo>
                <a:lnTo>
                  <a:pt x="24772" y="39570"/>
                </a:lnTo>
                <a:close/>
              </a:path>
              <a:path w="2515870" h="498475" extrusionOk="0">
                <a:moveTo>
                  <a:pt x="21146" y="32512"/>
                </a:moveTo>
                <a:lnTo>
                  <a:pt x="16510" y="32512"/>
                </a:lnTo>
                <a:lnTo>
                  <a:pt x="24772" y="39570"/>
                </a:lnTo>
                <a:lnTo>
                  <a:pt x="36520" y="35306"/>
                </a:lnTo>
                <a:lnTo>
                  <a:pt x="21146" y="32512"/>
                </a:lnTo>
                <a:close/>
              </a:path>
              <a:path w="2515870" h="498475" extrusionOk="0">
                <a:moveTo>
                  <a:pt x="48070" y="31114"/>
                </a:moveTo>
                <a:lnTo>
                  <a:pt x="13462" y="31114"/>
                </a:lnTo>
                <a:lnTo>
                  <a:pt x="36520" y="35306"/>
                </a:lnTo>
                <a:lnTo>
                  <a:pt x="48070" y="31114"/>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19"/>
          <p:cNvSpPr txBox="1"/>
          <p:nvPr/>
        </p:nvSpPr>
        <p:spPr>
          <a:xfrm>
            <a:off x="2440939" y="1931874"/>
            <a:ext cx="901700" cy="30035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Interface</a:t>
            </a:r>
            <a:endParaRPr sz="1800" b="0" i="0" u="none" strike="noStrike" cap="none">
              <a:solidFill>
                <a:schemeClr val="dk1"/>
              </a:solidFill>
              <a:latin typeface="Cambria"/>
              <a:ea typeface="Cambria"/>
              <a:cs typeface="Cambria"/>
              <a:sym typeface="Cambria"/>
            </a:endParaRPr>
          </a:p>
        </p:txBody>
      </p:sp>
      <p:sp>
        <p:nvSpPr>
          <p:cNvPr id="139" name="Google Shape;139;p19"/>
          <p:cNvSpPr/>
          <p:nvPr/>
        </p:nvSpPr>
        <p:spPr>
          <a:xfrm>
            <a:off x="3505200" y="2083308"/>
            <a:ext cx="914400" cy="103505"/>
          </a:xfrm>
          <a:custGeom>
            <a:avLst/>
            <a:gdLst/>
            <a:ahLst/>
            <a:cxnLst/>
            <a:rect l="l" t="t" r="r" b="b"/>
            <a:pathLst>
              <a:path w="914400" h="103505" extrusionOk="0">
                <a:moveTo>
                  <a:pt x="825881" y="0"/>
                </a:moveTo>
                <a:lnTo>
                  <a:pt x="821944" y="1015"/>
                </a:lnTo>
                <a:lnTo>
                  <a:pt x="820166" y="4063"/>
                </a:lnTo>
                <a:lnTo>
                  <a:pt x="818514" y="7112"/>
                </a:lnTo>
                <a:lnTo>
                  <a:pt x="819531" y="10921"/>
                </a:lnTo>
                <a:lnTo>
                  <a:pt x="822451" y="12700"/>
                </a:lnTo>
                <a:lnTo>
                  <a:pt x="878394" y="45426"/>
                </a:lnTo>
                <a:lnTo>
                  <a:pt x="901826" y="45465"/>
                </a:lnTo>
                <a:lnTo>
                  <a:pt x="901826" y="58165"/>
                </a:lnTo>
                <a:lnTo>
                  <a:pt x="878316" y="58165"/>
                </a:lnTo>
                <a:lnTo>
                  <a:pt x="819276" y="92455"/>
                </a:lnTo>
                <a:lnTo>
                  <a:pt x="818261" y="96392"/>
                </a:lnTo>
                <a:lnTo>
                  <a:pt x="820038" y="99313"/>
                </a:lnTo>
                <a:lnTo>
                  <a:pt x="821817" y="102362"/>
                </a:lnTo>
                <a:lnTo>
                  <a:pt x="825754" y="103377"/>
                </a:lnTo>
                <a:lnTo>
                  <a:pt x="828801" y="101726"/>
                </a:lnTo>
                <a:lnTo>
                  <a:pt x="903509" y="58165"/>
                </a:lnTo>
                <a:lnTo>
                  <a:pt x="901826" y="58165"/>
                </a:lnTo>
                <a:lnTo>
                  <a:pt x="903577" y="58126"/>
                </a:lnTo>
                <a:lnTo>
                  <a:pt x="914400" y="51815"/>
                </a:lnTo>
                <a:lnTo>
                  <a:pt x="825881" y="0"/>
                </a:lnTo>
                <a:close/>
              </a:path>
              <a:path w="914400" h="103505" extrusionOk="0">
                <a:moveTo>
                  <a:pt x="889283" y="51796"/>
                </a:moveTo>
                <a:lnTo>
                  <a:pt x="878384" y="58126"/>
                </a:lnTo>
                <a:lnTo>
                  <a:pt x="901826" y="58165"/>
                </a:lnTo>
                <a:lnTo>
                  <a:pt x="901826" y="57276"/>
                </a:lnTo>
                <a:lnTo>
                  <a:pt x="898651" y="57276"/>
                </a:lnTo>
                <a:lnTo>
                  <a:pt x="889283" y="51796"/>
                </a:lnTo>
                <a:close/>
              </a:path>
              <a:path w="914400" h="103505" extrusionOk="0">
                <a:moveTo>
                  <a:pt x="0" y="43941"/>
                </a:moveTo>
                <a:lnTo>
                  <a:pt x="0" y="56641"/>
                </a:lnTo>
                <a:lnTo>
                  <a:pt x="878384" y="58126"/>
                </a:lnTo>
                <a:lnTo>
                  <a:pt x="889283" y="51796"/>
                </a:lnTo>
                <a:lnTo>
                  <a:pt x="878394" y="45426"/>
                </a:lnTo>
                <a:lnTo>
                  <a:pt x="0" y="43941"/>
                </a:lnTo>
                <a:close/>
              </a:path>
              <a:path w="914400" h="103505" extrusionOk="0">
                <a:moveTo>
                  <a:pt x="898651" y="46354"/>
                </a:moveTo>
                <a:lnTo>
                  <a:pt x="889283" y="51796"/>
                </a:lnTo>
                <a:lnTo>
                  <a:pt x="898651" y="57276"/>
                </a:lnTo>
                <a:lnTo>
                  <a:pt x="898651" y="46354"/>
                </a:lnTo>
                <a:close/>
              </a:path>
              <a:path w="914400" h="103505" extrusionOk="0">
                <a:moveTo>
                  <a:pt x="901826" y="46354"/>
                </a:moveTo>
                <a:lnTo>
                  <a:pt x="898651" y="46354"/>
                </a:lnTo>
                <a:lnTo>
                  <a:pt x="898651" y="57276"/>
                </a:lnTo>
                <a:lnTo>
                  <a:pt x="901826" y="57276"/>
                </a:lnTo>
                <a:lnTo>
                  <a:pt x="901826" y="46354"/>
                </a:lnTo>
                <a:close/>
              </a:path>
              <a:path w="914400" h="103505" extrusionOk="0">
                <a:moveTo>
                  <a:pt x="878394" y="45426"/>
                </a:moveTo>
                <a:lnTo>
                  <a:pt x="889283" y="51796"/>
                </a:lnTo>
                <a:lnTo>
                  <a:pt x="898651" y="46354"/>
                </a:lnTo>
                <a:lnTo>
                  <a:pt x="901826" y="46354"/>
                </a:lnTo>
                <a:lnTo>
                  <a:pt x="901826" y="45465"/>
                </a:lnTo>
                <a:lnTo>
                  <a:pt x="878394" y="45426"/>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9"/>
          <p:cNvSpPr txBox="1"/>
          <p:nvPr/>
        </p:nvSpPr>
        <p:spPr>
          <a:xfrm>
            <a:off x="2059940" y="3914013"/>
            <a:ext cx="148971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Protected class</a:t>
            </a:r>
            <a:endParaRPr sz="1800" b="0" i="0" u="none" strike="noStrike" cap="none">
              <a:solidFill>
                <a:schemeClr val="dk1"/>
              </a:solidFill>
              <a:latin typeface="Cambria"/>
              <a:ea typeface="Cambria"/>
              <a:cs typeface="Cambria"/>
              <a:sym typeface="Cambria"/>
            </a:endParaRPr>
          </a:p>
        </p:txBody>
      </p:sp>
      <p:sp>
        <p:nvSpPr>
          <p:cNvPr id="141" name="Google Shape;141;p19"/>
          <p:cNvSpPr/>
          <p:nvPr/>
        </p:nvSpPr>
        <p:spPr>
          <a:xfrm>
            <a:off x="3733800" y="4064381"/>
            <a:ext cx="533400" cy="103505"/>
          </a:xfrm>
          <a:custGeom>
            <a:avLst/>
            <a:gdLst/>
            <a:ahLst/>
            <a:cxnLst/>
            <a:rect l="l" t="t" r="r" b="b"/>
            <a:pathLst>
              <a:path w="533400" h="103504" extrusionOk="0">
                <a:moveTo>
                  <a:pt x="445007" y="0"/>
                </a:moveTo>
                <a:lnTo>
                  <a:pt x="441070" y="1016"/>
                </a:lnTo>
                <a:lnTo>
                  <a:pt x="437514" y="7112"/>
                </a:lnTo>
                <a:lnTo>
                  <a:pt x="438531" y="11049"/>
                </a:lnTo>
                <a:lnTo>
                  <a:pt x="497375" y="45524"/>
                </a:lnTo>
                <a:lnTo>
                  <a:pt x="520826" y="45593"/>
                </a:lnTo>
                <a:lnTo>
                  <a:pt x="520826" y="58293"/>
                </a:lnTo>
                <a:lnTo>
                  <a:pt x="497260" y="58293"/>
                </a:lnTo>
                <a:lnTo>
                  <a:pt x="438276" y="92456"/>
                </a:lnTo>
                <a:lnTo>
                  <a:pt x="437261" y="96393"/>
                </a:lnTo>
                <a:lnTo>
                  <a:pt x="439038" y="99314"/>
                </a:lnTo>
                <a:lnTo>
                  <a:pt x="440817" y="102362"/>
                </a:lnTo>
                <a:lnTo>
                  <a:pt x="444626" y="103505"/>
                </a:lnTo>
                <a:lnTo>
                  <a:pt x="522467" y="58293"/>
                </a:lnTo>
                <a:lnTo>
                  <a:pt x="520826" y="58293"/>
                </a:lnTo>
                <a:lnTo>
                  <a:pt x="522585" y="58224"/>
                </a:lnTo>
                <a:lnTo>
                  <a:pt x="533400" y="51943"/>
                </a:lnTo>
                <a:lnTo>
                  <a:pt x="447929" y="1778"/>
                </a:lnTo>
                <a:lnTo>
                  <a:pt x="445007" y="0"/>
                </a:lnTo>
                <a:close/>
              </a:path>
              <a:path w="533400" h="103504" extrusionOk="0">
                <a:moveTo>
                  <a:pt x="508277" y="51911"/>
                </a:moveTo>
                <a:lnTo>
                  <a:pt x="497378" y="58224"/>
                </a:lnTo>
                <a:lnTo>
                  <a:pt x="520826" y="58293"/>
                </a:lnTo>
                <a:lnTo>
                  <a:pt x="520826" y="57404"/>
                </a:lnTo>
                <a:lnTo>
                  <a:pt x="517651" y="57404"/>
                </a:lnTo>
                <a:lnTo>
                  <a:pt x="508277" y="51911"/>
                </a:lnTo>
                <a:close/>
              </a:path>
              <a:path w="533400" h="103504" extrusionOk="0">
                <a:moveTo>
                  <a:pt x="0" y="44069"/>
                </a:moveTo>
                <a:lnTo>
                  <a:pt x="0" y="56769"/>
                </a:lnTo>
                <a:lnTo>
                  <a:pt x="497378" y="58224"/>
                </a:lnTo>
                <a:lnTo>
                  <a:pt x="508277" y="51911"/>
                </a:lnTo>
                <a:lnTo>
                  <a:pt x="497375" y="45524"/>
                </a:lnTo>
                <a:lnTo>
                  <a:pt x="0" y="44069"/>
                </a:lnTo>
                <a:close/>
              </a:path>
              <a:path w="533400" h="103504" extrusionOk="0">
                <a:moveTo>
                  <a:pt x="517651" y="46482"/>
                </a:moveTo>
                <a:lnTo>
                  <a:pt x="508277" y="51911"/>
                </a:lnTo>
                <a:lnTo>
                  <a:pt x="517651" y="57404"/>
                </a:lnTo>
                <a:lnTo>
                  <a:pt x="517651" y="46482"/>
                </a:lnTo>
                <a:close/>
              </a:path>
              <a:path w="533400" h="103504" extrusionOk="0">
                <a:moveTo>
                  <a:pt x="520826" y="46482"/>
                </a:moveTo>
                <a:lnTo>
                  <a:pt x="517651" y="46482"/>
                </a:lnTo>
                <a:lnTo>
                  <a:pt x="517651" y="57404"/>
                </a:lnTo>
                <a:lnTo>
                  <a:pt x="520826" y="57404"/>
                </a:lnTo>
                <a:lnTo>
                  <a:pt x="520826" y="46482"/>
                </a:lnTo>
                <a:close/>
              </a:path>
              <a:path w="533400" h="103504" extrusionOk="0">
                <a:moveTo>
                  <a:pt x="497375" y="45524"/>
                </a:moveTo>
                <a:lnTo>
                  <a:pt x="508277" y="51911"/>
                </a:lnTo>
                <a:lnTo>
                  <a:pt x="517651" y="46482"/>
                </a:lnTo>
                <a:lnTo>
                  <a:pt x="520826" y="46482"/>
                </a:lnTo>
                <a:lnTo>
                  <a:pt x="520826" y="45593"/>
                </a:lnTo>
                <a:lnTo>
                  <a:pt x="497375" y="45524"/>
                </a:lnTo>
                <a:close/>
              </a:path>
            </a:pathLst>
          </a:custGeom>
          <a:solidFill>
            <a:srgbClr val="A6311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2136140" y="557530"/>
            <a:ext cx="8020050" cy="4750659"/>
          </a:xfrm>
          <a:prstGeom prst="rect">
            <a:avLst/>
          </a:prstGeom>
          <a:noFill/>
          <a:ln>
            <a:noFill/>
          </a:ln>
        </p:spPr>
        <p:txBody>
          <a:bodyPr spcFirstLastPara="1" wrap="square" lIns="0" tIns="10775" rIns="0" bIns="0" anchor="t" anchorCtr="0">
            <a:noAutofit/>
          </a:bodyPr>
          <a:lstStyle/>
          <a:p>
            <a:pPr marL="12700" marR="5080" lvl="0" indent="0" algn="l" rtl="0">
              <a:lnSpc>
                <a:spcPct val="100299"/>
              </a:lnSpc>
              <a:spcBef>
                <a:spcPts val="0"/>
              </a:spcBef>
              <a:spcAft>
                <a:spcPts val="0"/>
              </a:spcAft>
              <a:buSzPts val="1400"/>
              <a:buNone/>
            </a:pPr>
            <a:r>
              <a:rPr lang="en-US" sz="2800" dirty="0">
                <a:solidFill>
                  <a:srgbClr val="FF0000"/>
                </a:solidFill>
              </a:rPr>
              <a:t>Methods:-	</a:t>
            </a:r>
            <a:r>
              <a:rPr lang="en-US" sz="2000" b="0" dirty="0">
                <a:solidFill>
                  <a:srgbClr val="000000"/>
                </a:solidFill>
              </a:rPr>
              <a:t>“</a:t>
            </a:r>
            <a:br>
              <a:rPr lang="en-US" sz="2000" b="0" dirty="0">
                <a:solidFill>
                  <a:srgbClr val="000000"/>
                </a:solidFill>
              </a:rPr>
            </a:br>
            <a:r>
              <a:rPr lang="en-US" sz="2000" b="0" dirty="0">
                <a:solidFill>
                  <a:srgbClr val="000000"/>
                </a:solidFill>
              </a:rPr>
              <a:t/>
            </a:r>
            <a:br>
              <a:rPr lang="en-US" sz="2000" b="0" dirty="0">
                <a:solidFill>
                  <a:srgbClr val="000000"/>
                </a:solidFill>
              </a:rPr>
            </a:br>
            <a:r>
              <a:rPr lang="en-US" sz="2000" b="0" dirty="0">
                <a:solidFill>
                  <a:srgbClr val="000000"/>
                </a:solidFill>
              </a:rPr>
              <a:t/>
            </a:r>
            <a:br>
              <a:rPr lang="en-US" sz="2000" b="0" dirty="0">
                <a:solidFill>
                  <a:srgbClr val="000000"/>
                </a:solidFill>
              </a:rPr>
            </a:br>
            <a:r>
              <a:rPr lang="en-US" sz="2000" b="0" dirty="0">
                <a:solidFill>
                  <a:srgbClr val="000000"/>
                </a:solidFill>
              </a:rPr>
              <a:t/>
            </a:r>
            <a:br>
              <a:rPr lang="en-US" sz="2000" b="0" dirty="0">
                <a:solidFill>
                  <a:srgbClr val="000000"/>
                </a:solidFill>
              </a:rPr>
            </a:br>
            <a:r>
              <a:rPr lang="en-US" sz="2000" b="0" dirty="0">
                <a:solidFill>
                  <a:srgbClr val="000000"/>
                </a:solidFill>
              </a:rPr>
              <a:t/>
            </a:r>
            <a:br>
              <a:rPr lang="en-US" sz="2000" b="0" dirty="0">
                <a:solidFill>
                  <a:srgbClr val="000000"/>
                </a:solidFill>
              </a:rPr>
            </a:br>
            <a:r>
              <a:rPr lang="en-US" sz="2000" b="0" dirty="0" err="1">
                <a:solidFill>
                  <a:srgbClr val="000000"/>
                </a:solidFill>
              </a:rPr>
              <a:t>findElement</a:t>
            </a:r>
            <a:r>
              <a:rPr lang="en-US" sz="2000" b="0" dirty="0">
                <a:solidFill>
                  <a:srgbClr val="000000"/>
                </a:solidFill>
              </a:rPr>
              <a:t>” is a POPULAR method of </a:t>
            </a:r>
            <a:r>
              <a:rPr lang="en-US" sz="2000" b="0" dirty="0" err="1">
                <a:solidFill>
                  <a:srgbClr val="000000"/>
                </a:solidFill>
              </a:rPr>
              <a:t>webdriver</a:t>
            </a:r>
            <a:r>
              <a:rPr lang="en-US" sz="2000" b="0" dirty="0">
                <a:solidFill>
                  <a:srgbClr val="000000"/>
                </a:solidFill>
              </a:rPr>
              <a:t> interface which is  Use to identify required element in the application. This method takes an  Object as an argument of type “By”.</a:t>
            </a:r>
            <a:r>
              <a:rPr lang="en-US" sz="2000" dirty="0"/>
              <a:t>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Find Element command returns the web element that matches the first most element within the web page.</a:t>
            </a:r>
            <a:br>
              <a:rPr lang="en-US" sz="2000" dirty="0"/>
            </a:br>
            <a:r>
              <a:rPr lang="en-US" sz="2000" dirty="0"/>
              <a:t>Find Elements command returns a list of web elements that match the criteria.</a:t>
            </a:r>
            <a:endParaRP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body" idx="4294967295"/>
          </p:nvPr>
        </p:nvSpPr>
        <p:spPr>
          <a:xfrm>
            <a:off x="1676400" y="1752601"/>
            <a:ext cx="8991600" cy="369331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Driver.get() : It's used to go to the particular website , But it doesn't maintain the browser History and cookies so , we can't use forward and backward button , if we click on that , page will not get schedule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driver.navigate() : it's used to go to the particular website , but it maintains the browser history and cookies, so we can use forward and backward button to navigate between the pages during the coding of Testcase.</a:t>
            </a:r>
            <a:endParaRPr/>
          </a:p>
          <a:p>
            <a:pPr marL="0" lvl="0" indent="0" algn="l" rtl="0">
              <a:lnSpc>
                <a:spcPct val="100000"/>
              </a:lnSpc>
              <a:spcBef>
                <a:spcPts val="0"/>
              </a:spcBef>
              <a:spcAft>
                <a:spcPts val="0"/>
              </a:spcAft>
              <a:buSzPts val="14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2"/>
          <p:cNvPicPr preferRelativeResize="0"/>
          <p:nvPr/>
        </p:nvPicPr>
        <p:blipFill rotWithShape="1">
          <a:blip r:embed="rId3">
            <a:alphaModFix/>
          </a:blip>
          <a:srcRect/>
          <a:stretch/>
        </p:blipFill>
        <p:spPr>
          <a:xfrm>
            <a:off x="1919289" y="723900"/>
            <a:ext cx="8353425" cy="541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3"/>
          <p:cNvPicPr preferRelativeResize="0"/>
          <p:nvPr/>
        </p:nvPicPr>
        <p:blipFill rotWithShape="1">
          <a:blip r:embed="rId3">
            <a:alphaModFix/>
          </a:blip>
          <a:srcRect/>
          <a:stretch/>
        </p:blipFill>
        <p:spPr>
          <a:xfrm>
            <a:off x="1524000" y="1"/>
            <a:ext cx="8534400" cy="4029075"/>
          </a:xfrm>
          <a:prstGeom prst="rect">
            <a:avLst/>
          </a:prstGeom>
          <a:noFill/>
          <a:ln>
            <a:noFill/>
          </a:ln>
        </p:spPr>
      </p:pic>
      <p:pic>
        <p:nvPicPr>
          <p:cNvPr id="162" name="Google Shape;162;p23"/>
          <p:cNvPicPr preferRelativeResize="0"/>
          <p:nvPr/>
        </p:nvPicPr>
        <p:blipFill rotWithShape="1">
          <a:blip r:embed="rId4">
            <a:alphaModFix/>
          </a:blip>
          <a:srcRect/>
          <a:stretch/>
        </p:blipFill>
        <p:spPr>
          <a:xfrm>
            <a:off x="1524001" y="4191001"/>
            <a:ext cx="8429625" cy="18954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body" idx="4294967295"/>
          </p:nvPr>
        </p:nvSpPr>
        <p:spPr>
          <a:xfrm>
            <a:off x="1905000" y="381000"/>
            <a:ext cx="8763000" cy="5539978"/>
          </a:xfrm>
          <a:prstGeom prst="rect">
            <a:avLst/>
          </a:prstGeom>
          <a:noFill/>
          <a:ln>
            <a:noFill/>
          </a:ln>
        </p:spPr>
        <p:txBody>
          <a:bodyPr spcFirstLastPara="1" wrap="square" lIns="0" tIns="0" rIns="0" bIns="0" anchor="t" anchorCtr="0">
            <a:noAutofit/>
          </a:bodyPr>
          <a:lstStyle/>
          <a:p>
            <a:pPr marL="0" lvl="0" indent="-152400" algn="l" rtl="0">
              <a:lnSpc>
                <a:spcPct val="100000"/>
              </a:lnSpc>
              <a:spcBef>
                <a:spcPts val="0"/>
              </a:spcBef>
              <a:spcAft>
                <a:spcPts val="0"/>
              </a:spcAft>
              <a:buClr>
                <a:srgbClr val="404040"/>
              </a:buClr>
              <a:buSzPts val="2400"/>
              <a:buFont typeface="Noto Sans Symbols"/>
              <a:buChar char="❑"/>
            </a:pPr>
            <a:r>
              <a:rPr lang="en-US"/>
              <a:t>The </a:t>
            </a:r>
            <a:r>
              <a:rPr lang="en-US" b="1"/>
              <a:t>switchTo().frame()</a:t>
            </a:r>
            <a:r>
              <a:rPr lang="en-US"/>
              <a:t> and </a:t>
            </a:r>
            <a:r>
              <a:rPr lang="en-US" b="1"/>
              <a:t>switchTo().alert()</a:t>
            </a:r>
            <a:r>
              <a:rPr lang="en-US"/>
              <a:t> methods are used to direct WebDriver's focus onto a frame or alert, respectively. </a:t>
            </a:r>
            <a:endParaRPr/>
          </a:p>
          <a:p>
            <a:pPr marL="0" lvl="0" indent="-152400" algn="l" rtl="0">
              <a:lnSpc>
                <a:spcPct val="100000"/>
              </a:lnSpc>
              <a:spcBef>
                <a:spcPts val="0"/>
              </a:spcBef>
              <a:spcAft>
                <a:spcPts val="0"/>
              </a:spcAft>
              <a:buClr>
                <a:srgbClr val="404040"/>
              </a:buClr>
              <a:buSzPts val="2400"/>
              <a:buFont typeface="Noto Sans Symbols"/>
              <a:buChar char="❑"/>
            </a:pPr>
            <a:r>
              <a:rPr lang="en-US" b="1"/>
              <a:t>Implicit waits</a:t>
            </a:r>
            <a:r>
              <a:rPr lang="en-US"/>
              <a:t> are used to set the waiting time throughout the program, while </a:t>
            </a:r>
            <a:r>
              <a:rPr lang="en-US" b="1"/>
              <a:t>explicit waits</a:t>
            </a:r>
            <a:r>
              <a:rPr lang="en-US"/>
              <a:t> are used only on specific portions. </a:t>
            </a:r>
            <a:endParaRPr/>
          </a:p>
          <a:p>
            <a:pPr marL="0" lvl="0" indent="-152400" algn="l" rtl="0">
              <a:lnSpc>
                <a:spcPct val="100000"/>
              </a:lnSpc>
              <a:spcBef>
                <a:spcPts val="0"/>
              </a:spcBef>
              <a:spcAft>
                <a:spcPts val="0"/>
              </a:spcAft>
              <a:buClr>
                <a:srgbClr val="404040"/>
              </a:buClr>
              <a:buSzPts val="2400"/>
              <a:buFont typeface="Noto Sans Symbols"/>
              <a:buChar char="❑"/>
            </a:pPr>
            <a:r>
              <a:rPr lang="en-US"/>
              <a:t>You can use the </a:t>
            </a:r>
            <a:r>
              <a:rPr lang="en-US" b="1"/>
              <a:t>isEnabled(), isDisplayed(),isSelected(),</a:t>
            </a:r>
            <a:r>
              <a:rPr lang="en-US"/>
              <a:t> and a combination of </a:t>
            </a:r>
            <a:r>
              <a:rPr lang="en-US" b="1"/>
              <a:t>WebDriverWait</a:t>
            </a:r>
            <a:r>
              <a:rPr lang="en-US"/>
              <a:t> and </a:t>
            </a:r>
            <a:r>
              <a:rPr lang="en-US" b="1"/>
              <a:t>ExpectedConditions</a:t>
            </a:r>
            <a:r>
              <a:rPr lang="en-US"/>
              <a:t> methods when verifying the state of an element. </a:t>
            </a:r>
            <a:endParaRPr/>
          </a:p>
          <a:p>
            <a:pPr marL="0" lvl="0" indent="-152400" algn="l" rtl="0">
              <a:lnSpc>
                <a:spcPct val="100000"/>
              </a:lnSpc>
              <a:spcBef>
                <a:spcPts val="0"/>
              </a:spcBef>
              <a:spcAft>
                <a:spcPts val="0"/>
              </a:spcAft>
              <a:buClr>
                <a:srgbClr val="404040"/>
              </a:buClr>
              <a:buSzPts val="2400"/>
              <a:buFont typeface="Noto Sans Symbols"/>
              <a:buChar char="❑"/>
            </a:pPr>
            <a:r>
              <a:rPr lang="en-US"/>
              <a:t>However, they do not verify if the element exists. When isEnabled(), isDisplayed(),or isSelected() was called while the element was not existing, WebDriver will throw a </a:t>
            </a:r>
            <a:r>
              <a:rPr lang="en-US" b="1"/>
              <a:t>NoSuchElementException</a:t>
            </a:r>
            <a:r>
              <a:rPr lang="en-US"/>
              <a:t>. </a:t>
            </a:r>
            <a:endParaRPr/>
          </a:p>
          <a:p>
            <a:pPr marL="0" lvl="0" indent="-152400" algn="l" rtl="0">
              <a:lnSpc>
                <a:spcPct val="100000"/>
              </a:lnSpc>
              <a:spcBef>
                <a:spcPts val="0"/>
              </a:spcBef>
              <a:spcAft>
                <a:spcPts val="0"/>
              </a:spcAft>
              <a:buClr>
                <a:srgbClr val="404040"/>
              </a:buClr>
              <a:buSzPts val="2400"/>
              <a:buFont typeface="Noto Sans Symbols"/>
              <a:buChar char="❑"/>
            </a:pPr>
            <a:r>
              <a:rPr lang="en-US"/>
              <a:t>When WebDriverWait and ExpectedConditions methods were called while the element was not existing, WebDriver would throw a </a:t>
            </a:r>
            <a:r>
              <a:rPr lang="en-US" b="1"/>
              <a:t>TimeoutException</a:t>
            </a:r>
            <a:r>
              <a:rPr lang="en-US"/>
              <a:t>.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2895091" y="763015"/>
            <a:ext cx="6402070" cy="7569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a:t>Why automate testing?</a:t>
            </a:r>
            <a:endParaRPr/>
          </a:p>
        </p:txBody>
      </p:sp>
      <p:sp>
        <p:nvSpPr>
          <p:cNvPr id="44" name="Google Shape;44;p7"/>
          <p:cNvSpPr txBox="1"/>
          <p:nvPr/>
        </p:nvSpPr>
        <p:spPr>
          <a:xfrm>
            <a:off x="2440939" y="2064258"/>
            <a:ext cx="7015480" cy="3592829"/>
          </a:xfrm>
          <a:prstGeom prst="rect">
            <a:avLst/>
          </a:prstGeom>
          <a:noFill/>
          <a:ln>
            <a:noFill/>
          </a:ln>
        </p:spPr>
        <p:txBody>
          <a:bodyPr spcFirstLastPara="1" wrap="square" lIns="0" tIns="12050" rIns="0" bIns="0" anchor="t" anchorCtr="0">
            <a:noAutofit/>
          </a:bodyPr>
          <a:lstStyle/>
          <a:p>
            <a:pPr marL="12700" marR="5080" lvl="0" indent="0" algn="just"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Cambria"/>
                <a:ea typeface="Cambria"/>
                <a:cs typeface="Cambria"/>
                <a:sym typeface="Cambria"/>
              </a:rPr>
              <a:t>Test automation has specific advantages for improving the  long-term efficiency of a software team’s testing processes.  Test automation supports:</a:t>
            </a:r>
            <a:endParaRPr sz="2200" b="0" i="0" u="none" strike="noStrike" cap="none">
              <a:solidFill>
                <a:schemeClr val="dk1"/>
              </a:solidFill>
              <a:latin typeface="Cambria"/>
              <a:ea typeface="Cambria"/>
              <a:cs typeface="Cambria"/>
              <a:sym typeface="Cambria"/>
            </a:endParaRPr>
          </a:p>
          <a:p>
            <a:pPr marL="341630" marR="0" lvl="0" indent="0" algn="l" rtl="0">
              <a:lnSpc>
                <a:spcPct val="100000"/>
              </a:lnSpc>
              <a:spcBef>
                <a:spcPts val="49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Frequent regression testing</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48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Rapid feedback to developers</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48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Virtually unlimited iterations of test case execution</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48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Support for Agile and extreme development methodologies</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48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Disciplined documentation of test cases</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48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Customized defect reporting</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48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Finding defects missed by manual testing</a:t>
            </a:r>
            <a:endParaRPr sz="2000" b="0" i="0" u="none" strike="noStrike" cap="none">
              <a:solidFill>
                <a:schemeClr val="dk1"/>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515488" y="763016"/>
            <a:ext cx="5161025" cy="75691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5"/>
          <p:cNvSpPr txBox="1">
            <a:spLocks noGrp="1"/>
          </p:cNvSpPr>
          <p:nvPr>
            <p:ph type="body" idx="1"/>
          </p:nvPr>
        </p:nvSpPr>
        <p:spPr>
          <a:xfrm>
            <a:off x="2133601" y="1524001"/>
            <a:ext cx="7981949" cy="4924425"/>
          </a:xfrm>
          <a:prstGeom prst="rect">
            <a:avLst/>
          </a:prstGeom>
          <a:noFill/>
          <a:ln>
            <a:noFill/>
          </a:ln>
        </p:spPr>
        <p:txBody>
          <a:bodyPr spcFirstLastPara="1" wrap="square" lIns="0" tIns="0" rIns="0" bIns="0" anchor="t" anchorCtr="0">
            <a:noAutofit/>
          </a:bodyPr>
          <a:lstStyle/>
          <a:p>
            <a:pPr marL="12700" marR="5080" lvl="0" indent="0" algn="l" rtl="0">
              <a:lnSpc>
                <a:spcPct val="100299"/>
              </a:lnSpc>
              <a:spcBef>
                <a:spcPts val="0"/>
              </a:spcBef>
              <a:spcAft>
                <a:spcPts val="0"/>
              </a:spcAft>
              <a:buSzPts val="1400"/>
              <a:buNone/>
            </a:pPr>
            <a:r>
              <a:rPr lang="en-US" sz="3200" b="1" dirty="0">
                <a:solidFill>
                  <a:srgbClr val="FF0000"/>
                </a:solidFill>
              </a:rPr>
              <a:t>Locators:- </a:t>
            </a:r>
            <a:r>
              <a:rPr lang="en-US" dirty="0" err="1"/>
              <a:t>Webdriver</a:t>
            </a:r>
            <a:r>
              <a:rPr lang="en-US" dirty="0"/>
              <a:t> supports 8 types of locators to identify the  Elements and all the locators will return the object of the type  </a:t>
            </a:r>
            <a:r>
              <a:rPr lang="en-US" dirty="0" err="1"/>
              <a:t>Webelements</a:t>
            </a:r>
            <a:r>
              <a:rPr lang="en-US" dirty="0"/>
              <a:t>.</a:t>
            </a:r>
            <a:endParaRPr dirty="0"/>
          </a:p>
          <a:p>
            <a:pPr marL="12700" lvl="0" indent="0" algn="l" rtl="0">
              <a:lnSpc>
                <a:spcPct val="100000"/>
              </a:lnSpc>
              <a:spcBef>
                <a:spcPts val="0"/>
              </a:spcBef>
              <a:spcAft>
                <a:spcPts val="0"/>
              </a:spcAft>
              <a:buSzPts val="1400"/>
              <a:buNone/>
            </a:pPr>
            <a:r>
              <a:rPr lang="en-US" dirty="0"/>
              <a:t>Types of Locators:-</a:t>
            </a:r>
            <a:endParaRPr dirty="0"/>
          </a:p>
          <a:p>
            <a:pPr marL="469900" lvl="0" indent="-457833" algn="l" rtl="0">
              <a:lnSpc>
                <a:spcPct val="100000"/>
              </a:lnSpc>
              <a:spcBef>
                <a:spcPts val="0"/>
              </a:spcBef>
              <a:spcAft>
                <a:spcPts val="0"/>
              </a:spcAft>
              <a:buClr>
                <a:srgbClr val="404040"/>
              </a:buClr>
              <a:buSzPts val="2400"/>
              <a:buFont typeface="Cambria"/>
              <a:buAutoNum type="arabicPeriod"/>
            </a:pPr>
            <a:r>
              <a:rPr lang="en-US" dirty="0"/>
              <a:t>By.id(</a:t>
            </a:r>
            <a:r>
              <a:rPr lang="en-US" dirty="0" err="1"/>
              <a:t>arg</a:t>
            </a:r>
            <a:r>
              <a:rPr lang="en-US" dirty="0"/>
              <a:t>)</a:t>
            </a:r>
            <a:endParaRPr dirty="0"/>
          </a:p>
          <a:p>
            <a:pPr marL="469900" lvl="0" indent="-457833" algn="l" rtl="0">
              <a:lnSpc>
                <a:spcPct val="100000"/>
              </a:lnSpc>
              <a:spcBef>
                <a:spcPts val="0"/>
              </a:spcBef>
              <a:spcAft>
                <a:spcPts val="0"/>
              </a:spcAft>
              <a:buClr>
                <a:srgbClr val="404040"/>
              </a:buClr>
              <a:buSzPts val="2400"/>
              <a:buFont typeface="Cambria"/>
              <a:buAutoNum type="arabicPeriod"/>
            </a:pPr>
            <a:r>
              <a:rPr lang="en-US" dirty="0"/>
              <a:t>By.name(String)</a:t>
            </a:r>
            <a:endParaRPr dirty="0"/>
          </a:p>
          <a:p>
            <a:pPr marL="469900" lvl="0" indent="-457833" algn="l" rtl="0">
              <a:lnSpc>
                <a:spcPct val="100000"/>
              </a:lnSpc>
              <a:spcBef>
                <a:spcPts val="0"/>
              </a:spcBef>
              <a:spcAft>
                <a:spcPts val="0"/>
              </a:spcAft>
              <a:buClr>
                <a:srgbClr val="404040"/>
              </a:buClr>
              <a:buSzPts val="2400"/>
              <a:buFont typeface="Cambria"/>
              <a:buAutoNum type="arabicPeriod"/>
            </a:pPr>
            <a:r>
              <a:rPr lang="en-US" dirty="0" err="1"/>
              <a:t>By.xpath</a:t>
            </a:r>
            <a:r>
              <a:rPr lang="en-US" dirty="0"/>
              <a:t>(String </a:t>
            </a:r>
            <a:r>
              <a:rPr lang="en-US" dirty="0" err="1"/>
              <a:t>xpathExpression</a:t>
            </a:r>
            <a:r>
              <a:rPr lang="en-US" dirty="0"/>
              <a:t>)</a:t>
            </a:r>
            <a:endParaRPr dirty="0"/>
          </a:p>
          <a:p>
            <a:pPr marL="469900" lvl="0" indent="-457833" algn="l" rtl="0">
              <a:lnSpc>
                <a:spcPct val="100000"/>
              </a:lnSpc>
              <a:spcBef>
                <a:spcPts val="0"/>
              </a:spcBef>
              <a:spcAft>
                <a:spcPts val="0"/>
              </a:spcAft>
              <a:buClr>
                <a:srgbClr val="404040"/>
              </a:buClr>
              <a:buSzPts val="2400"/>
              <a:buFont typeface="Cambria"/>
              <a:buAutoNum type="arabicPeriod"/>
            </a:pPr>
            <a:r>
              <a:rPr lang="en-US" dirty="0" err="1"/>
              <a:t>By.cssSelector</a:t>
            </a:r>
            <a:r>
              <a:rPr lang="en-US" dirty="0"/>
              <a:t>(String Selector)</a:t>
            </a:r>
            <a:endParaRPr dirty="0"/>
          </a:p>
          <a:p>
            <a:pPr marL="469900" lvl="0" indent="-457833" algn="l" rtl="0">
              <a:lnSpc>
                <a:spcPct val="100000"/>
              </a:lnSpc>
              <a:spcBef>
                <a:spcPts val="0"/>
              </a:spcBef>
              <a:spcAft>
                <a:spcPts val="0"/>
              </a:spcAft>
              <a:buClr>
                <a:srgbClr val="404040"/>
              </a:buClr>
              <a:buSzPts val="2400"/>
              <a:buFont typeface="Cambria"/>
              <a:buAutoNum type="arabicPeriod"/>
            </a:pPr>
            <a:r>
              <a:rPr lang="en-US" dirty="0" err="1"/>
              <a:t>By.linkText</a:t>
            </a:r>
            <a:r>
              <a:rPr lang="en-US" dirty="0"/>
              <a:t>(String </a:t>
            </a:r>
            <a:r>
              <a:rPr lang="en-US" dirty="0" err="1"/>
              <a:t>linkText</a:t>
            </a:r>
            <a:r>
              <a:rPr lang="en-US" dirty="0"/>
              <a:t>)</a:t>
            </a:r>
            <a:endParaRPr dirty="0"/>
          </a:p>
          <a:p>
            <a:pPr marL="469900" lvl="0" indent="-457833" algn="l" rtl="0">
              <a:lnSpc>
                <a:spcPct val="100000"/>
              </a:lnSpc>
              <a:spcBef>
                <a:spcPts val="0"/>
              </a:spcBef>
              <a:spcAft>
                <a:spcPts val="0"/>
              </a:spcAft>
              <a:buClr>
                <a:srgbClr val="404040"/>
              </a:buClr>
              <a:buSzPts val="2400"/>
              <a:buFont typeface="Cambria"/>
              <a:buAutoNum type="arabicPeriod"/>
            </a:pPr>
            <a:r>
              <a:rPr lang="en-US" dirty="0" err="1"/>
              <a:t>By.partialLinkText</a:t>
            </a:r>
            <a:r>
              <a:rPr lang="en-US" dirty="0"/>
              <a:t>(String </a:t>
            </a:r>
            <a:r>
              <a:rPr lang="en-US" dirty="0" err="1"/>
              <a:t>linkText</a:t>
            </a:r>
            <a:r>
              <a:rPr lang="en-US" dirty="0"/>
              <a:t>)</a:t>
            </a:r>
            <a:endParaRPr dirty="0"/>
          </a:p>
          <a:p>
            <a:pPr marL="469900" lvl="0" indent="-457833" algn="l" rtl="0">
              <a:lnSpc>
                <a:spcPct val="100000"/>
              </a:lnSpc>
              <a:spcBef>
                <a:spcPts val="5"/>
              </a:spcBef>
              <a:spcAft>
                <a:spcPts val="0"/>
              </a:spcAft>
              <a:buClr>
                <a:srgbClr val="404040"/>
              </a:buClr>
              <a:buSzPts val="2400"/>
              <a:buFont typeface="Cambria"/>
              <a:buAutoNum type="arabicPeriod"/>
            </a:pPr>
            <a:r>
              <a:rPr lang="en-US" dirty="0" err="1"/>
              <a:t>By.className</a:t>
            </a:r>
            <a:r>
              <a:rPr lang="en-US" dirty="0"/>
              <a:t>(String </a:t>
            </a:r>
            <a:r>
              <a:rPr lang="en-US" dirty="0" err="1"/>
              <a:t>className</a:t>
            </a:r>
            <a:r>
              <a:rPr lang="en-US" dirty="0"/>
              <a:t>)</a:t>
            </a:r>
            <a:endParaRPr dirty="0"/>
          </a:p>
          <a:p>
            <a:pPr marL="469900" lvl="0" indent="-457833" algn="l" rtl="0">
              <a:lnSpc>
                <a:spcPct val="100000"/>
              </a:lnSpc>
              <a:spcBef>
                <a:spcPts val="0"/>
              </a:spcBef>
              <a:spcAft>
                <a:spcPts val="0"/>
              </a:spcAft>
              <a:buClr>
                <a:srgbClr val="404040"/>
              </a:buClr>
              <a:buSzPts val="2400"/>
              <a:buFont typeface="Cambria"/>
              <a:buAutoNum type="arabicPeriod"/>
            </a:pPr>
            <a:r>
              <a:rPr lang="en-US" dirty="0" err="1"/>
              <a:t>By.tagName</a:t>
            </a:r>
            <a:r>
              <a:rPr lang="en-US" dirty="0"/>
              <a:t>(String Name)</a:t>
            </a:r>
            <a:endParaRPr dirty="0"/>
          </a:p>
          <a:p>
            <a:pPr marL="0" lvl="0" indent="0" algn="l" rtl="0">
              <a:lnSpc>
                <a:spcPct val="100000"/>
              </a:lnSpc>
              <a:spcBef>
                <a:spcPts val="0"/>
              </a:spcBef>
              <a:spcAft>
                <a:spcPts val="0"/>
              </a:spcAft>
              <a:buSzPts val="1400"/>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161160" y="1982520"/>
              <a:ext cx="4608000" cy="4161600"/>
            </p14:xfrm>
          </p:contentPart>
        </mc:Choice>
        <mc:Fallback xmlns="">
          <p:pic>
            <p:nvPicPr>
              <p:cNvPr id="2" name="Ink 1"/>
              <p:cNvPicPr/>
              <p:nvPr/>
            </p:nvPicPr>
            <p:blipFill>
              <a:blip r:embed="rId4"/>
              <a:stretch>
                <a:fillRect/>
              </a:stretch>
            </p:blipFill>
            <p:spPr>
              <a:xfrm>
                <a:off x="3151800" y="1973160"/>
                <a:ext cx="4626720" cy="418032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6"/>
          <p:cNvPicPr preferRelativeResize="0"/>
          <p:nvPr/>
        </p:nvPicPr>
        <p:blipFill rotWithShape="1">
          <a:blip r:embed="rId3">
            <a:alphaModFix/>
          </a:blip>
          <a:srcRect/>
          <a:stretch/>
        </p:blipFill>
        <p:spPr>
          <a:xfrm>
            <a:off x="3429001" y="1371601"/>
            <a:ext cx="5757863" cy="2500313"/>
          </a:xfrm>
          <a:prstGeom prst="rect">
            <a:avLst/>
          </a:prstGeom>
          <a:noFill/>
          <a:ln>
            <a:noFill/>
          </a:ln>
        </p:spPr>
      </p:pic>
      <p:pic>
        <p:nvPicPr>
          <p:cNvPr id="179" name="Google Shape;179;p26"/>
          <p:cNvPicPr preferRelativeResize="0"/>
          <p:nvPr/>
        </p:nvPicPr>
        <p:blipFill rotWithShape="1">
          <a:blip r:embed="rId4">
            <a:alphaModFix/>
          </a:blip>
          <a:srcRect/>
          <a:stretch/>
        </p:blipFill>
        <p:spPr>
          <a:xfrm>
            <a:off x="4343400" y="4648200"/>
            <a:ext cx="5257800" cy="8382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7"/>
          <p:cNvPicPr preferRelativeResize="0"/>
          <p:nvPr/>
        </p:nvPicPr>
        <p:blipFill rotWithShape="1">
          <a:blip r:embed="rId3">
            <a:alphaModFix/>
          </a:blip>
          <a:srcRect/>
          <a:stretch/>
        </p:blipFill>
        <p:spPr>
          <a:xfrm>
            <a:off x="2819400" y="685800"/>
            <a:ext cx="5562600" cy="914400"/>
          </a:xfrm>
          <a:prstGeom prst="rect">
            <a:avLst/>
          </a:prstGeom>
          <a:noFill/>
          <a:ln>
            <a:noFill/>
          </a:ln>
        </p:spPr>
      </p:pic>
      <p:pic>
        <p:nvPicPr>
          <p:cNvPr id="185" name="Google Shape;185;p27"/>
          <p:cNvPicPr preferRelativeResize="0"/>
          <p:nvPr/>
        </p:nvPicPr>
        <p:blipFill rotWithShape="1">
          <a:blip r:embed="rId4">
            <a:alphaModFix/>
          </a:blip>
          <a:srcRect/>
          <a:stretch/>
        </p:blipFill>
        <p:spPr>
          <a:xfrm>
            <a:off x="2362200" y="3124200"/>
            <a:ext cx="6477000" cy="1295400"/>
          </a:xfrm>
          <a:prstGeom prst="rect">
            <a:avLst/>
          </a:prstGeom>
          <a:noFill/>
          <a:ln>
            <a:noFill/>
          </a:ln>
        </p:spPr>
      </p:pic>
      <p:pic>
        <p:nvPicPr>
          <p:cNvPr id="186" name="Google Shape;186;p27"/>
          <p:cNvPicPr preferRelativeResize="0"/>
          <p:nvPr/>
        </p:nvPicPr>
        <p:blipFill rotWithShape="1">
          <a:blip r:embed="rId5">
            <a:alphaModFix/>
          </a:blip>
          <a:srcRect/>
          <a:stretch/>
        </p:blipFill>
        <p:spPr>
          <a:xfrm>
            <a:off x="2209800" y="4800600"/>
            <a:ext cx="6858000" cy="1143000"/>
          </a:xfrm>
          <a:prstGeom prst="rect">
            <a:avLst/>
          </a:prstGeom>
          <a:noFill/>
          <a:ln>
            <a:noFill/>
          </a:ln>
        </p:spPr>
      </p:pic>
      <p:pic>
        <p:nvPicPr>
          <p:cNvPr id="187" name="Google Shape;187;p27"/>
          <p:cNvPicPr preferRelativeResize="0"/>
          <p:nvPr/>
        </p:nvPicPr>
        <p:blipFill rotWithShape="1">
          <a:blip r:embed="rId6">
            <a:alphaModFix/>
          </a:blip>
          <a:srcRect/>
          <a:stretch/>
        </p:blipFill>
        <p:spPr>
          <a:xfrm>
            <a:off x="2794521" y="1603612"/>
            <a:ext cx="5587479" cy="987188"/>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8"/>
          <p:cNvPicPr preferRelativeResize="0"/>
          <p:nvPr/>
        </p:nvPicPr>
        <p:blipFill rotWithShape="1">
          <a:blip r:embed="rId3">
            <a:alphaModFix/>
          </a:blip>
          <a:srcRect/>
          <a:stretch/>
        </p:blipFill>
        <p:spPr>
          <a:xfrm>
            <a:off x="2895600" y="2143125"/>
            <a:ext cx="6629400" cy="2571750"/>
          </a:xfrm>
          <a:prstGeom prst="rect">
            <a:avLst/>
          </a:prstGeom>
          <a:noFill/>
          <a:ln>
            <a:noFill/>
          </a:ln>
        </p:spPr>
      </p:pic>
      <p:pic>
        <p:nvPicPr>
          <p:cNvPr id="193" name="Google Shape;193;p28"/>
          <p:cNvPicPr preferRelativeResize="0"/>
          <p:nvPr/>
        </p:nvPicPr>
        <p:blipFill rotWithShape="1">
          <a:blip r:embed="rId4">
            <a:alphaModFix/>
          </a:blip>
          <a:srcRect/>
          <a:stretch/>
        </p:blipFill>
        <p:spPr>
          <a:xfrm>
            <a:off x="2952324" y="4800600"/>
            <a:ext cx="6572676" cy="609600"/>
          </a:xfrm>
          <a:prstGeom prst="rect">
            <a:avLst/>
          </a:prstGeom>
          <a:noFill/>
          <a:ln>
            <a:noFill/>
          </a:ln>
        </p:spPr>
      </p:pic>
      <p:sp>
        <p:nvSpPr>
          <p:cNvPr id="194" name="Google Shape;194;p28"/>
          <p:cNvSpPr/>
          <p:nvPr/>
        </p:nvSpPr>
        <p:spPr>
          <a:xfrm>
            <a:off x="2983031" y="388800"/>
            <a:ext cx="7075369"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latin typeface="Source Sans Pro"/>
                <a:ea typeface="Source Sans Pro"/>
                <a:cs typeface="Source Sans Pro"/>
                <a:sym typeface="Source Sans Pro"/>
              </a:rPr>
              <a:t>Locator is a command that tells Selenium IDE which GUI elements ( say Text Box, Buttons, Check Boxes etc) its needs to operate on.  Identification of correct GUI elements is a prerequisite to creating an automation script. </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p:nvPr/>
        </p:nvSpPr>
        <p:spPr>
          <a:xfrm>
            <a:off x="2133600" y="838201"/>
            <a:ext cx="7772400"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Class Name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Here an object is accessed with the help of Class Names. In this case, it is the Class name of the WebElement. The Value can be accessed with the help of the gettext method.</a:t>
            </a:r>
            <a:endParaRPr sz="1800" b="0" i="0" u="none" strike="noStrike" cap="none">
              <a:solidFill>
                <a:srgbClr val="000000"/>
              </a:solidFill>
              <a:latin typeface="Arial"/>
              <a:ea typeface="Arial"/>
              <a:cs typeface="Arial"/>
              <a:sym typeface="Arial"/>
            </a:endParaRPr>
          </a:p>
        </p:txBody>
      </p:sp>
      <p:pic>
        <p:nvPicPr>
          <p:cNvPr id="200" name="Google Shape;200;p29"/>
          <p:cNvPicPr preferRelativeResize="0"/>
          <p:nvPr/>
        </p:nvPicPr>
        <p:blipFill rotWithShape="1">
          <a:blip r:embed="rId3">
            <a:alphaModFix/>
          </a:blip>
          <a:srcRect/>
          <a:stretch/>
        </p:blipFill>
        <p:spPr>
          <a:xfrm>
            <a:off x="2092089" y="2438400"/>
            <a:ext cx="5762625" cy="457200"/>
          </a:xfrm>
          <a:prstGeom prst="rect">
            <a:avLst/>
          </a:prstGeom>
          <a:noFill/>
          <a:ln>
            <a:noFill/>
          </a:ln>
        </p:spPr>
      </p:pic>
      <p:sp>
        <p:nvSpPr>
          <p:cNvPr id="201" name="Google Shape;201;p29"/>
          <p:cNvSpPr/>
          <p:nvPr/>
        </p:nvSpPr>
        <p:spPr>
          <a:xfrm>
            <a:off x="2687400" y="3581401"/>
            <a:ext cx="6990000"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By Tag Name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The DOM Tag Name of an element can be used to locate that particular element in the WebDriver. It is very easy to handle tables with the help of this method. </a:t>
            </a:r>
            <a:endParaRPr sz="1800" b="0" i="0" u="none" strike="noStrike" cap="none">
              <a:solidFill>
                <a:srgbClr val="000000"/>
              </a:solidFill>
              <a:latin typeface="Arial"/>
              <a:ea typeface="Arial"/>
              <a:cs typeface="Arial"/>
              <a:sym typeface="Arial"/>
            </a:endParaRPr>
          </a:p>
        </p:txBody>
      </p:sp>
      <p:pic>
        <p:nvPicPr>
          <p:cNvPr id="202" name="Google Shape;202;p29"/>
          <p:cNvPicPr preferRelativeResize="0"/>
          <p:nvPr/>
        </p:nvPicPr>
        <p:blipFill rotWithShape="1">
          <a:blip r:embed="rId4">
            <a:alphaModFix/>
          </a:blip>
          <a:srcRect/>
          <a:stretch/>
        </p:blipFill>
        <p:spPr>
          <a:xfrm>
            <a:off x="2743200" y="5257800"/>
            <a:ext cx="6477000" cy="9144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p:nvPr/>
        </p:nvSpPr>
        <p:spPr>
          <a:xfrm>
            <a:off x="2286000" y="3842890"/>
            <a:ext cx="7772400" cy="1077218"/>
          </a:xfrm>
          <a:prstGeom prst="rect">
            <a:avLst/>
          </a:prstGeom>
          <a:solidFill>
            <a:srgbClr val="F7F7F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222222"/>
                </a:solidFill>
                <a:latin typeface="Source Sans Pro"/>
                <a:ea typeface="Source Sans Pro"/>
                <a:cs typeface="Source Sans Pro"/>
                <a:sym typeface="Source Sans Pro"/>
              </a:rPr>
              <a:t>Syntax for XPath:</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22222"/>
                </a:solidFill>
                <a:latin typeface="Source Sans Pro"/>
                <a:ea typeface="Source Sans Pro"/>
                <a:cs typeface="Source Sans Pro"/>
                <a:sym typeface="Source Sans Pro"/>
              </a:rPr>
              <a:t>XPath contains the path of the element situated at the web page. Standard syntax for creating XPath is.</a:t>
            </a:r>
            <a:endParaRPr sz="16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22222"/>
                </a:solidFill>
                <a:latin typeface="Arial"/>
                <a:ea typeface="Arial"/>
                <a:cs typeface="Arial"/>
                <a:sym typeface="Arial"/>
              </a:rPr>
              <a:t>Xpath=//tagname[@attribute='value']</a:t>
            </a:r>
            <a:r>
              <a:rPr lang="en-US" sz="16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08" name="Google Shape;208;p30" descr="XPath in Selenium WebDriver: Complete Tutorial"/>
          <p:cNvPicPr preferRelativeResize="0"/>
          <p:nvPr/>
        </p:nvPicPr>
        <p:blipFill rotWithShape="1">
          <a:blip r:embed="rId3">
            <a:alphaModFix/>
          </a:blip>
          <a:srcRect/>
          <a:stretch/>
        </p:blipFill>
        <p:spPr>
          <a:xfrm>
            <a:off x="1679576" y="375521"/>
            <a:ext cx="7617454" cy="17526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p:nvPr/>
        </p:nvSpPr>
        <p:spPr>
          <a:xfrm>
            <a:off x="1905000" y="1582342"/>
            <a:ext cx="8534400" cy="25853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latin typeface="Source Sans Pro"/>
                <a:ea typeface="Source Sans Pro"/>
                <a:cs typeface="Source Sans Pro"/>
                <a:sym typeface="Source Sans Pro"/>
              </a:rPr>
              <a:t>XPath is required to find an element on the web page as to do an operation on that particular element.</a:t>
            </a:r>
            <a:endParaRPr sz="1400" b="0" i="0" u="none" strike="noStrike" cap="none">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rgbClr val="222222"/>
              </a:buClr>
              <a:buSzPts val="1800"/>
              <a:buFont typeface="Arial"/>
              <a:buChar char="•"/>
            </a:pPr>
            <a:r>
              <a:rPr lang="en-US" sz="1800" b="0" i="0" u="none" strike="noStrike" cap="none">
                <a:solidFill>
                  <a:srgbClr val="222222"/>
                </a:solidFill>
                <a:latin typeface="Source Sans Pro"/>
                <a:ea typeface="Source Sans Pro"/>
                <a:cs typeface="Source Sans Pro"/>
                <a:sym typeface="Source Sans Pro"/>
              </a:rPr>
              <a:t>There are two types of XPath:</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222222"/>
              </a:buClr>
              <a:buSzPts val="1800"/>
              <a:buFont typeface="Arial"/>
              <a:buChar char="•"/>
            </a:pPr>
            <a:r>
              <a:rPr lang="en-US" sz="1800" b="1" i="0" u="none" strike="noStrike" cap="none">
                <a:solidFill>
                  <a:srgbClr val="222222"/>
                </a:solidFill>
                <a:latin typeface="Source Sans Pro"/>
                <a:ea typeface="Source Sans Pro"/>
                <a:cs typeface="Source Sans Pro"/>
                <a:sym typeface="Source Sans Pro"/>
              </a:rPr>
              <a:t>Absolute XPath</a:t>
            </a:r>
            <a:endParaRPr sz="1800" b="0" i="0" u="none" strike="noStrike" cap="none">
              <a:solidFill>
                <a:srgbClr val="222222"/>
              </a:solidFill>
              <a:latin typeface="Source Sans Pro"/>
              <a:ea typeface="Source Sans Pro"/>
              <a:cs typeface="Source Sans Pro"/>
              <a:sym typeface="Source Sans Pro"/>
            </a:endParaRPr>
          </a:p>
          <a:p>
            <a:pPr marL="742950" marR="0" lvl="1" indent="-285750" algn="l" rtl="0">
              <a:lnSpc>
                <a:spcPct val="100000"/>
              </a:lnSpc>
              <a:spcBef>
                <a:spcPts val="0"/>
              </a:spcBef>
              <a:spcAft>
                <a:spcPts val="0"/>
              </a:spcAft>
              <a:buClr>
                <a:srgbClr val="222222"/>
              </a:buClr>
              <a:buSzPts val="1800"/>
              <a:buFont typeface="Arial"/>
              <a:buChar char="•"/>
            </a:pPr>
            <a:r>
              <a:rPr lang="en-US" sz="1800" b="1" i="0" u="none" strike="noStrike" cap="none">
                <a:solidFill>
                  <a:srgbClr val="222222"/>
                </a:solidFill>
                <a:latin typeface="Source Sans Pro"/>
                <a:ea typeface="Source Sans Pro"/>
                <a:cs typeface="Source Sans Pro"/>
                <a:sym typeface="Source Sans Pro"/>
              </a:rPr>
              <a:t>Relative XPath</a:t>
            </a:r>
            <a:endParaRPr sz="1800" b="0" i="0" u="none" strike="noStrike" cap="none">
              <a:solidFill>
                <a:srgbClr val="222222"/>
              </a:solidFill>
              <a:latin typeface="Source Sans Pro"/>
              <a:ea typeface="Source Sans Pro"/>
              <a:cs typeface="Source Sans Pro"/>
              <a:sym typeface="Source Sans Pro"/>
            </a:endParaRPr>
          </a:p>
          <a:p>
            <a:pPr marL="0" marR="0" lvl="0" indent="-114300" algn="l" rtl="0">
              <a:lnSpc>
                <a:spcPct val="100000"/>
              </a:lnSpc>
              <a:spcBef>
                <a:spcPts val="0"/>
              </a:spcBef>
              <a:spcAft>
                <a:spcPts val="0"/>
              </a:spcAft>
              <a:buClr>
                <a:srgbClr val="222222"/>
              </a:buClr>
              <a:buSzPts val="1800"/>
              <a:buFont typeface="Arial"/>
              <a:buChar char="•"/>
            </a:pPr>
            <a:r>
              <a:rPr lang="en-US" sz="1800" b="0" i="0" u="none" strike="noStrike" cap="none">
                <a:solidFill>
                  <a:srgbClr val="222222"/>
                </a:solidFill>
                <a:latin typeface="Source Sans Pro"/>
                <a:ea typeface="Source Sans Pro"/>
                <a:cs typeface="Source Sans Pro"/>
                <a:sym typeface="Source Sans Pro"/>
              </a:rPr>
              <a:t>XPath Axes are the methods used to find dynamic elements, which otherwise not possible to find by normal XPath method</a:t>
            </a:r>
            <a:endParaRPr sz="1400" b="0" i="0" u="none" strike="noStrike" cap="none">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rgbClr val="222222"/>
              </a:buClr>
              <a:buSzPts val="1800"/>
              <a:buFont typeface="Arial"/>
              <a:buChar char="•"/>
            </a:pPr>
            <a:r>
              <a:rPr lang="en-US" sz="1800" b="0" i="0" u="none" strike="noStrike" cap="none">
                <a:solidFill>
                  <a:srgbClr val="222222"/>
                </a:solidFill>
                <a:latin typeface="Source Sans Pro"/>
                <a:ea typeface="Source Sans Pro"/>
                <a:cs typeface="Source Sans Pro"/>
                <a:sym typeface="Source Sans Pro"/>
              </a:rPr>
              <a:t>XPath expression select nodes or list of nodes on the basis of attributes like ID , Name, Classname, etc. from the XML document .</a:t>
            </a:r>
            <a:endParaRPr sz="1800" b="0" i="0" u="none" strike="noStrike" cap="none">
              <a:solidFill>
                <a:srgbClr val="222222"/>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2"/>
          <p:cNvPicPr preferRelativeResize="0"/>
          <p:nvPr/>
        </p:nvPicPr>
        <p:blipFill rotWithShape="1">
          <a:blip r:embed="rId3">
            <a:alphaModFix/>
          </a:blip>
          <a:srcRect/>
          <a:stretch/>
        </p:blipFill>
        <p:spPr>
          <a:xfrm>
            <a:off x="1676401" y="1"/>
            <a:ext cx="8991599" cy="6157913"/>
          </a:xfrm>
          <a:prstGeom prst="rect">
            <a:avLst/>
          </a:prstGeom>
          <a:noFill/>
          <a:ln>
            <a:noFill/>
          </a:ln>
        </p:spPr>
      </p:pic>
      <p:pic>
        <p:nvPicPr>
          <p:cNvPr id="219" name="Google Shape;219;p32"/>
          <p:cNvPicPr preferRelativeResize="0"/>
          <p:nvPr/>
        </p:nvPicPr>
        <p:blipFill rotWithShape="1">
          <a:blip r:embed="rId4">
            <a:alphaModFix/>
          </a:blip>
          <a:srcRect/>
          <a:stretch/>
        </p:blipFill>
        <p:spPr>
          <a:xfrm>
            <a:off x="6553201" y="4572001"/>
            <a:ext cx="3952875" cy="1971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3"/>
          <p:cNvPicPr preferRelativeResize="0"/>
          <p:nvPr/>
        </p:nvPicPr>
        <p:blipFill rotWithShape="1">
          <a:blip r:embed="rId3">
            <a:alphaModFix/>
          </a:blip>
          <a:srcRect/>
          <a:stretch/>
        </p:blipFill>
        <p:spPr>
          <a:xfrm>
            <a:off x="2438400" y="1371601"/>
            <a:ext cx="6781800" cy="3305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idx="4294967295"/>
          </p:nvPr>
        </p:nvSpPr>
        <p:spPr>
          <a:xfrm>
            <a:off x="1524000" y="0"/>
            <a:ext cx="5162550" cy="7556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SzPts val="1400"/>
              <a:buNone/>
            </a:pPr>
            <a:r>
              <a:rPr lang="en-US"/>
              <a:t>Text Box</a:t>
            </a:r>
            <a:endParaRPr/>
          </a:p>
        </p:txBody>
      </p:sp>
      <p:pic>
        <p:nvPicPr>
          <p:cNvPr id="230" name="Google Shape;230;p34"/>
          <p:cNvPicPr preferRelativeResize="0"/>
          <p:nvPr/>
        </p:nvPicPr>
        <p:blipFill rotWithShape="1">
          <a:blip r:embed="rId3">
            <a:alphaModFix/>
          </a:blip>
          <a:srcRect/>
          <a:stretch/>
        </p:blipFill>
        <p:spPr>
          <a:xfrm>
            <a:off x="2057400" y="762000"/>
            <a:ext cx="8458200" cy="556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636011" y="763015"/>
            <a:ext cx="6920230" cy="7569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b="0">
                <a:latin typeface="Cambria"/>
                <a:ea typeface="Cambria"/>
                <a:cs typeface="Cambria"/>
                <a:sym typeface="Cambria"/>
              </a:rPr>
              <a:t>Automation Test Life Cycle</a:t>
            </a:r>
            <a:endParaRPr/>
          </a:p>
        </p:txBody>
      </p:sp>
      <p:sp>
        <p:nvSpPr>
          <p:cNvPr id="50" name="Google Shape;50;p8"/>
          <p:cNvSpPr/>
          <p:nvPr/>
        </p:nvSpPr>
        <p:spPr>
          <a:xfrm>
            <a:off x="2819400" y="1752600"/>
            <a:ext cx="6324600" cy="43525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5"/>
          <p:cNvPicPr preferRelativeResize="0"/>
          <p:nvPr/>
        </p:nvPicPr>
        <p:blipFill rotWithShape="1">
          <a:blip r:embed="rId3">
            <a:alphaModFix/>
          </a:blip>
          <a:srcRect/>
          <a:stretch/>
        </p:blipFill>
        <p:spPr>
          <a:xfrm>
            <a:off x="1524001" y="228601"/>
            <a:ext cx="6905625" cy="3324225"/>
          </a:xfrm>
          <a:prstGeom prst="rect">
            <a:avLst/>
          </a:prstGeom>
          <a:noFill/>
          <a:ln>
            <a:noFill/>
          </a:ln>
        </p:spPr>
      </p:pic>
      <p:pic>
        <p:nvPicPr>
          <p:cNvPr id="236" name="Google Shape;236;p35"/>
          <p:cNvPicPr preferRelativeResize="0"/>
          <p:nvPr/>
        </p:nvPicPr>
        <p:blipFill rotWithShape="1">
          <a:blip r:embed="rId4">
            <a:alphaModFix/>
          </a:blip>
          <a:srcRect/>
          <a:stretch/>
        </p:blipFill>
        <p:spPr>
          <a:xfrm>
            <a:off x="2286001" y="4267201"/>
            <a:ext cx="7362825" cy="2047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6" descr="https://www.guru99.com/images/2-2017/072717_0632_SeleniumWeb8.png"/>
          <p:cNvPicPr preferRelativeResize="0"/>
          <p:nvPr/>
        </p:nvPicPr>
        <p:blipFill rotWithShape="1">
          <a:blip r:embed="rId3">
            <a:alphaModFix/>
          </a:blip>
          <a:srcRect/>
          <a:stretch/>
        </p:blipFill>
        <p:spPr>
          <a:xfrm>
            <a:off x="2438400" y="2514601"/>
            <a:ext cx="7181850" cy="2743201"/>
          </a:xfrm>
          <a:prstGeom prst="rect">
            <a:avLst/>
          </a:prstGeom>
          <a:noFill/>
          <a:ln>
            <a:noFill/>
          </a:ln>
        </p:spPr>
      </p:pic>
      <p:sp>
        <p:nvSpPr>
          <p:cNvPr id="242" name="Google Shape;242;p36"/>
          <p:cNvSpPr/>
          <p:nvPr/>
        </p:nvSpPr>
        <p:spPr>
          <a:xfrm>
            <a:off x="1828800" y="533400"/>
            <a:ext cx="8229600"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22222"/>
                </a:solidFill>
                <a:latin typeface="Source Sans Pro"/>
                <a:ea typeface="Source Sans Pro"/>
                <a:cs typeface="Source Sans Pro"/>
                <a:sym typeface="Source Sans Pro"/>
              </a:rPr>
              <a:t>Radio Buttons </a:t>
            </a:r>
            <a:r>
              <a:rPr lang="en-US" sz="1800" b="0" i="0" u="none" strike="noStrike" cap="none">
                <a:solidFill>
                  <a:srgbClr val="222222"/>
                </a:solidFill>
                <a:latin typeface="Source Sans Pro"/>
                <a:ea typeface="Source Sans Pro"/>
                <a:cs typeface="Source Sans Pro"/>
                <a:sym typeface="Source Sans Pro"/>
              </a:rPr>
              <a:t>too can be toggled on by using the click() method.</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p:nvPr/>
        </p:nvSpPr>
        <p:spPr>
          <a:xfrm>
            <a:off x="2649940" y="457201"/>
            <a:ext cx="7256060"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IsSelected() method is used to know whether the Checkbox is toggled on or off. </a:t>
            </a:r>
            <a:endParaRPr sz="1800" b="0" i="0" u="none" strike="noStrike" cap="none">
              <a:solidFill>
                <a:srgbClr val="222222"/>
              </a:solidFill>
              <a:latin typeface="Source Sans Pro"/>
              <a:ea typeface="Source Sans Pro"/>
              <a:cs typeface="Source Sans Pro"/>
              <a:sym typeface="Source Sans Pro"/>
            </a:endParaRPr>
          </a:p>
        </p:txBody>
      </p:sp>
      <p:pic>
        <p:nvPicPr>
          <p:cNvPr id="248" name="Google Shape;248;p37" descr="https://www.guru99.com/images/2-2017/072717_0632_SeleniumWeb11.png"/>
          <p:cNvPicPr preferRelativeResize="0"/>
          <p:nvPr/>
        </p:nvPicPr>
        <p:blipFill rotWithShape="1">
          <a:blip r:embed="rId3">
            <a:alphaModFix/>
          </a:blip>
          <a:srcRect/>
          <a:stretch/>
        </p:blipFill>
        <p:spPr>
          <a:xfrm>
            <a:off x="1905000" y="1066800"/>
            <a:ext cx="7924800" cy="5181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8" descr="How to Select Option from DropDown using Selenium Webdriver"/>
          <p:cNvPicPr preferRelativeResize="0"/>
          <p:nvPr/>
        </p:nvPicPr>
        <p:blipFill rotWithShape="1">
          <a:blip r:embed="rId3">
            <a:alphaModFix/>
          </a:blip>
          <a:srcRect/>
          <a:stretch/>
        </p:blipFill>
        <p:spPr>
          <a:xfrm>
            <a:off x="1828800" y="228601"/>
            <a:ext cx="3771900" cy="381001"/>
          </a:xfrm>
          <a:prstGeom prst="rect">
            <a:avLst/>
          </a:prstGeom>
          <a:noFill/>
          <a:ln>
            <a:noFill/>
          </a:ln>
        </p:spPr>
      </p:pic>
      <p:pic>
        <p:nvPicPr>
          <p:cNvPr id="254" name="Google Shape;254;p38" descr="How to Select Option from DropDown using Selenium Webdriver"/>
          <p:cNvPicPr preferRelativeResize="0"/>
          <p:nvPr/>
        </p:nvPicPr>
        <p:blipFill rotWithShape="1">
          <a:blip r:embed="rId4">
            <a:alphaModFix/>
          </a:blip>
          <a:srcRect/>
          <a:stretch/>
        </p:blipFill>
        <p:spPr>
          <a:xfrm>
            <a:off x="4648200" y="762001"/>
            <a:ext cx="5734050" cy="409575"/>
          </a:xfrm>
          <a:prstGeom prst="rect">
            <a:avLst/>
          </a:prstGeom>
          <a:noFill/>
          <a:ln>
            <a:noFill/>
          </a:ln>
        </p:spPr>
      </p:pic>
      <p:pic>
        <p:nvPicPr>
          <p:cNvPr id="255" name="Google Shape;255;p38"/>
          <p:cNvPicPr preferRelativeResize="0"/>
          <p:nvPr/>
        </p:nvPicPr>
        <p:blipFill rotWithShape="1">
          <a:blip r:embed="rId5">
            <a:alphaModFix/>
          </a:blip>
          <a:srcRect/>
          <a:stretch/>
        </p:blipFill>
        <p:spPr>
          <a:xfrm>
            <a:off x="1524001" y="1143001"/>
            <a:ext cx="9143999" cy="5514975"/>
          </a:xfrm>
          <a:prstGeom prst="rect">
            <a:avLst/>
          </a:prstGeom>
          <a:noFill/>
          <a:ln>
            <a:noFill/>
          </a:ln>
        </p:spPr>
      </p:pic>
      <p:sp>
        <p:nvSpPr>
          <p:cNvPr id="256" name="Google Shape;256;p38"/>
          <p:cNvSpPr txBox="1"/>
          <p:nvPr/>
        </p:nvSpPr>
        <p:spPr>
          <a:xfrm>
            <a:off x="8610600" y="2362200"/>
            <a:ext cx="14478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Drop down</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39"/>
          <p:cNvPicPr preferRelativeResize="0"/>
          <p:nvPr/>
        </p:nvPicPr>
        <p:blipFill rotWithShape="1">
          <a:blip r:embed="rId3">
            <a:alphaModFix/>
          </a:blip>
          <a:srcRect/>
          <a:stretch/>
        </p:blipFill>
        <p:spPr>
          <a:xfrm>
            <a:off x="2333625" y="2071688"/>
            <a:ext cx="7524750" cy="2714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p:nvPr/>
        </p:nvSpPr>
        <p:spPr>
          <a:xfrm>
            <a:off x="1981200" y="381001"/>
            <a:ext cx="8153400"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22222"/>
                </a:solidFill>
                <a:latin typeface="Source Sans Pro"/>
                <a:ea typeface="Source Sans Pro"/>
                <a:cs typeface="Source Sans Pro"/>
                <a:sym typeface="Source Sans Pro"/>
              </a:rPr>
              <a:t>Handling Keyboard &amp; Mouse Events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latin typeface="Source Sans Pro"/>
                <a:ea typeface="Source Sans Pro"/>
                <a:cs typeface="Source Sans Pro"/>
                <a:sym typeface="Source Sans Pro"/>
              </a:rPr>
              <a:t>Handling special keyboard and mouse events are done using the </a:t>
            </a:r>
            <a:r>
              <a:rPr lang="en-US" sz="1800" b="1" i="0" u="none" strike="noStrike" cap="none">
                <a:solidFill>
                  <a:srgbClr val="222222"/>
                </a:solidFill>
                <a:latin typeface="Source Sans Pro"/>
                <a:ea typeface="Source Sans Pro"/>
                <a:cs typeface="Source Sans Pro"/>
                <a:sym typeface="Source Sans Pro"/>
              </a:rPr>
              <a:t>Advanced User Interactions API</a:t>
            </a:r>
            <a:r>
              <a:rPr lang="en-US" sz="1800" b="0" i="0" u="none" strike="noStrike" cap="none">
                <a:solidFill>
                  <a:srgbClr val="222222"/>
                </a:solidFill>
                <a:latin typeface="Source Sans Pro"/>
                <a:ea typeface="Source Sans Pro"/>
                <a:cs typeface="Source Sans Pro"/>
                <a:sym typeface="Source Sans Pro"/>
              </a:rPr>
              <a:t>. It contains the </a:t>
            </a:r>
            <a:r>
              <a:rPr lang="en-US" sz="1800" b="1" i="0" u="none" strike="noStrike" cap="none">
                <a:solidFill>
                  <a:srgbClr val="222222"/>
                </a:solidFill>
                <a:latin typeface="Source Sans Pro"/>
                <a:ea typeface="Source Sans Pro"/>
                <a:cs typeface="Source Sans Pro"/>
                <a:sym typeface="Source Sans Pro"/>
              </a:rPr>
              <a:t>Actions</a:t>
            </a:r>
            <a:r>
              <a:rPr lang="en-US" sz="1800" b="0" i="0" u="none" strike="noStrike" cap="none">
                <a:solidFill>
                  <a:srgbClr val="222222"/>
                </a:solidFill>
                <a:latin typeface="Source Sans Pro"/>
                <a:ea typeface="Source Sans Pro"/>
                <a:cs typeface="Source Sans Pro"/>
                <a:sym typeface="Source Sans Pro"/>
              </a:rPr>
              <a:t> and the </a:t>
            </a:r>
            <a:r>
              <a:rPr lang="en-US" sz="1800" b="1" i="0" u="none" strike="noStrike" cap="none">
                <a:solidFill>
                  <a:srgbClr val="222222"/>
                </a:solidFill>
                <a:latin typeface="Source Sans Pro"/>
                <a:ea typeface="Source Sans Pro"/>
                <a:cs typeface="Source Sans Pro"/>
                <a:sym typeface="Source Sans Pro"/>
              </a:rPr>
              <a:t>Action</a:t>
            </a:r>
            <a:r>
              <a:rPr lang="en-US" sz="1800" b="0" i="0" u="none" strike="noStrike" cap="none">
                <a:solidFill>
                  <a:srgbClr val="222222"/>
                </a:solidFill>
                <a:latin typeface="Source Sans Pro"/>
                <a:ea typeface="Source Sans Pro"/>
                <a:cs typeface="Source Sans Pro"/>
                <a:sym typeface="Source Sans Pro"/>
              </a:rPr>
              <a:t> classes that are needed when executing these events. </a:t>
            </a:r>
            <a:endParaRPr sz="1800" b="0" i="0" u="none" strike="noStrike" cap="none">
              <a:solidFill>
                <a:srgbClr val="222222"/>
              </a:solidFill>
              <a:latin typeface="Source Sans Pro"/>
              <a:ea typeface="Source Sans Pro"/>
              <a:cs typeface="Source Sans Pro"/>
              <a:sym typeface="Source Sans Pro"/>
            </a:endParaRPr>
          </a:p>
        </p:txBody>
      </p:sp>
      <p:pic>
        <p:nvPicPr>
          <p:cNvPr id="267" name="Google Shape;267;p40" descr="https://www.guru99.com/images/image047.png"/>
          <p:cNvPicPr preferRelativeResize="0"/>
          <p:nvPr/>
        </p:nvPicPr>
        <p:blipFill rotWithShape="1">
          <a:blip r:embed="rId3">
            <a:alphaModFix/>
          </a:blip>
          <a:srcRect/>
          <a:stretch/>
        </p:blipFill>
        <p:spPr>
          <a:xfrm>
            <a:off x="2286001" y="2209801"/>
            <a:ext cx="3343275" cy="409575"/>
          </a:xfrm>
          <a:prstGeom prst="rect">
            <a:avLst/>
          </a:prstGeom>
          <a:noFill/>
          <a:ln>
            <a:noFill/>
          </a:ln>
        </p:spPr>
      </p:pic>
      <p:pic>
        <p:nvPicPr>
          <p:cNvPr id="268" name="Google Shape;268;p40" descr="Keyboard &amp; Mouse Event using Action Class in Selenium Webdriver"/>
          <p:cNvPicPr preferRelativeResize="0"/>
          <p:nvPr/>
        </p:nvPicPr>
        <p:blipFill rotWithShape="1">
          <a:blip r:embed="rId4">
            <a:alphaModFix/>
          </a:blip>
          <a:srcRect/>
          <a:stretch/>
        </p:blipFill>
        <p:spPr>
          <a:xfrm>
            <a:off x="5181600" y="2981146"/>
            <a:ext cx="2800350" cy="266700"/>
          </a:xfrm>
          <a:prstGeom prst="rect">
            <a:avLst/>
          </a:prstGeom>
          <a:noFill/>
          <a:ln>
            <a:noFill/>
          </a:ln>
        </p:spPr>
      </p:pic>
      <p:pic>
        <p:nvPicPr>
          <p:cNvPr id="269" name="Google Shape;269;p40" descr="Keyboard &amp; Mouse Event using Action Class in Selenium Webdriver"/>
          <p:cNvPicPr preferRelativeResize="0"/>
          <p:nvPr/>
        </p:nvPicPr>
        <p:blipFill rotWithShape="1">
          <a:blip r:embed="rId5">
            <a:alphaModFix/>
          </a:blip>
          <a:srcRect/>
          <a:stretch/>
        </p:blipFill>
        <p:spPr>
          <a:xfrm>
            <a:off x="3819382" y="4619771"/>
            <a:ext cx="3572019" cy="561975"/>
          </a:xfrm>
          <a:prstGeom prst="rect">
            <a:avLst/>
          </a:prstGeom>
          <a:noFill/>
          <a:ln>
            <a:noFill/>
          </a:ln>
        </p:spPr>
      </p:pic>
      <p:pic>
        <p:nvPicPr>
          <p:cNvPr id="270" name="Google Shape;270;p40" descr="Keyboard &amp; Mouse Event using Action Class in Selenium Webdriver"/>
          <p:cNvPicPr preferRelativeResize="0"/>
          <p:nvPr/>
        </p:nvPicPr>
        <p:blipFill rotWithShape="1">
          <a:blip r:embed="rId6">
            <a:alphaModFix/>
          </a:blip>
          <a:srcRect/>
          <a:stretch/>
        </p:blipFill>
        <p:spPr>
          <a:xfrm>
            <a:off x="3596986" y="4191000"/>
            <a:ext cx="1584614" cy="25111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41"/>
          <p:cNvPicPr preferRelativeResize="0"/>
          <p:nvPr/>
        </p:nvPicPr>
        <p:blipFill rotWithShape="1">
          <a:blip r:embed="rId3">
            <a:alphaModFix/>
          </a:blip>
          <a:srcRect/>
          <a:stretch/>
        </p:blipFill>
        <p:spPr>
          <a:xfrm>
            <a:off x="2209801" y="-7961"/>
            <a:ext cx="7229475" cy="3314700"/>
          </a:xfrm>
          <a:prstGeom prst="rect">
            <a:avLst/>
          </a:prstGeom>
          <a:noFill/>
          <a:ln>
            <a:noFill/>
          </a:ln>
        </p:spPr>
      </p:pic>
      <p:pic>
        <p:nvPicPr>
          <p:cNvPr id="276" name="Google Shape;276;p41"/>
          <p:cNvPicPr preferRelativeResize="0"/>
          <p:nvPr/>
        </p:nvPicPr>
        <p:blipFill rotWithShape="1">
          <a:blip r:embed="rId4">
            <a:alphaModFix/>
          </a:blip>
          <a:srcRect/>
          <a:stretch/>
        </p:blipFill>
        <p:spPr>
          <a:xfrm>
            <a:off x="2247901" y="3306740"/>
            <a:ext cx="7191375" cy="3267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2"/>
          <p:cNvPicPr preferRelativeResize="0"/>
          <p:nvPr/>
        </p:nvPicPr>
        <p:blipFill rotWithShape="1">
          <a:blip r:embed="rId3">
            <a:alphaModFix/>
          </a:blip>
          <a:srcRect/>
          <a:stretch/>
        </p:blipFill>
        <p:spPr>
          <a:xfrm>
            <a:off x="2347913" y="1819275"/>
            <a:ext cx="7496175" cy="321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547" y="729199"/>
            <a:ext cx="8154988" cy="587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572435" y="22730"/>
            <a:ext cx="5211683" cy="307777"/>
          </a:xfrm>
          <a:prstGeom prst="rect">
            <a:avLst/>
          </a:prstGeom>
        </p:spPr>
        <p:txBody>
          <a:bodyPr wrap="none">
            <a:spAutoFit/>
          </a:bodyPr>
          <a:lstStyle/>
          <a:p>
            <a:r>
              <a:rPr lang="en-US" b="1" dirty="0"/>
              <a:t>alerts and </a:t>
            </a:r>
            <a:r>
              <a:rPr lang="en-US" b="1" dirty="0" err="1"/>
              <a:t>PopUps</a:t>
            </a:r>
            <a:r>
              <a:rPr lang="en-US" b="1" dirty="0"/>
              <a:t> while interacting with web applications. </a:t>
            </a:r>
            <a:endParaRPr lang="en-IN" b="1" dirty="0"/>
          </a:p>
        </p:txBody>
      </p:sp>
    </p:spTree>
    <p:extLst>
      <p:ext uri="{BB962C8B-B14F-4D97-AF65-F5344CB8AC3E}">
        <p14:creationId xmlns:p14="http://schemas.microsoft.com/office/powerpoint/2010/main" val="671295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368" y="1761412"/>
            <a:ext cx="9296303" cy="2728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09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666489" y="763015"/>
            <a:ext cx="4857750" cy="7569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a:t>Selenium History</a:t>
            </a:r>
            <a:endParaRPr/>
          </a:p>
        </p:txBody>
      </p:sp>
      <p:sp>
        <p:nvSpPr>
          <p:cNvPr id="56" name="Google Shape;56;p9"/>
          <p:cNvSpPr txBox="1"/>
          <p:nvPr/>
        </p:nvSpPr>
        <p:spPr>
          <a:xfrm>
            <a:off x="2368398" y="1727962"/>
            <a:ext cx="7478395" cy="4108450"/>
          </a:xfrm>
          <a:prstGeom prst="rect">
            <a:avLst/>
          </a:prstGeom>
          <a:noFill/>
          <a:ln>
            <a:noFill/>
          </a:ln>
        </p:spPr>
        <p:txBody>
          <a:bodyPr spcFirstLastPara="1" wrap="square" lIns="0" tIns="64750" rIns="0" bIns="0" anchor="t" anchorCtr="0">
            <a:noAutofit/>
          </a:bodyPr>
          <a:lstStyle/>
          <a:p>
            <a:pPr marL="241300" marR="445134" lvl="0" indent="-228600" algn="l" rtl="0">
              <a:lnSpc>
                <a:spcPct val="80100"/>
              </a:lnSpc>
              <a:spcBef>
                <a:spcPts val="0"/>
              </a:spcBef>
              <a:spcAft>
                <a:spcPts val="0"/>
              </a:spcAft>
              <a:buClr>
                <a:srgbClr val="000000"/>
              </a:buClr>
              <a:buSzPts val="1600"/>
              <a:buFont typeface="Arial"/>
              <a:buNone/>
            </a:pPr>
            <a:r>
              <a:rPr lang="en-US" sz="1600" b="0" i="0" u="none" strike="noStrike" cap="none">
                <a:solidFill>
                  <a:srgbClr val="A63112"/>
                </a:solidFill>
                <a:latin typeface="Arial"/>
                <a:ea typeface="Arial"/>
                <a:cs typeface="Arial"/>
                <a:sym typeface="Arial"/>
              </a:rPr>
              <a:t>0 </a:t>
            </a:r>
            <a:r>
              <a:rPr lang="en-US" sz="1700" b="0" i="0" u="none" strike="noStrike" cap="none">
                <a:solidFill>
                  <a:srgbClr val="404040"/>
                </a:solidFill>
                <a:latin typeface="Cambria"/>
                <a:ea typeface="Cambria"/>
                <a:cs typeface="Cambria"/>
                <a:sym typeface="Cambria"/>
              </a:rPr>
              <a:t>2004 - at</a:t>
            </a:r>
            <a:r>
              <a:rPr lang="en-US" sz="1700" b="0" i="0" u="none" strike="noStrike" cap="none">
                <a:solidFill>
                  <a:srgbClr val="932308"/>
                </a:solidFill>
                <a:latin typeface="Cambria"/>
                <a:ea typeface="Cambria"/>
                <a:cs typeface="Cambria"/>
                <a:sym typeface="Cambria"/>
              </a:rPr>
              <a:t> </a:t>
            </a:r>
            <a:r>
              <a:rPr lang="en-US" sz="1700" b="0" i="0" u="sng" strike="noStrike" cap="none">
                <a:solidFill>
                  <a:schemeClr val="hlink"/>
                </a:solidFill>
                <a:latin typeface="Cambria"/>
                <a:ea typeface="Cambria"/>
                <a:cs typeface="Cambria"/>
                <a:sym typeface="Cambria"/>
                <a:hlinkClick r:id="rId3"/>
              </a:rPr>
              <a:t>ThoughtWorks </a:t>
            </a:r>
            <a:r>
              <a:rPr lang="en-US" sz="1700" b="0" i="0" u="none" strike="noStrike" cap="none">
                <a:solidFill>
                  <a:srgbClr val="404040"/>
                </a:solidFill>
                <a:latin typeface="Cambria"/>
                <a:ea typeface="Cambria"/>
                <a:cs typeface="Cambria"/>
                <a:sym typeface="Cambria"/>
              </a:rPr>
              <a:t>in Chicago,</a:t>
            </a:r>
            <a:r>
              <a:rPr lang="en-US" sz="1700" b="0" i="0" u="sng" strike="noStrike" cap="none">
                <a:solidFill>
                  <a:schemeClr val="hlink"/>
                </a:solidFill>
                <a:latin typeface="Cambria"/>
                <a:ea typeface="Cambria"/>
                <a:cs typeface="Cambria"/>
                <a:sym typeface="Cambria"/>
                <a:hlinkClick r:id="rId4"/>
              </a:rPr>
              <a:t> Jason Huggins </a:t>
            </a:r>
            <a:r>
              <a:rPr lang="en-US" sz="1700" b="0" i="0" u="none" strike="noStrike" cap="none">
                <a:solidFill>
                  <a:srgbClr val="404040"/>
                </a:solidFill>
                <a:latin typeface="Cambria"/>
                <a:ea typeface="Cambria"/>
                <a:cs typeface="Cambria"/>
                <a:sym typeface="Cambria"/>
              </a:rPr>
              <a:t>built the Core mode as  "JavaScriptTestRunner" for the testing of an internal Time and Expenses  application (Python, Plone).</a:t>
            </a:r>
            <a:endParaRPr sz="1700" b="0" i="0" u="none" strike="noStrike" cap="none">
              <a:solidFill>
                <a:schemeClr val="dk1"/>
              </a:solidFill>
              <a:latin typeface="Cambria"/>
              <a:ea typeface="Cambria"/>
              <a:cs typeface="Cambria"/>
              <a:sym typeface="Cambria"/>
            </a:endParaRPr>
          </a:p>
          <a:p>
            <a:pPr marL="241300" marR="5080" lvl="0" indent="-228600" algn="just" rtl="0">
              <a:lnSpc>
                <a:spcPct val="80000"/>
              </a:lnSpc>
              <a:spcBef>
                <a:spcPts val="405"/>
              </a:spcBef>
              <a:spcAft>
                <a:spcPts val="0"/>
              </a:spcAft>
              <a:buClr>
                <a:srgbClr val="000000"/>
              </a:buClr>
              <a:buSzPts val="1600"/>
              <a:buFont typeface="Arial"/>
              <a:buNone/>
            </a:pPr>
            <a:r>
              <a:rPr lang="en-US" sz="1600" b="0" i="0" u="none" strike="noStrike" cap="none">
                <a:solidFill>
                  <a:srgbClr val="A63112"/>
                </a:solidFill>
                <a:latin typeface="Arial"/>
                <a:ea typeface="Arial"/>
                <a:cs typeface="Arial"/>
                <a:sym typeface="Arial"/>
              </a:rPr>
              <a:t>0 </a:t>
            </a:r>
            <a:r>
              <a:rPr lang="en-US" sz="1700" b="0" i="0" u="none" strike="noStrike" cap="none">
                <a:solidFill>
                  <a:srgbClr val="404040"/>
                </a:solidFill>
                <a:latin typeface="Cambria"/>
                <a:ea typeface="Cambria"/>
                <a:cs typeface="Cambria"/>
                <a:sym typeface="Cambria"/>
              </a:rPr>
              <a:t>2006 - at Google, </a:t>
            </a:r>
            <a:r>
              <a:rPr lang="en-US" sz="1700" b="0" i="0" u="none" strike="noStrike" cap="none">
                <a:solidFill>
                  <a:srgbClr val="FF0000"/>
                </a:solidFill>
                <a:latin typeface="Cambria"/>
                <a:ea typeface="Cambria"/>
                <a:cs typeface="Cambria"/>
                <a:sym typeface="Cambria"/>
              </a:rPr>
              <a:t>Simon Stewart </a:t>
            </a:r>
            <a:r>
              <a:rPr lang="en-US" sz="1700" b="0" i="0" u="none" strike="noStrike" cap="none">
                <a:solidFill>
                  <a:srgbClr val="404040"/>
                </a:solidFill>
                <a:latin typeface="Cambria"/>
                <a:ea typeface="Cambria"/>
                <a:cs typeface="Cambria"/>
                <a:sym typeface="Cambria"/>
              </a:rPr>
              <a:t>started work on a project he called WebDriver.  Google had long been a heavy user of Selenium, but testers had to work around  the limitations of the product. The WebDriver project began with the aim to</a:t>
            </a:r>
            <a:endParaRPr sz="1700" b="0" i="0" u="none" strike="noStrike" cap="none">
              <a:solidFill>
                <a:schemeClr val="dk1"/>
              </a:solidFill>
              <a:latin typeface="Cambria"/>
              <a:ea typeface="Cambria"/>
              <a:cs typeface="Cambria"/>
              <a:sym typeface="Cambria"/>
            </a:endParaRPr>
          </a:p>
          <a:p>
            <a:pPr marL="241300" marR="0" lvl="0" indent="0" algn="just" rtl="0">
              <a:lnSpc>
                <a:spcPct val="95882"/>
              </a:lnSpc>
              <a:spcBef>
                <a:spcPts val="0"/>
              </a:spcBef>
              <a:spcAft>
                <a:spcPts val="0"/>
              </a:spcAft>
              <a:buClr>
                <a:srgbClr val="000000"/>
              </a:buClr>
              <a:buSzPts val="1700"/>
              <a:buFont typeface="Arial"/>
              <a:buNone/>
            </a:pPr>
            <a:r>
              <a:rPr lang="en-US" sz="1700" b="0" i="0" u="none" strike="noStrike" cap="none">
                <a:solidFill>
                  <a:srgbClr val="404040"/>
                </a:solidFill>
                <a:latin typeface="Cambria"/>
                <a:ea typeface="Cambria"/>
                <a:cs typeface="Cambria"/>
                <a:sym typeface="Cambria"/>
              </a:rPr>
              <a:t>solve the Selenium’ pain-points.</a:t>
            </a:r>
            <a:endParaRPr sz="1700" b="0" i="0" u="none" strike="noStrike" cap="none">
              <a:solidFill>
                <a:schemeClr val="dk1"/>
              </a:solidFill>
              <a:latin typeface="Cambria"/>
              <a:ea typeface="Cambria"/>
              <a:cs typeface="Cambria"/>
              <a:sym typeface="Cambria"/>
            </a:endParaRPr>
          </a:p>
          <a:p>
            <a:pPr marL="241300" marR="59689" lvl="0" indent="-228600" algn="l" rtl="0">
              <a:lnSpc>
                <a:spcPct val="80000"/>
              </a:lnSpc>
              <a:spcBef>
                <a:spcPts val="409"/>
              </a:spcBef>
              <a:spcAft>
                <a:spcPts val="0"/>
              </a:spcAft>
              <a:buClr>
                <a:srgbClr val="000000"/>
              </a:buClr>
              <a:buSzPts val="1600"/>
              <a:buFont typeface="Arial"/>
              <a:buNone/>
            </a:pPr>
            <a:r>
              <a:rPr lang="en-US" sz="1600" b="0" i="0" u="none" strike="noStrike" cap="none">
                <a:solidFill>
                  <a:srgbClr val="A63112"/>
                </a:solidFill>
                <a:latin typeface="Arial"/>
                <a:ea typeface="Arial"/>
                <a:cs typeface="Arial"/>
                <a:sym typeface="Arial"/>
              </a:rPr>
              <a:t>0 </a:t>
            </a:r>
            <a:r>
              <a:rPr lang="en-US" sz="1700" b="0" i="0" u="none" strike="noStrike" cap="none">
                <a:solidFill>
                  <a:srgbClr val="404040"/>
                </a:solidFill>
                <a:latin typeface="Cambria"/>
                <a:ea typeface="Cambria"/>
                <a:cs typeface="Cambria"/>
                <a:sym typeface="Cambria"/>
              </a:rPr>
              <a:t>2008 - merging of Selenium and WebDriver. Selenium had massive community  and commercial support, but WebDriver was clearly the tool of the future. The  joining of the two tools provided a common set of features for all users and  brought some of the brightest minds in test automation under one roof.</a:t>
            </a:r>
            <a:endParaRPr sz="1700" b="0" i="0" u="none" strike="noStrike" cap="none">
              <a:solidFill>
                <a:schemeClr val="dk1"/>
              </a:solidFill>
              <a:latin typeface="Cambria"/>
              <a:ea typeface="Cambria"/>
              <a:cs typeface="Cambria"/>
              <a:sym typeface="Cambria"/>
            </a:endParaRPr>
          </a:p>
          <a:p>
            <a:pPr marL="1270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hlink"/>
                </a:solidFill>
                <a:latin typeface="Arial"/>
                <a:ea typeface="Arial"/>
                <a:cs typeface="Arial"/>
                <a:sym typeface="Arial"/>
                <a:hlinkClick r:id="rId5"/>
              </a:rPr>
              <a:t>0 </a:t>
            </a:r>
            <a:r>
              <a:rPr lang="en-US" sz="1700" b="0" i="0" u="sng" strike="noStrike" cap="none">
                <a:solidFill>
                  <a:schemeClr val="hlink"/>
                </a:solidFill>
                <a:latin typeface="Cambria"/>
                <a:ea typeface="Cambria"/>
                <a:cs typeface="Cambria"/>
                <a:sym typeface="Cambria"/>
                <a:hlinkClick r:id="rId5"/>
              </a:rPr>
              <a:t>Shinya Kasatani </a:t>
            </a:r>
            <a:r>
              <a:rPr lang="en-US" sz="1700" b="0" i="0" u="none" strike="noStrike" cap="none">
                <a:solidFill>
                  <a:srgbClr val="404040"/>
                </a:solidFill>
                <a:latin typeface="Cambria"/>
                <a:ea typeface="Cambria"/>
                <a:cs typeface="Cambria"/>
                <a:sym typeface="Cambria"/>
              </a:rPr>
              <a:t>in Japan became interested in Selenium, he</a:t>
            </a:r>
            <a:endParaRPr sz="1700" b="0" i="0" u="none" strike="noStrike" cap="none">
              <a:solidFill>
                <a:schemeClr val="dk1"/>
              </a:solidFill>
              <a:latin typeface="Cambria"/>
              <a:ea typeface="Cambria"/>
              <a:cs typeface="Cambria"/>
              <a:sym typeface="Cambria"/>
            </a:endParaRPr>
          </a:p>
          <a:p>
            <a:pPr marL="341630" marR="0" lvl="0" indent="0" algn="l" rtl="0">
              <a:lnSpc>
                <a:spcPct val="100000"/>
              </a:lnSpc>
              <a:spcBef>
                <a:spcPts val="5"/>
              </a:spcBef>
              <a:spcAft>
                <a:spcPts val="0"/>
              </a:spcAft>
              <a:buClr>
                <a:srgbClr val="000000"/>
              </a:buClr>
              <a:buSzPts val="1400"/>
              <a:buFont typeface="Arial"/>
              <a:buNone/>
            </a:pPr>
            <a:r>
              <a:rPr lang="en-US" sz="1400" b="0" i="0" u="none" strike="noStrike" cap="none">
                <a:solidFill>
                  <a:srgbClr val="A63112"/>
                </a:solidFill>
                <a:latin typeface="Arial"/>
                <a:ea typeface="Arial"/>
                <a:cs typeface="Arial"/>
                <a:sym typeface="Arial"/>
              </a:rPr>
              <a:t>0	</a:t>
            </a:r>
            <a:r>
              <a:rPr lang="en-US" sz="1500" b="0" i="0" u="none" strike="noStrike" cap="none">
                <a:solidFill>
                  <a:srgbClr val="404040"/>
                </a:solidFill>
                <a:latin typeface="Cambria"/>
                <a:ea typeface="Cambria"/>
                <a:cs typeface="Cambria"/>
                <a:sym typeface="Cambria"/>
              </a:rPr>
              <a:t>Wrapped the core code into an IDE module into the Firefox browser</a:t>
            </a:r>
            <a:endParaRPr sz="1500" b="0" i="0" u="none" strike="noStrike" cap="none">
              <a:solidFill>
                <a:schemeClr val="dk1"/>
              </a:solidFill>
              <a:latin typeface="Cambria"/>
              <a:ea typeface="Cambria"/>
              <a:cs typeface="Cambria"/>
              <a:sym typeface="Cambria"/>
            </a:endParaRPr>
          </a:p>
          <a:p>
            <a:pPr marL="34163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A63112"/>
                </a:solidFill>
                <a:latin typeface="Arial"/>
                <a:ea typeface="Arial"/>
                <a:cs typeface="Arial"/>
                <a:sym typeface="Arial"/>
              </a:rPr>
              <a:t>0	</a:t>
            </a:r>
            <a:r>
              <a:rPr lang="en-US" sz="1500" b="0" i="0" u="none" strike="noStrike" cap="none">
                <a:solidFill>
                  <a:srgbClr val="404040"/>
                </a:solidFill>
                <a:latin typeface="Cambria"/>
                <a:ea typeface="Cambria"/>
                <a:cs typeface="Cambria"/>
                <a:sym typeface="Cambria"/>
              </a:rPr>
              <a:t>Added the ability to record tests as well as play them back in the same plugin.</a:t>
            </a:r>
            <a:endParaRPr sz="1500" b="0" i="0" u="none" strike="noStrike" cap="none">
              <a:solidFill>
                <a:schemeClr val="dk1"/>
              </a:solidFill>
              <a:latin typeface="Cambria"/>
              <a:ea typeface="Cambria"/>
              <a:cs typeface="Cambria"/>
              <a:sym typeface="Cambria"/>
            </a:endParaRPr>
          </a:p>
          <a:p>
            <a:pPr marL="341630" marR="0" lvl="0" indent="0" algn="l" rtl="0">
              <a:lnSpc>
                <a:spcPct val="108000"/>
              </a:lnSpc>
              <a:spcBef>
                <a:spcPts val="0"/>
              </a:spcBef>
              <a:spcAft>
                <a:spcPts val="0"/>
              </a:spcAft>
              <a:buClr>
                <a:srgbClr val="000000"/>
              </a:buClr>
              <a:buSzPts val="1400"/>
              <a:buFont typeface="Arial"/>
              <a:buNone/>
            </a:pPr>
            <a:r>
              <a:rPr lang="en-US" sz="1400" b="0" i="0" u="none" strike="noStrike" cap="none">
                <a:solidFill>
                  <a:srgbClr val="A63112"/>
                </a:solidFill>
                <a:latin typeface="Arial"/>
                <a:ea typeface="Arial"/>
                <a:cs typeface="Arial"/>
                <a:sym typeface="Arial"/>
              </a:rPr>
              <a:t>0	</a:t>
            </a:r>
            <a:r>
              <a:rPr lang="en-US" sz="1500" b="0" i="0" u="none" strike="noStrike" cap="none">
                <a:solidFill>
                  <a:srgbClr val="404040"/>
                </a:solidFill>
                <a:latin typeface="Cambria"/>
                <a:ea typeface="Cambria"/>
                <a:cs typeface="Cambria"/>
                <a:sym typeface="Cambria"/>
              </a:rPr>
              <a:t>This tool, turned out an eye opener in more ways that was originally thought as it is</a:t>
            </a:r>
            <a:endParaRPr sz="1500" b="0" i="0" u="none" strike="noStrike" cap="none">
              <a:solidFill>
                <a:schemeClr val="dk1"/>
              </a:solidFill>
              <a:latin typeface="Cambria"/>
              <a:ea typeface="Cambria"/>
              <a:cs typeface="Cambria"/>
              <a:sym typeface="Cambria"/>
            </a:endParaRPr>
          </a:p>
          <a:p>
            <a:pPr marL="570230" marR="0" lvl="0" indent="0" algn="l" rtl="0">
              <a:lnSpc>
                <a:spcPct val="107600"/>
              </a:lnSpc>
              <a:spcBef>
                <a:spcPts val="0"/>
              </a:spcBef>
              <a:spcAft>
                <a:spcPts val="0"/>
              </a:spcAft>
              <a:buClr>
                <a:srgbClr val="000000"/>
              </a:buClr>
              <a:buSzPts val="1500"/>
              <a:buFont typeface="Arial"/>
              <a:buNone/>
            </a:pPr>
            <a:r>
              <a:rPr lang="en-US" sz="1500" b="0" i="0" u="none" strike="noStrike" cap="none">
                <a:solidFill>
                  <a:srgbClr val="404040"/>
                </a:solidFill>
                <a:latin typeface="Cambria"/>
                <a:ea typeface="Cambria"/>
                <a:cs typeface="Cambria"/>
                <a:sym typeface="Cambria"/>
              </a:rPr>
              <a:t>not bound to the same origin policy.</a:t>
            </a:r>
            <a:endParaRPr sz="1500" b="0" i="0" u="none" strike="noStrike" cap="none">
              <a:solidFill>
                <a:schemeClr val="dk1"/>
              </a:solidFill>
              <a:latin typeface="Cambria"/>
              <a:ea typeface="Cambria"/>
              <a:cs typeface="Cambria"/>
              <a:sym typeface="Cambria"/>
            </a:endParaRPr>
          </a:p>
          <a:p>
            <a:pPr marL="12700" marR="0" lvl="0" indent="0" algn="l" rtl="0">
              <a:lnSpc>
                <a:spcPct val="119705"/>
              </a:lnSpc>
              <a:spcBef>
                <a:spcPts val="0"/>
              </a:spcBef>
              <a:spcAft>
                <a:spcPts val="0"/>
              </a:spcAft>
              <a:buClr>
                <a:srgbClr val="000000"/>
              </a:buClr>
              <a:buSzPts val="1600"/>
              <a:buFont typeface="Arial"/>
              <a:buNone/>
            </a:pPr>
            <a:r>
              <a:rPr lang="en-US" sz="1600" b="0" i="0" u="none" strike="noStrike" cap="none">
                <a:solidFill>
                  <a:srgbClr val="A63112"/>
                </a:solidFill>
                <a:latin typeface="Arial"/>
                <a:ea typeface="Arial"/>
                <a:cs typeface="Arial"/>
                <a:sym typeface="Arial"/>
              </a:rPr>
              <a:t>0 </a:t>
            </a:r>
            <a:r>
              <a:rPr lang="en-US" sz="1700" b="0" i="0" u="none" strike="noStrike" cap="none">
                <a:solidFill>
                  <a:srgbClr val="404040"/>
                </a:solidFill>
                <a:latin typeface="Cambria"/>
                <a:ea typeface="Cambria"/>
                <a:cs typeface="Cambria"/>
                <a:sym typeface="Cambria"/>
              </a:rPr>
              <a:t>See</a:t>
            </a:r>
            <a:r>
              <a:rPr lang="en-US" sz="1700" b="0" i="0" u="none" strike="noStrike" cap="none">
                <a:solidFill>
                  <a:srgbClr val="932308"/>
                </a:solidFill>
                <a:latin typeface="Cambria"/>
                <a:ea typeface="Cambria"/>
                <a:cs typeface="Cambria"/>
                <a:sym typeface="Cambria"/>
              </a:rPr>
              <a:t> </a:t>
            </a:r>
            <a:r>
              <a:rPr lang="en-US" sz="1700" b="0" i="0" u="sng" strike="noStrike" cap="none">
                <a:solidFill>
                  <a:schemeClr val="hlink"/>
                </a:solidFill>
                <a:latin typeface="Cambria"/>
                <a:ea typeface="Cambria"/>
                <a:cs typeface="Cambria"/>
                <a:sym typeface="Cambria"/>
                <a:hlinkClick r:id="rId6"/>
              </a:rPr>
              <a:t>http://docs.seleniumhq.org/about/history.jsp </a:t>
            </a:r>
            <a:r>
              <a:rPr lang="en-US" sz="1700" b="0" i="0" u="none" strike="noStrike" cap="none">
                <a:solidFill>
                  <a:srgbClr val="404040"/>
                </a:solidFill>
                <a:latin typeface="Cambria"/>
                <a:ea typeface="Cambria"/>
                <a:cs typeface="Cambria"/>
                <a:sym typeface="Cambria"/>
              </a:rPr>
              <a:t>for more interesting details</a:t>
            </a:r>
            <a:endParaRPr sz="1700" b="0" i="0" u="none" strike="noStrike" cap="none">
              <a:solidFill>
                <a:schemeClr val="dk1"/>
              </a:solidFill>
              <a:latin typeface="Cambria"/>
              <a:ea typeface="Cambria"/>
              <a:cs typeface="Cambria"/>
              <a:sym typeface="Cambria"/>
            </a:endParaRPr>
          </a:p>
          <a:p>
            <a:pPr marL="1270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hlink"/>
                </a:solidFill>
                <a:latin typeface="Arial"/>
                <a:ea typeface="Arial"/>
                <a:cs typeface="Arial"/>
                <a:sym typeface="Arial"/>
                <a:hlinkClick r:id="rId7"/>
              </a:rPr>
              <a:t>0 </a:t>
            </a:r>
            <a:r>
              <a:rPr lang="en-US" sz="1700" b="0" i="0" u="sng" strike="noStrike" cap="none">
                <a:solidFill>
                  <a:schemeClr val="hlink"/>
                </a:solidFill>
                <a:latin typeface="Cambria"/>
                <a:ea typeface="Cambria"/>
                <a:cs typeface="Cambria"/>
                <a:sym typeface="Cambria"/>
                <a:hlinkClick r:id="rId7"/>
              </a:rPr>
              <a:t>http://docs.seleniumhq.org/about/contributors.jsp</a:t>
            </a:r>
            <a:endParaRPr sz="1700" b="0" i="0" u="none" strike="noStrike" cap="none">
              <a:solidFill>
                <a:schemeClr val="dk1"/>
              </a:solidFill>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969" y="0"/>
            <a:ext cx="8251976" cy="569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791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578" y="673223"/>
            <a:ext cx="8364875" cy="540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243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807" y="447015"/>
            <a:ext cx="6345238"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228" y="1978624"/>
            <a:ext cx="9355138" cy="179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986" y="3958401"/>
            <a:ext cx="8526462"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10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https://miro.medium.com/max/700/1*WUFeACcxdQFKCAAqPz5a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362" y="1594535"/>
            <a:ext cx="8993529" cy="2813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150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43"/>
          <p:cNvPicPr preferRelativeResize="0"/>
          <p:nvPr/>
        </p:nvPicPr>
        <p:blipFill rotWithShape="1">
          <a:blip r:embed="rId3">
            <a:alphaModFix/>
          </a:blip>
          <a:srcRect/>
          <a:stretch/>
        </p:blipFill>
        <p:spPr>
          <a:xfrm>
            <a:off x="2762250" y="1343025"/>
            <a:ext cx="6667500" cy="417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1821153" y="356615"/>
            <a:ext cx="7709969" cy="7569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a:t>Selenium World</a:t>
            </a:r>
            <a:endParaRPr/>
          </a:p>
        </p:txBody>
      </p:sp>
      <p:sp>
        <p:nvSpPr>
          <p:cNvPr id="62" name="Google Shape;62;p10"/>
          <p:cNvSpPr/>
          <p:nvPr/>
        </p:nvSpPr>
        <p:spPr>
          <a:xfrm>
            <a:off x="2298191" y="1993392"/>
            <a:ext cx="6755892" cy="45079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10"/>
          <p:cNvSpPr/>
          <p:nvPr/>
        </p:nvSpPr>
        <p:spPr>
          <a:xfrm>
            <a:off x="2362201" y="2057400"/>
            <a:ext cx="6573011" cy="43251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10"/>
          <p:cNvSpPr/>
          <p:nvPr/>
        </p:nvSpPr>
        <p:spPr>
          <a:xfrm>
            <a:off x="2343150" y="2038350"/>
            <a:ext cx="6611620" cy="4363720"/>
          </a:xfrm>
          <a:custGeom>
            <a:avLst/>
            <a:gdLst/>
            <a:ahLst/>
            <a:cxnLst/>
            <a:rect l="l" t="t" r="r" b="b"/>
            <a:pathLst>
              <a:path w="6611620" h="4363720" extrusionOk="0">
                <a:moveTo>
                  <a:pt x="0" y="4363212"/>
                </a:moveTo>
                <a:lnTo>
                  <a:pt x="6611111" y="4363212"/>
                </a:lnTo>
                <a:lnTo>
                  <a:pt x="6611111" y="0"/>
                </a:lnTo>
                <a:lnTo>
                  <a:pt x="0" y="0"/>
                </a:lnTo>
                <a:lnTo>
                  <a:pt x="0" y="4363212"/>
                </a:lnTo>
                <a:close/>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090058" y="763015"/>
            <a:ext cx="6565501" cy="75692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a:t>Which tool to use?</a:t>
            </a:r>
            <a:endParaRPr/>
          </a:p>
        </p:txBody>
      </p:sp>
      <p:sp>
        <p:nvSpPr>
          <p:cNvPr id="70" name="Google Shape;70;p11"/>
          <p:cNvSpPr/>
          <p:nvPr/>
        </p:nvSpPr>
        <p:spPr>
          <a:xfrm>
            <a:off x="2755391" y="1917192"/>
            <a:ext cx="6269736" cy="41544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11"/>
          <p:cNvSpPr/>
          <p:nvPr/>
        </p:nvSpPr>
        <p:spPr>
          <a:xfrm>
            <a:off x="2819401" y="1981200"/>
            <a:ext cx="6086855" cy="397154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11"/>
          <p:cNvSpPr/>
          <p:nvPr/>
        </p:nvSpPr>
        <p:spPr>
          <a:xfrm>
            <a:off x="2800350" y="1962151"/>
            <a:ext cx="6125210" cy="4010025"/>
          </a:xfrm>
          <a:custGeom>
            <a:avLst/>
            <a:gdLst/>
            <a:ahLst/>
            <a:cxnLst/>
            <a:rect l="l" t="t" r="r" b="b"/>
            <a:pathLst>
              <a:path w="6125209" h="4010025" extrusionOk="0">
                <a:moveTo>
                  <a:pt x="0" y="4009644"/>
                </a:moveTo>
                <a:lnTo>
                  <a:pt x="6124956" y="4009644"/>
                </a:lnTo>
                <a:lnTo>
                  <a:pt x="6124956" y="0"/>
                </a:lnTo>
                <a:lnTo>
                  <a:pt x="0" y="0"/>
                </a:lnTo>
                <a:lnTo>
                  <a:pt x="0" y="4009644"/>
                </a:lnTo>
                <a:close/>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2104572" y="397255"/>
            <a:ext cx="7321496" cy="1488440"/>
          </a:xfrm>
          <a:prstGeom prst="rect">
            <a:avLst/>
          </a:prstGeom>
          <a:noFill/>
          <a:ln>
            <a:noFill/>
          </a:ln>
        </p:spPr>
        <p:txBody>
          <a:bodyPr spcFirstLastPara="1" wrap="square" lIns="0" tIns="12700" rIns="0" bIns="0" anchor="t" anchorCtr="0">
            <a:noAutofit/>
          </a:bodyPr>
          <a:lstStyle/>
          <a:p>
            <a:pPr marL="12700" marR="5080" lvl="0" indent="1222375" algn="l" rtl="0">
              <a:lnSpc>
                <a:spcPct val="100000"/>
              </a:lnSpc>
              <a:spcBef>
                <a:spcPts val="0"/>
              </a:spcBef>
              <a:spcAft>
                <a:spcPts val="0"/>
              </a:spcAft>
              <a:buSzPts val="1400"/>
              <a:buNone/>
            </a:pPr>
            <a:r>
              <a:rPr lang="en-US"/>
              <a:t>Selenium IDE –  Limitations/Drawbacks</a:t>
            </a:r>
            <a:endParaRPr/>
          </a:p>
        </p:txBody>
      </p:sp>
      <p:sp>
        <p:nvSpPr>
          <p:cNvPr id="78" name="Google Shape;78;p12"/>
          <p:cNvSpPr txBox="1"/>
          <p:nvPr/>
        </p:nvSpPr>
        <p:spPr>
          <a:xfrm>
            <a:off x="2440940" y="1991484"/>
            <a:ext cx="7196455" cy="3829685"/>
          </a:xfrm>
          <a:prstGeom prst="rect">
            <a:avLst/>
          </a:prstGeom>
          <a:noFill/>
          <a:ln>
            <a:noFill/>
          </a:ln>
        </p:spPr>
        <p:txBody>
          <a:bodyPr spcFirstLastPara="1" wrap="square" lIns="0" tIns="85075" rIns="0" bIns="0" anchor="t" anchorCtr="0">
            <a:noAutofit/>
          </a:bodyPr>
          <a:lstStyle/>
          <a:p>
            <a:pPr marL="12700" marR="0" lvl="0" indent="0" algn="l" rtl="0">
              <a:lnSpc>
                <a:spcPct val="100000"/>
              </a:lnSpc>
              <a:spcBef>
                <a:spcPts val="0"/>
              </a:spcBef>
              <a:spcAft>
                <a:spcPts val="0"/>
              </a:spcAft>
              <a:buClr>
                <a:srgbClr val="000000"/>
              </a:buClr>
              <a:buSzPts val="2250"/>
              <a:buFont typeface="Arial"/>
              <a:buNone/>
            </a:pPr>
            <a:r>
              <a:rPr lang="en-US" sz="2250" b="0" i="0" u="none" strike="noStrike" cap="none">
                <a:solidFill>
                  <a:srgbClr val="A63112"/>
                </a:solidFill>
                <a:latin typeface="Arial"/>
                <a:ea typeface="Arial"/>
                <a:cs typeface="Arial"/>
                <a:sym typeface="Arial"/>
              </a:rPr>
              <a:t>0 </a:t>
            </a:r>
            <a:r>
              <a:rPr lang="en-US" sz="2400" b="0" i="0" u="none" strike="noStrike" cap="none">
                <a:solidFill>
                  <a:srgbClr val="404040"/>
                </a:solidFill>
                <a:latin typeface="Cambria"/>
                <a:ea typeface="Cambria"/>
                <a:cs typeface="Cambria"/>
                <a:sym typeface="Cambria"/>
              </a:rPr>
              <a:t>Firefox only</a:t>
            </a:r>
            <a:endParaRPr sz="2400" b="0" i="0" u="none" strike="noStrike" cap="none">
              <a:solidFill>
                <a:schemeClr val="dk1"/>
              </a:solidFill>
              <a:latin typeface="Cambria"/>
              <a:ea typeface="Cambria"/>
              <a:cs typeface="Cambria"/>
              <a:sym typeface="Cambria"/>
            </a:endParaRPr>
          </a:p>
          <a:p>
            <a:pPr marL="12700" marR="0" lvl="0" indent="0" algn="l" rtl="0">
              <a:lnSpc>
                <a:spcPct val="100000"/>
              </a:lnSpc>
              <a:spcBef>
                <a:spcPts val="580"/>
              </a:spcBef>
              <a:spcAft>
                <a:spcPts val="0"/>
              </a:spcAft>
              <a:buClr>
                <a:srgbClr val="000000"/>
              </a:buClr>
              <a:buSzPts val="2250"/>
              <a:buFont typeface="Arial"/>
              <a:buNone/>
            </a:pPr>
            <a:r>
              <a:rPr lang="en-US" sz="2250" b="0" i="0" u="none" strike="noStrike" cap="none">
                <a:solidFill>
                  <a:srgbClr val="A63112"/>
                </a:solidFill>
                <a:latin typeface="Arial"/>
                <a:ea typeface="Arial"/>
                <a:cs typeface="Arial"/>
                <a:sym typeface="Arial"/>
              </a:rPr>
              <a:t>0 </a:t>
            </a:r>
            <a:r>
              <a:rPr lang="en-US" sz="2400" b="0" i="0" u="none" strike="noStrike" cap="none">
                <a:solidFill>
                  <a:srgbClr val="404040"/>
                </a:solidFill>
                <a:latin typeface="Cambria"/>
                <a:ea typeface="Cambria"/>
                <a:cs typeface="Cambria"/>
                <a:sym typeface="Cambria"/>
              </a:rPr>
              <a:t>Can not Specify any condition Statement.</a:t>
            </a:r>
            <a:endParaRPr sz="2400" b="0" i="0" u="none" strike="noStrike" cap="none">
              <a:solidFill>
                <a:schemeClr val="dk1"/>
              </a:solidFill>
              <a:latin typeface="Cambria"/>
              <a:ea typeface="Cambria"/>
              <a:cs typeface="Cambria"/>
              <a:sym typeface="Cambria"/>
            </a:endParaRPr>
          </a:p>
          <a:p>
            <a:pPr marL="12700" marR="0" lvl="0" indent="0" algn="l" rtl="0">
              <a:lnSpc>
                <a:spcPct val="100000"/>
              </a:lnSpc>
              <a:spcBef>
                <a:spcPts val="575"/>
              </a:spcBef>
              <a:spcAft>
                <a:spcPts val="0"/>
              </a:spcAft>
              <a:buClr>
                <a:srgbClr val="000000"/>
              </a:buClr>
              <a:buSzPts val="2250"/>
              <a:buFont typeface="Arial"/>
              <a:buNone/>
            </a:pPr>
            <a:r>
              <a:rPr lang="en-US" sz="2250" b="0" i="0" u="none" strike="noStrike" cap="none">
                <a:solidFill>
                  <a:srgbClr val="A63112"/>
                </a:solidFill>
                <a:latin typeface="Arial"/>
                <a:ea typeface="Arial"/>
                <a:cs typeface="Arial"/>
                <a:sym typeface="Arial"/>
              </a:rPr>
              <a:t>0 </a:t>
            </a:r>
            <a:r>
              <a:rPr lang="en-US" sz="2400" b="0" i="0" u="none" strike="noStrike" cap="none">
                <a:solidFill>
                  <a:srgbClr val="404040"/>
                </a:solidFill>
                <a:latin typeface="Cambria"/>
                <a:ea typeface="Cambria"/>
                <a:cs typeface="Cambria"/>
                <a:sym typeface="Cambria"/>
              </a:rPr>
              <a:t>Can not Specify any Looping Statement.</a:t>
            </a:r>
            <a:endParaRPr sz="2400" b="0" i="0" u="none" strike="noStrike" cap="none">
              <a:solidFill>
                <a:schemeClr val="dk1"/>
              </a:solidFill>
              <a:latin typeface="Cambria"/>
              <a:ea typeface="Cambria"/>
              <a:cs typeface="Cambria"/>
              <a:sym typeface="Cambria"/>
            </a:endParaRPr>
          </a:p>
          <a:p>
            <a:pPr marL="241300" marR="1129665" lvl="0" indent="-229234" algn="l" rtl="0">
              <a:lnSpc>
                <a:spcPct val="100000"/>
              </a:lnSpc>
              <a:spcBef>
                <a:spcPts val="575"/>
              </a:spcBef>
              <a:spcAft>
                <a:spcPts val="0"/>
              </a:spcAft>
              <a:buClr>
                <a:srgbClr val="000000"/>
              </a:buClr>
              <a:buSzPts val="2250"/>
              <a:buFont typeface="Arial"/>
              <a:buNone/>
            </a:pPr>
            <a:r>
              <a:rPr lang="en-US" sz="2250" b="0" i="0" u="none" strike="noStrike" cap="none">
                <a:solidFill>
                  <a:srgbClr val="A63112"/>
                </a:solidFill>
                <a:latin typeface="Arial"/>
                <a:ea typeface="Arial"/>
                <a:cs typeface="Arial"/>
                <a:sym typeface="Arial"/>
              </a:rPr>
              <a:t>0 </a:t>
            </a:r>
            <a:r>
              <a:rPr lang="en-US" sz="2400" b="0" i="0" u="none" strike="noStrike" cap="none">
                <a:solidFill>
                  <a:srgbClr val="404040"/>
                </a:solidFill>
                <a:latin typeface="Cambria"/>
                <a:ea typeface="Cambria"/>
                <a:cs typeface="Cambria"/>
                <a:sym typeface="Cambria"/>
              </a:rPr>
              <a:t>Can not take external text data from External  Resources such as XLS,XML or Database.</a:t>
            </a:r>
            <a:endParaRPr sz="2400" b="0" i="0" u="none" strike="noStrike" cap="none">
              <a:solidFill>
                <a:schemeClr val="dk1"/>
              </a:solidFill>
              <a:latin typeface="Cambria"/>
              <a:ea typeface="Cambria"/>
              <a:cs typeface="Cambria"/>
              <a:sym typeface="Cambria"/>
            </a:endParaRPr>
          </a:p>
          <a:p>
            <a:pPr marL="12700" marR="0" lvl="0" indent="0" algn="l" rtl="0">
              <a:lnSpc>
                <a:spcPct val="100000"/>
              </a:lnSpc>
              <a:spcBef>
                <a:spcPts val="580"/>
              </a:spcBef>
              <a:spcAft>
                <a:spcPts val="0"/>
              </a:spcAft>
              <a:buClr>
                <a:srgbClr val="000000"/>
              </a:buClr>
              <a:buSzPts val="2250"/>
              <a:buFont typeface="Arial"/>
              <a:buNone/>
            </a:pPr>
            <a:r>
              <a:rPr lang="en-US" sz="2250" b="0" i="0" u="none" strike="noStrike" cap="none">
                <a:solidFill>
                  <a:srgbClr val="A63112"/>
                </a:solidFill>
                <a:latin typeface="Arial"/>
                <a:ea typeface="Arial"/>
                <a:cs typeface="Arial"/>
                <a:sym typeface="Arial"/>
              </a:rPr>
              <a:t>0	</a:t>
            </a:r>
            <a:r>
              <a:rPr lang="en-US" sz="2400" b="0" i="0" u="none" strike="noStrike" cap="none">
                <a:solidFill>
                  <a:srgbClr val="404040"/>
                </a:solidFill>
                <a:latin typeface="Cambria"/>
                <a:ea typeface="Cambria"/>
                <a:cs typeface="Cambria"/>
                <a:sym typeface="Cambria"/>
              </a:rPr>
              <a:t>Handing Exceptions is not in scope.</a:t>
            </a:r>
            <a:endParaRPr sz="2400" b="0" i="0" u="none" strike="noStrike" cap="none">
              <a:solidFill>
                <a:schemeClr val="dk1"/>
              </a:solidFill>
              <a:latin typeface="Cambria"/>
              <a:ea typeface="Cambria"/>
              <a:cs typeface="Cambria"/>
              <a:sym typeface="Cambria"/>
            </a:endParaRPr>
          </a:p>
          <a:p>
            <a:pPr marL="0" marR="0" lvl="0" indent="0" algn="l" rtl="0">
              <a:lnSpc>
                <a:spcPct val="100000"/>
              </a:lnSpc>
              <a:spcBef>
                <a:spcPts val="5"/>
              </a:spcBef>
              <a:spcAft>
                <a:spcPts val="0"/>
              </a:spcAft>
              <a:buClr>
                <a:srgbClr val="000000"/>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241300" marR="5080" lvl="0" indent="-229234" algn="l" rtl="0">
              <a:lnSpc>
                <a:spcPct val="100000"/>
              </a:lnSpc>
              <a:spcBef>
                <a:spcPts val="0"/>
              </a:spcBef>
              <a:spcAft>
                <a:spcPts val="0"/>
              </a:spcAft>
              <a:buClr>
                <a:srgbClr val="000000"/>
              </a:buClr>
              <a:buSzPts val="2250"/>
              <a:buFont typeface="Arial"/>
              <a:buNone/>
            </a:pPr>
            <a:r>
              <a:rPr lang="en-US" sz="2250" b="0" i="0" u="none" strike="noStrike" cap="none">
                <a:solidFill>
                  <a:srgbClr val="A63112"/>
                </a:solidFill>
                <a:latin typeface="Arial"/>
                <a:ea typeface="Arial"/>
                <a:cs typeface="Arial"/>
                <a:sym typeface="Arial"/>
              </a:rPr>
              <a:t>0 </a:t>
            </a:r>
            <a:r>
              <a:rPr lang="en-US" sz="2400" b="0" i="0" u="none" strike="noStrike" cap="none">
                <a:solidFill>
                  <a:srgbClr val="404040"/>
                </a:solidFill>
                <a:latin typeface="Cambria"/>
                <a:ea typeface="Cambria"/>
                <a:cs typeface="Cambria"/>
                <a:sym typeface="Cambria"/>
              </a:rPr>
              <a:t>Note:- To overcome the limitation of Selenium IDE we  go for Selenium WebDriver.</a:t>
            </a:r>
            <a:endParaRPr sz="2400" b="0" i="0" u="none" strike="noStrike" cap="none">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2902712" y="397255"/>
            <a:ext cx="6386195" cy="1488440"/>
          </a:xfrm>
          <a:prstGeom prst="rect">
            <a:avLst/>
          </a:prstGeom>
          <a:noFill/>
          <a:ln>
            <a:noFill/>
          </a:ln>
        </p:spPr>
        <p:txBody>
          <a:bodyPr spcFirstLastPara="1" wrap="square" lIns="0" tIns="12700" rIns="0" bIns="0" anchor="t" anchorCtr="0">
            <a:noAutofit/>
          </a:bodyPr>
          <a:lstStyle/>
          <a:p>
            <a:pPr marL="812800" marR="5080" lvl="0" indent="-800100" algn="l" rtl="0">
              <a:lnSpc>
                <a:spcPct val="100000"/>
              </a:lnSpc>
              <a:spcBef>
                <a:spcPts val="0"/>
              </a:spcBef>
              <a:spcAft>
                <a:spcPts val="0"/>
              </a:spcAft>
              <a:buSzPts val="1400"/>
              <a:buNone/>
            </a:pPr>
            <a:r>
              <a:rPr lang="en-US"/>
              <a:t>Selenium Web Driver –  Browser Support</a:t>
            </a:r>
            <a:endParaRPr/>
          </a:p>
        </p:txBody>
      </p:sp>
      <p:sp>
        <p:nvSpPr>
          <p:cNvPr id="84" name="Google Shape;84;p13"/>
          <p:cNvSpPr txBox="1"/>
          <p:nvPr/>
        </p:nvSpPr>
        <p:spPr>
          <a:xfrm>
            <a:off x="2440939" y="2030730"/>
            <a:ext cx="7158990" cy="3587115"/>
          </a:xfrm>
          <a:prstGeom prst="rect">
            <a:avLst/>
          </a:prstGeom>
          <a:noFill/>
          <a:ln>
            <a:noFill/>
          </a:ln>
        </p:spPr>
        <p:txBody>
          <a:bodyPr spcFirstLastPara="1" wrap="square" lIns="0" tIns="49525" rIns="0" bIns="0" anchor="t" anchorCtr="0">
            <a:noAutofit/>
          </a:bodyPr>
          <a:lstStyle/>
          <a:p>
            <a:pPr marL="12700" marR="5080" lvl="0" indent="0" algn="l" rtl="0">
              <a:lnSpc>
                <a:spcPct val="108181"/>
              </a:lnSpc>
              <a:spcBef>
                <a:spcPts val="0"/>
              </a:spcBef>
              <a:spcAft>
                <a:spcPts val="0"/>
              </a:spcAft>
              <a:buClr>
                <a:srgbClr val="000000"/>
              </a:buClr>
              <a:buSzPts val="2200"/>
              <a:buFont typeface="Arial"/>
              <a:buNone/>
            </a:pPr>
            <a:r>
              <a:rPr lang="en-US" sz="2200" b="0" i="0" u="none" strike="noStrike" cap="none">
                <a:solidFill>
                  <a:srgbClr val="404040"/>
                </a:solidFill>
                <a:latin typeface="Cambria"/>
                <a:ea typeface="Cambria"/>
                <a:cs typeface="Cambria"/>
                <a:sym typeface="Cambria"/>
              </a:rPr>
              <a:t>Selenium-WebDriver supports the following browsers along  with the operating systems these browsers are compatible  with.</a:t>
            </a:r>
            <a:endParaRPr sz="2200" b="0" i="0" u="none" strike="noStrike" cap="none">
              <a:solidFill>
                <a:schemeClr val="dk1"/>
              </a:solidFill>
              <a:latin typeface="Cambria"/>
              <a:ea typeface="Cambria"/>
              <a:cs typeface="Cambria"/>
              <a:sym typeface="Cambria"/>
            </a:endParaRPr>
          </a:p>
          <a:p>
            <a:pPr marL="341630" marR="0" lvl="0" indent="0" algn="l" rtl="0">
              <a:lnSpc>
                <a:spcPct val="100000"/>
              </a:lnSpc>
              <a:spcBef>
                <a:spcPts val="204"/>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Google Chrome</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24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Internet Explorer</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24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Firefox</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24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Opera 11.5+</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245"/>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HtmlUnit</a:t>
            </a:r>
            <a:endParaRPr sz="2000" b="0" i="0" u="none" strike="noStrike" cap="none">
              <a:solidFill>
                <a:schemeClr val="dk1"/>
              </a:solidFill>
              <a:latin typeface="Cambria"/>
              <a:ea typeface="Cambria"/>
              <a:cs typeface="Cambria"/>
              <a:sym typeface="Cambria"/>
            </a:endParaRPr>
          </a:p>
          <a:p>
            <a:pPr marL="341630" marR="0" lvl="0" indent="0" algn="l" rtl="0">
              <a:lnSpc>
                <a:spcPct val="100000"/>
              </a:lnSpc>
              <a:spcBef>
                <a:spcPts val="240"/>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Android – 2.3+ for phones and tablets (devices &amp; emulators)</a:t>
            </a:r>
            <a:endParaRPr sz="2000" b="0" i="0" u="none" strike="noStrike" cap="none">
              <a:solidFill>
                <a:schemeClr val="dk1"/>
              </a:solidFill>
              <a:latin typeface="Cambria"/>
              <a:ea typeface="Cambria"/>
              <a:cs typeface="Cambria"/>
              <a:sym typeface="Cambria"/>
            </a:endParaRPr>
          </a:p>
          <a:p>
            <a:pPr marL="570230" marR="69850" lvl="0" indent="-228600" algn="l" rtl="0">
              <a:lnSpc>
                <a:spcPct val="108000"/>
              </a:lnSpc>
              <a:spcBef>
                <a:spcPts val="509"/>
              </a:spcBef>
              <a:spcAft>
                <a:spcPts val="0"/>
              </a:spcAft>
              <a:buClr>
                <a:srgbClr val="000000"/>
              </a:buClr>
              <a:buSzPts val="1900"/>
              <a:buFont typeface="Arial"/>
              <a:buNone/>
            </a:pPr>
            <a:r>
              <a:rPr lang="en-US" sz="1900" b="0" i="0" u="none" strike="noStrike" cap="none">
                <a:solidFill>
                  <a:srgbClr val="A63112"/>
                </a:solidFill>
                <a:latin typeface="Arial"/>
                <a:ea typeface="Arial"/>
                <a:cs typeface="Arial"/>
                <a:sym typeface="Arial"/>
              </a:rPr>
              <a:t>0 </a:t>
            </a:r>
            <a:r>
              <a:rPr lang="en-US" sz="2000" b="0" i="0" u="none" strike="noStrike" cap="none">
                <a:solidFill>
                  <a:srgbClr val="404040"/>
                </a:solidFill>
                <a:latin typeface="Cambria"/>
                <a:ea typeface="Cambria"/>
                <a:cs typeface="Cambria"/>
                <a:sym typeface="Cambria"/>
              </a:rPr>
              <a:t>iOS 3+ for phones (devices &amp; emulators) and 3.2+ for tablets  (devices &amp; emulators)</a:t>
            </a:r>
            <a:endParaRPr sz="2000" b="0" i="0" u="none" strike="noStrike" cap="none">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p:nvPr/>
        </p:nvSpPr>
        <p:spPr>
          <a:xfrm>
            <a:off x="2057400" y="751345"/>
            <a:ext cx="8305800" cy="470898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WebDriver is a tool for automating testing web applications.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It is popularly known as Selenium 2.0. WebDriver uses a different underlying framework, while Selenium RC uses JavaScript Selenium-Core embedded within the browser which has got some limitations.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WebDriver interacts directly with the browser without any intermediary, unlike Selenium RC that depends on a server.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It is used in the following context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Multi-browser testing including improved functionality for browsers which is not well-supported by Selenium RC (Selenium 1.0).</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Handling multiple frames, multiple browser windows, popups, and alerts.</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Complex page navigation.</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Advanced user navigation such as drag-and-drop.</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AJAX-based UI elements.</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23BE7A553C4F48BE5F3C2EF6E4A3DD" ma:contentTypeVersion="14" ma:contentTypeDescription="Create a new document." ma:contentTypeScope="" ma:versionID="346343ca164d1a25c983fea28b4e854d">
  <xsd:schema xmlns:xsd="http://www.w3.org/2001/XMLSchema" xmlns:xs="http://www.w3.org/2001/XMLSchema" xmlns:p="http://schemas.microsoft.com/office/2006/metadata/properties" xmlns:ns2="b0be14e0-5817-4ef1-a34b-eea036291add" xmlns:ns3="fc816d16-b925-4eb2-bcc8-3b260ccacb22" targetNamespace="http://schemas.microsoft.com/office/2006/metadata/properties" ma:root="true" ma:fieldsID="c7849115ab66e5a9672392d63f10287a" ns2:_="" ns3:_="">
    <xsd:import namespace="b0be14e0-5817-4ef1-a34b-eea036291add"/>
    <xsd:import namespace="fc816d16-b925-4eb2-bcc8-3b260ccacb2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imag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be14e0-5817-4ef1-a34b-eea036291a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image" ma:index="21" nillable="true" ma:displayName="image" ma:format="Thumbnail" ma:internalName="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c816d16-b925-4eb2-bcc8-3b260ccacb2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221886e-4d04-41ce-ab86-640c9997fb29}" ma:internalName="TaxCatchAll" ma:showField="CatchAllData" ma:web="fc816d16-b925-4eb2-bcc8-3b260ccacb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A0C0B8-2AD9-45C6-98DB-07D94D7174CE}"/>
</file>

<file path=customXml/itemProps2.xml><?xml version="1.0" encoding="utf-8"?>
<ds:datastoreItem xmlns:ds="http://schemas.openxmlformats.org/officeDocument/2006/customXml" ds:itemID="{9DC7BC40-67C3-4C58-8FFA-D675AD0309EF}"/>
</file>

<file path=docProps/app.xml><?xml version="1.0" encoding="utf-8"?>
<Properties xmlns="http://schemas.openxmlformats.org/officeDocument/2006/extended-properties" xmlns:vt="http://schemas.openxmlformats.org/officeDocument/2006/docPropsVTypes">
  <TotalTime>443</TotalTime>
  <Words>1024</Words>
  <Application>Microsoft Office PowerPoint</Application>
  <PresentationFormat>Custom</PresentationFormat>
  <Paragraphs>102</Paragraphs>
  <Slides>44</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Source Sans Pro</vt:lpstr>
      <vt:lpstr>Calibri</vt:lpstr>
      <vt:lpstr>Noto Sans Symbols</vt:lpstr>
      <vt:lpstr>Cambria</vt:lpstr>
      <vt:lpstr>Times New Roman</vt:lpstr>
      <vt:lpstr>Office Theme</vt:lpstr>
      <vt:lpstr>SELENIUM WEBDRIVER</vt:lpstr>
      <vt:lpstr>Why automate testing?</vt:lpstr>
      <vt:lpstr>Automation Test Life Cycle</vt:lpstr>
      <vt:lpstr>Selenium History</vt:lpstr>
      <vt:lpstr>Selenium World</vt:lpstr>
      <vt:lpstr>Which tool to use?</vt:lpstr>
      <vt:lpstr>Selenium IDE –  Limitations/Drawbacks</vt:lpstr>
      <vt:lpstr>Selenium Web Driver –  Browser Support</vt:lpstr>
      <vt:lpstr>PowerPoint Presentation</vt:lpstr>
      <vt:lpstr>Install/Configure Webdriver  with Eclipse.</vt:lpstr>
      <vt:lpstr>Creating Project</vt:lpstr>
      <vt:lpstr>PowerPoint Presentation</vt:lpstr>
      <vt:lpstr>PowerPoint Presentation</vt:lpstr>
      <vt:lpstr>Simple Architecture of  WebDriver</vt:lpstr>
      <vt:lpstr>Methods:- “     findElement” is a POPULAR method of webdriver interface which is  Use to identify required element in the application. This method takes an  Object as an argument of type “By”.     Find Element command returns the web element that matches the first most element within the web page. Find Elements command returns a list of web elements that match the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Text 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WEBDRIVER</dc:title>
  <dc:creator>hp</dc:creator>
  <cp:lastModifiedBy>hp</cp:lastModifiedBy>
  <cp:revision>10</cp:revision>
  <dcterms:modified xsi:type="dcterms:W3CDTF">2021-10-21T01:57:00Z</dcterms:modified>
</cp:coreProperties>
</file>