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charts/chartEx1.xml" ContentType="application/vnd.ms-office.chartex+xml"/>
  <Override PartName="/ppt/charts/style5.xml" ContentType="application/vnd.ms-office.chartstyle+xml"/>
  <Override PartName="/ppt/charts/colors5.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6.xml" ContentType="application/vnd.ms-office.chartstyle+xml"/>
  <Override PartName="/ppt/charts/colors6.xml" ContentType="application/vnd.ms-office.chartcolorstyle+xml"/>
  <Override PartName="/ppt/charts/chart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7.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6" r:id="rId3"/>
    <p:sldId id="267" r:id="rId4"/>
    <p:sldId id="275" r:id="rId5"/>
    <p:sldId id="269" r:id="rId6"/>
    <p:sldId id="279" r:id="rId7"/>
    <p:sldId id="258" r:id="rId8"/>
    <p:sldId id="268" r:id="rId9"/>
    <p:sldId id="280" r:id="rId10"/>
    <p:sldId id="281" r:id="rId11"/>
    <p:sldId id="282" r:id="rId12"/>
    <p:sldId id="283" r:id="rId13"/>
    <p:sldId id="284" r:id="rId14"/>
    <p:sldId id="285" r:id="rId15"/>
    <p:sldId id="286" r:id="rId16"/>
    <p:sldId id="276" r:id="rId17"/>
    <p:sldId id="274" r:id="rId1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318" autoAdjust="0"/>
    <p:restoredTop sz="94610"/>
  </p:normalViewPr>
  <p:slideViewPr>
    <p:cSldViewPr snapToGrid="0" snapToObjects="1">
      <p:cViewPr>
        <p:scale>
          <a:sx n="50" d="100"/>
          <a:sy n="50" d="100"/>
        </p:scale>
        <p:origin x="38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Niraj%20Kumar\Desktop\ivy\sql\project\que-charts\q-2-most_medal.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Niraj%20Kumar\Desktop\ivy\sql\project\que-charts\q-7.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Niraj%20Kumar\Desktop\ivy\sql\project\que-charts\q-8.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Niraj%20Kumar\Desktop\ivy\sql\project\que-charts\q-1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Niraj%20Kumar\Desktop\ivy\sql\project\que-charts\q-11.csv" TargetMode="External"/><Relationship Id="rId2" Type="http://schemas.microsoft.com/office/2011/relationships/chartColorStyle" Target="colors6.xml"/><Relationship Id="rId1" Type="http://schemas.microsoft.com/office/2011/relationships/chartStyle" Target="style6.xml"/></Relationships>
</file>

<file path=ppt/charts/_rels/chart6.xml.rels><?xml version="1.0" encoding="UTF-8" standalone="yes"?>
<Relationships xmlns="http://schemas.openxmlformats.org/package/2006/relationships"><Relationship Id="rId3" Type="http://schemas.openxmlformats.org/officeDocument/2006/relationships/oleObject" Target="file:///C:\Users\Niraj%20Kumar\Desktop\ivy\sql\project\que-charts\q-20.csv" TargetMode="External"/><Relationship Id="rId2" Type="http://schemas.microsoft.com/office/2011/relationships/chartColorStyle" Target="colors7.xml"/><Relationship Id="rId1" Type="http://schemas.microsoft.com/office/2011/relationships/chartStyle" Target="style7.xml"/></Relationships>
</file>

<file path=ppt/charts/_rels/chart7.xml.rels><?xml version="1.0" encoding="UTF-8" standalone="yes"?>
<Relationships xmlns="http://schemas.openxmlformats.org/package/2006/relationships"><Relationship Id="rId3" Type="http://schemas.openxmlformats.org/officeDocument/2006/relationships/oleObject" Target="file:///C:\Users\Niraj%20Kumar\Desktop\ivy\sql\project\que-charts\q-11.csv"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Niraj%20Kumar\Desktop\ivy\sql\project\que-charts\q-16.csv"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bg1">
                  <a:lumMod val="95000"/>
                </a:schemeClr>
              </a:solidFill>
              <a:latin typeface="+mn-lt"/>
              <a:ea typeface="+mn-ea"/>
              <a:cs typeface="+mn-cs"/>
            </a:defRPr>
          </a:pPr>
          <a:endParaRPr lang="en-US"/>
        </a:p>
      </c:txPr>
    </c:title>
    <c:autoTitleDeleted val="0"/>
    <c:plotArea>
      <c:layout/>
      <c:barChart>
        <c:barDir val="bar"/>
        <c:grouping val="clustered"/>
        <c:varyColors val="0"/>
        <c:ser>
          <c:idx val="0"/>
          <c:order val="0"/>
          <c:tx>
            <c:strRef>
              <c:f>'q-2-most_medal'!$B$1</c:f>
              <c:strCache>
                <c:ptCount val="1"/>
                <c:pt idx="0">
                  <c:v>MedalCount</c:v>
                </c:pt>
              </c:strCache>
            </c:strRef>
          </c:tx>
          <c:spPr>
            <a:solidFill>
              <a:schemeClr val="accent2">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'q-2-most_medal'!$A$2:$A$6</c:f>
              <c:strCache>
                <c:ptCount val="5"/>
                <c:pt idx="0">
                  <c:v>USA</c:v>
                </c:pt>
                <c:pt idx="1">
                  <c:v>USSR</c:v>
                </c:pt>
                <c:pt idx="2">
                  <c:v>Germany</c:v>
                </c:pt>
                <c:pt idx="3">
                  <c:v>UK</c:v>
                </c:pt>
                <c:pt idx="4">
                  <c:v>France</c:v>
                </c:pt>
              </c:strCache>
            </c:strRef>
          </c:cat>
          <c:val>
            <c:numRef>
              <c:f>'q-2-most_medal'!$B$2:$B$6</c:f>
              <c:numCache>
                <c:formatCode>General</c:formatCode>
                <c:ptCount val="5"/>
                <c:pt idx="0">
                  <c:v>5637</c:v>
                </c:pt>
                <c:pt idx="1">
                  <c:v>2503</c:v>
                </c:pt>
                <c:pt idx="2">
                  <c:v>2165</c:v>
                </c:pt>
                <c:pt idx="3">
                  <c:v>2068</c:v>
                </c:pt>
                <c:pt idx="4">
                  <c:v>1777</c:v>
                </c:pt>
              </c:numCache>
            </c:numRef>
          </c:val>
          <c:extLst>
            <c:ext xmlns:c16="http://schemas.microsoft.com/office/drawing/2014/chart" uri="{C3380CC4-5D6E-409C-BE32-E72D297353CC}">
              <c16:uniqueId val="{00000000-CD28-41ED-A323-689FED0DAE3A}"/>
            </c:ext>
          </c:extLst>
        </c:ser>
        <c:dLbls>
          <c:dLblPos val="outEnd"/>
          <c:showLegendKey val="0"/>
          <c:showVal val="1"/>
          <c:showCatName val="0"/>
          <c:showSerName val="0"/>
          <c:showPercent val="0"/>
          <c:showBubbleSize val="0"/>
        </c:dLbls>
        <c:gapWidth val="182"/>
        <c:axId val="1854247599"/>
        <c:axId val="1854253359"/>
      </c:barChart>
      <c:catAx>
        <c:axId val="1854247599"/>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lumMod val="95000"/>
                  </a:schemeClr>
                </a:solidFill>
                <a:latin typeface="+mn-lt"/>
                <a:ea typeface="+mn-ea"/>
                <a:cs typeface="+mn-cs"/>
              </a:defRPr>
            </a:pPr>
            <a:endParaRPr lang="en-US"/>
          </a:p>
        </c:txPr>
        <c:crossAx val="1854253359"/>
        <c:crosses val="autoZero"/>
        <c:auto val="1"/>
        <c:lblAlgn val="ctr"/>
        <c:lblOffset val="100"/>
        <c:noMultiLvlLbl val="0"/>
      </c:catAx>
      <c:valAx>
        <c:axId val="1854253359"/>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lumMod val="95000"/>
                  </a:schemeClr>
                </a:solidFill>
                <a:latin typeface="+mn-lt"/>
                <a:ea typeface="+mn-ea"/>
                <a:cs typeface="+mn-cs"/>
              </a:defRPr>
            </a:pPr>
            <a:endParaRPr lang="en-US"/>
          </a:p>
        </c:txPr>
        <c:crossAx val="18542475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0" i="0" u="none" strike="noStrike" kern="1200" spc="0" baseline="0">
              <a:solidFill>
                <a:schemeClr val="bg1">
                  <a:lumMod val="95000"/>
                </a:schemeClr>
              </a:solidFill>
              <a:latin typeface="+mn-lt"/>
              <a:ea typeface="+mn-ea"/>
              <a:cs typeface="+mn-cs"/>
            </a:defRPr>
          </a:pPr>
          <a:endParaRPr lang="en-US"/>
        </a:p>
      </c:txPr>
    </c:title>
    <c:autoTitleDeleted val="0"/>
    <c:plotArea>
      <c:layout/>
      <c:barChart>
        <c:barDir val="bar"/>
        <c:grouping val="clustered"/>
        <c:varyColors val="0"/>
        <c:ser>
          <c:idx val="0"/>
          <c:order val="0"/>
          <c:tx>
            <c:strRef>
              <c:f>'q-7'!$B$1</c:f>
              <c:strCache>
                <c:ptCount val="1"/>
                <c:pt idx="0">
                  <c:v>HostCount</c:v>
                </c:pt>
              </c:strCache>
            </c:strRef>
          </c:tx>
          <c:spPr>
            <a:solidFill>
              <a:schemeClr val="accent2">
                <a:lumMod val="75000"/>
              </a:schemeClr>
            </a:solidFill>
            <a:ln>
              <a:noFill/>
            </a:ln>
            <a:effectLst/>
          </c:spPr>
          <c:invertIfNegative val="0"/>
          <c:cat>
            <c:strRef>
              <c:f>'q-7'!$A$2:$A$6</c:f>
              <c:strCache>
                <c:ptCount val="5"/>
                <c:pt idx="0">
                  <c:v>London</c:v>
                </c:pt>
                <c:pt idx="1">
                  <c:v>Athina</c:v>
                </c:pt>
                <c:pt idx="2">
                  <c:v>Lake Placid</c:v>
                </c:pt>
                <c:pt idx="3">
                  <c:v>Los Angeles</c:v>
                </c:pt>
                <c:pt idx="4">
                  <c:v>Innsbruck</c:v>
                </c:pt>
              </c:strCache>
            </c:strRef>
          </c:cat>
          <c:val>
            <c:numRef>
              <c:f>'q-7'!$B$2:$B$6</c:f>
              <c:numCache>
                <c:formatCode>General</c:formatCode>
                <c:ptCount val="5"/>
                <c:pt idx="0">
                  <c:v>3</c:v>
                </c:pt>
                <c:pt idx="1">
                  <c:v>3</c:v>
                </c:pt>
                <c:pt idx="2">
                  <c:v>2</c:v>
                </c:pt>
                <c:pt idx="3">
                  <c:v>2</c:v>
                </c:pt>
                <c:pt idx="4">
                  <c:v>2</c:v>
                </c:pt>
              </c:numCache>
            </c:numRef>
          </c:val>
          <c:extLst>
            <c:ext xmlns:c16="http://schemas.microsoft.com/office/drawing/2014/chart" uri="{C3380CC4-5D6E-409C-BE32-E72D297353CC}">
              <c16:uniqueId val="{00000000-3183-4866-B7D5-910878C4F7FD}"/>
            </c:ext>
          </c:extLst>
        </c:ser>
        <c:dLbls>
          <c:showLegendKey val="0"/>
          <c:showVal val="0"/>
          <c:showCatName val="0"/>
          <c:showSerName val="0"/>
          <c:showPercent val="0"/>
          <c:showBubbleSize val="0"/>
        </c:dLbls>
        <c:gapWidth val="182"/>
        <c:axId val="765974511"/>
        <c:axId val="765962511"/>
      </c:barChart>
      <c:catAx>
        <c:axId val="7659745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lumMod val="95000"/>
                  </a:schemeClr>
                </a:solidFill>
                <a:latin typeface="+mn-lt"/>
                <a:ea typeface="+mn-ea"/>
                <a:cs typeface="+mn-cs"/>
              </a:defRPr>
            </a:pPr>
            <a:endParaRPr lang="en-US"/>
          </a:p>
        </c:txPr>
        <c:crossAx val="765962511"/>
        <c:crosses val="autoZero"/>
        <c:auto val="1"/>
        <c:lblAlgn val="ctr"/>
        <c:lblOffset val="100"/>
        <c:noMultiLvlLbl val="0"/>
      </c:catAx>
      <c:valAx>
        <c:axId val="7659625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lumMod val="95000"/>
                  </a:schemeClr>
                </a:solidFill>
                <a:latin typeface="+mn-lt"/>
                <a:ea typeface="+mn-ea"/>
                <a:cs typeface="+mn-cs"/>
              </a:defRPr>
            </a:pPr>
            <a:endParaRPr lang="en-US"/>
          </a:p>
        </c:txPr>
        <c:crossAx val="765974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[q-8.csv]Sheet1!PivotTable5</c:name>
    <c:fmtId val="4"/>
  </c:pivotSource>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bg1">
                  <a:lumMod val="9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Sheet1!$B$3</c:f>
              <c:strCache>
                <c:ptCount val="1"/>
                <c:pt idx="0">
                  <c:v>Total</c:v>
                </c:pt>
              </c:strCache>
            </c:strRef>
          </c:tx>
          <c:spPr>
            <a:ln w="28575" cap="rnd">
              <a:solidFill>
                <a:schemeClr val="accent2"/>
              </a:solidFill>
              <a:round/>
            </a:ln>
            <a:effectLst/>
          </c:spPr>
          <c:marker>
            <c:symbol val="circle"/>
            <c:size val="5"/>
            <c:spPr>
              <a:solidFill>
                <a:schemeClr val="accent1"/>
              </a:solidFill>
              <a:ln w="9525">
                <a:solidFill>
                  <a:schemeClr val="accent1"/>
                </a:solidFill>
              </a:ln>
              <a:effectLst/>
            </c:spPr>
          </c:marker>
          <c:cat>
            <c:strRef>
              <c:f>Sheet1!$A$4:$A$14</c:f>
              <c:strCache>
                <c:ptCount val="10"/>
                <c:pt idx="0">
                  <c:v>20</c:v>
                </c:pt>
                <c:pt idx="1">
                  <c:v>21</c:v>
                </c:pt>
                <c:pt idx="2">
                  <c:v>22</c:v>
                </c:pt>
                <c:pt idx="3">
                  <c:v>23</c:v>
                </c:pt>
                <c:pt idx="4">
                  <c:v>24</c:v>
                </c:pt>
                <c:pt idx="5">
                  <c:v>25</c:v>
                </c:pt>
                <c:pt idx="6">
                  <c:v>26</c:v>
                </c:pt>
                <c:pt idx="7">
                  <c:v>27</c:v>
                </c:pt>
                <c:pt idx="8">
                  <c:v>28</c:v>
                </c:pt>
                <c:pt idx="9">
                  <c:v>29</c:v>
                </c:pt>
              </c:strCache>
            </c:strRef>
          </c:cat>
          <c:val>
            <c:numRef>
              <c:f>Sheet1!$B$4:$B$14</c:f>
              <c:numCache>
                <c:formatCode>General</c:formatCode>
                <c:ptCount val="10"/>
                <c:pt idx="0">
                  <c:v>2004</c:v>
                </c:pt>
                <c:pt idx="1">
                  <c:v>2684</c:v>
                </c:pt>
                <c:pt idx="2">
                  <c:v>3159</c:v>
                </c:pt>
                <c:pt idx="3">
                  <c:v>3395</c:v>
                </c:pt>
                <c:pt idx="4">
                  <c:v>3289</c:v>
                </c:pt>
                <c:pt idx="5">
                  <c:v>3124</c:v>
                </c:pt>
                <c:pt idx="6">
                  <c:v>3656</c:v>
                </c:pt>
                <c:pt idx="7">
                  <c:v>2690</c:v>
                </c:pt>
                <c:pt idx="8">
                  <c:v>2335</c:v>
                </c:pt>
                <c:pt idx="9">
                  <c:v>1941</c:v>
                </c:pt>
              </c:numCache>
            </c:numRef>
          </c:val>
          <c:smooth val="0"/>
          <c:extLst>
            <c:ext xmlns:c16="http://schemas.microsoft.com/office/drawing/2014/chart" uri="{C3380CC4-5D6E-409C-BE32-E72D297353CC}">
              <c16:uniqueId val="{00000000-6453-4C73-A879-DC20C221DCA3}"/>
            </c:ext>
          </c:extLst>
        </c:ser>
        <c:dLbls>
          <c:showLegendKey val="0"/>
          <c:showVal val="0"/>
          <c:showCatName val="0"/>
          <c:showSerName val="0"/>
          <c:showPercent val="0"/>
          <c:showBubbleSize val="0"/>
        </c:dLbls>
        <c:marker val="1"/>
        <c:smooth val="0"/>
        <c:axId val="673949311"/>
        <c:axId val="673949791"/>
      </c:lineChart>
      <c:catAx>
        <c:axId val="6739493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lumMod val="95000"/>
                  </a:schemeClr>
                </a:solidFill>
                <a:latin typeface="+mn-lt"/>
                <a:ea typeface="+mn-ea"/>
                <a:cs typeface="+mn-cs"/>
              </a:defRPr>
            </a:pPr>
            <a:endParaRPr lang="en-US"/>
          </a:p>
        </c:txPr>
        <c:crossAx val="673949791"/>
        <c:crosses val="autoZero"/>
        <c:auto val="1"/>
        <c:lblAlgn val="ctr"/>
        <c:lblOffset val="100"/>
        <c:noMultiLvlLbl val="0"/>
      </c:catAx>
      <c:valAx>
        <c:axId val="67394979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bg1">
                    <a:lumMod val="95000"/>
                  </a:schemeClr>
                </a:solidFill>
                <a:latin typeface="+mn-lt"/>
                <a:ea typeface="+mn-ea"/>
                <a:cs typeface="+mn-cs"/>
              </a:defRPr>
            </a:pPr>
            <a:endParaRPr lang="en-US"/>
          </a:p>
        </c:txPr>
        <c:crossAx val="6739493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0"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'q-11'!$B$1</c:f>
              <c:strCache>
                <c:ptCount val="1"/>
                <c:pt idx="0">
                  <c:v>MedalCount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516-4516-AE97-70F470E3ADA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516-4516-AE97-70F470E3ADA1}"/>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'q-11'!$A$2:$A$3</c:f>
              <c:strCache>
                <c:ptCount val="2"/>
                <c:pt idx="0">
                  <c:v>M</c:v>
                </c:pt>
                <c:pt idx="1">
                  <c:v>F</c:v>
                </c:pt>
              </c:strCache>
            </c:strRef>
          </c:cat>
          <c:val>
            <c:numRef>
              <c:f>'q-11'!$B$2:$B$3</c:f>
              <c:numCache>
                <c:formatCode>General</c:formatCode>
                <c:ptCount val="2"/>
                <c:pt idx="0">
                  <c:v>28530</c:v>
                </c:pt>
                <c:pt idx="1">
                  <c:v>11253</c:v>
                </c:pt>
              </c:numCache>
            </c:numRef>
          </c:val>
          <c:extLst>
            <c:ext xmlns:c16="http://schemas.microsoft.com/office/drawing/2014/chart" uri="{C3380CC4-5D6E-409C-BE32-E72D297353CC}">
              <c16:uniqueId val="{00000004-A516-4516-AE97-70F470E3ADA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'q-20'!$C$1</c:f>
              <c:strCache>
                <c:ptCount val="1"/>
                <c:pt idx="0">
                  <c:v>medal_count</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'q-20'!$A$2:$B$6</c:f>
              <c:multiLvlStrCache>
                <c:ptCount val="5"/>
                <c:lvl>
                  <c:pt idx="0">
                    <c:v>1992</c:v>
                  </c:pt>
                  <c:pt idx="1">
                    <c:v>1952</c:v>
                  </c:pt>
                  <c:pt idx="2">
                    <c:v>1984</c:v>
                  </c:pt>
                  <c:pt idx="3">
                    <c:v>1968</c:v>
                  </c:pt>
                  <c:pt idx="4">
                    <c:v>1968</c:v>
                  </c:pt>
                </c:lvl>
                <c:lvl>
                  <c:pt idx="0">
                    <c:v>EUN</c:v>
                  </c:pt>
                  <c:pt idx="1">
                    <c:v>USSR</c:v>
                  </c:pt>
                  <c:pt idx="2">
                    <c:v>CHN</c:v>
                  </c:pt>
                  <c:pt idx="3">
                    <c:v>FRG</c:v>
                  </c:pt>
                  <c:pt idx="4">
                    <c:v>GDR</c:v>
                  </c:pt>
                </c:lvl>
              </c:multiLvlStrCache>
            </c:multiLvlStrRef>
          </c:cat>
          <c:val>
            <c:numRef>
              <c:f>'q-20'!$C$2:$C$6</c:f>
              <c:numCache>
                <c:formatCode>General</c:formatCode>
                <c:ptCount val="5"/>
                <c:pt idx="0">
                  <c:v>279</c:v>
                </c:pt>
                <c:pt idx="1">
                  <c:v>117</c:v>
                </c:pt>
                <c:pt idx="2">
                  <c:v>74</c:v>
                </c:pt>
                <c:pt idx="3">
                  <c:v>61</c:v>
                </c:pt>
                <c:pt idx="4">
                  <c:v>58</c:v>
                </c:pt>
              </c:numCache>
            </c:numRef>
          </c:val>
          <c:extLst>
            <c:ext xmlns:c16="http://schemas.microsoft.com/office/drawing/2014/chart" uri="{C3380CC4-5D6E-409C-BE32-E72D297353CC}">
              <c16:uniqueId val="{00000000-AB35-42E4-A26F-59573551676A}"/>
            </c:ext>
          </c:extLst>
        </c:ser>
        <c:dLbls>
          <c:showLegendKey val="0"/>
          <c:showVal val="1"/>
          <c:showCatName val="0"/>
          <c:showSerName val="0"/>
          <c:showPercent val="0"/>
          <c:showBubbleSize val="0"/>
        </c:dLbls>
        <c:gapWidth val="150"/>
        <c:shape val="box"/>
        <c:axId val="1481465872"/>
        <c:axId val="1481474032"/>
        <c:axId val="0"/>
      </c:bar3DChart>
      <c:catAx>
        <c:axId val="148146587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481474032"/>
        <c:crosses val="autoZero"/>
        <c:auto val="1"/>
        <c:lblAlgn val="ctr"/>
        <c:lblOffset val="100"/>
        <c:noMultiLvlLbl val="0"/>
      </c:catAx>
      <c:valAx>
        <c:axId val="1481474032"/>
        <c:scaling>
          <c:orientation val="minMax"/>
        </c:scaling>
        <c:delete val="1"/>
        <c:axPos val="l"/>
        <c:numFmt formatCode="General" sourceLinked="1"/>
        <c:majorTickMark val="none"/>
        <c:minorTickMark val="none"/>
        <c:tickLblPos val="nextTo"/>
        <c:crossAx val="1481465872"/>
        <c:crosses val="autoZero"/>
        <c:crossBetween val="between"/>
      </c:valAx>
      <c:spPr>
        <a:noFill/>
        <a:ln>
          <a:noFill/>
        </a:ln>
        <a:effectLst/>
      </c:spPr>
    </c:plotArea>
    <c:plotVisOnly val="1"/>
    <c:dispBlanksAs val="gap"/>
    <c:showDLblsOverMax val="0"/>
  </c:chart>
  <c:spPr>
    <a:noFill/>
    <a:ln>
      <a:solidFill>
        <a:schemeClr val="accent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dLblPos val="bestFit"/>
          <c:showLegendKey val="0"/>
          <c:showVal val="1"/>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'q-16'!$A$2:$A$6</cx:f>
        <cx:lvl ptCount="5">
          <cx:pt idx="0">GDR</cx:pt>
          <cx:pt idx="1">USSR</cx:pt>
          <cx:pt idx="2">SRB</cx:pt>
          <cx:pt idx="3">FRG</cx:pt>
          <cx:pt idx="4">RUS</cx:pt>
        </cx:lvl>
      </cx:strDim>
      <cx:numDim type="val">
        <cx:f>'q-16'!$B$2:$B$6</cx:f>
        <cx:lvl ptCount="5" formatCode="General">
          <cx:pt idx="0">31</cx:pt>
          <cx:pt idx="1">27.666699999999999</cx:pt>
          <cx:pt idx="2">19.5</cx:pt>
          <cx:pt idx="3">13.6</cx:pt>
          <cx:pt idx="4">8.6153999999999993</cx:pt>
        </cx:lvl>
      </cx:numDim>
    </cx:data>
  </cx:chartData>
  <cx:chart>
    <cx:title pos="t" align="ctr" overlay="0">
      <cx:tx>
        <cx:txData>
          <cx:v>Avg-Improvement</cx:v>
        </cx:txData>
      </cx:tx>
      <cx:txPr>
        <a:bodyPr spcFirstLastPara="1" vertOverflow="ellipsis" horzOverflow="overflow" wrap="square" lIns="0" tIns="0" rIns="0" bIns="0" anchor="ctr" anchorCtr="1"/>
        <a:lstStyle/>
        <a:p>
          <a:pPr algn="ctr" rtl="0">
            <a:defRPr sz="1800">
              <a:solidFill>
                <a:schemeClr val="bg1"/>
              </a:solidFill>
            </a:defRPr>
          </a:pPr>
          <a:r>
            <a:rPr lang="en-US" sz="1800" b="0" i="0" u="none" strike="noStrike" baseline="0">
              <a:solidFill>
                <a:schemeClr val="bg1"/>
              </a:solidFill>
              <a:latin typeface="Calibri" panose="020F0502020204030204"/>
            </a:rPr>
            <a:t>Avg-Improvement</a:t>
          </a:r>
        </a:p>
      </cx:txPr>
    </cx:title>
    <cx:plotArea>
      <cx:plotAreaRegion>
        <cx:series layoutId="funnel" uniqueId="{28E17001-1765-4EAA-BB29-964045AA4BD8}">
          <cx:tx>
            <cx:txData>
              <cx:f>'q-16'!$B$1</cx:f>
              <cx:v>avg_improvement</cx:v>
            </cx:txData>
          </cx:tx>
          <cx:spPr>
            <a:solidFill>
              <a:schemeClr val="accent2"/>
            </a:solidFill>
          </cx:spPr>
          <cx:dataLabels>
            <cx:txPr>
              <a:bodyPr spcFirstLastPara="1" vertOverflow="ellipsis" horzOverflow="overflow" wrap="square" lIns="0" tIns="0" rIns="0" bIns="0" anchor="ctr" anchorCtr="1"/>
              <a:lstStyle/>
              <a:p>
                <a:pPr algn="ctr" rtl="0">
                  <a:defRPr sz="1200">
                    <a:solidFill>
                      <a:schemeClr val="bg2"/>
                    </a:solidFill>
                  </a:defRPr>
                </a:pPr>
                <a:endParaRPr lang="en-US" sz="1200" b="0" i="0" u="none" strike="noStrike" baseline="0">
                  <a:solidFill>
                    <a:schemeClr val="bg2"/>
                  </a:solidFill>
                  <a:latin typeface="Calibri" panose="020F0502020204030204"/>
                </a:endParaRPr>
              </a:p>
            </cx:txPr>
            <cx:visibility seriesName="0" categoryName="0" value="1"/>
          </cx:dataLabels>
          <cx:dataId val="0"/>
        </cx:series>
      </cx:plotAreaRegion>
      <cx:axis id="0">
        <cx:catScaling gapWidth="0.0599999987"/>
        <cx:tickLabels/>
        <cx:txPr>
          <a:bodyPr spcFirstLastPara="1" vertOverflow="ellipsis" horzOverflow="overflow" wrap="square" lIns="0" tIns="0" rIns="0" bIns="0" anchor="ctr" anchorCtr="1"/>
          <a:lstStyle/>
          <a:p>
            <a:pPr algn="ctr" rtl="0">
              <a:defRPr sz="1200">
                <a:solidFill>
                  <a:schemeClr val="bg2"/>
                </a:solidFill>
              </a:defRPr>
            </a:pPr>
            <a:endParaRPr lang="en-US" sz="1200" b="0" i="0" u="none" strike="noStrike" baseline="0">
              <a:solidFill>
                <a:schemeClr val="bg2"/>
              </a:solidFill>
              <a:latin typeface="Calibri" panose="020F0502020204030204"/>
            </a:endParaRPr>
          </a:p>
        </cx:txPr>
      </cx:axis>
    </cx:plotArea>
  </cx:chart>
  <cx:spPr>
    <a:ln>
      <a:solidFill>
        <a:schemeClr val="accent1"/>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6704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0331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34038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0320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90072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948761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436254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404D2-E8F1-26D5-620C-C501E3D797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7816E-1341-E28B-890E-EB6C4F0F06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308C85-02A4-8946-9C3A-3CAAE870C0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9D172C-01C1-395C-331E-90E8E68E4317}"/>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15108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ED605-B01B-DB01-F602-E43A8A5D9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AB9D9B-8A31-7953-E6D6-290267685A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DFB0F-9228-EAB1-35A4-781A02C9A9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8311F6-5BF3-742A-FA20-3FE6D621BAD3}"/>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9437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429EF-7DB9-B97D-4AF3-E94AE970A2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E79660-A435-1686-9C7F-AEC1B608B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E390D-0F18-5519-A9C8-9CD8B76AB0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5A980AC-5070-A1FA-805C-2C2096DBEB83}"/>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06780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6A52E-B8BE-3EAE-468E-A00A89868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BA222-7591-D3FA-E56D-99DEFC31BA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AD3BAC-E75E-39A6-1245-E93AA73474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EFC95D-98B4-45EF-386F-B649E6A1D86D}"/>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03474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08125-3E5E-746F-0080-4D85D74E85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32083-F56D-A1E5-C592-11106251A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FEE9D0-9EC7-3F5C-4C83-64AEA80C0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E15CAC-EDC0-5A3F-64EC-06402EB0A79E}"/>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912627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496E8-1433-A578-A016-854DDE3B2D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D3C1B2-8B6E-88D5-FF61-5299EBBAD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9D78F-D8F9-4FB8-5894-18353B2952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0EF200-ABDD-DBC7-B38A-4ED3840D9AC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713327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496E8-1433-A578-A016-854DDE3B2D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D3C1B2-8B6E-88D5-FF61-5299EBBADF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29D78F-D8F9-4FB8-5894-18353B2952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0EF200-ABDD-DBC7-B38A-4ED3840D9AC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854760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578360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C8234-66C1-5FF1-2433-3C2702F679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544578-7C3B-660E-10DF-55667E2D9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AF1F3A-590C-CC5D-9F52-2EED143C17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65C0F2-570B-BCA1-D0DD-5B77B058BAE9}"/>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506878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chart" Target="../charts/chart3.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microsoft.com/office/2014/relationships/chartEx" Target="../charts/chartEx1.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image" Target="../media/image1.png"/><Relationship Id="rId7" Type="http://schemas.openxmlformats.org/officeDocument/2006/relationships/chart" Target="../charts/chart6.xm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chart" Target="../charts/char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32536" y="45278"/>
            <a:ext cx="14630400" cy="8229600"/>
          </a:xfrm>
          <a:prstGeom prst="rect">
            <a:avLst/>
          </a:prstGeom>
          <a:solidFill>
            <a:srgbClr val="0B0C23">
              <a:alpha val="75000"/>
            </a:srgbClr>
          </a:solidFill>
          <a:ln/>
        </p:spPr>
        <p:txBody>
          <a:bodyPr/>
          <a:lstStyle/>
          <a:p>
            <a:endParaRPr lang="en-IN" dirty="0"/>
          </a:p>
        </p:txBody>
      </p:sp>
      <p:sp>
        <p:nvSpPr>
          <p:cNvPr id="5" name="Text 1"/>
          <p:cNvSpPr/>
          <p:nvPr/>
        </p:nvSpPr>
        <p:spPr>
          <a:xfrm>
            <a:off x="1267851" y="2191905"/>
            <a:ext cx="12833131" cy="1629481"/>
          </a:xfrm>
          <a:prstGeom prst="rect">
            <a:avLst/>
          </a:prstGeom>
          <a:noFill/>
          <a:ln/>
          <a:effectLst>
            <a:glow rad="139700">
              <a:schemeClr val="accent1">
                <a:satMod val="175000"/>
                <a:alpha val="40000"/>
              </a:schemeClr>
            </a:glow>
            <a:innerShdw blurRad="63500" dist="50800" dir="2700000">
              <a:prstClr val="black">
                <a:alpha val="50000"/>
              </a:prstClr>
            </a:innerShdw>
            <a:reflection blurRad="6350" stA="50000" endA="300" endPos="38500" dist="50800" dir="5400000" sy="-100000" algn="bl" rotWithShape="0"/>
          </a:effectLst>
        </p:spPr>
        <p:txBody>
          <a:bodyPr wrap="square" rtlCol="0" anchor="t"/>
          <a:lstStyle/>
          <a:p>
            <a:pPr marL="0" indent="0" algn="ctr">
              <a:lnSpc>
                <a:spcPts val="6561"/>
              </a:lnSpc>
              <a:buNone/>
            </a:pPr>
            <a:r>
              <a:rPr lang="en-US" sz="7200" dirty="0">
                <a:solidFill>
                  <a:srgbClr val="C6BFEE"/>
                </a:solidFill>
                <a:effectLst>
                  <a:outerShdw blurRad="38100" dist="38100" dir="2700000" algn="tl">
                    <a:srgbClr val="000000">
                      <a:alpha val="43137"/>
                    </a:srgbClr>
                  </a:outerShdw>
                </a:effectLst>
                <a:latin typeface="Prompt" pitchFamily="34" charset="0"/>
                <a:ea typeface="Prompt" pitchFamily="34" charset="-122"/>
                <a:cs typeface="Prompt" pitchFamily="34" charset="-120"/>
              </a:rPr>
              <a:t>120 Years of Olympic </a:t>
            </a:r>
          </a:p>
          <a:p>
            <a:pPr marL="0" indent="0" algn="ctr">
              <a:lnSpc>
                <a:spcPts val="6561"/>
              </a:lnSpc>
              <a:buNone/>
            </a:pPr>
            <a:r>
              <a:rPr lang="en-US" sz="7200" dirty="0">
                <a:solidFill>
                  <a:srgbClr val="C6BFEE"/>
                </a:solidFill>
                <a:effectLst>
                  <a:outerShdw blurRad="38100" dist="38100" dir="2700000" algn="tl">
                    <a:srgbClr val="000000">
                      <a:alpha val="43137"/>
                    </a:srgbClr>
                  </a:outerShdw>
                </a:effectLst>
                <a:latin typeface="Prompt" pitchFamily="34" charset="0"/>
                <a:ea typeface="Prompt" pitchFamily="34" charset="-122"/>
                <a:cs typeface="Prompt" pitchFamily="34" charset="-120"/>
              </a:rPr>
              <a:t>Data Analysis</a:t>
            </a:r>
            <a:endParaRPr lang="en-US" sz="7200" dirty="0"/>
          </a:p>
        </p:txBody>
      </p:sp>
      <p:sp>
        <p:nvSpPr>
          <p:cNvPr id="14" name="Text 4">
            <a:extLst>
              <a:ext uri="{FF2B5EF4-FFF2-40B4-BE49-F238E27FC236}">
                <a16:creationId xmlns:a16="http://schemas.microsoft.com/office/drawing/2014/main" id="{A879EEEC-151C-C5D1-266E-1FC57D306880}"/>
              </a:ext>
            </a:extLst>
          </p:cNvPr>
          <p:cNvSpPr/>
          <p:nvPr/>
        </p:nvSpPr>
        <p:spPr>
          <a:xfrm>
            <a:off x="10654748" y="6251714"/>
            <a:ext cx="3446234" cy="596347"/>
          </a:xfrm>
          <a:prstGeom prst="rect">
            <a:avLst/>
          </a:prstGeom>
          <a:noFill/>
          <a:ln/>
        </p:spPr>
        <p:txBody>
          <a:bodyPr wrap="none" rtlCol="0" anchor="t"/>
          <a:lstStyle/>
          <a:p>
            <a:pPr marL="0" indent="0" algn="l">
              <a:lnSpc>
                <a:spcPts val="3062"/>
              </a:lnSpc>
              <a:buNone/>
            </a:pPr>
            <a:r>
              <a:rPr lang="en-US" sz="4000" b="1" dirty="0">
                <a:solidFill>
                  <a:srgbClr val="DAD8E9"/>
                </a:solidFill>
                <a:latin typeface="Mukta" pitchFamily="34" charset="0"/>
                <a:ea typeface="Mukta" pitchFamily="34" charset="-122"/>
                <a:cs typeface="Mukta" pitchFamily="34" charset="-120"/>
              </a:rPr>
              <a:t>Niraj Kumar</a:t>
            </a:r>
            <a:endParaRPr lang="en-US" sz="4000" dirty="0"/>
          </a:p>
        </p:txBody>
      </p:sp>
      <p:sp>
        <p:nvSpPr>
          <p:cNvPr id="15" name="Text 2">
            <a:extLst>
              <a:ext uri="{FF2B5EF4-FFF2-40B4-BE49-F238E27FC236}">
                <a16:creationId xmlns:a16="http://schemas.microsoft.com/office/drawing/2014/main" id="{70F9DBB3-22F9-7C4E-0393-B80809DF90CB}"/>
              </a:ext>
            </a:extLst>
          </p:cNvPr>
          <p:cNvSpPr/>
          <p:nvPr/>
        </p:nvSpPr>
        <p:spPr>
          <a:xfrm>
            <a:off x="10242330" y="5655364"/>
            <a:ext cx="3712210" cy="467139"/>
          </a:xfrm>
          <a:prstGeom prst="rect">
            <a:avLst/>
          </a:prstGeom>
          <a:noFill/>
          <a:ln/>
        </p:spPr>
        <p:txBody>
          <a:bodyPr wrap="square" rtlCol="0" anchor="t"/>
          <a:lstStyle/>
          <a:p>
            <a:pPr marL="0" indent="0">
              <a:lnSpc>
                <a:spcPts val="2734"/>
              </a:lnSpc>
              <a:buNone/>
            </a:pPr>
            <a:r>
              <a:rPr lang="en-US" sz="4000" dirty="0">
                <a:solidFill>
                  <a:srgbClr val="C6BFEE"/>
                </a:solidFill>
                <a:latin typeface="Prompt" pitchFamily="34" charset="0"/>
                <a:cs typeface="Prompt" pitchFamily="34" charset="-120"/>
              </a:rPr>
              <a:t>Presented by:</a:t>
            </a:r>
            <a:endParaRPr lang="en-US" sz="40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0251130"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187" dirty="0">
                <a:solidFill>
                  <a:srgbClr val="C6BFEE"/>
                </a:solidFill>
                <a:latin typeface="Times New Roman" panose="02020603050405020304" pitchFamily="18" charset="0"/>
                <a:ea typeface="Prompt" pitchFamily="34" charset="-122"/>
                <a:cs typeface="Times New Roman" panose="02020603050405020304" pitchFamily="18" charset="0"/>
              </a:rPr>
              <a:t>Here Are The Most Common Age of Athletes who have Won medal in the Olympics.</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Most Common Age of Athletes</a:t>
            </a:r>
            <a:endParaRPr lang="en-US" sz="4400" dirty="0"/>
          </a:p>
        </p:txBody>
      </p:sp>
      <p:pic>
        <p:nvPicPr>
          <p:cNvPr id="15" name="Picture 14">
            <a:extLst>
              <a:ext uri="{FF2B5EF4-FFF2-40B4-BE49-F238E27FC236}">
                <a16:creationId xmlns:a16="http://schemas.microsoft.com/office/drawing/2014/main" id="{65BBF307-9EFB-B3CD-BFBA-98C2D058D44B}"/>
              </a:ext>
            </a:extLst>
          </p:cNvPr>
          <p:cNvPicPr>
            <a:picLocks noChangeAspect="1"/>
          </p:cNvPicPr>
          <p:nvPr/>
        </p:nvPicPr>
        <p:blipFill>
          <a:blip r:embed="rId4"/>
          <a:stretch>
            <a:fillRect/>
          </a:stretch>
        </p:blipFill>
        <p:spPr>
          <a:xfrm>
            <a:off x="669119" y="5027947"/>
            <a:ext cx="2467782" cy="2715004"/>
          </a:xfrm>
          <a:prstGeom prst="rect">
            <a:avLst/>
          </a:prstGeom>
        </p:spPr>
      </p:pic>
      <p:pic>
        <p:nvPicPr>
          <p:cNvPr id="17" name="Picture 16">
            <a:extLst>
              <a:ext uri="{FF2B5EF4-FFF2-40B4-BE49-F238E27FC236}">
                <a16:creationId xmlns:a16="http://schemas.microsoft.com/office/drawing/2014/main" id="{0022A26D-119A-37BA-F314-D6675820BE84}"/>
              </a:ext>
            </a:extLst>
          </p:cNvPr>
          <p:cNvPicPr>
            <a:picLocks noChangeAspect="1"/>
          </p:cNvPicPr>
          <p:nvPr/>
        </p:nvPicPr>
        <p:blipFill>
          <a:blip r:embed="rId5"/>
          <a:stretch>
            <a:fillRect/>
          </a:stretch>
        </p:blipFill>
        <p:spPr>
          <a:xfrm>
            <a:off x="669119" y="2694278"/>
            <a:ext cx="8437110" cy="2333669"/>
          </a:xfrm>
          <a:prstGeom prst="rect">
            <a:avLst/>
          </a:prstGeom>
        </p:spPr>
      </p:pic>
      <p:graphicFrame>
        <p:nvGraphicFramePr>
          <p:cNvPr id="18" name="Chart 17">
            <a:extLst>
              <a:ext uri="{FF2B5EF4-FFF2-40B4-BE49-F238E27FC236}">
                <a16:creationId xmlns:a16="http://schemas.microsoft.com/office/drawing/2014/main" id="{C7D5E54F-759A-1410-DF9E-FE1A2910CD52}"/>
              </a:ext>
            </a:extLst>
          </p:cNvPr>
          <p:cNvGraphicFramePr>
            <a:graphicFrameLocks/>
          </p:cNvGraphicFramePr>
          <p:nvPr>
            <p:extLst>
              <p:ext uri="{D42A27DB-BD31-4B8C-83A1-F6EECF244321}">
                <p14:modId xmlns:p14="http://schemas.microsoft.com/office/powerpoint/2010/main" val="2741928195"/>
              </p:ext>
            </p:extLst>
          </p:nvPr>
        </p:nvGraphicFramePr>
        <p:xfrm>
          <a:off x="9535948" y="2480440"/>
          <a:ext cx="4992852" cy="2917059"/>
        </p:xfrm>
        <a:graphic>
          <a:graphicData uri="http://schemas.openxmlformats.org/drawingml/2006/chart">
            <c:chart xmlns:c="http://schemas.openxmlformats.org/drawingml/2006/chart" xmlns:r="http://schemas.openxmlformats.org/officeDocument/2006/relationships" r:id="rId6"/>
          </a:graphicData>
        </a:graphic>
      </p:graphicFrame>
      <p:pic>
        <p:nvPicPr>
          <p:cNvPr id="19" name="Picture 18">
            <a:extLst>
              <a:ext uri="{FF2B5EF4-FFF2-40B4-BE49-F238E27FC236}">
                <a16:creationId xmlns:a16="http://schemas.microsoft.com/office/drawing/2014/main" id="{68AF777B-F04B-D471-9530-8B244EBA1454}"/>
              </a:ext>
            </a:extLst>
          </p:cNvPr>
          <p:cNvPicPr>
            <a:picLocks noChangeAspect="1"/>
          </p:cNvPicPr>
          <p:nvPr/>
        </p:nvPicPr>
        <p:blipFill>
          <a:blip r:embed="rId7"/>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42795916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1336906"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187" dirty="0">
                <a:solidFill>
                  <a:srgbClr val="C6BFEE"/>
                </a:solidFill>
                <a:latin typeface="Times New Roman" panose="02020603050405020304" pitchFamily="18" charset="0"/>
                <a:ea typeface="Prompt" pitchFamily="34" charset="-122"/>
                <a:cs typeface="Times New Roman" panose="02020603050405020304" pitchFamily="18" charset="0"/>
              </a:rPr>
              <a:t>Here Are The </a:t>
            </a: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Proportion of Medal Won</a:t>
            </a:r>
            <a:r>
              <a:rPr lang="en-US" sz="2400" dirty="0">
                <a:latin typeface="Times New Roman" panose="02020603050405020304" pitchFamily="18" charset="0"/>
                <a:cs typeface="Times New Roman" panose="02020603050405020304" pitchFamily="18" charset="0"/>
              </a:rPr>
              <a:t> </a:t>
            </a: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by male vs. female athletes.</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Proportion of Medal Won</a:t>
            </a:r>
            <a:endParaRPr lang="en-US" sz="4400" dirty="0"/>
          </a:p>
        </p:txBody>
      </p:sp>
      <p:pic>
        <p:nvPicPr>
          <p:cNvPr id="7" name="Picture 6">
            <a:extLst>
              <a:ext uri="{FF2B5EF4-FFF2-40B4-BE49-F238E27FC236}">
                <a16:creationId xmlns:a16="http://schemas.microsoft.com/office/drawing/2014/main" id="{58BF67E7-BA9A-FEA7-D032-2B82E1D32565}"/>
              </a:ext>
            </a:extLst>
          </p:cNvPr>
          <p:cNvPicPr>
            <a:picLocks noChangeAspect="1"/>
          </p:cNvPicPr>
          <p:nvPr/>
        </p:nvPicPr>
        <p:blipFill>
          <a:blip r:embed="rId4"/>
          <a:stretch>
            <a:fillRect/>
          </a:stretch>
        </p:blipFill>
        <p:spPr>
          <a:xfrm>
            <a:off x="586099" y="2579366"/>
            <a:ext cx="7997717" cy="2575181"/>
          </a:xfrm>
          <a:prstGeom prst="rect">
            <a:avLst/>
          </a:prstGeom>
        </p:spPr>
      </p:pic>
      <p:pic>
        <p:nvPicPr>
          <p:cNvPr id="9" name="Picture 8">
            <a:extLst>
              <a:ext uri="{FF2B5EF4-FFF2-40B4-BE49-F238E27FC236}">
                <a16:creationId xmlns:a16="http://schemas.microsoft.com/office/drawing/2014/main" id="{144DCD8E-D366-2629-3FEF-D4CC7DB970BA}"/>
              </a:ext>
            </a:extLst>
          </p:cNvPr>
          <p:cNvPicPr>
            <a:picLocks noChangeAspect="1"/>
          </p:cNvPicPr>
          <p:nvPr/>
        </p:nvPicPr>
        <p:blipFill>
          <a:blip r:embed="rId5"/>
          <a:stretch>
            <a:fillRect/>
          </a:stretch>
        </p:blipFill>
        <p:spPr>
          <a:xfrm>
            <a:off x="669118" y="5553797"/>
            <a:ext cx="5720580" cy="1647103"/>
          </a:xfrm>
          <a:prstGeom prst="rect">
            <a:avLst/>
          </a:prstGeom>
        </p:spPr>
      </p:pic>
      <p:graphicFrame>
        <p:nvGraphicFramePr>
          <p:cNvPr id="12" name="Chart 11">
            <a:extLst>
              <a:ext uri="{FF2B5EF4-FFF2-40B4-BE49-F238E27FC236}">
                <a16:creationId xmlns:a16="http://schemas.microsoft.com/office/drawing/2014/main" id="{75C92560-5C6E-B0DB-9473-BAD68146183D}"/>
              </a:ext>
            </a:extLst>
          </p:cNvPr>
          <p:cNvGraphicFramePr>
            <a:graphicFrameLocks/>
          </p:cNvGraphicFramePr>
          <p:nvPr>
            <p:extLst>
              <p:ext uri="{D42A27DB-BD31-4B8C-83A1-F6EECF244321}">
                <p14:modId xmlns:p14="http://schemas.microsoft.com/office/powerpoint/2010/main" val="3361047408"/>
              </p:ext>
            </p:extLst>
          </p:nvPr>
        </p:nvGraphicFramePr>
        <p:xfrm>
          <a:off x="9271000" y="2379504"/>
          <a:ext cx="5257800" cy="2890996"/>
        </p:xfrm>
        <a:graphic>
          <a:graphicData uri="http://schemas.openxmlformats.org/drawingml/2006/chart">
            <c:chart xmlns:c="http://schemas.openxmlformats.org/drawingml/2006/chart" xmlns:r="http://schemas.openxmlformats.org/officeDocument/2006/relationships" r:id="rId6"/>
          </a:graphicData>
        </a:graphic>
      </p:graphicFrame>
      <p:pic>
        <p:nvPicPr>
          <p:cNvPr id="13" name="Picture 12">
            <a:extLst>
              <a:ext uri="{FF2B5EF4-FFF2-40B4-BE49-F238E27FC236}">
                <a16:creationId xmlns:a16="http://schemas.microsoft.com/office/drawing/2014/main" id="{5A4A5465-7C11-F4A4-7FBA-0F999EF37F29}"/>
              </a:ext>
            </a:extLst>
          </p:cNvPr>
          <p:cNvPicPr>
            <a:picLocks noChangeAspect="1"/>
          </p:cNvPicPr>
          <p:nvPr/>
        </p:nvPicPr>
        <p:blipFill>
          <a:blip r:embed="rId7"/>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124061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1336906"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187" dirty="0">
                <a:solidFill>
                  <a:srgbClr val="C6BFEE"/>
                </a:solidFill>
                <a:latin typeface="Times New Roman" panose="02020603050405020304" pitchFamily="18" charset="0"/>
                <a:ea typeface="Prompt" pitchFamily="34" charset="-122"/>
                <a:cs typeface="Times New Roman" panose="02020603050405020304" pitchFamily="18" charset="0"/>
              </a:rPr>
              <a:t>Here Are The </a:t>
            </a: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top 5 countries has the most improvement in medal counts from one Olympic Games to the next</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3600" dirty="0">
                <a:solidFill>
                  <a:srgbClr val="C6BFEE"/>
                </a:solidFill>
                <a:latin typeface="Prompt" pitchFamily="34" charset="0"/>
                <a:ea typeface="Prompt" pitchFamily="34" charset="-122"/>
                <a:cs typeface="Prompt" pitchFamily="34" charset="-120"/>
              </a:rPr>
              <a:t>Top 5 Countries Has The Most Improvement In Medal</a:t>
            </a:r>
          </a:p>
          <a:p>
            <a:pPr marL="0" indent="0">
              <a:lnSpc>
                <a:spcPts val="2734"/>
              </a:lnSpc>
              <a:buNone/>
            </a:pPr>
            <a:endParaRPr lang="en-US" sz="4400" dirty="0"/>
          </a:p>
        </p:txBody>
      </p:sp>
      <p:pic>
        <p:nvPicPr>
          <p:cNvPr id="8" name="Picture 7">
            <a:extLst>
              <a:ext uri="{FF2B5EF4-FFF2-40B4-BE49-F238E27FC236}">
                <a16:creationId xmlns:a16="http://schemas.microsoft.com/office/drawing/2014/main" id="{D74DD626-5301-12C8-B7FD-036F2E0359CB}"/>
              </a:ext>
            </a:extLst>
          </p:cNvPr>
          <p:cNvPicPr>
            <a:picLocks noChangeAspect="1"/>
          </p:cNvPicPr>
          <p:nvPr/>
        </p:nvPicPr>
        <p:blipFill>
          <a:blip r:embed="rId4"/>
          <a:stretch>
            <a:fillRect/>
          </a:stretch>
        </p:blipFill>
        <p:spPr>
          <a:xfrm>
            <a:off x="669118" y="2343021"/>
            <a:ext cx="8869013" cy="3229426"/>
          </a:xfrm>
          <a:prstGeom prst="rect">
            <a:avLst/>
          </a:prstGeom>
        </p:spPr>
      </p:pic>
      <p:pic>
        <p:nvPicPr>
          <p:cNvPr id="13" name="Picture 12">
            <a:extLst>
              <a:ext uri="{FF2B5EF4-FFF2-40B4-BE49-F238E27FC236}">
                <a16:creationId xmlns:a16="http://schemas.microsoft.com/office/drawing/2014/main" id="{D9B871F7-9478-4FE0-C016-7D34A2CDF5E7}"/>
              </a:ext>
            </a:extLst>
          </p:cNvPr>
          <p:cNvPicPr>
            <a:picLocks noChangeAspect="1"/>
          </p:cNvPicPr>
          <p:nvPr/>
        </p:nvPicPr>
        <p:blipFill>
          <a:blip r:embed="rId5"/>
          <a:stretch>
            <a:fillRect/>
          </a:stretch>
        </p:blipFill>
        <p:spPr>
          <a:xfrm>
            <a:off x="742691" y="5886579"/>
            <a:ext cx="3435609" cy="2165927"/>
          </a:xfrm>
          <a:prstGeom prst="rect">
            <a:avLst/>
          </a:prstGeom>
        </p:spPr>
      </p:pic>
      <mc:AlternateContent xmlns:mc="http://schemas.openxmlformats.org/markup-compatibility/2006">
        <mc:Choice xmlns:cx2="http://schemas.microsoft.com/office/drawing/2015/10/21/chartex" Requires="cx2">
          <p:graphicFrame>
            <p:nvGraphicFramePr>
              <p:cNvPr id="14" name="Chart 13">
                <a:extLst>
                  <a:ext uri="{FF2B5EF4-FFF2-40B4-BE49-F238E27FC236}">
                    <a16:creationId xmlns:a16="http://schemas.microsoft.com/office/drawing/2014/main" id="{91003072-D07B-EFD3-6E0B-169A678B4A4E}"/>
                  </a:ext>
                </a:extLst>
              </p:cNvPr>
              <p:cNvGraphicFramePr/>
              <p:nvPr>
                <p:extLst>
                  <p:ext uri="{D42A27DB-BD31-4B8C-83A1-F6EECF244321}">
                    <p14:modId xmlns:p14="http://schemas.microsoft.com/office/powerpoint/2010/main" val="4273220775"/>
                  </p:ext>
                </p:extLst>
              </p:nvPr>
            </p:nvGraphicFramePr>
            <p:xfrm>
              <a:off x="9771332" y="2586134"/>
              <a:ext cx="4572000" cy="2743200"/>
            </p:xfrm>
            <a:graphic>
              <a:graphicData uri="http://schemas.microsoft.com/office/drawing/2014/chartex">
                <cx:chart xmlns:cx="http://schemas.microsoft.com/office/drawing/2014/chartex" xmlns:r="http://schemas.openxmlformats.org/officeDocument/2006/relationships" r:id="rId6"/>
              </a:graphicData>
            </a:graphic>
          </p:graphicFrame>
        </mc:Choice>
        <mc:Fallback>
          <p:pic>
            <p:nvPicPr>
              <p:cNvPr id="14" name="Chart 13">
                <a:extLst>
                  <a:ext uri="{FF2B5EF4-FFF2-40B4-BE49-F238E27FC236}">
                    <a16:creationId xmlns:a16="http://schemas.microsoft.com/office/drawing/2014/main" id="{91003072-D07B-EFD3-6E0B-169A678B4A4E}"/>
                  </a:ext>
                </a:extLst>
              </p:cNvPr>
              <p:cNvPicPr>
                <a:picLocks noGrp="1" noRot="1" noChangeAspect="1" noMove="1" noResize="1" noEditPoints="1" noAdjustHandles="1" noChangeArrowheads="1" noChangeShapeType="1"/>
              </p:cNvPicPr>
              <p:nvPr/>
            </p:nvPicPr>
            <p:blipFill>
              <a:blip r:embed="rId7"/>
              <a:stretch>
                <a:fillRect/>
              </a:stretch>
            </p:blipFill>
            <p:spPr>
              <a:xfrm>
                <a:off x="9771332" y="2586134"/>
                <a:ext cx="4572000" cy="2743200"/>
              </a:xfrm>
              <a:prstGeom prst="rect">
                <a:avLst/>
              </a:prstGeom>
            </p:spPr>
          </p:pic>
        </mc:Fallback>
      </mc:AlternateContent>
      <p:pic>
        <p:nvPicPr>
          <p:cNvPr id="15" name="Picture 14">
            <a:extLst>
              <a:ext uri="{FF2B5EF4-FFF2-40B4-BE49-F238E27FC236}">
                <a16:creationId xmlns:a16="http://schemas.microsoft.com/office/drawing/2014/main" id="{1D183125-E25F-54BE-5C22-9FBAF83C496D}"/>
              </a:ext>
            </a:extLst>
          </p:cNvPr>
          <p:cNvPicPr>
            <a:picLocks noChangeAspect="1"/>
          </p:cNvPicPr>
          <p:nvPr/>
        </p:nvPicPr>
        <p:blipFill>
          <a:blip r:embed="rId8"/>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3521572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1336906"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400" dirty="0">
                <a:solidFill>
                  <a:srgbClr val="C6BFEE"/>
                </a:solidFill>
                <a:latin typeface="Prompt" pitchFamily="34" charset="0"/>
                <a:ea typeface="Prompt" pitchFamily="34" charset="-122"/>
                <a:cs typeface="Prompt" pitchFamily="34" charset="-120"/>
              </a:rPr>
              <a:t>The performance of new participating countries in their first Olympics.</a:t>
            </a:r>
            <a:endParaRPr lang="en-US" sz="2187" dirty="0"/>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3600" dirty="0">
                <a:solidFill>
                  <a:srgbClr val="C6BFEE"/>
                </a:solidFill>
                <a:latin typeface="Prompt" pitchFamily="34" charset="0"/>
                <a:ea typeface="Prompt" pitchFamily="34" charset="-122"/>
                <a:cs typeface="Prompt" pitchFamily="34" charset="-120"/>
              </a:rPr>
              <a:t>The Performance of New Participating</a:t>
            </a:r>
            <a:endParaRPr lang="en-US" sz="4400" dirty="0"/>
          </a:p>
        </p:txBody>
      </p:sp>
      <p:graphicFrame>
        <p:nvGraphicFramePr>
          <p:cNvPr id="12" name="Chart 11">
            <a:extLst>
              <a:ext uri="{FF2B5EF4-FFF2-40B4-BE49-F238E27FC236}">
                <a16:creationId xmlns:a16="http://schemas.microsoft.com/office/drawing/2014/main" id="{75C92560-5C6E-B0DB-9473-BAD68146183D}"/>
              </a:ext>
            </a:extLst>
          </p:cNvPr>
          <p:cNvGraphicFramePr>
            <a:graphicFrameLocks/>
          </p:cNvGraphicFramePr>
          <p:nvPr/>
        </p:nvGraphicFramePr>
        <p:xfrm>
          <a:off x="8336199" y="2379504"/>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3" name="Picture 12">
            <a:extLst>
              <a:ext uri="{FF2B5EF4-FFF2-40B4-BE49-F238E27FC236}">
                <a16:creationId xmlns:a16="http://schemas.microsoft.com/office/drawing/2014/main" id="{6DBFCC1E-D825-1628-A518-125337563A9D}"/>
              </a:ext>
            </a:extLst>
          </p:cNvPr>
          <p:cNvPicPr>
            <a:picLocks noChangeAspect="1"/>
          </p:cNvPicPr>
          <p:nvPr/>
        </p:nvPicPr>
        <p:blipFill>
          <a:blip r:embed="rId5"/>
          <a:stretch>
            <a:fillRect/>
          </a:stretch>
        </p:blipFill>
        <p:spPr>
          <a:xfrm>
            <a:off x="669118" y="2209425"/>
            <a:ext cx="8221222" cy="3105583"/>
          </a:xfrm>
          <a:prstGeom prst="rect">
            <a:avLst/>
          </a:prstGeom>
        </p:spPr>
      </p:pic>
      <p:pic>
        <p:nvPicPr>
          <p:cNvPr id="15" name="Picture 14">
            <a:extLst>
              <a:ext uri="{FF2B5EF4-FFF2-40B4-BE49-F238E27FC236}">
                <a16:creationId xmlns:a16="http://schemas.microsoft.com/office/drawing/2014/main" id="{ECD80BBB-F0E2-3010-687E-80AC33C02FB6}"/>
              </a:ext>
            </a:extLst>
          </p:cNvPr>
          <p:cNvPicPr>
            <a:picLocks noChangeAspect="1"/>
          </p:cNvPicPr>
          <p:nvPr/>
        </p:nvPicPr>
        <p:blipFill>
          <a:blip r:embed="rId6"/>
          <a:stretch>
            <a:fillRect/>
          </a:stretch>
        </p:blipFill>
        <p:spPr>
          <a:xfrm>
            <a:off x="669118" y="5553796"/>
            <a:ext cx="4182282" cy="2479496"/>
          </a:xfrm>
          <a:prstGeom prst="rect">
            <a:avLst/>
          </a:prstGeom>
        </p:spPr>
      </p:pic>
      <p:graphicFrame>
        <p:nvGraphicFramePr>
          <p:cNvPr id="16" name="Chart 15">
            <a:extLst>
              <a:ext uri="{FF2B5EF4-FFF2-40B4-BE49-F238E27FC236}">
                <a16:creationId xmlns:a16="http://schemas.microsoft.com/office/drawing/2014/main" id="{F9B074DA-1355-FA71-D15C-57E4627B44E9}"/>
              </a:ext>
            </a:extLst>
          </p:cNvPr>
          <p:cNvGraphicFramePr>
            <a:graphicFrameLocks/>
          </p:cNvGraphicFramePr>
          <p:nvPr>
            <p:extLst>
              <p:ext uri="{D42A27DB-BD31-4B8C-83A1-F6EECF244321}">
                <p14:modId xmlns:p14="http://schemas.microsoft.com/office/powerpoint/2010/main" val="2395916170"/>
              </p:ext>
            </p:extLst>
          </p:nvPr>
        </p:nvGraphicFramePr>
        <p:xfrm>
          <a:off x="8958000" y="2359677"/>
          <a:ext cx="5550874" cy="2955331"/>
        </p:xfrm>
        <a:graphic>
          <a:graphicData uri="http://schemas.openxmlformats.org/drawingml/2006/chart">
            <c:chart xmlns:c="http://schemas.openxmlformats.org/drawingml/2006/chart" xmlns:r="http://schemas.openxmlformats.org/officeDocument/2006/relationships" r:id="rId7"/>
          </a:graphicData>
        </a:graphic>
      </p:graphicFrame>
      <p:pic>
        <p:nvPicPr>
          <p:cNvPr id="17" name="Picture 16">
            <a:extLst>
              <a:ext uri="{FF2B5EF4-FFF2-40B4-BE49-F238E27FC236}">
                <a16:creationId xmlns:a16="http://schemas.microsoft.com/office/drawing/2014/main" id="{D845B576-EE03-FF73-4227-B9C237EE30F4}"/>
              </a:ext>
            </a:extLst>
          </p:cNvPr>
          <p:cNvPicPr>
            <a:picLocks noChangeAspect="1"/>
          </p:cNvPicPr>
          <p:nvPr/>
        </p:nvPicPr>
        <p:blipFill>
          <a:blip r:embed="rId8"/>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20276076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797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943903"/>
            <a:ext cx="11995848" cy="4757974"/>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USA, Soviet Union, Germany, Great Britain, and France are top medal winners.</a:t>
            </a:r>
          </a:p>
          <a:p>
            <a:pPr>
              <a:lnSpc>
                <a:spcPts val="2734"/>
              </a:lnSpc>
            </a:pPr>
            <a:endParaRPr lang="en-US" sz="24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342900" indent="-342900">
              <a:lnSpc>
                <a:spcPts val="2734"/>
              </a:lnSpc>
              <a:buFont typeface="Wingdings" panose="05000000000000000000" pitchFamily="2" charset="2"/>
              <a:buChar char="§"/>
            </a:pPr>
            <a:r>
              <a:rPr lang="en-US" sz="2400" dirty="0">
                <a:solidFill>
                  <a:srgbClr val="C6BFEE"/>
                </a:solidFill>
                <a:latin typeface="Times New Roman" panose="02020603050405020304" pitchFamily="18" charset="0"/>
                <a:cs typeface="Times New Roman" panose="02020603050405020304" pitchFamily="18" charset="0"/>
              </a:rPr>
              <a:t>Rhythmic Gymnastics, Softball, and Synchronized Swimming are female-only sports.</a:t>
            </a:r>
          </a:p>
          <a:p>
            <a:pPr>
              <a:lnSpc>
                <a:spcPts val="2734"/>
              </a:lnSpc>
            </a:pPr>
            <a:endParaRPr lang="en-US" sz="2400" dirty="0">
              <a:solidFill>
                <a:srgbClr val="C6BFEE"/>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cs typeface="Times New Roman" panose="02020603050405020304" pitchFamily="18" charset="0"/>
              </a:rPr>
              <a:t>Average age of gold medalists has varied over the decades, with a slight increase in recent years (e.g., from 24.5 years in the 1980s to 26.2 years in the 2010s), suggesting possible shifts in training and athlete longevity.</a:t>
            </a:r>
          </a:p>
          <a:p>
            <a:pPr marL="342900" indent="-342900">
              <a:lnSpc>
                <a:spcPts val="2734"/>
              </a:lnSpc>
              <a:buFont typeface="Wingdings" panose="05000000000000000000" pitchFamily="2" charset="2"/>
              <a:buChar char="§"/>
            </a:pPr>
            <a:endParaRPr lang="en-US" sz="2400" dirty="0">
              <a:solidFill>
                <a:srgbClr val="C6BFEE"/>
              </a:solidFill>
              <a:latin typeface="Times New Roman" panose="02020603050405020304" pitchFamily="18" charset="0"/>
              <a:cs typeface="Times New Roman" panose="02020603050405020304" pitchFamily="18" charset="0"/>
            </a:endParaRPr>
          </a:p>
          <a:p>
            <a:pPr marL="342900" indent="-342900">
              <a:lnSpc>
                <a:spcPts val="2734"/>
              </a:lnSpc>
              <a:buFont typeface="Wingdings" panose="05000000000000000000" pitchFamily="2" charset="2"/>
              <a:buChar char="§"/>
            </a:pPr>
            <a:r>
              <a:rPr lang="en-US" sz="2400" dirty="0">
                <a:solidFill>
                  <a:srgbClr val="C6BFEE"/>
                </a:solidFill>
                <a:latin typeface="Times New Roman" panose="02020603050405020304" pitchFamily="18" charset="0"/>
                <a:cs typeface="Times New Roman" panose="02020603050405020304" pitchFamily="18" charset="0"/>
              </a:rPr>
              <a:t>Athletes like Clara Hughes and Eddie Eagan have won medals in multiple sports.</a:t>
            </a: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3600" dirty="0">
                <a:solidFill>
                  <a:srgbClr val="C6BFEE"/>
                </a:solidFill>
                <a:latin typeface="Prompt" pitchFamily="34" charset="0"/>
                <a:cs typeface="Prompt" pitchFamily="34" charset="-120"/>
              </a:rPr>
              <a:t>Findings From This Analysis</a:t>
            </a:r>
            <a:endParaRPr lang="en-US" sz="4400" dirty="0"/>
          </a:p>
        </p:txBody>
      </p:sp>
      <p:graphicFrame>
        <p:nvGraphicFramePr>
          <p:cNvPr id="12" name="Chart 11">
            <a:extLst>
              <a:ext uri="{FF2B5EF4-FFF2-40B4-BE49-F238E27FC236}">
                <a16:creationId xmlns:a16="http://schemas.microsoft.com/office/drawing/2014/main" id="{75C92560-5C6E-B0DB-9473-BAD68146183D}"/>
              </a:ext>
            </a:extLst>
          </p:cNvPr>
          <p:cNvGraphicFramePr>
            <a:graphicFrameLocks/>
          </p:cNvGraphicFramePr>
          <p:nvPr/>
        </p:nvGraphicFramePr>
        <p:xfrm>
          <a:off x="8336199" y="2379504"/>
          <a:ext cx="457200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AD4314B7-B24E-9DE5-F1E2-BB4F1DF58A85}"/>
              </a:ext>
            </a:extLst>
          </p:cNvPr>
          <p:cNvPicPr>
            <a:picLocks noChangeAspect="1"/>
          </p:cNvPicPr>
          <p:nvPr/>
        </p:nvPicPr>
        <p:blipFill>
          <a:blip r:embed="rId5"/>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506540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39"/>
            <a:ext cx="11995848" cy="5357063"/>
          </a:xfrm>
          <a:prstGeom prst="rect">
            <a:avLst/>
          </a:prstGeom>
          <a:noFill/>
          <a:ln/>
        </p:spPr>
        <p:txBody>
          <a:bodyPr wrap="square" rtlCol="0" anchor="t"/>
          <a:lstStyle/>
          <a:p>
            <a:pPr marL="342900" indent="-342900">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ea typeface="Prompt" pitchFamily="34" charset="-122"/>
                <a:cs typeface="Times New Roman" panose="02020603050405020304" pitchFamily="18" charset="0"/>
              </a:rPr>
              <a:t>Host countries often see a spike in medal counts, likely due to home advantage and increased investment in athletes (e.g., China in 2008, Great Britain in 2012).</a:t>
            </a:r>
          </a:p>
          <a:p>
            <a:pPr>
              <a:lnSpc>
                <a:spcPts val="2734"/>
              </a:lnSpc>
            </a:pPr>
            <a:endParaRPr lang="en-US" sz="24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342900" indent="-342900">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cs typeface="Times New Roman" panose="02020603050405020304" pitchFamily="18" charset="0"/>
              </a:rPr>
              <a:t>Fluctuations in participation and performance during periods of global conflict or political boycotts, such as the 1980 and 1984 Olympics.</a:t>
            </a:r>
          </a:p>
          <a:p>
            <a:pPr>
              <a:lnSpc>
                <a:spcPts val="2734"/>
              </a:lnSpc>
            </a:pPr>
            <a:endParaRPr lang="en-US" sz="2400" dirty="0">
              <a:solidFill>
                <a:srgbClr val="C6BFEE"/>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cs typeface="Times New Roman" panose="02020603050405020304" pitchFamily="18" charset="0"/>
              </a:rPr>
              <a:t>East Africa dominates distance running, while Eastern Europe excels in weightlifting and gymnastics, reflecting regional specialization and training emphasis.</a:t>
            </a:r>
          </a:p>
          <a:p>
            <a:pPr marL="342900" indent="-342900">
              <a:lnSpc>
                <a:spcPts val="2734"/>
              </a:lnSpc>
              <a:buFont typeface="Wingdings" panose="05000000000000000000" pitchFamily="2" charset="2"/>
              <a:buChar char="§"/>
            </a:pPr>
            <a:endParaRPr lang="en-US" sz="2400" dirty="0">
              <a:solidFill>
                <a:srgbClr val="C6BFEE"/>
              </a:solidFill>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
            </a:pPr>
            <a:r>
              <a:rPr lang="en-US" sz="2400" dirty="0">
                <a:solidFill>
                  <a:srgbClr val="C6BFEE"/>
                </a:solidFill>
                <a:latin typeface="Times New Roman" panose="02020603050405020304" pitchFamily="18" charset="0"/>
                <a:cs typeface="Times New Roman" panose="02020603050405020304" pitchFamily="18" charset="0"/>
              </a:rPr>
              <a:t>Breakdown of medal distribution shows athletes aged 20-30 winning the majority of medals, indicating peak performance periods in athletes' careers.</a:t>
            </a: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3600" dirty="0">
                <a:solidFill>
                  <a:srgbClr val="C6BFEE"/>
                </a:solidFill>
                <a:latin typeface="Prompt" pitchFamily="34" charset="0"/>
                <a:cs typeface="Prompt" pitchFamily="34" charset="-120"/>
              </a:rPr>
              <a:t>Findings From This Analysis</a:t>
            </a:r>
            <a:endParaRPr lang="en-US" sz="4400" dirty="0"/>
          </a:p>
        </p:txBody>
      </p:sp>
      <p:pic>
        <p:nvPicPr>
          <p:cNvPr id="6" name="Picture 5">
            <a:extLst>
              <a:ext uri="{FF2B5EF4-FFF2-40B4-BE49-F238E27FC236}">
                <a16:creationId xmlns:a16="http://schemas.microsoft.com/office/drawing/2014/main" id="{F66BEFAE-45E2-B1A9-4A39-3830DA207081}"/>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2015941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F2A37-065A-AED8-888A-9C156245D10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13578A3-56C0-264F-1FB1-5FA9ABD89724}"/>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2D367CC6-8EF4-D61C-BB01-7D13E162BA19}"/>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2DDB55DE-95A7-0872-D688-8AAB1BFCCEBF}"/>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649ECE1F-8AD2-4490-D9A8-771E23F3D22F}"/>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82AF5876-9927-2394-0E15-9CE839C0B33A}"/>
              </a:ext>
            </a:extLst>
          </p:cNvPr>
          <p:cNvSpPr/>
          <p:nvPr/>
        </p:nvSpPr>
        <p:spPr>
          <a:xfrm>
            <a:off x="963741" y="855974"/>
            <a:ext cx="5573693"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a:t>
            </a:r>
            <a:endParaRPr lang="en-US" sz="4374" dirty="0"/>
          </a:p>
        </p:txBody>
      </p:sp>
      <p:sp>
        <p:nvSpPr>
          <p:cNvPr id="7" name="Text 3">
            <a:extLst>
              <a:ext uri="{FF2B5EF4-FFF2-40B4-BE49-F238E27FC236}">
                <a16:creationId xmlns:a16="http://schemas.microsoft.com/office/drawing/2014/main" id="{BFF7DA8E-40DD-8141-2294-4302505D218D}"/>
              </a:ext>
            </a:extLst>
          </p:cNvPr>
          <p:cNvSpPr/>
          <p:nvPr/>
        </p:nvSpPr>
        <p:spPr>
          <a:xfrm>
            <a:off x="2979777" y="4006691"/>
            <a:ext cx="9543527" cy="355402"/>
          </a:xfrm>
          <a:prstGeom prst="rect">
            <a:avLst/>
          </a:prstGeom>
          <a:noFill/>
          <a:ln/>
        </p:spPr>
        <p:txBody>
          <a:bodyPr wrap="none" rtlCol="0" anchor="t"/>
          <a:lstStyle/>
          <a:p>
            <a:pPr marL="342900" indent="-342900" algn="l">
              <a:lnSpc>
                <a:spcPts val="2799"/>
              </a:lnSpc>
              <a:buSzPct val="100000"/>
              <a:buChar char="•"/>
            </a:pPr>
            <a:endParaRPr lang="en-US" sz="1750" dirty="0"/>
          </a:p>
        </p:txBody>
      </p:sp>
      <p:sp>
        <p:nvSpPr>
          <p:cNvPr id="10" name="TextBox 9">
            <a:extLst>
              <a:ext uri="{FF2B5EF4-FFF2-40B4-BE49-F238E27FC236}">
                <a16:creationId xmlns:a16="http://schemas.microsoft.com/office/drawing/2014/main" id="{E29A1CDD-3FAD-9EC7-5EBB-6A189BEA338D}"/>
              </a:ext>
            </a:extLst>
          </p:cNvPr>
          <p:cNvSpPr txBox="1"/>
          <p:nvPr/>
        </p:nvSpPr>
        <p:spPr>
          <a:xfrm>
            <a:off x="1282261" y="2175641"/>
            <a:ext cx="12833131" cy="3903954"/>
          </a:xfrm>
          <a:prstGeom prst="rect">
            <a:avLst/>
          </a:prstGeom>
          <a:noFill/>
        </p:spPr>
        <p:txBody>
          <a:bodyPr wrap="square" rtlCol="0">
            <a:spAutoFit/>
          </a:bodyPr>
          <a:lstStyle/>
          <a:p>
            <a:pPr>
              <a:lnSpc>
                <a:spcPct val="150000"/>
              </a:lnSpc>
            </a:pPr>
            <a:r>
              <a:rPr lang="en-US" sz="2400" dirty="0">
                <a:solidFill>
                  <a:schemeClr val="bg1"/>
                </a:solidFill>
                <a:latin typeface="Times New Roman" panose="02020603050405020304" pitchFamily="18" charset="0"/>
                <a:cs typeface="Times New Roman" panose="02020603050405020304" pitchFamily="18" charset="0"/>
              </a:rPr>
              <a:t>Our analysis of 120 years of Olympic data reveals a dynamic evolution marked by increased global participation, improved athlete performance, and strides towards gender equality. Host countries shape the Games, while challenges like doping persist. Despite this, the Olympics inspire unity, celebrate diversity, and drive positive societal change. As a symbol of hope and excellence, the Games continue to innovate, introducing new sports and sustainability measures. Through sport, the Olympics foster camaraderie among nations, transcending borders to unite people in the pursuit of athletic excellence and mutual respect on a global stage.</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3BC6AAED-F8C6-7D3B-EAE5-0AF169F52D5E}"/>
              </a:ext>
            </a:extLst>
          </p:cNvPr>
          <p:cNvPicPr>
            <a:picLocks noChangeAspect="1"/>
          </p:cNvPicPr>
          <p:nvPr/>
        </p:nvPicPr>
        <p:blipFill>
          <a:blip r:embed="rId5"/>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2228886007"/>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0636-01B1-5131-6A24-029F06986C0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5ECA1A-BD5A-CC3F-C1FB-D6C5A4B25306}"/>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2C4D17A-042D-23FC-31F8-D57199CA8DBB}"/>
              </a:ext>
            </a:extLst>
          </p:cNvPr>
          <p:cNvSpPr/>
          <p:nvPr/>
        </p:nvSpPr>
        <p:spPr>
          <a:xfrm>
            <a:off x="0" y="0"/>
            <a:ext cx="14630400" cy="8229600"/>
          </a:xfrm>
          <a:prstGeom prst="rect">
            <a:avLst/>
          </a:prstGeom>
          <a:solidFill>
            <a:srgbClr val="0B0C23">
              <a:alpha val="75000"/>
            </a:srgbClr>
          </a:solidFill>
          <a:ln/>
        </p:spPr>
      </p:sp>
      <p:pic>
        <p:nvPicPr>
          <p:cNvPr id="4" name="Image 1" descr="preencoded.png">
            <a:extLst>
              <a:ext uri="{FF2B5EF4-FFF2-40B4-BE49-F238E27FC236}">
                <a16:creationId xmlns:a16="http://schemas.microsoft.com/office/drawing/2014/main" id="{420CFD2E-C606-BCF6-C377-956D11040712}"/>
              </a:ext>
            </a:extLst>
          </p:cNvPr>
          <p:cNvPicPr>
            <a:picLocks noChangeAspect="1"/>
          </p:cNvPicPr>
          <p:nvPr/>
        </p:nvPicPr>
        <p:blipFill>
          <a:blip r:embed="rId4"/>
          <a:stretch>
            <a:fillRect/>
          </a:stretch>
        </p:blipFill>
        <p:spPr>
          <a:xfrm>
            <a:off x="0" y="0"/>
            <a:ext cx="14630400" cy="8229600"/>
          </a:xfrm>
          <a:prstGeom prst="rect">
            <a:avLst/>
          </a:prstGeom>
        </p:spPr>
      </p:pic>
      <p:sp>
        <p:nvSpPr>
          <p:cNvPr id="5" name="Shape 1">
            <a:extLst>
              <a:ext uri="{FF2B5EF4-FFF2-40B4-BE49-F238E27FC236}">
                <a16:creationId xmlns:a16="http://schemas.microsoft.com/office/drawing/2014/main" id="{AC6127F3-8F71-DC85-FC73-887680854A24}"/>
              </a:ext>
            </a:extLst>
          </p:cNvPr>
          <p:cNvSpPr/>
          <p:nvPr/>
        </p:nvSpPr>
        <p:spPr>
          <a:xfrm>
            <a:off x="0" y="0"/>
            <a:ext cx="14630400" cy="8229600"/>
          </a:xfrm>
          <a:prstGeom prst="rect">
            <a:avLst/>
          </a:prstGeom>
          <a:solidFill>
            <a:srgbClr val="0B0C23">
              <a:alpha val="80000"/>
            </a:srgbClr>
          </a:solidFill>
          <a:ln/>
        </p:spPr>
      </p:sp>
      <p:sp>
        <p:nvSpPr>
          <p:cNvPr id="6" name="Text 2">
            <a:extLst>
              <a:ext uri="{FF2B5EF4-FFF2-40B4-BE49-F238E27FC236}">
                <a16:creationId xmlns:a16="http://schemas.microsoft.com/office/drawing/2014/main" id="{B626700B-419A-E63B-3A21-993AD61C710C}"/>
              </a:ext>
            </a:extLst>
          </p:cNvPr>
          <p:cNvSpPr/>
          <p:nvPr/>
        </p:nvSpPr>
        <p:spPr>
          <a:xfrm>
            <a:off x="3260035" y="3515939"/>
            <a:ext cx="10436087" cy="1828800"/>
          </a:xfrm>
          <a:prstGeom prst="rect">
            <a:avLst/>
          </a:prstGeom>
          <a:noFill/>
          <a:ln/>
        </p:spPr>
        <p:txBody>
          <a:bodyPr wrap="none" rtlCol="0" anchor="t"/>
          <a:lstStyle/>
          <a:p>
            <a:pPr marL="0" indent="0">
              <a:lnSpc>
                <a:spcPts val="5468"/>
              </a:lnSpc>
              <a:buNone/>
            </a:pPr>
            <a:r>
              <a:rPr lang="en-US" sz="9600" dirty="0">
                <a:solidFill>
                  <a:srgbClr val="C6BFEE"/>
                </a:solidFill>
                <a:latin typeface="Prompt" pitchFamily="34" charset="0"/>
                <a:ea typeface="Prompt" pitchFamily="34" charset="-122"/>
                <a:cs typeface="Prompt" pitchFamily="34" charset="-120"/>
              </a:rPr>
              <a:t>Thank you!</a:t>
            </a:r>
            <a:endParaRPr lang="en-US" sz="9600" dirty="0"/>
          </a:p>
        </p:txBody>
      </p:sp>
    </p:spTree>
    <p:extLst>
      <p:ext uri="{BB962C8B-B14F-4D97-AF65-F5344CB8AC3E}">
        <p14:creationId xmlns:p14="http://schemas.microsoft.com/office/powerpoint/2010/main" val="15027777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A0928-F1CA-A641-73F2-86D5F5F7C42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6B7B66C-A085-14D0-E296-573F78D85338}"/>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6C91D7D-D48E-3B28-0AF6-41F1CC412C4C}"/>
              </a:ext>
            </a:extLst>
          </p:cNvPr>
          <p:cNvSpPr/>
          <p:nvPr/>
        </p:nvSpPr>
        <p:spPr>
          <a:xfrm>
            <a:off x="0" y="-30361"/>
            <a:ext cx="14630400" cy="8229600"/>
          </a:xfrm>
          <a:prstGeom prst="rect">
            <a:avLst/>
          </a:prstGeom>
          <a:solidFill>
            <a:srgbClr val="0B0C23">
              <a:alpha val="75000"/>
            </a:srgbClr>
          </a:solidFill>
          <a:ln/>
        </p:spPr>
      </p:sp>
      <p:sp>
        <p:nvSpPr>
          <p:cNvPr id="5" name="Text 1">
            <a:extLst>
              <a:ext uri="{FF2B5EF4-FFF2-40B4-BE49-F238E27FC236}">
                <a16:creationId xmlns:a16="http://schemas.microsoft.com/office/drawing/2014/main" id="{63DD2E30-805E-7C57-88C0-BE8F4687FA10}"/>
              </a:ext>
            </a:extLst>
          </p:cNvPr>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Introduction</a:t>
            </a:r>
            <a:endParaRPr lang="en-US" sz="5249" dirty="0"/>
          </a:p>
        </p:txBody>
      </p:sp>
      <p:sp>
        <p:nvSpPr>
          <p:cNvPr id="6" name="Text 2">
            <a:extLst>
              <a:ext uri="{FF2B5EF4-FFF2-40B4-BE49-F238E27FC236}">
                <a16:creationId xmlns:a16="http://schemas.microsoft.com/office/drawing/2014/main" id="{30D803C2-7F53-8C68-15E6-A6C4D508EBC4}"/>
              </a:ext>
            </a:extLst>
          </p:cNvPr>
          <p:cNvSpPr/>
          <p:nvPr/>
        </p:nvSpPr>
        <p:spPr>
          <a:xfrm>
            <a:off x="833199" y="3470881"/>
            <a:ext cx="11968401" cy="2254716"/>
          </a:xfrm>
          <a:prstGeom prst="rect">
            <a:avLst/>
          </a:prstGeom>
          <a:noFill/>
          <a:ln/>
        </p:spPr>
        <p:txBody>
          <a:bodyPr wrap="square" rtlCol="0" anchor="t"/>
          <a:lstStyle/>
          <a:p>
            <a:pPr marL="0" indent="0">
              <a:lnSpc>
                <a:spcPct val="150000"/>
              </a:lnSpc>
              <a:buNone/>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The Olympic Games, a hallmark of global sportsmanship and competitive excellence, have a rich history spanning over a century. Since their inception in 1896, the Olympics have grown exponentially in terms of participation, events, and global influence. This research project dives into 120 years of Olympic data, analyzing trends, patterns, and unique insights using SQL queries. With a dataset encompassing 39,748 records from various Olympic Games, this analysis aims to uncover stories and statistics that highlight the evolution of the Games and the athletes who participate in them.</a:t>
            </a:r>
            <a:endParaRPr lang="en-US" sz="2000" dirty="0">
              <a:latin typeface="Times New Roman" panose="02020603050405020304" pitchFamily="18" charset="0"/>
              <a:cs typeface="Times New Roman" panose="02020603050405020304" pitchFamily="18" charset="0"/>
            </a:endParaRPr>
          </a:p>
        </p:txBody>
      </p:sp>
      <p:sp>
        <p:nvSpPr>
          <p:cNvPr id="9" name="Text 4">
            <a:extLst>
              <a:ext uri="{FF2B5EF4-FFF2-40B4-BE49-F238E27FC236}">
                <a16:creationId xmlns:a16="http://schemas.microsoft.com/office/drawing/2014/main" id="{92149DD0-4901-B08E-7D59-84A4340D3A10}"/>
              </a:ext>
            </a:extLst>
          </p:cNvPr>
          <p:cNvSpPr/>
          <p:nvPr/>
        </p:nvSpPr>
        <p:spPr>
          <a:xfrm>
            <a:off x="1299686" y="5755958"/>
            <a:ext cx="1818442" cy="388858"/>
          </a:xfrm>
          <a:prstGeom prst="rect">
            <a:avLst/>
          </a:prstGeom>
          <a:noFill/>
          <a:ln/>
        </p:spPr>
        <p:txBody>
          <a:bodyPr wrap="none" rtlCol="0" anchor="t"/>
          <a:lstStyle/>
          <a:p>
            <a:pPr marL="0" indent="0" algn="l">
              <a:lnSpc>
                <a:spcPts val="3062"/>
              </a:lnSpc>
              <a:buNone/>
            </a:pPr>
            <a:endParaRPr lang="en-US" sz="2187" dirty="0"/>
          </a:p>
        </p:txBody>
      </p:sp>
      <p:pic>
        <p:nvPicPr>
          <p:cNvPr id="7" name="Picture 6">
            <a:extLst>
              <a:ext uri="{FF2B5EF4-FFF2-40B4-BE49-F238E27FC236}">
                <a16:creationId xmlns:a16="http://schemas.microsoft.com/office/drawing/2014/main" id="{560FCEE7-A92F-656F-AEE0-2366E7734A2A}"/>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869679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FB70-4CBE-A00B-9DAD-EEB24C7FD83B}"/>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6856F0B-FC8F-DB8B-0022-1A1C70447817}"/>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F861293-5A4F-0370-92FB-3A2A8CB46883}"/>
              </a:ext>
            </a:extLst>
          </p:cNvPr>
          <p:cNvSpPr/>
          <p:nvPr/>
        </p:nvSpPr>
        <p:spPr>
          <a:xfrm>
            <a:off x="0" y="9939"/>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5CB6BF38-4095-2A7F-9420-87FDFD997989}"/>
              </a:ext>
            </a:extLst>
          </p:cNvPr>
          <p:cNvSpPr/>
          <p:nvPr/>
        </p:nvSpPr>
        <p:spPr>
          <a:xfrm>
            <a:off x="1068512" y="877014"/>
            <a:ext cx="8153236"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Objectives</a:t>
            </a:r>
            <a:endParaRPr lang="en-US" sz="4374" dirty="0"/>
          </a:p>
        </p:txBody>
      </p:sp>
      <p:sp>
        <p:nvSpPr>
          <p:cNvPr id="6" name="Text 3">
            <a:extLst>
              <a:ext uri="{FF2B5EF4-FFF2-40B4-BE49-F238E27FC236}">
                <a16:creationId xmlns:a16="http://schemas.microsoft.com/office/drawing/2014/main" id="{53A2A3F9-F733-F3B2-1AB3-2F7B5EA5AE67}"/>
              </a:ext>
            </a:extLst>
          </p:cNvPr>
          <p:cNvSpPr/>
          <p:nvPr/>
        </p:nvSpPr>
        <p:spPr>
          <a:xfrm>
            <a:off x="1068512" y="3043357"/>
            <a:ext cx="4321329" cy="2612008"/>
          </a:xfrm>
          <a:prstGeom prst="rect">
            <a:avLst/>
          </a:prstGeom>
          <a:noFill/>
          <a:ln/>
        </p:spPr>
        <p:txBody>
          <a:bodyPr wrap="square" rtlCol="0" anchor="t"/>
          <a:lstStyle/>
          <a:p>
            <a:pPr marL="0" indent="0">
              <a:lnSpc>
                <a:spcPts val="2799"/>
              </a:lnSpc>
              <a:buNone/>
            </a:pPr>
            <a:endParaRPr lang="en-US" sz="1750" dirty="0"/>
          </a:p>
        </p:txBody>
      </p:sp>
      <p:sp>
        <p:nvSpPr>
          <p:cNvPr id="17" name="TextBox 16">
            <a:extLst>
              <a:ext uri="{FF2B5EF4-FFF2-40B4-BE49-F238E27FC236}">
                <a16:creationId xmlns:a16="http://schemas.microsoft.com/office/drawing/2014/main" id="{AC2FDB21-E235-D92F-BBBC-C5B19C27B8C7}"/>
              </a:ext>
            </a:extLst>
          </p:cNvPr>
          <p:cNvSpPr txBox="1"/>
          <p:nvPr/>
        </p:nvSpPr>
        <p:spPr>
          <a:xfrm>
            <a:off x="1413388" y="2225702"/>
            <a:ext cx="11921612" cy="4708981"/>
          </a:xfrm>
          <a:prstGeom prst="rect">
            <a:avLst/>
          </a:prstGeom>
          <a:noFill/>
        </p:spPr>
        <p:txBody>
          <a:bodyPr wrap="square" rtlCol="0">
            <a:spAutoFit/>
          </a:bodyPr>
          <a:lstStyle/>
          <a:p>
            <a:r>
              <a:rPr lang="en-US" sz="2000" dirty="0">
                <a:solidFill>
                  <a:schemeClr val="bg2"/>
                </a:solidFill>
                <a:latin typeface="Times New Roman" panose="02020603050405020304" pitchFamily="18" charset="0"/>
                <a:cs typeface="Times New Roman" panose="02020603050405020304" pitchFamily="18" charset="0"/>
              </a:rPr>
              <a:t>Historical Trends: </a:t>
            </a:r>
          </a:p>
          <a:p>
            <a:r>
              <a:rPr lang="en-US" sz="2000" dirty="0">
                <a:solidFill>
                  <a:schemeClr val="bg2"/>
                </a:solidFill>
                <a:latin typeface="Times New Roman" panose="02020603050405020304" pitchFamily="18" charset="0"/>
                <a:cs typeface="Times New Roman" panose="02020603050405020304" pitchFamily="18" charset="0"/>
              </a:rPr>
              <a:t>Examine the growth in athlete participation, the introduction of new sports, and the evolution of athlete demographics over time.</a:t>
            </a:r>
          </a:p>
          <a:p>
            <a:endParaRPr lang="en-US" sz="2000" dirty="0">
              <a:solidFill>
                <a:schemeClr val="bg2"/>
              </a:solidFill>
              <a:latin typeface="Times New Roman" panose="02020603050405020304" pitchFamily="18" charset="0"/>
              <a:cs typeface="Times New Roman" panose="02020603050405020304" pitchFamily="18" charset="0"/>
            </a:endParaRPr>
          </a:p>
          <a:p>
            <a:r>
              <a:rPr lang="en-US" sz="2000" dirty="0">
                <a:solidFill>
                  <a:schemeClr val="bg2"/>
                </a:solidFill>
                <a:latin typeface="Times New Roman" panose="02020603050405020304" pitchFamily="18" charset="0"/>
                <a:cs typeface="Times New Roman" panose="02020603050405020304" pitchFamily="18" charset="0"/>
              </a:rPr>
              <a:t>Performance Analysis: </a:t>
            </a:r>
          </a:p>
          <a:p>
            <a:r>
              <a:rPr lang="en-US" sz="2000" dirty="0">
                <a:solidFill>
                  <a:schemeClr val="bg2"/>
                </a:solidFill>
                <a:latin typeface="Times New Roman" panose="02020603050405020304" pitchFamily="18" charset="0"/>
                <a:cs typeface="Times New Roman" panose="02020603050405020304" pitchFamily="18" charset="0"/>
              </a:rPr>
              <a:t>Identify top-performing countries and athletes, understand patterns in medal distribution, and highlight exceptional achievements.</a:t>
            </a:r>
          </a:p>
          <a:p>
            <a:endParaRPr lang="en-US" sz="2000" dirty="0">
              <a:solidFill>
                <a:schemeClr val="bg2"/>
              </a:solidFill>
              <a:latin typeface="Times New Roman" panose="02020603050405020304" pitchFamily="18" charset="0"/>
              <a:cs typeface="Times New Roman" panose="02020603050405020304" pitchFamily="18" charset="0"/>
            </a:endParaRPr>
          </a:p>
          <a:p>
            <a:r>
              <a:rPr lang="en-US" sz="2000" dirty="0">
                <a:solidFill>
                  <a:schemeClr val="bg2"/>
                </a:solidFill>
                <a:latin typeface="Times New Roman" panose="02020603050405020304" pitchFamily="18" charset="0"/>
                <a:cs typeface="Times New Roman" panose="02020603050405020304" pitchFamily="18" charset="0"/>
              </a:rPr>
              <a:t>Demographic Insights: </a:t>
            </a:r>
          </a:p>
          <a:p>
            <a:r>
              <a:rPr lang="en-US" sz="2000" dirty="0">
                <a:solidFill>
                  <a:schemeClr val="bg2"/>
                </a:solidFill>
                <a:latin typeface="Times New Roman" panose="02020603050405020304" pitchFamily="18" charset="0"/>
                <a:cs typeface="Times New Roman" panose="02020603050405020304" pitchFamily="18" charset="0"/>
              </a:rPr>
              <a:t>Explore the characteristics of athletes, including age, height, weight, and gender, and how these have changed across different eras and sports.</a:t>
            </a:r>
          </a:p>
          <a:p>
            <a:endParaRPr lang="en-US" sz="2000" dirty="0">
              <a:solidFill>
                <a:schemeClr val="bg2"/>
              </a:solidFill>
              <a:latin typeface="Times New Roman" panose="02020603050405020304" pitchFamily="18" charset="0"/>
              <a:cs typeface="Times New Roman" panose="02020603050405020304" pitchFamily="18" charset="0"/>
            </a:endParaRPr>
          </a:p>
          <a:p>
            <a:r>
              <a:rPr lang="en-US" sz="2000" dirty="0">
                <a:solidFill>
                  <a:schemeClr val="bg2"/>
                </a:solidFill>
                <a:latin typeface="Times New Roman" panose="02020603050405020304" pitchFamily="18" charset="0"/>
                <a:cs typeface="Times New Roman" panose="02020603050405020304" pitchFamily="18" charset="0"/>
              </a:rPr>
              <a:t>Comparative Analysis: </a:t>
            </a:r>
          </a:p>
          <a:p>
            <a:r>
              <a:rPr lang="en-US" sz="2000" dirty="0">
                <a:solidFill>
                  <a:schemeClr val="bg2"/>
                </a:solidFill>
                <a:latin typeface="Times New Roman" panose="02020603050405020304" pitchFamily="18" charset="0"/>
                <a:cs typeface="Times New Roman" panose="02020603050405020304" pitchFamily="18" charset="0"/>
              </a:rPr>
              <a:t>Compare various aspects of the Summer and Winter Olympics, and evaluate the impact of geographical, temporal, and social factors on the Games.</a:t>
            </a:r>
            <a:r>
              <a:rPr lang="en-IN" sz="2000" dirty="0">
                <a:solidFill>
                  <a:schemeClr val="bg2"/>
                </a:solidFill>
                <a:latin typeface="Times New Roman" panose="02020603050405020304" pitchFamily="18" charset="0"/>
                <a:cs typeface="Times New Roman" panose="02020603050405020304" pitchFamily="18" charset="0"/>
              </a:rPr>
              <a:t>s</a:t>
            </a:r>
          </a:p>
        </p:txBody>
      </p:sp>
      <p:pic>
        <p:nvPicPr>
          <p:cNvPr id="5" name="Picture 4">
            <a:extLst>
              <a:ext uri="{FF2B5EF4-FFF2-40B4-BE49-F238E27FC236}">
                <a16:creationId xmlns:a16="http://schemas.microsoft.com/office/drawing/2014/main" id="{4229835A-2E5C-F7AD-9ACE-C2FBBC1DA920}"/>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316415610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21C39-F6A5-FADB-551A-4C05B408354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376EFA1-2275-9DE7-88A7-4AB872E98455}"/>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60007B0B-6046-60FB-5888-8F17C0C12756}"/>
              </a:ext>
            </a:extLst>
          </p:cNvPr>
          <p:cNvSpPr/>
          <p:nvPr/>
        </p:nvSpPr>
        <p:spPr>
          <a:xfrm>
            <a:off x="0" y="19878"/>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C83D049B-A64E-C441-2B96-462E0610FA88}"/>
              </a:ext>
            </a:extLst>
          </p:cNvPr>
          <p:cNvSpPr/>
          <p:nvPr/>
        </p:nvSpPr>
        <p:spPr>
          <a:xfrm>
            <a:off x="1068512" y="877014"/>
            <a:ext cx="8153236" cy="694373"/>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ea typeface="Prompt" pitchFamily="34" charset="-122"/>
                <a:cs typeface="Prompt" pitchFamily="34" charset="-120"/>
              </a:rPr>
              <a:t>Methodology</a:t>
            </a:r>
            <a:endParaRPr lang="en-US" sz="4374" dirty="0"/>
          </a:p>
        </p:txBody>
      </p:sp>
      <p:sp>
        <p:nvSpPr>
          <p:cNvPr id="6" name="Text 3">
            <a:extLst>
              <a:ext uri="{FF2B5EF4-FFF2-40B4-BE49-F238E27FC236}">
                <a16:creationId xmlns:a16="http://schemas.microsoft.com/office/drawing/2014/main" id="{2C15C074-86B6-F78F-FC2A-60488FD3F3F4}"/>
              </a:ext>
            </a:extLst>
          </p:cNvPr>
          <p:cNvSpPr/>
          <p:nvPr/>
        </p:nvSpPr>
        <p:spPr>
          <a:xfrm>
            <a:off x="1068512" y="2434389"/>
            <a:ext cx="12596688" cy="4309311"/>
          </a:xfrm>
          <a:prstGeom prst="rect">
            <a:avLst/>
          </a:prstGeom>
          <a:noFill/>
          <a:ln/>
        </p:spPr>
        <p:txBody>
          <a:bodyPr wrap="square" rtlCol="0" anchor="t"/>
          <a:lstStyle/>
          <a:p>
            <a:pPr marL="0" indent="0">
              <a:lnSpc>
                <a:spcPct val="150000"/>
              </a:lnSpc>
              <a:buNone/>
            </a:pPr>
            <a:r>
              <a:rPr lang="en-US" sz="2000" b="0" i="0" dirty="0">
                <a:solidFill>
                  <a:srgbClr val="ECECEC"/>
                </a:solidFill>
                <a:effectLst/>
                <a:latin typeface="Times New Roman" panose="02020603050405020304" pitchFamily="18" charset="0"/>
                <a:cs typeface="Times New Roman" panose="02020603050405020304" pitchFamily="18" charset="0"/>
              </a:rPr>
              <a:t>Data Source:</a:t>
            </a:r>
          </a:p>
          <a:p>
            <a:pPr marL="0" indent="0">
              <a:lnSpc>
                <a:spcPct val="150000"/>
              </a:lnSpc>
              <a:buNone/>
            </a:pPr>
            <a:r>
              <a:rPr lang="en-US" sz="2000" b="0" i="0" dirty="0">
                <a:solidFill>
                  <a:srgbClr val="ECECEC"/>
                </a:solidFill>
                <a:effectLst/>
                <a:latin typeface="Times New Roman" panose="02020603050405020304" pitchFamily="18" charset="0"/>
                <a:cs typeface="Times New Roman" panose="02020603050405020304" pitchFamily="18" charset="0"/>
              </a:rPr>
              <a:t> The data for this project comes from a comprehensive Olympic dataset containing records from 1896 to 2016.</a:t>
            </a:r>
          </a:p>
          <a:p>
            <a:pPr marL="0" indent="0">
              <a:lnSpc>
                <a:spcPct val="150000"/>
              </a:lnSpc>
              <a:buNone/>
            </a:pPr>
            <a:endParaRPr lang="en-US" sz="2000" b="0" i="0" dirty="0">
              <a:solidFill>
                <a:srgbClr val="ECECEC"/>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000" b="0" i="0" dirty="0">
                <a:solidFill>
                  <a:srgbClr val="ECECEC"/>
                </a:solidFill>
                <a:effectLst/>
                <a:latin typeface="Times New Roman" panose="02020603050405020304" pitchFamily="18" charset="0"/>
                <a:cs typeface="Times New Roman" panose="02020603050405020304" pitchFamily="18" charset="0"/>
              </a:rPr>
              <a:t>Tools: </a:t>
            </a:r>
          </a:p>
          <a:p>
            <a:pPr marL="0" indent="0">
              <a:lnSpc>
                <a:spcPct val="150000"/>
              </a:lnSpc>
              <a:buNone/>
            </a:pPr>
            <a:r>
              <a:rPr lang="en-US" sz="2000" b="0" i="0" dirty="0">
                <a:solidFill>
                  <a:srgbClr val="ECECEC"/>
                </a:solidFill>
                <a:effectLst/>
                <a:latin typeface="Times New Roman" panose="02020603050405020304" pitchFamily="18" charset="0"/>
                <a:cs typeface="Times New Roman" panose="02020603050405020304" pitchFamily="18" charset="0"/>
              </a:rPr>
              <a:t>SQL is utilized to query and analyze the data, while Excel is used to visualize the findings through charts and graphs.</a:t>
            </a:r>
          </a:p>
          <a:p>
            <a:pPr marL="0" indent="0">
              <a:lnSpc>
                <a:spcPct val="150000"/>
              </a:lnSpc>
              <a:buNone/>
            </a:pPr>
            <a:endParaRPr lang="en-US" sz="2000" b="0" i="0" dirty="0">
              <a:solidFill>
                <a:srgbClr val="ECECEC"/>
              </a:solidFill>
              <a:effectLst/>
              <a:latin typeface="Times New Roman" panose="02020603050405020304" pitchFamily="18" charset="0"/>
              <a:cs typeface="Times New Roman" panose="02020603050405020304" pitchFamily="18" charset="0"/>
            </a:endParaRPr>
          </a:p>
          <a:p>
            <a:pPr marL="0" indent="0">
              <a:lnSpc>
                <a:spcPct val="150000"/>
              </a:lnSpc>
              <a:buNone/>
            </a:pPr>
            <a:r>
              <a:rPr lang="en-US" sz="2000" b="0" i="0" dirty="0">
                <a:solidFill>
                  <a:srgbClr val="ECECEC"/>
                </a:solidFill>
                <a:effectLst/>
                <a:latin typeface="Times New Roman" panose="02020603050405020304" pitchFamily="18" charset="0"/>
                <a:cs typeface="Times New Roman" panose="02020603050405020304" pitchFamily="18" charset="0"/>
              </a:rPr>
              <a:t>Approach:</a:t>
            </a:r>
          </a:p>
          <a:p>
            <a:pPr marL="0" indent="0">
              <a:lnSpc>
                <a:spcPct val="150000"/>
              </a:lnSpc>
              <a:buNone/>
            </a:pPr>
            <a:r>
              <a:rPr lang="en-US" sz="2000" b="0" i="0" dirty="0">
                <a:solidFill>
                  <a:srgbClr val="ECECEC"/>
                </a:solidFill>
                <a:effectLst/>
                <a:latin typeface="Times New Roman" panose="02020603050405020304" pitchFamily="18" charset="0"/>
                <a:cs typeface="Times New Roman" panose="02020603050405020304" pitchFamily="18" charset="0"/>
              </a:rPr>
              <a:t> 20 SQL queries are designed to address specific questions about the Olympic Games, each followed by a visualization of the results and an interpretation of the insights gained.</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366F291-561D-AE29-193E-2878683F888F}"/>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4435702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90134-665C-88B0-5298-2F35C269671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DB3D059-3BEF-ADA0-0A4D-A968163B40B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3B25A9D-7FE9-8802-0F8C-8B5610DE527C}"/>
              </a:ext>
            </a:extLst>
          </p:cNvPr>
          <p:cNvSpPr/>
          <p:nvPr/>
        </p:nvSpPr>
        <p:spPr>
          <a:xfrm>
            <a:off x="0" y="19878"/>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ACF03AF6-157C-30A9-3C73-A13880354FFE}"/>
              </a:ext>
            </a:extLst>
          </p:cNvPr>
          <p:cNvSpPr/>
          <p:nvPr/>
        </p:nvSpPr>
        <p:spPr>
          <a:xfrm>
            <a:off x="1062800" y="877014"/>
            <a:ext cx="10519600" cy="694373"/>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Introduction to The Dataset</a:t>
            </a:r>
            <a:endParaRPr lang="en-US" sz="4374" dirty="0"/>
          </a:p>
        </p:txBody>
      </p:sp>
      <p:sp>
        <p:nvSpPr>
          <p:cNvPr id="5" name="Text 2">
            <a:extLst>
              <a:ext uri="{FF2B5EF4-FFF2-40B4-BE49-F238E27FC236}">
                <a16:creationId xmlns:a16="http://schemas.microsoft.com/office/drawing/2014/main" id="{DEBE9846-3DB2-82E3-4910-FFD8C13C2D14}"/>
              </a:ext>
            </a:extLst>
          </p:cNvPr>
          <p:cNvSpPr/>
          <p:nvPr/>
        </p:nvSpPr>
        <p:spPr>
          <a:xfrm>
            <a:off x="1068512" y="2126813"/>
            <a:ext cx="6369978" cy="694373"/>
          </a:xfrm>
          <a:prstGeom prst="rect">
            <a:avLst/>
          </a:prstGeom>
          <a:noFill/>
          <a:ln/>
        </p:spPr>
        <p:txBody>
          <a:bodyPr wrap="square" rtlCol="0" anchor="t"/>
          <a:lstStyle/>
          <a:p>
            <a:pPr marL="0" indent="0">
              <a:lnSpc>
                <a:spcPts val="2734"/>
              </a:lnSpc>
              <a:buNone/>
            </a:pPr>
            <a:r>
              <a:rPr lang="en-US" sz="2187" dirty="0">
                <a:solidFill>
                  <a:srgbClr val="C6BFEE"/>
                </a:solidFill>
                <a:latin typeface="Prompt" pitchFamily="34" charset="0"/>
                <a:cs typeface="Prompt" pitchFamily="34" charset="-120"/>
              </a:rPr>
              <a:t>Dataset credit- mavenanalytics.io</a:t>
            </a:r>
            <a:endParaRPr lang="en-US" sz="2187" dirty="0"/>
          </a:p>
        </p:txBody>
      </p:sp>
      <p:sp>
        <p:nvSpPr>
          <p:cNvPr id="6" name="Text 3">
            <a:extLst>
              <a:ext uri="{FF2B5EF4-FFF2-40B4-BE49-F238E27FC236}">
                <a16:creationId xmlns:a16="http://schemas.microsoft.com/office/drawing/2014/main" id="{3DB1309A-53B6-CCFB-A6B7-777FE2771E02}"/>
              </a:ext>
            </a:extLst>
          </p:cNvPr>
          <p:cNvSpPr/>
          <p:nvPr/>
        </p:nvSpPr>
        <p:spPr>
          <a:xfrm>
            <a:off x="1068512" y="3043357"/>
            <a:ext cx="5931378" cy="861465"/>
          </a:xfrm>
          <a:prstGeom prst="rect">
            <a:avLst/>
          </a:prstGeom>
          <a:noFill/>
          <a:ln/>
        </p:spPr>
        <p:txBody>
          <a:bodyPr wrap="square" rtlCol="0" anchor="t"/>
          <a:lstStyle/>
          <a:p>
            <a:pPr marL="0" indent="0">
              <a:lnSpc>
                <a:spcPts val="2799"/>
              </a:lnSpc>
              <a:buNone/>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The Dataset comprise of one table- The Olympic table</a:t>
            </a:r>
            <a:endParaRPr lang="en-US" sz="2000" dirty="0">
              <a:latin typeface="Times New Roman" panose="02020603050405020304" pitchFamily="18" charset="0"/>
              <a:cs typeface="Times New Roman" panose="02020603050405020304" pitchFamily="18" charset="0"/>
            </a:endParaRPr>
          </a:p>
        </p:txBody>
      </p:sp>
      <p:sp>
        <p:nvSpPr>
          <p:cNvPr id="7" name="Text 2">
            <a:extLst>
              <a:ext uri="{FF2B5EF4-FFF2-40B4-BE49-F238E27FC236}">
                <a16:creationId xmlns:a16="http://schemas.microsoft.com/office/drawing/2014/main" id="{B2B39B66-8BF4-1FC4-C8C4-F1881F55F5B4}"/>
              </a:ext>
            </a:extLst>
          </p:cNvPr>
          <p:cNvSpPr/>
          <p:nvPr/>
        </p:nvSpPr>
        <p:spPr>
          <a:xfrm>
            <a:off x="1062799" y="4562402"/>
            <a:ext cx="5931378" cy="1827888"/>
          </a:xfrm>
          <a:prstGeom prst="rect">
            <a:avLst/>
          </a:prstGeom>
          <a:noFill/>
          <a:ln/>
        </p:spPr>
        <p:txBody>
          <a:bodyPr wrap="square" rtlCol="0" anchor="t"/>
          <a:lstStyle/>
          <a:p>
            <a:pPr marL="0" indent="0">
              <a:lnSpc>
                <a:spcPts val="2734"/>
              </a:lnSpc>
              <a:buNone/>
            </a:pPr>
            <a:r>
              <a:rPr lang="en-US" sz="2800" dirty="0">
                <a:solidFill>
                  <a:srgbClr val="C6BFEE"/>
                </a:solidFill>
                <a:latin typeface="Times New Roman" panose="02020603050405020304" pitchFamily="18" charset="0"/>
                <a:cs typeface="Times New Roman" panose="02020603050405020304" pitchFamily="18" charset="0"/>
              </a:rPr>
              <a:t>The columns present and their data type are mentioned below</a:t>
            </a:r>
            <a:endParaRPr lang="en-US"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F64DB5D-7AE8-7DAB-830A-EB3ED75F3879}"/>
              </a:ext>
            </a:extLst>
          </p:cNvPr>
          <p:cNvPicPr>
            <a:picLocks noChangeAspect="1"/>
          </p:cNvPicPr>
          <p:nvPr/>
        </p:nvPicPr>
        <p:blipFill>
          <a:blip r:embed="rId4"/>
          <a:stretch>
            <a:fillRect/>
          </a:stretch>
        </p:blipFill>
        <p:spPr>
          <a:xfrm>
            <a:off x="9242716" y="2126813"/>
            <a:ext cx="2791630" cy="5172075"/>
          </a:xfrm>
          <a:prstGeom prst="rect">
            <a:avLst/>
          </a:prstGeom>
        </p:spPr>
      </p:pic>
      <p:pic>
        <p:nvPicPr>
          <p:cNvPr id="11" name="Picture 10">
            <a:extLst>
              <a:ext uri="{FF2B5EF4-FFF2-40B4-BE49-F238E27FC236}">
                <a16:creationId xmlns:a16="http://schemas.microsoft.com/office/drawing/2014/main" id="{D7249DB3-CF67-5236-CCD3-4CB34B28C64C}"/>
              </a:ext>
            </a:extLst>
          </p:cNvPr>
          <p:cNvPicPr>
            <a:picLocks noChangeAspect="1"/>
          </p:cNvPicPr>
          <p:nvPr/>
        </p:nvPicPr>
        <p:blipFill>
          <a:blip r:embed="rId5"/>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5199130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90134-665C-88B0-5298-2F35C269671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DB3D059-3BEF-ADA0-0A4D-A968163B40BA}"/>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73B25A9D-7FE9-8802-0F8C-8B5610DE527C}"/>
              </a:ext>
            </a:extLst>
          </p:cNvPr>
          <p:cNvSpPr/>
          <p:nvPr/>
        </p:nvSpPr>
        <p:spPr>
          <a:xfrm>
            <a:off x="0" y="30388"/>
            <a:ext cx="14630400" cy="8229600"/>
          </a:xfrm>
          <a:prstGeom prst="rect">
            <a:avLst/>
          </a:prstGeom>
          <a:solidFill>
            <a:srgbClr val="0B0C23">
              <a:alpha val="75000"/>
            </a:srgbClr>
          </a:solidFill>
          <a:ln/>
        </p:spPr>
        <p:txBody>
          <a:bodyPr/>
          <a:lstStyle/>
          <a:p>
            <a:r>
              <a:rPr lang="en-IN" dirty="0"/>
              <a:t>1</a:t>
            </a:r>
          </a:p>
        </p:txBody>
      </p:sp>
      <p:sp>
        <p:nvSpPr>
          <p:cNvPr id="4" name="Text 1">
            <a:extLst>
              <a:ext uri="{FF2B5EF4-FFF2-40B4-BE49-F238E27FC236}">
                <a16:creationId xmlns:a16="http://schemas.microsoft.com/office/drawing/2014/main" id="{ACF03AF6-157C-30A9-3C73-A13880354FFE}"/>
              </a:ext>
            </a:extLst>
          </p:cNvPr>
          <p:cNvSpPr/>
          <p:nvPr/>
        </p:nvSpPr>
        <p:spPr>
          <a:xfrm>
            <a:off x="1062800" y="526414"/>
            <a:ext cx="10519600" cy="694373"/>
          </a:xfrm>
          <a:prstGeom prst="rect">
            <a:avLst/>
          </a:prstGeom>
          <a:noFill/>
          <a:ln/>
        </p:spPr>
        <p:txBody>
          <a:bodyPr wrap="none" rtlCol="0" anchor="t"/>
          <a:lstStyle/>
          <a:p>
            <a:pPr marL="0" indent="0">
              <a:lnSpc>
                <a:spcPts val="5468"/>
              </a:lnSpc>
              <a:buNone/>
            </a:pPr>
            <a:r>
              <a:rPr lang="en-US" sz="5200" dirty="0">
                <a:solidFill>
                  <a:srgbClr val="C6BFEE"/>
                </a:solidFill>
                <a:latin typeface="Prompt" pitchFamily="34" charset="0"/>
                <a:cs typeface="Prompt" pitchFamily="34" charset="-120"/>
              </a:rPr>
              <a:t>Introduction to The Dataset</a:t>
            </a:r>
            <a:endParaRPr lang="en-US" sz="4374" dirty="0"/>
          </a:p>
        </p:txBody>
      </p:sp>
      <p:sp>
        <p:nvSpPr>
          <p:cNvPr id="6" name="Text 3">
            <a:extLst>
              <a:ext uri="{FF2B5EF4-FFF2-40B4-BE49-F238E27FC236}">
                <a16:creationId xmlns:a16="http://schemas.microsoft.com/office/drawing/2014/main" id="{3DB1309A-53B6-CCFB-A6B7-777FE2771E02}"/>
              </a:ext>
            </a:extLst>
          </p:cNvPr>
          <p:cNvSpPr/>
          <p:nvPr/>
        </p:nvSpPr>
        <p:spPr>
          <a:xfrm>
            <a:off x="1545400" y="1267552"/>
            <a:ext cx="10398274" cy="6962048"/>
          </a:xfrm>
          <a:prstGeom prst="rect">
            <a:avLst/>
          </a:prstGeom>
          <a:noFill/>
          <a:ln/>
        </p:spPr>
        <p:txBody>
          <a:bodyPr wrap="square" rtlCol="0" anchor="t"/>
          <a:lstStyle/>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ID (int): Unique identifier for each record.</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Name (varchar(255)): Name of the athlete.</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Sex (char(1)): Gender of the athlete ('M' for male, 'F' for female).</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Age (int): Age of the athlete at the time of the event.</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Height (int): Height of the athlete in centimeters.</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Weight (int): Weight of the athlete in kilograms.</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Team (varchar(255)): Name of the team the athlete represents.</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Country (varchar(255)): Country of the athlete.</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Games (varchar(255)): Specific edition of the Olympic Games (e.g., "Athens 1896").</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Year (int): Year in which the Olympic Games took place.</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Season (varchar(255)): Season of the Games ('Summer' or 'Winter').</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City (varchar(255)): Host city of the Olympic Games.</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Sport (varchar(255)): Sport in which the athlete competed.</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Event (varchar(255)): Specific event within the sport (e.g., "100m freestyle").</a:t>
            </a:r>
          </a:p>
          <a:p>
            <a:pPr marL="285750" indent="-285750">
              <a:lnSpc>
                <a:spcPct val="150000"/>
              </a:lnSpc>
              <a:buFont typeface="Wingdings" panose="05000000000000000000" pitchFamily="2" charset="2"/>
              <a:buChar char="Ø"/>
            </a:pPr>
            <a:r>
              <a:rPr lang="en-US" sz="2000" dirty="0">
                <a:solidFill>
                  <a:srgbClr val="DAD8E9"/>
                </a:solidFill>
                <a:latin typeface="Times New Roman" panose="02020603050405020304" pitchFamily="18" charset="0"/>
                <a:ea typeface="Mukta" pitchFamily="34" charset="-122"/>
                <a:cs typeface="Times New Roman" panose="02020603050405020304" pitchFamily="18" charset="0"/>
              </a:rPr>
              <a:t>Medal (varchar(255)): Medal won by the athlete ('Gold', 'Silver’, or 'Bronze').</a:t>
            </a:r>
          </a:p>
          <a:p>
            <a:pPr marL="285750" indent="-285750">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A9E88D7-C31E-CF8B-DD7A-F73D2A941616}"/>
              </a:ext>
            </a:extLst>
          </p:cNvPr>
          <p:cNvPicPr>
            <a:picLocks noChangeAspect="1"/>
          </p:cNvPicPr>
          <p:nvPr/>
        </p:nvPicPr>
        <p:blipFill>
          <a:blip r:embed="rId4"/>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18059787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0510"/>
            <a:ext cx="14630400" cy="8229600"/>
          </a:xfrm>
          <a:prstGeom prst="rect">
            <a:avLst/>
          </a:prstGeom>
          <a:solidFill>
            <a:srgbClr val="0B0C23">
              <a:alpha val="75000"/>
            </a:srgbClr>
          </a:solidFill>
          <a:ln/>
        </p:spPr>
        <p:txBody>
          <a:bodyPr/>
          <a:lstStyle/>
          <a:p>
            <a:endParaRPr lang="en-IN" dirty="0"/>
          </a:p>
        </p:txBody>
      </p:sp>
      <p:sp>
        <p:nvSpPr>
          <p:cNvPr id="4" name="Text 1"/>
          <p:cNvSpPr/>
          <p:nvPr/>
        </p:nvSpPr>
        <p:spPr>
          <a:xfrm>
            <a:off x="2313532" y="3187216"/>
            <a:ext cx="9300399" cy="1855167"/>
          </a:xfrm>
          <a:prstGeom prst="rect">
            <a:avLst/>
          </a:prstGeom>
          <a:noFill/>
          <a:ln/>
        </p:spPr>
        <p:txBody>
          <a:bodyPr wrap="none" rtlCol="0" anchor="t"/>
          <a:lstStyle/>
          <a:p>
            <a:pPr marL="0" indent="0">
              <a:lnSpc>
                <a:spcPts val="5468"/>
              </a:lnSpc>
              <a:buNone/>
            </a:pPr>
            <a:r>
              <a:rPr lang="en-US" sz="7200" dirty="0">
                <a:solidFill>
                  <a:srgbClr val="C6BFEE"/>
                </a:solidFill>
                <a:latin typeface="Times New Roman" panose="02020603050405020304" pitchFamily="18" charset="0"/>
                <a:cs typeface="Times New Roman" panose="02020603050405020304" pitchFamily="18" charset="0"/>
              </a:rPr>
              <a:t>ANALYSIS OF DATA</a:t>
            </a:r>
            <a:endParaRPr lang="en-US" sz="7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25AD64B-51B8-9E4C-A6BA-8B9D544EC01C}"/>
              </a:ext>
            </a:extLst>
          </p:cNvPr>
          <p:cNvPicPr>
            <a:picLocks noChangeAspect="1"/>
          </p:cNvPicPr>
          <p:nvPr/>
        </p:nvPicPr>
        <p:blipFill>
          <a:blip r:embed="rId4"/>
          <a:stretch>
            <a:fillRect/>
          </a:stretch>
        </p:blipFill>
        <p:spPr>
          <a:xfrm>
            <a:off x="13157200" y="201612"/>
            <a:ext cx="1371600" cy="10191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9210605"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187" dirty="0">
                <a:solidFill>
                  <a:srgbClr val="C6BFEE"/>
                </a:solidFill>
                <a:latin typeface="Times New Roman" panose="02020603050405020304" pitchFamily="18" charset="0"/>
                <a:ea typeface="Prompt" pitchFamily="34" charset="-122"/>
                <a:cs typeface="Times New Roman" panose="02020603050405020304" pitchFamily="18" charset="0"/>
              </a:rPr>
              <a:t>Here Are The Top 5 Country That Have Highest Medal:</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Countries With The Most Medal</a:t>
            </a:r>
            <a:endParaRPr lang="en-US" sz="4400" dirty="0"/>
          </a:p>
        </p:txBody>
      </p:sp>
      <p:pic>
        <p:nvPicPr>
          <p:cNvPr id="12" name="Picture 11">
            <a:extLst>
              <a:ext uri="{FF2B5EF4-FFF2-40B4-BE49-F238E27FC236}">
                <a16:creationId xmlns:a16="http://schemas.microsoft.com/office/drawing/2014/main" id="{2DA90F7C-1C9C-95B8-B988-18DA0ECAE62F}"/>
              </a:ext>
            </a:extLst>
          </p:cNvPr>
          <p:cNvPicPr>
            <a:picLocks noChangeAspect="1"/>
          </p:cNvPicPr>
          <p:nvPr/>
        </p:nvPicPr>
        <p:blipFill>
          <a:blip r:embed="rId4"/>
          <a:stretch>
            <a:fillRect/>
          </a:stretch>
        </p:blipFill>
        <p:spPr>
          <a:xfrm>
            <a:off x="812481" y="2504036"/>
            <a:ext cx="7627326" cy="2956964"/>
          </a:xfrm>
          <a:prstGeom prst="rect">
            <a:avLst/>
          </a:prstGeom>
        </p:spPr>
      </p:pic>
      <p:pic>
        <p:nvPicPr>
          <p:cNvPr id="14" name="Picture 13">
            <a:extLst>
              <a:ext uri="{FF2B5EF4-FFF2-40B4-BE49-F238E27FC236}">
                <a16:creationId xmlns:a16="http://schemas.microsoft.com/office/drawing/2014/main" id="{92737717-D3DF-26C7-00EC-F17BFA324A1D}"/>
              </a:ext>
            </a:extLst>
          </p:cNvPr>
          <p:cNvPicPr>
            <a:picLocks noChangeAspect="1"/>
          </p:cNvPicPr>
          <p:nvPr/>
        </p:nvPicPr>
        <p:blipFill>
          <a:blip r:embed="rId5"/>
          <a:stretch>
            <a:fillRect/>
          </a:stretch>
        </p:blipFill>
        <p:spPr>
          <a:xfrm>
            <a:off x="812480" y="5580965"/>
            <a:ext cx="3162619" cy="2353228"/>
          </a:xfrm>
          <a:prstGeom prst="rect">
            <a:avLst/>
          </a:prstGeom>
        </p:spPr>
      </p:pic>
      <p:graphicFrame>
        <p:nvGraphicFramePr>
          <p:cNvPr id="15" name="Chart 14">
            <a:extLst>
              <a:ext uri="{FF2B5EF4-FFF2-40B4-BE49-F238E27FC236}">
                <a16:creationId xmlns:a16="http://schemas.microsoft.com/office/drawing/2014/main" id="{DBDB4141-996E-1620-78B5-C2EDBAB84CDF}"/>
              </a:ext>
            </a:extLst>
          </p:cNvPr>
          <p:cNvGraphicFramePr>
            <a:graphicFrameLocks/>
          </p:cNvGraphicFramePr>
          <p:nvPr>
            <p:extLst>
              <p:ext uri="{D42A27DB-BD31-4B8C-83A1-F6EECF244321}">
                <p14:modId xmlns:p14="http://schemas.microsoft.com/office/powerpoint/2010/main" val="4114878871"/>
              </p:ext>
            </p:extLst>
          </p:nvPr>
        </p:nvGraphicFramePr>
        <p:xfrm>
          <a:off x="8770883" y="2304366"/>
          <a:ext cx="5757917" cy="3156634"/>
        </p:xfrm>
        <a:graphic>
          <a:graphicData uri="http://schemas.openxmlformats.org/drawingml/2006/chart">
            <c:chart xmlns:c="http://schemas.openxmlformats.org/drawingml/2006/chart" xmlns:r="http://schemas.openxmlformats.org/officeDocument/2006/relationships" r:id="rId6"/>
          </a:graphicData>
        </a:graphic>
      </p:graphicFrame>
      <p:pic>
        <p:nvPicPr>
          <p:cNvPr id="16" name="Picture 15">
            <a:extLst>
              <a:ext uri="{FF2B5EF4-FFF2-40B4-BE49-F238E27FC236}">
                <a16:creationId xmlns:a16="http://schemas.microsoft.com/office/drawing/2014/main" id="{2E1AC292-38DA-4EEB-D25D-B63C222F8123}"/>
              </a:ext>
            </a:extLst>
          </p:cNvPr>
          <p:cNvPicPr>
            <a:picLocks noChangeAspect="1"/>
          </p:cNvPicPr>
          <p:nvPr/>
        </p:nvPicPr>
        <p:blipFill>
          <a:blip r:embed="rId7"/>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2922676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21A0A-D0B0-450A-FEEC-4F44D9BAEFE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8AA7D0F-1100-7693-8EAF-EF0B514E609B}"/>
              </a:ext>
            </a:extLst>
          </p:cNvPr>
          <p:cNvPicPr>
            <a:picLocks noChangeAspect="1"/>
          </p:cNvPicPr>
          <p:nvPr/>
        </p:nvPicPr>
        <p:blipFill>
          <a:blip r:embed="rId3"/>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9D339C57-AF79-63B4-3924-78DA34B44D14}"/>
              </a:ext>
            </a:extLst>
          </p:cNvPr>
          <p:cNvSpPr/>
          <p:nvPr/>
        </p:nvSpPr>
        <p:spPr>
          <a:xfrm>
            <a:off x="-53866" y="-105104"/>
            <a:ext cx="14630400" cy="8229600"/>
          </a:xfrm>
          <a:prstGeom prst="rect">
            <a:avLst/>
          </a:prstGeom>
          <a:solidFill>
            <a:srgbClr val="0B0C23">
              <a:alpha val="75000"/>
            </a:srgbClr>
          </a:solidFill>
          <a:ln/>
        </p:spPr>
        <p:txBody>
          <a:bodyPr/>
          <a:lstStyle/>
          <a:p>
            <a:endParaRPr lang="en-IN" dirty="0"/>
          </a:p>
        </p:txBody>
      </p:sp>
      <p:sp>
        <p:nvSpPr>
          <p:cNvPr id="4" name="Text 1">
            <a:extLst>
              <a:ext uri="{FF2B5EF4-FFF2-40B4-BE49-F238E27FC236}">
                <a16:creationId xmlns:a16="http://schemas.microsoft.com/office/drawing/2014/main" id="{1D1BC90F-AEC6-E844-5769-00D4EE4DC439}"/>
              </a:ext>
            </a:extLst>
          </p:cNvPr>
          <p:cNvSpPr/>
          <p:nvPr/>
        </p:nvSpPr>
        <p:spPr>
          <a:xfrm>
            <a:off x="2624376" y="877014"/>
            <a:ext cx="6597372" cy="694373"/>
          </a:xfrm>
          <a:prstGeom prst="rect">
            <a:avLst/>
          </a:prstGeom>
          <a:noFill/>
          <a:ln/>
        </p:spPr>
        <p:txBody>
          <a:bodyPr wrap="none" rtlCol="0" anchor="t"/>
          <a:lstStyle/>
          <a:p>
            <a:pPr marL="0" indent="0">
              <a:lnSpc>
                <a:spcPts val="5468"/>
              </a:lnSpc>
              <a:buNone/>
            </a:pPr>
            <a:endParaRPr lang="en-US" sz="4374" dirty="0"/>
          </a:p>
        </p:txBody>
      </p:sp>
      <p:sp>
        <p:nvSpPr>
          <p:cNvPr id="5" name="Text 2">
            <a:extLst>
              <a:ext uri="{FF2B5EF4-FFF2-40B4-BE49-F238E27FC236}">
                <a16:creationId xmlns:a16="http://schemas.microsoft.com/office/drawing/2014/main" id="{321FCA7F-96E6-331F-FD3D-6F81A8E88CA3}"/>
              </a:ext>
            </a:extLst>
          </p:cNvPr>
          <p:cNvSpPr/>
          <p:nvPr/>
        </p:nvSpPr>
        <p:spPr>
          <a:xfrm>
            <a:off x="669118" y="1453641"/>
            <a:ext cx="10251130" cy="516996"/>
          </a:xfrm>
          <a:prstGeom prst="rect">
            <a:avLst/>
          </a:prstGeom>
          <a:noFill/>
          <a:ln/>
        </p:spPr>
        <p:txBody>
          <a:bodyPr wrap="square" rtlCol="0" anchor="t"/>
          <a:lstStyle/>
          <a:p>
            <a:pPr marL="342900" indent="-342900">
              <a:lnSpc>
                <a:spcPts val="2734"/>
              </a:lnSpc>
              <a:buFont typeface="Wingdings" panose="05000000000000000000" pitchFamily="2" charset="2"/>
              <a:buChar char="§"/>
            </a:pPr>
            <a:r>
              <a:rPr lang="en-US" sz="2187" dirty="0">
                <a:solidFill>
                  <a:srgbClr val="C6BFEE"/>
                </a:solidFill>
                <a:latin typeface="Times New Roman" panose="02020603050405020304" pitchFamily="18" charset="0"/>
                <a:ea typeface="Prompt" pitchFamily="34" charset="-122"/>
                <a:cs typeface="Times New Roman" panose="02020603050405020304" pitchFamily="18" charset="0"/>
              </a:rPr>
              <a:t>Here Are The Top 5 Country That Have Hosted The Olympic Most No. of Times:</a:t>
            </a:r>
            <a:endParaRPr lang="en-US" sz="2187" dirty="0">
              <a:latin typeface="Times New Roman" panose="02020603050405020304" pitchFamily="18" charset="0"/>
              <a:cs typeface="Times New Roman" panose="02020603050405020304" pitchFamily="18" charset="0"/>
            </a:endParaRPr>
          </a:p>
        </p:txBody>
      </p:sp>
      <p:sp>
        <p:nvSpPr>
          <p:cNvPr id="11" name="Text 2">
            <a:extLst>
              <a:ext uri="{FF2B5EF4-FFF2-40B4-BE49-F238E27FC236}">
                <a16:creationId xmlns:a16="http://schemas.microsoft.com/office/drawing/2014/main" id="{076B4B1A-35D4-67B5-CF52-435CFAA889CE}"/>
              </a:ext>
            </a:extLst>
          </p:cNvPr>
          <p:cNvSpPr/>
          <p:nvPr/>
        </p:nvSpPr>
        <p:spPr>
          <a:xfrm>
            <a:off x="479932" y="624765"/>
            <a:ext cx="12448706" cy="694373"/>
          </a:xfrm>
          <a:prstGeom prst="rect">
            <a:avLst/>
          </a:prstGeom>
          <a:noFill/>
          <a:ln/>
        </p:spPr>
        <p:txBody>
          <a:bodyPr wrap="square" rtlCol="0" anchor="t"/>
          <a:lstStyle/>
          <a:p>
            <a:pPr marL="0" indent="0">
              <a:lnSpc>
                <a:spcPts val="2734"/>
              </a:lnSpc>
              <a:buNone/>
            </a:pPr>
            <a:r>
              <a:rPr lang="en-US" sz="4400" dirty="0">
                <a:solidFill>
                  <a:srgbClr val="C6BFEE"/>
                </a:solidFill>
                <a:latin typeface="Prompt" pitchFamily="34" charset="0"/>
                <a:ea typeface="Prompt" pitchFamily="34" charset="-122"/>
                <a:cs typeface="Prompt" pitchFamily="34" charset="-120"/>
              </a:rPr>
              <a:t>Top 5 City Which Has Hosted The Olympics</a:t>
            </a:r>
            <a:endParaRPr lang="en-US" sz="4400" dirty="0"/>
          </a:p>
        </p:txBody>
      </p:sp>
      <p:pic>
        <p:nvPicPr>
          <p:cNvPr id="7" name="Picture 6">
            <a:extLst>
              <a:ext uri="{FF2B5EF4-FFF2-40B4-BE49-F238E27FC236}">
                <a16:creationId xmlns:a16="http://schemas.microsoft.com/office/drawing/2014/main" id="{56B452F5-0831-1B30-DB0F-366856C87C19}"/>
              </a:ext>
            </a:extLst>
          </p:cNvPr>
          <p:cNvPicPr>
            <a:picLocks noChangeAspect="1"/>
          </p:cNvPicPr>
          <p:nvPr/>
        </p:nvPicPr>
        <p:blipFill>
          <a:blip r:embed="rId4"/>
          <a:stretch>
            <a:fillRect/>
          </a:stretch>
        </p:blipFill>
        <p:spPr>
          <a:xfrm>
            <a:off x="669119" y="2571575"/>
            <a:ext cx="8437628" cy="2876723"/>
          </a:xfrm>
          <a:prstGeom prst="rect">
            <a:avLst/>
          </a:prstGeom>
        </p:spPr>
      </p:pic>
      <p:pic>
        <p:nvPicPr>
          <p:cNvPr id="9" name="Picture 8">
            <a:extLst>
              <a:ext uri="{FF2B5EF4-FFF2-40B4-BE49-F238E27FC236}">
                <a16:creationId xmlns:a16="http://schemas.microsoft.com/office/drawing/2014/main" id="{141E90C3-8BC7-16E0-32CC-BA5CDD700BC1}"/>
              </a:ext>
            </a:extLst>
          </p:cNvPr>
          <p:cNvPicPr>
            <a:picLocks noChangeAspect="1"/>
          </p:cNvPicPr>
          <p:nvPr/>
        </p:nvPicPr>
        <p:blipFill>
          <a:blip r:embed="rId5"/>
          <a:stretch>
            <a:fillRect/>
          </a:stretch>
        </p:blipFill>
        <p:spPr>
          <a:xfrm>
            <a:off x="669118" y="5720194"/>
            <a:ext cx="3928282" cy="2361657"/>
          </a:xfrm>
          <a:prstGeom prst="rect">
            <a:avLst/>
          </a:prstGeom>
        </p:spPr>
      </p:pic>
      <p:graphicFrame>
        <p:nvGraphicFramePr>
          <p:cNvPr id="10" name="Chart 9">
            <a:extLst>
              <a:ext uri="{FF2B5EF4-FFF2-40B4-BE49-F238E27FC236}">
                <a16:creationId xmlns:a16="http://schemas.microsoft.com/office/drawing/2014/main" id="{D0675CF6-6BFE-D93F-0FA2-9504338008D5}"/>
              </a:ext>
            </a:extLst>
          </p:cNvPr>
          <p:cNvGraphicFramePr>
            <a:graphicFrameLocks/>
          </p:cNvGraphicFramePr>
          <p:nvPr>
            <p:extLst>
              <p:ext uri="{D42A27DB-BD31-4B8C-83A1-F6EECF244321}">
                <p14:modId xmlns:p14="http://schemas.microsoft.com/office/powerpoint/2010/main" val="3998372430"/>
              </p:ext>
            </p:extLst>
          </p:nvPr>
        </p:nvGraphicFramePr>
        <p:xfrm>
          <a:off x="9414203" y="2473814"/>
          <a:ext cx="5114597" cy="2974485"/>
        </p:xfrm>
        <a:graphic>
          <a:graphicData uri="http://schemas.openxmlformats.org/drawingml/2006/chart">
            <c:chart xmlns:c="http://schemas.openxmlformats.org/drawingml/2006/chart" xmlns:r="http://schemas.openxmlformats.org/officeDocument/2006/relationships" r:id="rId6"/>
          </a:graphicData>
        </a:graphic>
      </p:graphicFrame>
      <p:pic>
        <p:nvPicPr>
          <p:cNvPr id="13" name="Picture 12">
            <a:extLst>
              <a:ext uri="{FF2B5EF4-FFF2-40B4-BE49-F238E27FC236}">
                <a16:creationId xmlns:a16="http://schemas.microsoft.com/office/drawing/2014/main" id="{C929AE00-EFF8-D13B-71CB-69222BDD24F2}"/>
              </a:ext>
            </a:extLst>
          </p:cNvPr>
          <p:cNvPicPr>
            <a:picLocks noChangeAspect="1"/>
          </p:cNvPicPr>
          <p:nvPr/>
        </p:nvPicPr>
        <p:blipFill>
          <a:blip r:embed="rId7"/>
          <a:stretch>
            <a:fillRect/>
          </a:stretch>
        </p:blipFill>
        <p:spPr>
          <a:xfrm>
            <a:off x="13157200" y="201612"/>
            <a:ext cx="1371600" cy="1019175"/>
          </a:xfrm>
          <a:prstGeom prst="rect">
            <a:avLst/>
          </a:prstGeom>
        </p:spPr>
      </p:pic>
    </p:spTree>
    <p:extLst>
      <p:ext uri="{BB962C8B-B14F-4D97-AF65-F5344CB8AC3E}">
        <p14:creationId xmlns:p14="http://schemas.microsoft.com/office/powerpoint/2010/main" val="4204215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1014</Words>
  <Application>Microsoft Office PowerPoint</Application>
  <PresentationFormat>Custom</PresentationFormat>
  <Paragraphs>104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Mukta</vt:lpstr>
      <vt:lpstr>Prompt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niraj kumar</cp:lastModifiedBy>
  <cp:revision>286</cp:revision>
  <dcterms:created xsi:type="dcterms:W3CDTF">2024-03-06T09:03:59Z</dcterms:created>
  <dcterms:modified xsi:type="dcterms:W3CDTF">2024-06-08T12:42:17Z</dcterms:modified>
</cp:coreProperties>
</file>