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6" r:id="rId3"/>
    <p:sldId id="257" r:id="rId4"/>
    <p:sldId id="267" r:id="rId5"/>
    <p:sldId id="275" r:id="rId6"/>
    <p:sldId id="269" r:id="rId7"/>
    <p:sldId id="258" r:id="rId8"/>
    <p:sldId id="268" r:id="rId9"/>
    <p:sldId id="270" r:id="rId10"/>
    <p:sldId id="271" r:id="rId11"/>
    <p:sldId id="272" r:id="rId12"/>
    <p:sldId id="273" r:id="rId13"/>
    <p:sldId id="259" r:id="rId14"/>
    <p:sldId id="260" r:id="rId15"/>
    <p:sldId id="261" r:id="rId16"/>
    <p:sldId id="262" r:id="rId17"/>
    <p:sldId id="264" r:id="rId18"/>
    <p:sldId id="265" r:id="rId19"/>
    <p:sldId id="278" r:id="rId20"/>
    <p:sldId id="277" r:id="rId21"/>
    <p:sldId id="276" r:id="rId22"/>
    <p:sldId id="274" r:id="rId2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3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raj%20Kumar\Desktop\Excel_dataset\Pizza%20Sales_for_pp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raj%20Kumar\Desktop\Excel_dataset\Excel_dataset\Excel_dataset\Pizza%20Sa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raj%20Kumar\Desktop\Excel_dataset\Excel_dataset\Excel_dataset\Pizza%20Sa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raj%20Kumar\Desktop\Excel_dataset\Pizza%20Sales_for_pp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raj%20Kumar\Desktop\Excel_dataset\Pizza%20Sales_for_pp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raj%20Kumar\Desktop\Excel_dataset\Excel_dataset\Excel_dataset\Pizza%20Sal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raj%20Kumar\Desktop\Excel_dataset\Pizza%20Sales_for_pp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iraj%20Kumar\Desktop\Excel_dataset\Excel_dataset\Excel_dataset\Pizza%20Sale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[Pizza Sales_for_ppt.xlsx]PIVOT!PivotTable6</c:name>
    <c:fmtId val="15"/>
  </c:pivotSource>
  <c:chart>
    <c:title>
      <c:tx>
        <c:rich>
          <a:bodyPr rot="0" spcFirstLastPara="1" vertOverflow="ellipsis" vert="horz" wrap="square" anchor="ctr" anchorCtr="1"/>
          <a:lstStyle/>
          <a:p>
            <a:pPr>
              <a:defRPr sz="1862" b="0" i="0" u="none" strike="noStrike" kern="1200" spc="0" baseline="0">
                <a:solidFill>
                  <a:schemeClr val="accent2"/>
                </a:solidFill>
                <a:latin typeface="+mn-lt"/>
                <a:ea typeface="+mn-ea"/>
                <a:cs typeface="+mn-cs"/>
              </a:defRPr>
            </a:pPr>
            <a:r>
              <a:rPr lang="en-US">
                <a:solidFill>
                  <a:schemeClr val="accent2"/>
                </a:solidFill>
              </a:rPr>
              <a:t>Order on Weekdays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2"/>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PIVOT!$M$34</c:f>
              <c:strCache>
                <c:ptCount val="1"/>
                <c:pt idx="0">
                  <c:v>Total</c:v>
                </c:pt>
              </c:strCache>
            </c:strRef>
          </c:tx>
          <c:spPr>
            <a:solidFill>
              <a:schemeClr val="accent2"/>
            </a:solidFill>
            <a:ln>
              <a:noFill/>
            </a:ln>
            <a:effectLst/>
            <a:sp3d/>
          </c:spPr>
          <c:invertIfNegative val="0"/>
          <c:cat>
            <c:strRef>
              <c:f>PIVOT!$L$35:$L$42</c:f>
              <c:strCache>
                <c:ptCount val="7"/>
                <c:pt idx="0">
                  <c:v>Sunday</c:v>
                </c:pt>
                <c:pt idx="1">
                  <c:v>Monday</c:v>
                </c:pt>
                <c:pt idx="2">
                  <c:v>Tuesday</c:v>
                </c:pt>
                <c:pt idx="3">
                  <c:v>Wednesday</c:v>
                </c:pt>
                <c:pt idx="4">
                  <c:v>Thursday</c:v>
                </c:pt>
                <c:pt idx="5">
                  <c:v>Friday</c:v>
                </c:pt>
                <c:pt idx="6">
                  <c:v>Saturday</c:v>
                </c:pt>
              </c:strCache>
            </c:strRef>
          </c:cat>
          <c:val>
            <c:numRef>
              <c:f>PIVOT!$M$35:$M$42</c:f>
              <c:numCache>
                <c:formatCode>General</c:formatCode>
                <c:ptCount val="7"/>
                <c:pt idx="0">
                  <c:v>7478</c:v>
                </c:pt>
                <c:pt idx="1">
                  <c:v>8242</c:v>
                </c:pt>
                <c:pt idx="2">
                  <c:v>7493</c:v>
                </c:pt>
                <c:pt idx="3">
                  <c:v>6035</c:v>
                </c:pt>
                <c:pt idx="4">
                  <c:v>6485</c:v>
                </c:pt>
                <c:pt idx="5">
                  <c:v>6895</c:v>
                </c:pt>
                <c:pt idx="6">
                  <c:v>6946</c:v>
                </c:pt>
              </c:numCache>
            </c:numRef>
          </c:val>
          <c:extLst>
            <c:ext xmlns:c16="http://schemas.microsoft.com/office/drawing/2014/chart" uri="{C3380CC4-5D6E-409C-BE32-E72D297353CC}">
              <c16:uniqueId val="{00000000-D711-48D4-88E5-9756F293A001}"/>
            </c:ext>
          </c:extLst>
        </c:ser>
        <c:dLbls>
          <c:showLegendKey val="0"/>
          <c:showVal val="0"/>
          <c:showCatName val="0"/>
          <c:showSerName val="0"/>
          <c:showPercent val="0"/>
          <c:showBubbleSize val="0"/>
        </c:dLbls>
        <c:gapWidth val="150"/>
        <c:shape val="box"/>
        <c:axId val="1376830511"/>
        <c:axId val="619446591"/>
        <c:axId val="0"/>
      </c:bar3DChart>
      <c:catAx>
        <c:axId val="13768305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9446591"/>
        <c:crosses val="autoZero"/>
        <c:auto val="1"/>
        <c:lblAlgn val="ctr"/>
        <c:lblOffset val="100"/>
        <c:noMultiLvlLbl val="0"/>
      </c:catAx>
      <c:valAx>
        <c:axId val="61944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6830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Sales.xlsx]Sheet1!PivotTable1</c:name>
    <c:fmtId val="11"/>
  </c:pivotSource>
  <c:chart>
    <c:title>
      <c:tx>
        <c:rich>
          <a:bodyPr rot="0" spcFirstLastPara="1" vertOverflow="ellipsis" vert="horz" wrap="square" anchor="ctr" anchorCtr="1"/>
          <a:lstStyle/>
          <a:p>
            <a:pPr>
              <a:defRPr sz="2000" b="0" i="0" u="none" strike="noStrike" kern="1200" spc="0" baseline="0">
                <a:solidFill>
                  <a:schemeClr val="accent2"/>
                </a:solidFill>
                <a:latin typeface="+mn-lt"/>
                <a:ea typeface="+mn-ea"/>
                <a:cs typeface="+mn-cs"/>
              </a:defRPr>
            </a:pPr>
            <a:r>
              <a:rPr lang="en-US" sz="2000">
                <a:solidFill>
                  <a:schemeClr val="accent2"/>
                </a:solidFill>
              </a:rPr>
              <a:t>Quarters-wise</a:t>
            </a:r>
            <a:r>
              <a:rPr lang="en-US" sz="2000" baseline="0">
                <a:solidFill>
                  <a:schemeClr val="accent2"/>
                </a:solidFill>
              </a:rPr>
              <a:t> sales</a:t>
            </a:r>
            <a:endParaRPr lang="en-US" sz="2000">
              <a:solidFill>
                <a:schemeClr val="accent2"/>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accent2"/>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2"/>
            </a:solidFill>
            <a:ln>
              <a:noFill/>
            </a:ln>
            <a:effectLst/>
          </c:spPr>
          <c:invertIfNegative val="0"/>
          <c:cat>
            <c:strRef>
              <c:f>Sheet1!$A$4:$A$8</c:f>
              <c:strCache>
                <c:ptCount val="4"/>
                <c:pt idx="0">
                  <c:v>Qtr1</c:v>
                </c:pt>
                <c:pt idx="1">
                  <c:v>Qtr2</c:v>
                </c:pt>
                <c:pt idx="2">
                  <c:v>Qtr3</c:v>
                </c:pt>
                <c:pt idx="3">
                  <c:v>Qtr4</c:v>
                </c:pt>
              </c:strCache>
            </c:strRef>
          </c:cat>
          <c:val>
            <c:numRef>
              <c:f>Sheet1!$B$4:$B$8</c:f>
              <c:numCache>
                <c:formatCode>General</c:formatCode>
                <c:ptCount val="4"/>
                <c:pt idx="0">
                  <c:v>205350.00000000052</c:v>
                </c:pt>
                <c:pt idx="1">
                  <c:v>208369.75000000035</c:v>
                </c:pt>
                <c:pt idx="2">
                  <c:v>205016.20000000036</c:v>
                </c:pt>
                <c:pt idx="3">
                  <c:v>199124.10000000047</c:v>
                </c:pt>
              </c:numCache>
            </c:numRef>
          </c:val>
          <c:extLst>
            <c:ext xmlns:c16="http://schemas.microsoft.com/office/drawing/2014/chart" uri="{C3380CC4-5D6E-409C-BE32-E72D297353CC}">
              <c16:uniqueId val="{00000000-5174-4067-A935-A106FDC88335}"/>
            </c:ext>
          </c:extLst>
        </c:ser>
        <c:dLbls>
          <c:showLegendKey val="0"/>
          <c:showVal val="0"/>
          <c:showCatName val="0"/>
          <c:showSerName val="0"/>
          <c:showPercent val="0"/>
          <c:showBubbleSize val="0"/>
        </c:dLbls>
        <c:gapWidth val="219"/>
        <c:overlap val="-27"/>
        <c:axId val="1125086319"/>
        <c:axId val="689039631"/>
      </c:barChart>
      <c:catAx>
        <c:axId val="1125086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89039631"/>
        <c:crosses val="autoZero"/>
        <c:auto val="1"/>
        <c:lblAlgn val="ctr"/>
        <c:lblOffset val="100"/>
        <c:noMultiLvlLbl val="0"/>
      </c:catAx>
      <c:valAx>
        <c:axId val="6890396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125086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Sales.xlsx]Sheet1!PivotTable1</c:name>
    <c:fmtId val="11"/>
  </c:pivotSource>
  <c:chart>
    <c:title>
      <c:tx>
        <c:rich>
          <a:bodyPr rot="0" spcFirstLastPara="1" vertOverflow="ellipsis" vert="horz" wrap="square" anchor="ctr" anchorCtr="1"/>
          <a:lstStyle/>
          <a:p>
            <a:pPr>
              <a:defRPr sz="2000" b="0" i="0" u="none" strike="noStrike" kern="1200" spc="0" baseline="0">
                <a:solidFill>
                  <a:schemeClr val="accent2"/>
                </a:solidFill>
                <a:latin typeface="+mn-lt"/>
                <a:ea typeface="+mn-ea"/>
                <a:cs typeface="+mn-cs"/>
              </a:defRPr>
            </a:pPr>
            <a:r>
              <a:rPr lang="en-US" sz="2000" dirty="0">
                <a:solidFill>
                  <a:schemeClr val="accent2"/>
                </a:solidFill>
              </a:rPr>
              <a:t>Month-wise</a:t>
            </a:r>
            <a:r>
              <a:rPr lang="en-US" sz="2000" baseline="0" dirty="0">
                <a:solidFill>
                  <a:schemeClr val="accent2"/>
                </a:solidFill>
              </a:rPr>
              <a:t> sales</a:t>
            </a:r>
            <a:endParaRPr lang="en-US" sz="2000" dirty="0">
              <a:solidFill>
                <a:schemeClr val="accent2"/>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accent2"/>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2"/>
            </a:solidFill>
            <a:ln>
              <a:noFill/>
            </a:ln>
            <a:effectLst/>
          </c:spPr>
          <c:invertIfNegative val="0"/>
          <c:cat>
            <c:strRef>
              <c:f>Sheet1!$A$4:$A$16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Sheet1!$B$4:$B$16</c:f>
              <c:numCache>
                <c:formatCode>General</c:formatCode>
                <c:ptCount val="12"/>
                <c:pt idx="0">
                  <c:v>69793.299999999901</c:v>
                </c:pt>
                <c:pt idx="1">
                  <c:v>65159.599999999919</c:v>
                </c:pt>
                <c:pt idx="2">
                  <c:v>70397.099999999889</c:v>
                </c:pt>
                <c:pt idx="3">
                  <c:v>68736.799999999872</c:v>
                </c:pt>
                <c:pt idx="4">
                  <c:v>71402.749999999884</c:v>
                </c:pt>
                <c:pt idx="5">
                  <c:v>68230.199999999924</c:v>
                </c:pt>
                <c:pt idx="6">
                  <c:v>72557.899999999863</c:v>
                </c:pt>
                <c:pt idx="7">
                  <c:v>68278.249999999913</c:v>
                </c:pt>
                <c:pt idx="8">
                  <c:v>64180.049999999952</c:v>
                </c:pt>
                <c:pt idx="9">
                  <c:v>64027.599999999919</c:v>
                </c:pt>
                <c:pt idx="10">
                  <c:v>70395.349999999904</c:v>
                </c:pt>
                <c:pt idx="11">
                  <c:v>64701.149999999936</c:v>
                </c:pt>
              </c:numCache>
            </c:numRef>
          </c:val>
          <c:extLst>
            <c:ext xmlns:c16="http://schemas.microsoft.com/office/drawing/2014/chart" uri="{C3380CC4-5D6E-409C-BE32-E72D297353CC}">
              <c16:uniqueId val="{00000000-5174-4067-A935-A106FDC88335}"/>
            </c:ext>
          </c:extLst>
        </c:ser>
        <c:dLbls>
          <c:showLegendKey val="0"/>
          <c:showVal val="0"/>
          <c:showCatName val="0"/>
          <c:showSerName val="0"/>
          <c:showPercent val="0"/>
          <c:showBubbleSize val="0"/>
        </c:dLbls>
        <c:gapWidth val="219"/>
        <c:overlap val="-27"/>
        <c:axId val="1125086319"/>
        <c:axId val="689039631"/>
      </c:barChart>
      <c:catAx>
        <c:axId val="1125086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89039631"/>
        <c:crosses val="autoZero"/>
        <c:auto val="1"/>
        <c:lblAlgn val="ctr"/>
        <c:lblOffset val="100"/>
        <c:noMultiLvlLbl val="0"/>
      </c:catAx>
      <c:valAx>
        <c:axId val="6890396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125086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[Pizza Sales_for_ppt.xlsx]PIVOT!PivotTable5</c:name>
    <c:fmtId val="14"/>
  </c:pivotSource>
  <c:chart>
    <c:title>
      <c:tx>
        <c:rich>
          <a:bodyPr rot="0" spcFirstLastPara="1" vertOverflow="ellipsis" vert="horz" wrap="square" anchor="ctr" anchorCtr="1"/>
          <a:lstStyle/>
          <a:p>
            <a:pPr>
              <a:defRPr sz="2128" b="1" i="0" u="none" strike="noStrike" kern="1200" baseline="0">
                <a:solidFill>
                  <a:schemeClr val="accent2"/>
                </a:solidFill>
                <a:latin typeface="+mn-lt"/>
                <a:ea typeface="+mn-ea"/>
                <a:cs typeface="+mn-cs"/>
              </a:defRPr>
            </a:pPr>
            <a:r>
              <a:rPr lang="en-US">
                <a:solidFill>
                  <a:schemeClr val="accent2"/>
                </a:solidFill>
              </a:rPr>
              <a:t>Quantity Ordered Based on Hours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accent2"/>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PIVOT!$E$32</c:f>
              <c:strCache>
                <c:ptCount val="1"/>
                <c:pt idx="0">
                  <c:v>Total</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PIVOT!$D$33:$D$48</c:f>
              <c:strCache>
                <c:ptCount val="15"/>
                <c:pt idx="0">
                  <c:v>09</c:v>
                </c:pt>
                <c:pt idx="1">
                  <c:v>10</c:v>
                </c:pt>
                <c:pt idx="2">
                  <c:v>11</c:v>
                </c:pt>
                <c:pt idx="3">
                  <c:v>12</c:v>
                </c:pt>
                <c:pt idx="4">
                  <c:v>13</c:v>
                </c:pt>
                <c:pt idx="5">
                  <c:v>14</c:v>
                </c:pt>
                <c:pt idx="6">
                  <c:v>15</c:v>
                </c:pt>
                <c:pt idx="7">
                  <c:v>16</c:v>
                </c:pt>
                <c:pt idx="8">
                  <c:v>17</c:v>
                </c:pt>
                <c:pt idx="9">
                  <c:v>18</c:v>
                </c:pt>
                <c:pt idx="10">
                  <c:v>19</c:v>
                </c:pt>
                <c:pt idx="11">
                  <c:v>20</c:v>
                </c:pt>
                <c:pt idx="12">
                  <c:v>21</c:v>
                </c:pt>
                <c:pt idx="13">
                  <c:v>22</c:v>
                </c:pt>
                <c:pt idx="14">
                  <c:v>23</c:v>
                </c:pt>
              </c:strCache>
            </c:strRef>
          </c:cat>
          <c:val>
            <c:numRef>
              <c:f>PIVOT!$E$33:$E$48</c:f>
              <c:numCache>
                <c:formatCode>General</c:formatCode>
                <c:ptCount val="15"/>
                <c:pt idx="0">
                  <c:v>4</c:v>
                </c:pt>
                <c:pt idx="1">
                  <c:v>18</c:v>
                </c:pt>
                <c:pt idx="2">
                  <c:v>2728</c:v>
                </c:pt>
                <c:pt idx="3">
                  <c:v>6776</c:v>
                </c:pt>
                <c:pt idx="4">
                  <c:v>6413</c:v>
                </c:pt>
                <c:pt idx="5">
                  <c:v>3613</c:v>
                </c:pt>
                <c:pt idx="6">
                  <c:v>3216</c:v>
                </c:pt>
                <c:pt idx="7">
                  <c:v>4239</c:v>
                </c:pt>
                <c:pt idx="8">
                  <c:v>5211</c:v>
                </c:pt>
                <c:pt idx="9">
                  <c:v>5417</c:v>
                </c:pt>
                <c:pt idx="10">
                  <c:v>4406</c:v>
                </c:pt>
                <c:pt idx="11">
                  <c:v>3534</c:v>
                </c:pt>
                <c:pt idx="12">
                  <c:v>2545</c:v>
                </c:pt>
                <c:pt idx="13">
                  <c:v>1386</c:v>
                </c:pt>
                <c:pt idx="14">
                  <c:v>68</c:v>
                </c:pt>
              </c:numCache>
            </c:numRef>
          </c:val>
          <c:smooth val="0"/>
          <c:extLst>
            <c:ext xmlns:c16="http://schemas.microsoft.com/office/drawing/2014/chart" uri="{C3380CC4-5D6E-409C-BE32-E72D297353CC}">
              <c16:uniqueId val="{00000000-4EB2-4F28-957A-F870AB7B7A1C}"/>
            </c:ext>
          </c:extLst>
        </c:ser>
        <c:dLbls>
          <c:showLegendKey val="0"/>
          <c:showVal val="0"/>
          <c:showCatName val="0"/>
          <c:showSerName val="0"/>
          <c:showPercent val="0"/>
          <c:showBubbleSize val="0"/>
        </c:dLbls>
        <c:smooth val="0"/>
        <c:axId val="2014843151"/>
        <c:axId val="619443615"/>
      </c:lineChart>
      <c:catAx>
        <c:axId val="20148431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19443615"/>
        <c:crosses val="autoZero"/>
        <c:auto val="1"/>
        <c:lblAlgn val="ctr"/>
        <c:lblOffset val="100"/>
        <c:noMultiLvlLbl val="0"/>
      </c:catAx>
      <c:valAx>
        <c:axId val="6194436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014843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[Pizza Sales_for_ppt.xlsx]PIVOT!PivotTable11</c:name>
    <c:fmtId val="26"/>
  </c:pivotSource>
  <c:chart>
    <c:title>
      <c:tx>
        <c:rich>
          <a:bodyPr rot="0" spcFirstLastPara="1" vertOverflow="ellipsis" vert="horz" wrap="square" anchor="ctr" anchorCtr="1"/>
          <a:lstStyle/>
          <a:p>
            <a:pPr>
              <a:defRPr sz="1862" b="0" i="0" u="none" strike="noStrike" kern="1200" spc="0" baseline="0">
                <a:solidFill>
                  <a:schemeClr val="accent2"/>
                </a:solidFill>
                <a:latin typeface="+mn-lt"/>
                <a:ea typeface="+mn-ea"/>
                <a:cs typeface="+mn-cs"/>
              </a:defRPr>
            </a:pPr>
            <a:r>
              <a:rPr lang="en-US">
                <a:solidFill>
                  <a:schemeClr val="accent2"/>
                </a:solidFill>
              </a:rPr>
              <a:t>Top 5 Pizza Name Based on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2"/>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PIVOT!$D$107</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PIVOT!$C$108:$C$113</c:f>
              <c:strCache>
                <c:ptCount val="5"/>
                <c:pt idx="0">
                  <c:v>The Barbecue Chicken Pizza</c:v>
                </c:pt>
                <c:pt idx="1">
                  <c:v>The Classic Deluxe Pizza</c:v>
                </c:pt>
                <c:pt idx="2">
                  <c:v>The Hawaiian Pizza</c:v>
                </c:pt>
                <c:pt idx="3">
                  <c:v>The Pepperoni Pizza</c:v>
                </c:pt>
                <c:pt idx="4">
                  <c:v>The Thai Chicken Pizza</c:v>
                </c:pt>
              </c:strCache>
            </c:strRef>
          </c:cat>
          <c:val>
            <c:numRef>
              <c:f>PIVOT!$D$108:$D$113</c:f>
              <c:numCache>
                <c:formatCode>General</c:formatCode>
                <c:ptCount val="5"/>
                <c:pt idx="0">
                  <c:v>2432</c:v>
                </c:pt>
                <c:pt idx="1">
                  <c:v>2453</c:v>
                </c:pt>
                <c:pt idx="2">
                  <c:v>2422</c:v>
                </c:pt>
                <c:pt idx="3">
                  <c:v>2418</c:v>
                </c:pt>
                <c:pt idx="4">
                  <c:v>2371</c:v>
                </c:pt>
              </c:numCache>
            </c:numRef>
          </c:val>
          <c:extLst>
            <c:ext xmlns:c16="http://schemas.microsoft.com/office/drawing/2014/chart" uri="{C3380CC4-5D6E-409C-BE32-E72D297353CC}">
              <c16:uniqueId val="{00000000-3D23-4141-A8D9-24EF614FD76A}"/>
            </c:ext>
          </c:extLst>
        </c:ser>
        <c:dLbls>
          <c:dLblPos val="outEnd"/>
          <c:showLegendKey val="0"/>
          <c:showVal val="1"/>
          <c:showCatName val="0"/>
          <c:showSerName val="0"/>
          <c:showPercent val="0"/>
          <c:showBubbleSize val="0"/>
        </c:dLbls>
        <c:gapWidth val="182"/>
        <c:axId val="274577279"/>
        <c:axId val="15325423"/>
      </c:barChart>
      <c:catAx>
        <c:axId val="274577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1">
                    <a:lumMod val="40000"/>
                    <a:lumOff val="60000"/>
                  </a:schemeClr>
                </a:solidFill>
                <a:latin typeface="+mn-lt"/>
                <a:ea typeface="+mn-ea"/>
                <a:cs typeface="+mn-cs"/>
              </a:defRPr>
            </a:pPr>
            <a:endParaRPr lang="en-US"/>
          </a:p>
        </c:txPr>
        <c:crossAx val="15325423"/>
        <c:crosses val="autoZero"/>
        <c:auto val="1"/>
        <c:lblAlgn val="ctr"/>
        <c:lblOffset val="100"/>
        <c:noMultiLvlLbl val="0"/>
      </c:catAx>
      <c:valAx>
        <c:axId val="153254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4577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Sales.xlsx]Sheet1!PivotTable4</c:name>
    <c:fmtId val="27"/>
  </c:pivotSource>
  <c:chart>
    <c:title>
      <c:tx>
        <c:rich>
          <a:bodyPr rot="0" spcFirstLastPara="1" vertOverflow="ellipsis" vert="horz" wrap="square" anchor="ctr" anchorCtr="1"/>
          <a:lstStyle/>
          <a:p>
            <a:pPr>
              <a:defRPr sz="2200" b="1" i="0" u="none" strike="noStrike" kern="1200" baseline="0">
                <a:solidFill>
                  <a:schemeClr val="accent2"/>
                </a:solidFill>
                <a:latin typeface="+mn-lt"/>
                <a:ea typeface="+mn-ea"/>
                <a:cs typeface="+mn-cs"/>
              </a:defRPr>
            </a:pPr>
            <a:r>
              <a:rPr lang="en-US" dirty="0">
                <a:solidFill>
                  <a:schemeClr val="accent2"/>
                </a:solidFill>
              </a:rPr>
              <a:t>%</a:t>
            </a:r>
            <a:r>
              <a:rPr lang="en-US" baseline="0" dirty="0">
                <a:solidFill>
                  <a:schemeClr val="accent2"/>
                </a:solidFill>
              </a:rPr>
              <a:t> of Veg/Non-Veg Sales</a:t>
            </a:r>
            <a:endParaRPr lang="en-US" dirty="0">
              <a:solidFill>
                <a:schemeClr val="accent2"/>
              </a:solidFill>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accent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Sheet1!$B$37</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439-4A2C-BB7F-62E08B93947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439-4A2C-BB7F-62E08B93947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Sheet1!$A$38:$A$40</c:f>
              <c:strCache>
                <c:ptCount val="2"/>
                <c:pt idx="0">
                  <c:v>Non-veg</c:v>
                </c:pt>
                <c:pt idx="1">
                  <c:v>Veg</c:v>
                </c:pt>
              </c:strCache>
            </c:strRef>
          </c:cat>
          <c:val>
            <c:numRef>
              <c:f>Sheet1!$B$38:$B$40</c:f>
              <c:numCache>
                <c:formatCode>General</c:formatCode>
                <c:ptCount val="2"/>
                <c:pt idx="0">
                  <c:v>11050</c:v>
                </c:pt>
                <c:pt idx="1">
                  <c:v>38524</c:v>
                </c:pt>
              </c:numCache>
            </c:numRef>
          </c:val>
          <c:extLst>
            <c:ext xmlns:c16="http://schemas.microsoft.com/office/drawing/2014/chart" uri="{C3380CC4-5D6E-409C-BE32-E72D297353CC}">
              <c16:uniqueId val="{00000004-5439-4A2C-BB7F-62E08B93947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[Pizza Sales_for_ppt.xlsx]PIVOT!PivotTable4</c:name>
    <c:fmtId val="33"/>
  </c:pivotSource>
  <c:chart>
    <c:title>
      <c:tx>
        <c:rich>
          <a:bodyPr rot="0" spcFirstLastPara="1" vertOverflow="ellipsis" vert="horz" wrap="square" anchor="ctr" anchorCtr="1"/>
          <a:lstStyle/>
          <a:p>
            <a:pPr>
              <a:defRPr sz="1800" b="1" i="0" u="none" strike="noStrike" kern="1200" spc="0" baseline="0">
                <a:solidFill>
                  <a:schemeClr val="accent2"/>
                </a:solidFill>
                <a:latin typeface="+mn-lt"/>
                <a:ea typeface="+mn-ea"/>
                <a:cs typeface="+mn-cs"/>
              </a:defRPr>
            </a:pPr>
            <a:r>
              <a:rPr lang="en-US" sz="1800" b="1">
                <a:solidFill>
                  <a:schemeClr val="accent2"/>
                </a:solidFill>
              </a:rPr>
              <a:t>%</a:t>
            </a:r>
            <a:r>
              <a:rPr lang="en-US" sz="1800" b="1" baseline="0">
                <a:solidFill>
                  <a:schemeClr val="accent2"/>
                </a:solidFill>
              </a:rPr>
              <a:t> SIze Distribution Based on Orders</a:t>
            </a:r>
            <a:endParaRPr lang="en-US" sz="1800" b="1">
              <a:solidFill>
                <a:schemeClr val="accent2"/>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accent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1.0926862103056286E-2"/>
              <c:y val="5.042720723738832E-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dLbl>
          <c:idx val="0"/>
          <c:layout>
            <c:manualLayout>
              <c:x val="-1.3502639863694687E-2"/>
              <c:y val="2.39579494052604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6.6340580980360567E-2"/>
              <c:y val="-4.17758418495560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3.3333099613661382E-3"/>
              <c:y val="8.82631093985592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1.3502639863694687E-2"/>
              <c:y val="2.395794940526041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6.6340580980360567E-2"/>
              <c:y val="-4.17758418495560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3.3333099613661382E-3"/>
              <c:y val="8.82631093985592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1.0926862103056286E-2"/>
              <c:y val="5.042720723738832E-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2"/>
          </a:solidFill>
          <a:ln w="19050">
            <a:solidFill>
              <a:schemeClr val="lt1"/>
            </a:solidFill>
          </a:ln>
          <a:effectLst/>
        </c:spPr>
      </c:pivotFmt>
      <c:pivotFmt>
        <c:idx val="15"/>
        <c:spPr>
          <a:solidFill>
            <a:schemeClr val="accent3"/>
          </a:solidFill>
          <a:ln w="19050">
            <a:solidFill>
              <a:schemeClr val="lt1"/>
            </a:solidFill>
          </a:ln>
          <a:effectLst/>
        </c:spPr>
      </c:pivotFmt>
      <c:pivotFmt>
        <c:idx val="16"/>
        <c:spPr>
          <a:solidFill>
            <a:schemeClr val="accent4"/>
          </a:solidFill>
          <a:ln w="19050">
            <a:solidFill>
              <a:schemeClr val="lt1"/>
            </a:solidFill>
          </a:ln>
          <a:effectLst/>
        </c:spPr>
      </c:pivotFmt>
      <c:pivotFmt>
        <c:idx val="17"/>
        <c:spPr>
          <a:solidFill>
            <a:schemeClr val="accent5"/>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s>
    <c:plotArea>
      <c:layout>
        <c:manualLayout>
          <c:layoutTarget val="inner"/>
          <c:xMode val="edge"/>
          <c:yMode val="edge"/>
          <c:x val="0.1927597272482045"/>
          <c:y val="0.26546028052737003"/>
          <c:w val="0.41147353455818025"/>
          <c:h val="0.68578922426363376"/>
        </c:manualLayout>
      </c:layout>
      <c:pieChart>
        <c:varyColors val="1"/>
        <c:ser>
          <c:idx val="0"/>
          <c:order val="0"/>
          <c:tx>
            <c:strRef>
              <c:f>PIVOT!$N$3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29-47C8-BCD1-4866C171C4A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29-47C8-BCD1-4866C171C4AE}"/>
              </c:ext>
            </c:extLst>
          </c:dPt>
          <c:dPt>
            <c:idx val="2"/>
            <c:bubble3D val="0"/>
            <c:explosion val="10"/>
            <c:spPr>
              <a:solidFill>
                <a:schemeClr val="accent3"/>
              </a:solidFill>
              <a:ln w="19050">
                <a:solidFill>
                  <a:schemeClr val="lt1"/>
                </a:solidFill>
              </a:ln>
              <a:effectLst/>
            </c:spPr>
            <c:extLst>
              <c:ext xmlns:c16="http://schemas.microsoft.com/office/drawing/2014/chart" uri="{C3380CC4-5D6E-409C-BE32-E72D297353CC}">
                <c16:uniqueId val="{00000005-9529-47C8-BCD1-4866C171C4A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529-47C8-BCD1-4866C171C4A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529-47C8-BCD1-4866C171C4A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PIVOT!$M$4:$M$9</c:f>
              <c:strCache>
                <c:ptCount val="5"/>
                <c:pt idx="0">
                  <c:v>L</c:v>
                </c:pt>
                <c:pt idx="1">
                  <c:v>M</c:v>
                </c:pt>
                <c:pt idx="2">
                  <c:v>S</c:v>
                </c:pt>
                <c:pt idx="3">
                  <c:v>XL</c:v>
                </c:pt>
                <c:pt idx="4">
                  <c:v>XXL</c:v>
                </c:pt>
              </c:strCache>
            </c:strRef>
          </c:cat>
          <c:val>
            <c:numRef>
              <c:f>PIVOT!$N$4:$N$9</c:f>
              <c:numCache>
                <c:formatCode>0.00%</c:formatCode>
                <c:ptCount val="5"/>
                <c:pt idx="0">
                  <c:v>0.38237785936176222</c:v>
                </c:pt>
                <c:pt idx="1">
                  <c:v>0.31538709807560417</c:v>
                </c:pt>
                <c:pt idx="2">
                  <c:v>0.29053536127808932</c:v>
                </c:pt>
                <c:pt idx="3">
                  <c:v>1.1134869084600799E-2</c:v>
                </c:pt>
                <c:pt idx="4">
                  <c:v>5.6481219994351881E-4</c:v>
                </c:pt>
              </c:numCache>
            </c:numRef>
          </c:val>
          <c:extLst>
            <c:ext xmlns:c16="http://schemas.microsoft.com/office/drawing/2014/chart" uri="{C3380CC4-5D6E-409C-BE32-E72D297353CC}">
              <c16:uniqueId val="{0000000A-9529-47C8-BCD1-4866C171C4A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40000"/>
        <a:lumOff val="60000"/>
      </a:schemeClr>
    </a:solidFill>
    <a:ln w="9525" cap="flat" cmpd="sng" algn="ctr">
      <a:solidFill>
        <a:schemeClr val="accent3">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Sales.xlsx]Sheet1!PivotTable5</c:name>
    <c:fmtId val="36"/>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Sheet1!$B$55:$B$56</c:f>
              <c:strCache>
                <c:ptCount val="1"/>
                <c:pt idx="0">
                  <c:v>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Sheet1!$A$57:$A$59</c:f>
              <c:strCache>
                <c:ptCount val="2"/>
                <c:pt idx="0">
                  <c:v>Non-veg</c:v>
                </c:pt>
                <c:pt idx="1">
                  <c:v>Veg</c:v>
                </c:pt>
              </c:strCache>
            </c:strRef>
          </c:cat>
          <c:val>
            <c:numRef>
              <c:f>Sheet1!$B$57:$B$59</c:f>
              <c:numCache>
                <c:formatCode>General</c:formatCode>
                <c:ptCount val="2"/>
                <c:pt idx="0">
                  <c:v>4932</c:v>
                </c:pt>
                <c:pt idx="1">
                  <c:v>14024</c:v>
                </c:pt>
              </c:numCache>
            </c:numRef>
          </c:val>
          <c:extLst>
            <c:ext xmlns:c16="http://schemas.microsoft.com/office/drawing/2014/chart" uri="{C3380CC4-5D6E-409C-BE32-E72D297353CC}">
              <c16:uniqueId val="{00000000-1CCE-486F-BDA5-801A3ED6CF4E}"/>
            </c:ext>
          </c:extLst>
        </c:ser>
        <c:ser>
          <c:idx val="1"/>
          <c:order val="1"/>
          <c:tx>
            <c:strRef>
              <c:f>Sheet1!$C$55:$C$56</c:f>
              <c:strCache>
                <c:ptCount val="1"/>
                <c:pt idx="0">
                  <c:v>M</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Sheet1!$A$57:$A$59</c:f>
              <c:strCache>
                <c:ptCount val="2"/>
                <c:pt idx="0">
                  <c:v>Non-veg</c:v>
                </c:pt>
                <c:pt idx="1">
                  <c:v>Veg</c:v>
                </c:pt>
              </c:strCache>
            </c:strRef>
          </c:cat>
          <c:val>
            <c:numRef>
              <c:f>Sheet1!$C$57:$C$59</c:f>
              <c:numCache>
                <c:formatCode>General</c:formatCode>
                <c:ptCount val="2"/>
                <c:pt idx="0">
                  <c:v>3894</c:v>
                </c:pt>
                <c:pt idx="1">
                  <c:v>11741</c:v>
                </c:pt>
              </c:numCache>
            </c:numRef>
          </c:val>
          <c:extLst>
            <c:ext xmlns:c16="http://schemas.microsoft.com/office/drawing/2014/chart" uri="{C3380CC4-5D6E-409C-BE32-E72D297353CC}">
              <c16:uniqueId val="{00000001-1CCE-486F-BDA5-801A3ED6CF4E}"/>
            </c:ext>
          </c:extLst>
        </c:ser>
        <c:ser>
          <c:idx val="2"/>
          <c:order val="2"/>
          <c:tx>
            <c:strRef>
              <c:f>Sheet1!$D$55:$D$56</c:f>
              <c:strCache>
                <c:ptCount val="1"/>
                <c:pt idx="0">
                  <c:v>S</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Sheet1!$A$57:$A$59</c:f>
              <c:strCache>
                <c:ptCount val="2"/>
                <c:pt idx="0">
                  <c:v>Non-veg</c:v>
                </c:pt>
                <c:pt idx="1">
                  <c:v>Veg</c:v>
                </c:pt>
              </c:strCache>
            </c:strRef>
          </c:cat>
          <c:val>
            <c:numRef>
              <c:f>Sheet1!$D$57:$D$59</c:f>
              <c:numCache>
                <c:formatCode>General</c:formatCode>
                <c:ptCount val="2"/>
                <c:pt idx="0">
                  <c:v>2224</c:v>
                </c:pt>
                <c:pt idx="1">
                  <c:v>12179</c:v>
                </c:pt>
              </c:numCache>
            </c:numRef>
          </c:val>
          <c:extLst>
            <c:ext xmlns:c16="http://schemas.microsoft.com/office/drawing/2014/chart" uri="{C3380CC4-5D6E-409C-BE32-E72D297353CC}">
              <c16:uniqueId val="{00000002-1CCE-486F-BDA5-801A3ED6CF4E}"/>
            </c:ext>
          </c:extLst>
        </c:ser>
        <c:ser>
          <c:idx val="3"/>
          <c:order val="3"/>
          <c:tx>
            <c:strRef>
              <c:f>Sheet1!$E$55:$E$56</c:f>
              <c:strCache>
                <c:ptCount val="1"/>
                <c:pt idx="0">
                  <c:v>XL</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Sheet1!$A$57:$A$59</c:f>
              <c:strCache>
                <c:ptCount val="2"/>
                <c:pt idx="0">
                  <c:v>Non-veg</c:v>
                </c:pt>
                <c:pt idx="1">
                  <c:v>Veg</c:v>
                </c:pt>
              </c:strCache>
            </c:strRef>
          </c:cat>
          <c:val>
            <c:numRef>
              <c:f>Sheet1!$E$57:$E$59</c:f>
              <c:numCache>
                <c:formatCode>General</c:formatCode>
                <c:ptCount val="2"/>
                <c:pt idx="1">
                  <c:v>552</c:v>
                </c:pt>
              </c:numCache>
            </c:numRef>
          </c:val>
          <c:extLst>
            <c:ext xmlns:c16="http://schemas.microsoft.com/office/drawing/2014/chart" uri="{C3380CC4-5D6E-409C-BE32-E72D297353CC}">
              <c16:uniqueId val="{00000003-1CCE-486F-BDA5-801A3ED6CF4E}"/>
            </c:ext>
          </c:extLst>
        </c:ser>
        <c:ser>
          <c:idx val="4"/>
          <c:order val="4"/>
          <c:tx>
            <c:strRef>
              <c:f>Sheet1!$F$55:$F$56</c:f>
              <c:strCache>
                <c:ptCount val="1"/>
                <c:pt idx="0">
                  <c:v>XXL</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Sheet1!$A$57:$A$59</c:f>
              <c:strCache>
                <c:ptCount val="2"/>
                <c:pt idx="0">
                  <c:v>Non-veg</c:v>
                </c:pt>
                <c:pt idx="1">
                  <c:v>Veg</c:v>
                </c:pt>
              </c:strCache>
            </c:strRef>
          </c:cat>
          <c:val>
            <c:numRef>
              <c:f>Sheet1!$F$57:$F$59</c:f>
              <c:numCache>
                <c:formatCode>General</c:formatCode>
                <c:ptCount val="2"/>
                <c:pt idx="1">
                  <c:v>28</c:v>
                </c:pt>
              </c:numCache>
            </c:numRef>
          </c:val>
          <c:extLst>
            <c:ext xmlns:c16="http://schemas.microsoft.com/office/drawing/2014/chart" uri="{C3380CC4-5D6E-409C-BE32-E72D297353CC}">
              <c16:uniqueId val="{00000004-1CCE-486F-BDA5-801A3ED6CF4E}"/>
            </c:ext>
          </c:extLst>
        </c:ser>
        <c:dLbls>
          <c:dLblPos val="outEnd"/>
          <c:showLegendKey val="0"/>
          <c:showVal val="1"/>
          <c:showCatName val="0"/>
          <c:showSerName val="0"/>
          <c:showPercent val="0"/>
          <c:showBubbleSize val="0"/>
        </c:dLbls>
        <c:gapWidth val="315"/>
        <c:overlap val="-40"/>
        <c:axId val="1604375568"/>
        <c:axId val="1798563424"/>
      </c:barChart>
      <c:catAx>
        <c:axId val="160437556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798563424"/>
        <c:crosses val="autoZero"/>
        <c:auto val="1"/>
        <c:lblAlgn val="ctr"/>
        <c:lblOffset val="100"/>
        <c:noMultiLvlLbl val="0"/>
      </c:catAx>
      <c:valAx>
        <c:axId val="17985634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04375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70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3F417-5B89-ABB8-D45D-A603B63DB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78A19-7D85-D743-4EE2-79637BA1A8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787DC-3739-4467-4C22-47A38594F9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EDF509-7083-1868-6C0A-0C6261ABB3A2}"/>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27383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033E8-C025-5060-DB83-119ADD1D2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F3B27E-221E-42C5-03E2-73124CD25A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51326-9969-1457-1527-FD71AA3235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FFABE4-551E-A3C8-3BC8-C28786EF523F}"/>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09298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478BC-51A5-9498-6B52-7F44644E9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53020-0CF1-7C33-32E5-7B81460EFE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BB4AD6-3E23-BB15-F61E-158F955145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ECC024-B39F-01F5-F9C0-2AD6824F3234}"/>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656859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9E086-DA56-3F7C-602B-6DCE181C05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4A48A-8540-2AC5-97F9-570643241A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03F3F0-9D6D-60AA-A190-F450868507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955666-FFB6-D78B-212F-0B007C2E9D94}"/>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21474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429EF-7DB9-B97D-4AF3-E94AE970A2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79660-A435-1686-9C7F-AEC1B608B4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E390D-0F18-5519-A9C8-9CD8B76AB0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A980AC-5070-A1FA-805C-2C2096DBEB83}"/>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67809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63965-176B-1A24-16BD-92289BC4C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FCE7D-A8BE-A73C-B002-7121B4A14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0F44D-3A50-B02D-A7F1-9ABC2A630F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69C34D-0DC7-55FB-D192-A10C1D9B9D4B}"/>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52855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404D2-E8F1-26D5-620C-C501E3D79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7816E-1341-E28B-890E-EB6C4F0F06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08C85-02A4-8946-9C3A-3CAAE870C0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9D172C-01C1-395C-331E-90E8E68E4317}"/>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151087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ED605-B01B-DB01-F602-E43A8A5D9A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AB9D9B-8A31-7953-E6D6-290267685A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DFB0F-9228-EAB1-35A4-781A02C9A9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8311F6-5BF3-742A-FA20-3FE6D621BAD3}"/>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943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6A52E-B8BE-3EAE-468E-A00A89868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BA222-7591-D3FA-E56D-99DEFC31BA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AD3BAC-E75E-39A6-1245-E93AA73474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EFC95D-98B4-45EF-386F-B649E6A1D86D}"/>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03474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08125-3E5E-746F-0080-4D85D74E85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32083-F56D-A1E5-C592-11106251AD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FEE9D0-9EC7-3F5C-4C83-64AEA80C0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E15CAC-EDC0-5A3F-64EC-06402EB0A79E}"/>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91262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496E8-1433-A578-A016-854DDE3B2D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D3C1B2-8B6E-88D5-FF61-5299EBBAD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9D78F-D8F9-4FB8-5894-18353B2952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0EF200-ABDD-DBC7-B38A-4ED3840D9AC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71332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7836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82AC8-BCDD-B9B1-169D-BC10F33D0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BF78A6-21CD-4F8E-27B4-5B40494C2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1876D-4F6F-15DA-198C-AB9C16D546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98DB41-76AA-4EE1-239C-471A1BD8277F}"/>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1921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2536" y="19878"/>
            <a:ext cx="14630400" cy="8229600"/>
          </a:xfrm>
          <a:prstGeom prst="rect">
            <a:avLst/>
          </a:prstGeom>
          <a:solidFill>
            <a:srgbClr val="0B0C23">
              <a:alpha val="75000"/>
            </a:srgbClr>
          </a:solidFill>
          <a:ln/>
        </p:spPr>
        <p:txBody>
          <a:bodyPr/>
          <a:lstStyle/>
          <a:p>
            <a:endParaRPr lang="en-IN" dirty="0"/>
          </a:p>
        </p:txBody>
      </p:sp>
      <p:sp>
        <p:nvSpPr>
          <p:cNvPr id="5" name="Text 1"/>
          <p:cNvSpPr/>
          <p:nvPr/>
        </p:nvSpPr>
        <p:spPr>
          <a:xfrm>
            <a:off x="2542729" y="693306"/>
            <a:ext cx="9453801" cy="1145434"/>
          </a:xfrm>
          <a:prstGeom prst="rect">
            <a:avLst/>
          </a:prstGeom>
          <a:noFill/>
          <a:ln/>
          <a:effectLst>
            <a:glow rad="139700">
              <a:schemeClr val="accent1">
                <a:satMod val="175000"/>
                <a:alpha val="40000"/>
              </a:schemeClr>
            </a:glow>
            <a:innerShdw blurRad="63500" dist="50800" dir="2700000">
              <a:prstClr val="black">
                <a:alpha val="50000"/>
              </a:prstClr>
            </a:innerShdw>
            <a:reflection blurRad="6350" stA="50000" endA="300" endPos="38500" dist="50800" dir="5400000" sy="-100000" algn="bl" rotWithShape="0"/>
          </a:effectLst>
        </p:spPr>
        <p:txBody>
          <a:bodyPr wrap="square" rtlCol="0" anchor="t"/>
          <a:lstStyle/>
          <a:p>
            <a:pPr marL="0" indent="0">
              <a:lnSpc>
                <a:spcPts val="6561"/>
              </a:lnSpc>
              <a:buNone/>
            </a:pPr>
            <a:r>
              <a:rPr lang="en-US" sz="7200" dirty="0">
                <a:solidFill>
                  <a:srgbClr val="C6BFEE"/>
                </a:solidFill>
                <a:effectLst>
                  <a:outerShdw blurRad="38100" dist="38100" dir="2700000" algn="tl">
                    <a:srgbClr val="000000">
                      <a:alpha val="43137"/>
                    </a:srgbClr>
                  </a:outerShdw>
                </a:effectLst>
                <a:latin typeface="Prompt" pitchFamily="34" charset="0"/>
                <a:ea typeface="Prompt" pitchFamily="34" charset="-122"/>
                <a:cs typeface="Prompt" pitchFamily="34" charset="-120"/>
              </a:rPr>
              <a:t>Pizza</a:t>
            </a:r>
            <a:r>
              <a:rPr lang="en-US" sz="7200" dirty="0">
                <a:solidFill>
                  <a:srgbClr val="C6BFEE"/>
                </a:solidFill>
                <a:latin typeface="Prompt" pitchFamily="34" charset="0"/>
                <a:ea typeface="Prompt" pitchFamily="34" charset="-122"/>
                <a:cs typeface="Prompt" pitchFamily="34" charset="-120"/>
              </a:rPr>
              <a:t> Sales Analysis</a:t>
            </a:r>
            <a:endParaRPr lang="en-US" sz="7200" dirty="0"/>
          </a:p>
        </p:txBody>
      </p:sp>
      <p:sp>
        <p:nvSpPr>
          <p:cNvPr id="14" name="Text 4">
            <a:extLst>
              <a:ext uri="{FF2B5EF4-FFF2-40B4-BE49-F238E27FC236}">
                <a16:creationId xmlns:a16="http://schemas.microsoft.com/office/drawing/2014/main" id="{A879EEEC-151C-C5D1-266E-1FC57D306880}"/>
              </a:ext>
            </a:extLst>
          </p:cNvPr>
          <p:cNvSpPr/>
          <p:nvPr/>
        </p:nvSpPr>
        <p:spPr>
          <a:xfrm>
            <a:off x="10654748" y="6251714"/>
            <a:ext cx="3446234" cy="596347"/>
          </a:xfrm>
          <a:prstGeom prst="rect">
            <a:avLst/>
          </a:prstGeom>
          <a:noFill/>
          <a:ln/>
        </p:spPr>
        <p:txBody>
          <a:bodyPr wrap="none" rtlCol="0" anchor="t"/>
          <a:lstStyle/>
          <a:p>
            <a:pPr marL="0" indent="0" algn="l">
              <a:lnSpc>
                <a:spcPts val="3062"/>
              </a:lnSpc>
              <a:buNone/>
            </a:pPr>
            <a:r>
              <a:rPr lang="en-US" sz="4000" b="1" dirty="0">
                <a:solidFill>
                  <a:srgbClr val="DAD8E9"/>
                </a:solidFill>
                <a:latin typeface="Mukta" pitchFamily="34" charset="0"/>
                <a:ea typeface="Mukta" pitchFamily="34" charset="-122"/>
                <a:cs typeface="Mukta" pitchFamily="34" charset="-120"/>
              </a:rPr>
              <a:t>Niraj Kumar</a:t>
            </a:r>
            <a:endParaRPr lang="en-US" sz="4000" dirty="0"/>
          </a:p>
        </p:txBody>
      </p:sp>
      <p:sp>
        <p:nvSpPr>
          <p:cNvPr id="15" name="Text 2">
            <a:extLst>
              <a:ext uri="{FF2B5EF4-FFF2-40B4-BE49-F238E27FC236}">
                <a16:creationId xmlns:a16="http://schemas.microsoft.com/office/drawing/2014/main" id="{70F9DBB3-22F9-7C4E-0393-B80809DF90CB}"/>
              </a:ext>
            </a:extLst>
          </p:cNvPr>
          <p:cNvSpPr/>
          <p:nvPr/>
        </p:nvSpPr>
        <p:spPr>
          <a:xfrm>
            <a:off x="10242330" y="5655364"/>
            <a:ext cx="3712210" cy="467139"/>
          </a:xfrm>
          <a:prstGeom prst="rect">
            <a:avLst/>
          </a:prstGeom>
          <a:noFill/>
          <a:ln/>
        </p:spPr>
        <p:txBody>
          <a:bodyPr wrap="square" rtlCol="0" anchor="t"/>
          <a:lstStyle/>
          <a:p>
            <a:pPr marL="0" indent="0">
              <a:lnSpc>
                <a:spcPts val="2734"/>
              </a:lnSpc>
              <a:buNone/>
            </a:pPr>
            <a:r>
              <a:rPr lang="en-US" sz="4000" dirty="0">
                <a:solidFill>
                  <a:srgbClr val="C6BFEE"/>
                </a:solidFill>
                <a:latin typeface="Prompt" pitchFamily="34" charset="0"/>
                <a:cs typeface="Prompt" pitchFamily="34" charset="-120"/>
              </a:rPr>
              <a:t>Presented by:</a:t>
            </a:r>
            <a:endParaRPr lang="en-US" sz="40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A4D59-EA39-0F85-0EB0-EC78691EE7A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D0BAED9-1090-BA5E-273F-855985701B4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A5A22CA1-1C94-557D-6A8C-F36051AD2F63}"/>
              </a:ext>
            </a:extLst>
          </p:cNvPr>
          <p:cNvSpPr/>
          <p:nvPr/>
        </p:nvSpPr>
        <p:spPr>
          <a:xfrm>
            <a:off x="59635" y="9939"/>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5AAC2C26-1948-93BF-BAC7-7C82A17BA2E1}"/>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6" name="Text 3">
            <a:extLst>
              <a:ext uri="{FF2B5EF4-FFF2-40B4-BE49-F238E27FC236}">
                <a16:creationId xmlns:a16="http://schemas.microsoft.com/office/drawing/2014/main" id="{13B5B9C3-A043-1EE1-0686-EC294511300C}"/>
              </a:ext>
            </a:extLst>
          </p:cNvPr>
          <p:cNvSpPr/>
          <p:nvPr/>
        </p:nvSpPr>
        <p:spPr>
          <a:xfrm>
            <a:off x="1068512" y="2643810"/>
            <a:ext cx="4321329" cy="685296"/>
          </a:xfrm>
          <a:prstGeom prst="rect">
            <a:avLst/>
          </a:prstGeom>
          <a:noFill/>
          <a:ln/>
        </p:spPr>
        <p:txBody>
          <a:bodyPr wrap="square" rtlCol="0" anchor="t"/>
          <a:lstStyle/>
          <a:p>
            <a:pPr marL="285750" indent="-285750" algn="l">
              <a:buFont typeface="Arial" panose="020B0604020202020204" pitchFamily="34" charset="0"/>
              <a:buChar char="•"/>
            </a:pPr>
            <a:r>
              <a:rPr lang="it-IT" b="0" i="0" dirty="0">
                <a:solidFill>
                  <a:srgbClr val="ECECEC"/>
                </a:solidFill>
                <a:effectLst/>
                <a:latin typeface="Söhne"/>
              </a:rPr>
              <a:t>Veg Pizza Consumption: 78%</a:t>
            </a:r>
          </a:p>
          <a:p>
            <a:pPr marL="285750" indent="-285750" algn="l">
              <a:buFont typeface="Arial" panose="020B0604020202020204" pitchFamily="34" charset="0"/>
              <a:buChar char="•"/>
            </a:pPr>
            <a:r>
              <a:rPr lang="it-IT" b="0" i="0" dirty="0">
                <a:solidFill>
                  <a:srgbClr val="ECECEC"/>
                </a:solidFill>
                <a:effectLst/>
                <a:latin typeface="Söhne"/>
              </a:rPr>
              <a:t>Non-veg Pizza Consumption: 22%</a:t>
            </a:r>
          </a:p>
        </p:txBody>
      </p:sp>
      <p:sp>
        <p:nvSpPr>
          <p:cNvPr id="8" name="Text 2">
            <a:extLst>
              <a:ext uri="{FF2B5EF4-FFF2-40B4-BE49-F238E27FC236}">
                <a16:creationId xmlns:a16="http://schemas.microsoft.com/office/drawing/2014/main" id="{74A7E7E5-B93E-E189-8115-4096D1A27183}"/>
              </a:ext>
            </a:extLst>
          </p:cNvPr>
          <p:cNvSpPr/>
          <p:nvPr/>
        </p:nvSpPr>
        <p:spPr>
          <a:xfrm>
            <a:off x="1068511" y="4383497"/>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10" name="Text 3">
            <a:extLst>
              <a:ext uri="{FF2B5EF4-FFF2-40B4-BE49-F238E27FC236}">
                <a16:creationId xmlns:a16="http://schemas.microsoft.com/office/drawing/2014/main" id="{203040CF-A0A6-EE97-EBC1-4D0D04044893}"/>
              </a:ext>
            </a:extLst>
          </p:cNvPr>
          <p:cNvSpPr/>
          <p:nvPr/>
        </p:nvSpPr>
        <p:spPr>
          <a:xfrm>
            <a:off x="1068511" y="4842337"/>
            <a:ext cx="5332289" cy="1637975"/>
          </a:xfrm>
          <a:prstGeom prst="rect">
            <a:avLst/>
          </a:prstGeom>
          <a:noFill/>
          <a:ln/>
        </p:spPr>
        <p:txBody>
          <a:bodyPr wrap="square" rtlCol="0" anchor="t"/>
          <a:lstStyle/>
          <a:p>
            <a:pPr marL="285750" indent="-285750" algn="l">
              <a:buFont typeface="Arial" panose="020B0604020202020204" pitchFamily="34" charset="0"/>
              <a:buChar char="•"/>
            </a:pPr>
            <a:r>
              <a:rPr lang="en-US" b="0" i="0" dirty="0">
                <a:solidFill>
                  <a:srgbClr val="ECECEC"/>
                </a:solidFill>
                <a:effectLst/>
                <a:latin typeface="Söhne"/>
              </a:rPr>
              <a:t>78% of customers prefer veg pizzas, indicating a strong preference for vegetarian options.</a:t>
            </a:r>
          </a:p>
          <a:p>
            <a:pPr marL="285750" indent="-285750" algn="l">
              <a:buFont typeface="Arial" panose="020B0604020202020204" pitchFamily="34" charset="0"/>
              <a:buChar char="•"/>
            </a:pPr>
            <a:r>
              <a:rPr lang="en-US" b="0" i="0" dirty="0">
                <a:solidFill>
                  <a:srgbClr val="ECECEC"/>
                </a:solidFill>
                <a:effectLst/>
                <a:latin typeface="Söhne"/>
              </a:rPr>
              <a:t>Non-veg pizzas account for 22% of sales, suggesting a significant but smaller market segment for meat-based options.</a:t>
            </a:r>
          </a:p>
        </p:txBody>
      </p:sp>
      <p:sp>
        <p:nvSpPr>
          <p:cNvPr id="9" name="Text 1">
            <a:extLst>
              <a:ext uri="{FF2B5EF4-FFF2-40B4-BE49-F238E27FC236}">
                <a16:creationId xmlns:a16="http://schemas.microsoft.com/office/drawing/2014/main" id="{602771E9-E6CD-3738-CA73-27A02ABF3E49}"/>
              </a:ext>
            </a:extLst>
          </p:cNvPr>
          <p:cNvSpPr/>
          <p:nvPr/>
        </p:nvSpPr>
        <p:spPr>
          <a:xfrm>
            <a:off x="1068511" y="2014371"/>
            <a:ext cx="6465350" cy="694373"/>
          </a:xfrm>
          <a:prstGeom prst="rect">
            <a:avLst/>
          </a:prstGeom>
          <a:noFill/>
          <a:ln/>
        </p:spPr>
        <p:txBody>
          <a:bodyPr wrap="none" rtlCol="0" anchor="t"/>
          <a:lstStyle/>
          <a:p>
            <a:pPr marL="0" indent="0">
              <a:lnSpc>
                <a:spcPts val="5468"/>
              </a:lnSpc>
              <a:buNone/>
            </a:pPr>
            <a:r>
              <a:rPr lang="en-US" sz="2200" dirty="0">
                <a:solidFill>
                  <a:srgbClr val="C6BFEE"/>
                </a:solidFill>
                <a:latin typeface="Prompt" pitchFamily="34" charset="0"/>
                <a:cs typeface="Prompt" pitchFamily="34" charset="-120"/>
              </a:rPr>
              <a:t>Understanding Customer Preferences</a:t>
            </a:r>
            <a:endParaRPr lang="en-US" sz="2200" dirty="0"/>
          </a:p>
        </p:txBody>
      </p:sp>
      <p:sp>
        <p:nvSpPr>
          <p:cNvPr id="5" name="Text 1">
            <a:extLst>
              <a:ext uri="{FF2B5EF4-FFF2-40B4-BE49-F238E27FC236}">
                <a16:creationId xmlns:a16="http://schemas.microsoft.com/office/drawing/2014/main" id="{5508F4B5-ABA2-B76C-96C5-6F4F0818602D}"/>
              </a:ext>
            </a:extLst>
          </p:cNvPr>
          <p:cNvSpPr/>
          <p:nvPr/>
        </p:nvSpPr>
        <p:spPr>
          <a:xfrm>
            <a:off x="1068512" y="552941"/>
            <a:ext cx="9660779" cy="937930"/>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cs typeface="Prompt" pitchFamily="34" charset="-120"/>
              </a:rPr>
              <a:t>Pizza Preference Analysis</a:t>
            </a:r>
            <a:endParaRPr lang="en-US" sz="5200" dirty="0"/>
          </a:p>
        </p:txBody>
      </p:sp>
      <p:graphicFrame>
        <p:nvGraphicFramePr>
          <p:cNvPr id="13" name="Chart 12">
            <a:extLst>
              <a:ext uri="{FF2B5EF4-FFF2-40B4-BE49-F238E27FC236}">
                <a16:creationId xmlns:a16="http://schemas.microsoft.com/office/drawing/2014/main" id="{AE60BBD4-3621-7FC6-5F9A-AD0E8BF735B5}"/>
              </a:ext>
            </a:extLst>
          </p:cNvPr>
          <p:cNvGraphicFramePr>
            <a:graphicFrameLocks/>
          </p:cNvGraphicFramePr>
          <p:nvPr>
            <p:extLst>
              <p:ext uri="{D42A27DB-BD31-4B8C-83A1-F6EECF244321}">
                <p14:modId xmlns:p14="http://schemas.microsoft.com/office/powerpoint/2010/main" val="2144434978"/>
              </p:ext>
            </p:extLst>
          </p:nvPr>
        </p:nvGraphicFramePr>
        <p:xfrm>
          <a:off x="7593496" y="2099137"/>
          <a:ext cx="5456582" cy="31884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9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A6279-8E28-F447-0291-70A1BADDB22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8969F92-0CEE-964A-1020-9656360B66D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768FFF5-FD55-6D95-DEEC-019FFA74CD8F}"/>
              </a:ext>
            </a:extLst>
          </p:cNvPr>
          <p:cNvSpPr/>
          <p:nvPr/>
        </p:nvSpPr>
        <p:spPr>
          <a:xfrm>
            <a:off x="0" y="0"/>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08D1D9AB-7896-0739-6792-FBB290E5E684}"/>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6" name="Text 3">
            <a:extLst>
              <a:ext uri="{FF2B5EF4-FFF2-40B4-BE49-F238E27FC236}">
                <a16:creationId xmlns:a16="http://schemas.microsoft.com/office/drawing/2014/main" id="{FFC8C073-88EC-DFA2-A2CC-1A5940E17FD2}"/>
              </a:ext>
            </a:extLst>
          </p:cNvPr>
          <p:cNvSpPr/>
          <p:nvPr/>
        </p:nvSpPr>
        <p:spPr>
          <a:xfrm>
            <a:off x="1068512" y="2643810"/>
            <a:ext cx="4321329" cy="685296"/>
          </a:xfrm>
          <a:prstGeom prst="rect">
            <a:avLst/>
          </a:prstGeom>
          <a:noFill/>
          <a:ln/>
        </p:spPr>
        <p:txBody>
          <a:bodyPr wrap="square" rtlCol="0" anchor="t"/>
          <a:lstStyle/>
          <a:p>
            <a:pPr marL="285750" indent="-285750" algn="l">
              <a:buFont typeface="Arial" panose="020B0604020202020204" pitchFamily="34" charset="0"/>
              <a:buChar char="•"/>
            </a:pPr>
            <a:r>
              <a:rPr lang="en-US" b="0" i="0" dirty="0">
                <a:solidFill>
                  <a:srgbClr val="ECECEC"/>
                </a:solidFill>
                <a:effectLst/>
                <a:latin typeface="Söhne"/>
              </a:rPr>
              <a:t>Most Selling Size: L (38%)</a:t>
            </a:r>
          </a:p>
          <a:p>
            <a:pPr marL="285750" indent="-285750" algn="l">
              <a:buFont typeface="Arial" panose="020B0604020202020204" pitchFamily="34" charset="0"/>
              <a:buChar char="•"/>
            </a:pPr>
            <a:r>
              <a:rPr lang="en-US" b="0" i="0" dirty="0">
                <a:solidFill>
                  <a:srgbClr val="ECECEC"/>
                </a:solidFill>
                <a:effectLst/>
                <a:latin typeface="Söhne"/>
              </a:rPr>
              <a:t>Least Selling Size: XXL (0.006%)</a:t>
            </a:r>
          </a:p>
        </p:txBody>
      </p:sp>
      <p:sp>
        <p:nvSpPr>
          <p:cNvPr id="8" name="Text 2">
            <a:extLst>
              <a:ext uri="{FF2B5EF4-FFF2-40B4-BE49-F238E27FC236}">
                <a16:creationId xmlns:a16="http://schemas.microsoft.com/office/drawing/2014/main" id="{4FB11538-20C7-B323-3002-7E0B17BCA5AB}"/>
              </a:ext>
            </a:extLst>
          </p:cNvPr>
          <p:cNvSpPr/>
          <p:nvPr/>
        </p:nvSpPr>
        <p:spPr>
          <a:xfrm>
            <a:off x="1068511" y="4383497"/>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10" name="Text 3">
            <a:extLst>
              <a:ext uri="{FF2B5EF4-FFF2-40B4-BE49-F238E27FC236}">
                <a16:creationId xmlns:a16="http://schemas.microsoft.com/office/drawing/2014/main" id="{8E258BFF-AAB8-8A20-5053-F1D27F66B2F9}"/>
              </a:ext>
            </a:extLst>
          </p:cNvPr>
          <p:cNvSpPr/>
          <p:nvPr/>
        </p:nvSpPr>
        <p:spPr>
          <a:xfrm>
            <a:off x="1068511" y="4842337"/>
            <a:ext cx="5332289" cy="1637975"/>
          </a:xfrm>
          <a:prstGeom prst="rect">
            <a:avLst/>
          </a:prstGeom>
          <a:noFill/>
          <a:ln/>
        </p:spPr>
        <p:txBody>
          <a:bodyPr wrap="square" rtlCol="0" anchor="t"/>
          <a:lstStyle/>
          <a:p>
            <a:pPr marL="285750" indent="-285750" algn="l">
              <a:buFont typeface="Arial" panose="020B0604020202020204" pitchFamily="34" charset="0"/>
              <a:buChar char="•"/>
            </a:pPr>
            <a:r>
              <a:rPr lang="en-US" b="0" i="0" dirty="0">
                <a:solidFill>
                  <a:srgbClr val="ECECEC"/>
                </a:solidFill>
                <a:effectLst/>
                <a:latin typeface="Söhne"/>
              </a:rPr>
              <a:t>The large size (L) pizza dominates sales, accounting for 38% of total sales.</a:t>
            </a:r>
          </a:p>
          <a:p>
            <a:pPr marL="285750" indent="-285750" algn="l">
              <a:buFont typeface="Arial" panose="020B0604020202020204" pitchFamily="34" charset="0"/>
              <a:buChar char="•"/>
            </a:pPr>
            <a:r>
              <a:rPr lang="en-US" b="0" i="0" dirty="0">
                <a:solidFill>
                  <a:srgbClr val="ECECEC"/>
                </a:solidFill>
                <a:effectLst/>
                <a:latin typeface="Söhne"/>
              </a:rPr>
              <a:t>The extra-extra-large (XXL) size is the least popular, making up only 0.006% of total sales.</a:t>
            </a:r>
          </a:p>
        </p:txBody>
      </p:sp>
      <p:sp>
        <p:nvSpPr>
          <p:cNvPr id="9" name="Text 1">
            <a:extLst>
              <a:ext uri="{FF2B5EF4-FFF2-40B4-BE49-F238E27FC236}">
                <a16:creationId xmlns:a16="http://schemas.microsoft.com/office/drawing/2014/main" id="{C9C0D03F-F0ED-E71D-E36F-0A3E6B94461A}"/>
              </a:ext>
            </a:extLst>
          </p:cNvPr>
          <p:cNvSpPr/>
          <p:nvPr/>
        </p:nvSpPr>
        <p:spPr>
          <a:xfrm>
            <a:off x="1068511" y="2014371"/>
            <a:ext cx="6465350" cy="694373"/>
          </a:xfrm>
          <a:prstGeom prst="rect">
            <a:avLst/>
          </a:prstGeom>
          <a:noFill/>
          <a:ln/>
        </p:spPr>
        <p:txBody>
          <a:bodyPr wrap="none" rtlCol="0" anchor="t"/>
          <a:lstStyle/>
          <a:p>
            <a:pPr marL="0" indent="0">
              <a:lnSpc>
                <a:spcPts val="5468"/>
              </a:lnSpc>
              <a:buNone/>
            </a:pPr>
            <a:r>
              <a:rPr lang="en-US" sz="2200" dirty="0">
                <a:solidFill>
                  <a:srgbClr val="C6BFEE"/>
                </a:solidFill>
                <a:latin typeface="Prompt" pitchFamily="34" charset="0"/>
                <a:cs typeface="Prompt" pitchFamily="34" charset="-120"/>
              </a:rPr>
              <a:t>Understanding Customer Preferences</a:t>
            </a:r>
            <a:endParaRPr lang="en-US" sz="2200" dirty="0"/>
          </a:p>
        </p:txBody>
      </p:sp>
      <p:sp>
        <p:nvSpPr>
          <p:cNvPr id="5" name="Text 1">
            <a:extLst>
              <a:ext uri="{FF2B5EF4-FFF2-40B4-BE49-F238E27FC236}">
                <a16:creationId xmlns:a16="http://schemas.microsoft.com/office/drawing/2014/main" id="{C2C00733-7FB0-8736-BC60-575D7A98E0D5}"/>
              </a:ext>
            </a:extLst>
          </p:cNvPr>
          <p:cNvSpPr/>
          <p:nvPr/>
        </p:nvSpPr>
        <p:spPr>
          <a:xfrm>
            <a:off x="1068512" y="614055"/>
            <a:ext cx="10937512" cy="1143357"/>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cs typeface="Prompt" pitchFamily="34" charset="-120"/>
              </a:rPr>
              <a:t>Pizza Size Preference Analysis</a:t>
            </a:r>
            <a:endParaRPr lang="en-US" sz="5200" dirty="0"/>
          </a:p>
        </p:txBody>
      </p:sp>
      <p:graphicFrame>
        <p:nvGraphicFramePr>
          <p:cNvPr id="11" name="Chart 10">
            <a:extLst>
              <a:ext uri="{FF2B5EF4-FFF2-40B4-BE49-F238E27FC236}">
                <a16:creationId xmlns:a16="http://schemas.microsoft.com/office/drawing/2014/main" id="{2ACCC467-FD64-4EFA-A4B5-359CC4FDDCE3}"/>
              </a:ext>
            </a:extLst>
          </p:cNvPr>
          <p:cNvGraphicFramePr>
            <a:graphicFrameLocks/>
          </p:cNvGraphicFramePr>
          <p:nvPr>
            <p:extLst>
              <p:ext uri="{D42A27DB-BD31-4B8C-83A1-F6EECF244321}">
                <p14:modId xmlns:p14="http://schemas.microsoft.com/office/powerpoint/2010/main" val="1038199326"/>
              </p:ext>
            </p:extLst>
          </p:nvPr>
        </p:nvGraphicFramePr>
        <p:xfrm>
          <a:off x="7908030" y="2371468"/>
          <a:ext cx="5653858" cy="28664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5341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C0BAE-32AA-8B06-16A5-FC3F571FB67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639B595-3D40-5524-0A70-B5C3C655DB2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CA70BEE-14FF-BFE5-0542-CBCCB579BF1D}"/>
              </a:ext>
            </a:extLst>
          </p:cNvPr>
          <p:cNvSpPr/>
          <p:nvPr/>
        </p:nvSpPr>
        <p:spPr>
          <a:xfrm>
            <a:off x="0" y="-19878"/>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664B2EE8-A7CE-449D-5468-AD885088F085}"/>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6" name="Text 3">
            <a:extLst>
              <a:ext uri="{FF2B5EF4-FFF2-40B4-BE49-F238E27FC236}">
                <a16:creationId xmlns:a16="http://schemas.microsoft.com/office/drawing/2014/main" id="{7C0FC8CC-381E-A15F-E531-65F03C46E7E8}"/>
              </a:ext>
            </a:extLst>
          </p:cNvPr>
          <p:cNvSpPr/>
          <p:nvPr/>
        </p:nvSpPr>
        <p:spPr>
          <a:xfrm>
            <a:off x="1068512" y="2643810"/>
            <a:ext cx="4835331" cy="685296"/>
          </a:xfrm>
          <a:prstGeom prst="rect">
            <a:avLst/>
          </a:prstGeom>
          <a:noFill/>
          <a:ln/>
        </p:spPr>
        <p:txBody>
          <a:bodyPr wrap="square" rtlCol="0" anchor="t"/>
          <a:lstStyle/>
          <a:p>
            <a:pPr marL="285750" indent="-285750" algn="l">
              <a:buFont typeface="Arial" panose="020B0604020202020204" pitchFamily="34" charset="0"/>
              <a:buChar char="•"/>
            </a:pPr>
            <a:r>
              <a:rPr lang="en-US" b="0" i="0" dirty="0">
                <a:solidFill>
                  <a:srgbClr val="ECECEC"/>
                </a:solidFill>
                <a:effectLst/>
                <a:latin typeface="Söhne"/>
              </a:rPr>
              <a:t>Most Selling Size: L </a:t>
            </a:r>
            <a:r>
              <a:rPr lang="en-US" dirty="0">
                <a:solidFill>
                  <a:srgbClr val="ECECEC"/>
                </a:solidFill>
                <a:latin typeface="Söhne"/>
              </a:rPr>
              <a:t>(veg - 14024 Quantity)</a:t>
            </a:r>
            <a:endParaRPr lang="en-US" b="0" i="0" dirty="0">
              <a:solidFill>
                <a:srgbClr val="ECECEC"/>
              </a:solidFill>
              <a:effectLst/>
              <a:latin typeface="Söhne"/>
            </a:endParaRPr>
          </a:p>
          <a:p>
            <a:pPr marL="285750" indent="-285750" algn="l">
              <a:buFont typeface="Arial" panose="020B0604020202020204" pitchFamily="34" charset="0"/>
              <a:buChar char="•"/>
            </a:pPr>
            <a:r>
              <a:rPr lang="en-US" b="0" i="0" dirty="0">
                <a:solidFill>
                  <a:srgbClr val="ECECEC"/>
                </a:solidFill>
                <a:effectLst/>
                <a:latin typeface="Söhne"/>
              </a:rPr>
              <a:t>Least Selling Size: XXL(Non-veg) (0)</a:t>
            </a:r>
          </a:p>
        </p:txBody>
      </p:sp>
      <p:sp>
        <p:nvSpPr>
          <p:cNvPr id="8" name="Text 2">
            <a:extLst>
              <a:ext uri="{FF2B5EF4-FFF2-40B4-BE49-F238E27FC236}">
                <a16:creationId xmlns:a16="http://schemas.microsoft.com/office/drawing/2014/main" id="{A8D14489-805D-CCA6-C19A-2D6AEEABD162}"/>
              </a:ext>
            </a:extLst>
          </p:cNvPr>
          <p:cNvSpPr/>
          <p:nvPr/>
        </p:nvSpPr>
        <p:spPr>
          <a:xfrm>
            <a:off x="1068511" y="4383497"/>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10" name="Text 3">
            <a:extLst>
              <a:ext uri="{FF2B5EF4-FFF2-40B4-BE49-F238E27FC236}">
                <a16:creationId xmlns:a16="http://schemas.microsoft.com/office/drawing/2014/main" id="{DA9E3C4E-499C-B2B0-EFB9-1718ED84E40B}"/>
              </a:ext>
            </a:extLst>
          </p:cNvPr>
          <p:cNvSpPr/>
          <p:nvPr/>
        </p:nvSpPr>
        <p:spPr>
          <a:xfrm>
            <a:off x="1068511" y="4842337"/>
            <a:ext cx="5332289" cy="1637975"/>
          </a:xfrm>
          <a:prstGeom prst="rect">
            <a:avLst/>
          </a:prstGeom>
          <a:noFill/>
          <a:ln/>
        </p:spPr>
        <p:txBody>
          <a:bodyPr wrap="square" rtlCol="0" anchor="t"/>
          <a:lstStyle/>
          <a:p>
            <a:pPr marL="285750" indent="-285750" algn="l">
              <a:buFont typeface="Arial" panose="020B0604020202020204" pitchFamily="34" charset="0"/>
              <a:buChar char="•"/>
            </a:pPr>
            <a:r>
              <a:rPr lang="en-US" b="0" i="0" dirty="0">
                <a:solidFill>
                  <a:srgbClr val="ECECEC"/>
                </a:solidFill>
                <a:effectLst/>
                <a:latin typeface="Söhne"/>
              </a:rPr>
              <a:t>The large size (L) in veg is the most popular choice for veg pizzas, with 14,024 units sold.</a:t>
            </a:r>
          </a:p>
          <a:p>
            <a:pPr marL="285750" indent="-285750" algn="l">
              <a:buFont typeface="Arial" panose="020B0604020202020204" pitchFamily="34" charset="0"/>
              <a:buChar char="•"/>
            </a:pPr>
            <a:r>
              <a:rPr lang="en-US" b="0" i="0" dirty="0">
                <a:solidFill>
                  <a:srgbClr val="ECECEC"/>
                </a:solidFill>
                <a:effectLst/>
                <a:latin typeface="Söhne"/>
              </a:rPr>
              <a:t>Interestingly, the extra-extra-large (XXL) size does not register any sales for non-veg pizzas.</a:t>
            </a:r>
          </a:p>
        </p:txBody>
      </p:sp>
      <p:sp>
        <p:nvSpPr>
          <p:cNvPr id="9" name="Text 1">
            <a:extLst>
              <a:ext uri="{FF2B5EF4-FFF2-40B4-BE49-F238E27FC236}">
                <a16:creationId xmlns:a16="http://schemas.microsoft.com/office/drawing/2014/main" id="{3E37463A-EBDA-9370-78FF-EF8F4B857245}"/>
              </a:ext>
            </a:extLst>
          </p:cNvPr>
          <p:cNvSpPr/>
          <p:nvPr/>
        </p:nvSpPr>
        <p:spPr>
          <a:xfrm>
            <a:off x="1068511" y="2014371"/>
            <a:ext cx="6465350" cy="694373"/>
          </a:xfrm>
          <a:prstGeom prst="rect">
            <a:avLst/>
          </a:prstGeom>
          <a:noFill/>
          <a:ln/>
        </p:spPr>
        <p:txBody>
          <a:bodyPr wrap="none" rtlCol="0" anchor="t"/>
          <a:lstStyle/>
          <a:p>
            <a:pPr marL="0" indent="0">
              <a:lnSpc>
                <a:spcPts val="5468"/>
              </a:lnSpc>
              <a:buNone/>
            </a:pPr>
            <a:r>
              <a:rPr lang="en-US" sz="2200" dirty="0">
                <a:solidFill>
                  <a:srgbClr val="C6BFEE"/>
                </a:solidFill>
                <a:latin typeface="Prompt" pitchFamily="34" charset="0"/>
                <a:cs typeface="Prompt" pitchFamily="34" charset="-120"/>
              </a:rPr>
              <a:t>Understanding Customer Preferences</a:t>
            </a:r>
            <a:endParaRPr lang="en-US" sz="2200" dirty="0"/>
          </a:p>
        </p:txBody>
      </p:sp>
      <p:sp>
        <p:nvSpPr>
          <p:cNvPr id="5" name="Text 1">
            <a:extLst>
              <a:ext uri="{FF2B5EF4-FFF2-40B4-BE49-F238E27FC236}">
                <a16:creationId xmlns:a16="http://schemas.microsoft.com/office/drawing/2014/main" id="{75225397-537C-1839-91B7-9EA2A9589397}"/>
              </a:ext>
            </a:extLst>
          </p:cNvPr>
          <p:cNvSpPr/>
          <p:nvPr/>
        </p:nvSpPr>
        <p:spPr>
          <a:xfrm>
            <a:off x="1068511" y="614055"/>
            <a:ext cx="10937513" cy="1143357"/>
          </a:xfrm>
          <a:prstGeom prst="rect">
            <a:avLst/>
          </a:prstGeom>
          <a:noFill/>
          <a:ln/>
        </p:spPr>
        <p:txBody>
          <a:bodyPr wrap="none" rtlCol="0" anchor="t"/>
          <a:lstStyle/>
          <a:p>
            <a:pPr marL="0" indent="0">
              <a:lnSpc>
                <a:spcPts val="5468"/>
              </a:lnSpc>
              <a:buNone/>
            </a:pPr>
            <a:r>
              <a:rPr lang="en-US" sz="4400" dirty="0">
                <a:solidFill>
                  <a:srgbClr val="C6BFEE"/>
                </a:solidFill>
                <a:latin typeface="Prompt" pitchFamily="34" charset="0"/>
                <a:cs typeface="Prompt" pitchFamily="34" charset="-120"/>
              </a:rPr>
              <a:t>Analysis of Pizza Size Preference</a:t>
            </a:r>
            <a:endParaRPr lang="en-US" sz="4400" dirty="0"/>
          </a:p>
        </p:txBody>
      </p:sp>
      <p:graphicFrame>
        <p:nvGraphicFramePr>
          <p:cNvPr id="15" name="Chart 14">
            <a:extLst>
              <a:ext uri="{FF2B5EF4-FFF2-40B4-BE49-F238E27FC236}">
                <a16:creationId xmlns:a16="http://schemas.microsoft.com/office/drawing/2014/main" id="{214A0A32-6618-65FE-C994-F7CDB6A6094D}"/>
              </a:ext>
            </a:extLst>
          </p:cNvPr>
          <p:cNvGraphicFramePr>
            <a:graphicFrameLocks/>
          </p:cNvGraphicFramePr>
          <p:nvPr>
            <p:extLst>
              <p:ext uri="{D42A27DB-BD31-4B8C-83A1-F6EECF244321}">
                <p14:modId xmlns:p14="http://schemas.microsoft.com/office/powerpoint/2010/main" val="1720963940"/>
              </p:ext>
            </p:extLst>
          </p:nvPr>
        </p:nvGraphicFramePr>
        <p:xfrm>
          <a:off x="7583556" y="2371467"/>
          <a:ext cx="5978332" cy="36914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2649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878"/>
            <a:ext cx="14630400" cy="8229600"/>
          </a:xfrm>
          <a:prstGeom prst="rect">
            <a:avLst/>
          </a:prstGeom>
          <a:solidFill>
            <a:srgbClr val="0B0C23">
              <a:alpha val="75000"/>
            </a:srgbClr>
          </a:solidFill>
          <a:ln/>
        </p:spPr>
      </p:sp>
      <p:sp>
        <p:nvSpPr>
          <p:cNvPr id="4" name="Text 1"/>
          <p:cNvSpPr/>
          <p:nvPr/>
        </p:nvSpPr>
        <p:spPr>
          <a:xfrm>
            <a:off x="2624376" y="935236"/>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Analysis of popular pizza toppings</a:t>
            </a:r>
            <a:endParaRPr lang="en-US" sz="4374" dirty="0"/>
          </a:p>
        </p:txBody>
      </p:sp>
      <p:sp>
        <p:nvSpPr>
          <p:cNvPr id="5" name="Shape 2"/>
          <p:cNvSpPr/>
          <p:nvPr/>
        </p:nvSpPr>
        <p:spPr>
          <a:xfrm>
            <a:off x="2624376" y="2997518"/>
            <a:ext cx="388739" cy="388739"/>
          </a:xfrm>
          <a:prstGeom prst="roundRect">
            <a:avLst>
              <a:gd name="adj" fmla="val 25722"/>
            </a:avLst>
          </a:prstGeom>
          <a:solidFill>
            <a:srgbClr val="542C49"/>
          </a:solidFill>
          <a:ln w="7620">
            <a:solidFill>
              <a:srgbClr val="6D4562"/>
            </a:solidFill>
            <a:prstDash val="solid"/>
          </a:ln>
        </p:spPr>
      </p:sp>
      <p:sp>
        <p:nvSpPr>
          <p:cNvPr id="6" name="Text 3"/>
          <p:cNvSpPr/>
          <p:nvPr/>
        </p:nvSpPr>
        <p:spPr>
          <a:xfrm>
            <a:off x="3235285" y="301823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Pepperoni</a:t>
            </a:r>
            <a:endParaRPr lang="en-US" sz="2187" dirty="0"/>
          </a:p>
        </p:txBody>
      </p:sp>
      <p:sp>
        <p:nvSpPr>
          <p:cNvPr id="7" name="Text 4"/>
          <p:cNvSpPr/>
          <p:nvPr/>
        </p:nvSpPr>
        <p:spPr>
          <a:xfrm>
            <a:off x="3235285" y="3498652"/>
            <a:ext cx="3968829" cy="1066205"/>
          </a:xfrm>
          <a:prstGeom prst="rect">
            <a:avLst/>
          </a:prstGeom>
          <a:noFill/>
          <a:ln/>
        </p:spPr>
        <p:txBody>
          <a:bodyPr wrap="square" rtlCol="0" anchor="t"/>
          <a:lstStyle/>
          <a:p>
            <a:pPr>
              <a:lnSpc>
                <a:spcPts val="2799"/>
              </a:lnSpc>
            </a:pPr>
            <a:r>
              <a:rPr lang="en-US" sz="1750" dirty="0">
                <a:solidFill>
                  <a:srgbClr val="DAD8E9"/>
                </a:solidFill>
                <a:latin typeface="Mukta" pitchFamily="34" charset="0"/>
                <a:ea typeface="Mukta" pitchFamily="34" charset="-122"/>
                <a:cs typeface="Mukta" pitchFamily="34" charset="-120"/>
              </a:rPr>
              <a:t>A classic favorite, pepperoni provides a savory and slightly spicy flavor that appeals to a wide range of pizza lovers.</a:t>
            </a:r>
            <a:endParaRPr lang="en-US" sz="1750" dirty="0"/>
          </a:p>
          <a:p>
            <a:pPr marL="0" indent="0">
              <a:lnSpc>
                <a:spcPts val="2799"/>
              </a:lnSpc>
              <a:buNone/>
            </a:pPr>
            <a:endParaRPr lang="en-US" sz="1750" dirty="0"/>
          </a:p>
        </p:txBody>
      </p:sp>
      <p:sp>
        <p:nvSpPr>
          <p:cNvPr id="8" name="Shape 5"/>
          <p:cNvSpPr/>
          <p:nvPr/>
        </p:nvSpPr>
        <p:spPr>
          <a:xfrm>
            <a:off x="7426285" y="2997518"/>
            <a:ext cx="388739" cy="388739"/>
          </a:xfrm>
          <a:prstGeom prst="roundRect">
            <a:avLst>
              <a:gd name="adj" fmla="val 25722"/>
            </a:avLst>
          </a:prstGeom>
          <a:solidFill>
            <a:srgbClr val="542C49"/>
          </a:solidFill>
          <a:ln w="7620">
            <a:solidFill>
              <a:srgbClr val="6D4562"/>
            </a:solidFill>
            <a:prstDash val="solid"/>
          </a:ln>
        </p:spPr>
      </p:sp>
      <p:sp>
        <p:nvSpPr>
          <p:cNvPr id="9" name="Text 6"/>
          <p:cNvSpPr/>
          <p:nvPr/>
        </p:nvSpPr>
        <p:spPr>
          <a:xfrm>
            <a:off x="8037195" y="301823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Margherita</a:t>
            </a:r>
            <a:endParaRPr lang="en-US" sz="2187" dirty="0"/>
          </a:p>
        </p:txBody>
      </p:sp>
      <p:sp>
        <p:nvSpPr>
          <p:cNvPr id="10" name="Text 7"/>
          <p:cNvSpPr/>
          <p:nvPr/>
        </p:nvSpPr>
        <p:spPr>
          <a:xfrm>
            <a:off x="8037195" y="3498652"/>
            <a:ext cx="3968829" cy="1421606"/>
          </a:xfrm>
          <a:prstGeom prst="rect">
            <a:avLst/>
          </a:prstGeom>
          <a:noFill/>
          <a:ln/>
        </p:spPr>
        <p:txBody>
          <a:bodyPr wrap="square" rtlCol="0" anchor="t"/>
          <a:lstStyle/>
          <a:p>
            <a:pPr>
              <a:lnSpc>
                <a:spcPts val="2799"/>
              </a:lnSpc>
            </a:pPr>
            <a:r>
              <a:rPr lang="en-US" sz="1750" dirty="0">
                <a:solidFill>
                  <a:srgbClr val="DAD8E9"/>
                </a:solidFill>
                <a:latin typeface="Mukta" pitchFamily="34" charset="0"/>
                <a:ea typeface="Mukta" pitchFamily="34" charset="-122"/>
                <a:cs typeface="Mukta" pitchFamily="34" charset="-120"/>
              </a:rPr>
              <a:t>This simple but delicious combination of tomatoes, mozzarella, and basil is a timeless choice for those who love traditional flavors.</a:t>
            </a:r>
            <a:endParaRPr lang="en-US" sz="1750" dirty="0"/>
          </a:p>
          <a:p>
            <a:pPr marL="0" indent="0">
              <a:lnSpc>
                <a:spcPts val="2799"/>
              </a:lnSpc>
              <a:buNone/>
            </a:pPr>
            <a:endParaRPr lang="en-US" sz="1750" dirty="0"/>
          </a:p>
        </p:txBody>
      </p:sp>
      <p:sp>
        <p:nvSpPr>
          <p:cNvPr id="11" name="Shape 8"/>
          <p:cNvSpPr/>
          <p:nvPr/>
        </p:nvSpPr>
        <p:spPr>
          <a:xfrm>
            <a:off x="2624376" y="5371624"/>
            <a:ext cx="388739" cy="388739"/>
          </a:xfrm>
          <a:prstGeom prst="roundRect">
            <a:avLst>
              <a:gd name="adj" fmla="val 25722"/>
            </a:avLst>
          </a:prstGeom>
          <a:solidFill>
            <a:srgbClr val="542C49"/>
          </a:solidFill>
          <a:ln w="7620">
            <a:solidFill>
              <a:srgbClr val="6D4562"/>
            </a:solidFill>
            <a:prstDash val="solid"/>
          </a:ln>
        </p:spPr>
      </p:sp>
      <p:sp>
        <p:nvSpPr>
          <p:cNvPr id="12" name="Text 9"/>
          <p:cNvSpPr/>
          <p:nvPr/>
        </p:nvSpPr>
        <p:spPr>
          <a:xfrm>
            <a:off x="3235285" y="5392341"/>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Mushrooms</a:t>
            </a:r>
            <a:endParaRPr lang="en-US" sz="2187" dirty="0"/>
          </a:p>
        </p:txBody>
      </p:sp>
      <p:sp>
        <p:nvSpPr>
          <p:cNvPr id="13" name="Text 10"/>
          <p:cNvSpPr/>
          <p:nvPr/>
        </p:nvSpPr>
        <p:spPr>
          <a:xfrm>
            <a:off x="3235285" y="5872758"/>
            <a:ext cx="3968829" cy="1421606"/>
          </a:xfrm>
          <a:prstGeom prst="rect">
            <a:avLst/>
          </a:prstGeom>
          <a:noFill/>
          <a:ln/>
        </p:spPr>
        <p:txBody>
          <a:bodyPr wrap="square" rtlCol="0" anchor="t"/>
          <a:lstStyle/>
          <a:p>
            <a:pPr>
              <a:lnSpc>
                <a:spcPts val="2799"/>
              </a:lnSpc>
            </a:pPr>
            <a:r>
              <a:rPr lang="en-US" sz="1750" dirty="0">
                <a:solidFill>
                  <a:srgbClr val="DAD8E9"/>
                </a:solidFill>
                <a:latin typeface="Mukta" pitchFamily="34" charset="0"/>
                <a:ea typeface="Mukta" pitchFamily="34" charset="-122"/>
                <a:cs typeface="Mukta" pitchFamily="34" charset="-120"/>
              </a:rPr>
              <a:t>With their earthy and rich taste, mushrooms are a popular topping choice that complements a variety of pizza styles and sauces.</a:t>
            </a:r>
            <a:endParaRPr lang="en-US" sz="1750" dirty="0"/>
          </a:p>
          <a:p>
            <a:pPr marL="0" indent="0">
              <a:lnSpc>
                <a:spcPts val="2799"/>
              </a:lnSpc>
              <a:buNone/>
            </a:pPr>
            <a:endParaRPr lang="en-US" sz="1750" dirty="0"/>
          </a:p>
        </p:txBody>
      </p:sp>
      <p:sp>
        <p:nvSpPr>
          <p:cNvPr id="14" name="Shape 11"/>
          <p:cNvSpPr/>
          <p:nvPr/>
        </p:nvSpPr>
        <p:spPr>
          <a:xfrm>
            <a:off x="7426285" y="5371624"/>
            <a:ext cx="388739" cy="388739"/>
          </a:xfrm>
          <a:prstGeom prst="roundRect">
            <a:avLst>
              <a:gd name="adj" fmla="val 25722"/>
            </a:avLst>
          </a:prstGeom>
          <a:solidFill>
            <a:srgbClr val="542C49"/>
          </a:solidFill>
          <a:ln w="7620">
            <a:solidFill>
              <a:srgbClr val="6D4562"/>
            </a:solidFill>
            <a:prstDash val="solid"/>
          </a:ln>
        </p:spPr>
      </p:sp>
      <p:sp>
        <p:nvSpPr>
          <p:cNvPr id="15" name="Text 12"/>
          <p:cNvSpPr/>
          <p:nvPr/>
        </p:nvSpPr>
        <p:spPr>
          <a:xfrm>
            <a:off x="8037195" y="5392341"/>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Barbecue Chicken</a:t>
            </a:r>
            <a:endParaRPr lang="en-US" sz="2187" dirty="0"/>
          </a:p>
        </p:txBody>
      </p:sp>
      <p:sp>
        <p:nvSpPr>
          <p:cNvPr id="16" name="Text 13"/>
          <p:cNvSpPr/>
          <p:nvPr/>
        </p:nvSpPr>
        <p:spPr>
          <a:xfrm>
            <a:off x="8037195" y="5872758"/>
            <a:ext cx="3968829" cy="1421606"/>
          </a:xfrm>
          <a:prstGeom prst="rect">
            <a:avLst/>
          </a:prstGeom>
          <a:noFill/>
          <a:ln/>
        </p:spPr>
        <p:txBody>
          <a:bodyPr wrap="square" rtlCol="0" anchor="t"/>
          <a:lstStyle/>
          <a:p>
            <a:pPr>
              <a:lnSpc>
                <a:spcPts val="2799"/>
              </a:lnSpc>
            </a:pPr>
            <a:r>
              <a:rPr lang="en-US" sz="1750" dirty="0">
                <a:solidFill>
                  <a:srgbClr val="DAD8E9"/>
                </a:solidFill>
                <a:latin typeface="Mukta" pitchFamily="34" charset="0"/>
                <a:ea typeface="Mukta" pitchFamily="34" charset="-122"/>
                <a:cs typeface="Mukta" pitchFamily="34" charset="-120"/>
              </a:rPr>
              <a:t>A fusion of smoky barbecue sauce, tender chicken, and melted cheese, this topping has gained popularity for its unique and flavorful profile.</a:t>
            </a:r>
            <a:endParaRPr lang="en-US" sz="1750" dirty="0"/>
          </a:p>
          <a:p>
            <a:pPr marL="0" indent="0">
              <a:lnSpc>
                <a:spcPts val="2799"/>
              </a:lnSpc>
              <a:buNone/>
            </a:pPr>
            <a:endParaRPr lang="en-US" sz="1750" dirty="0"/>
          </a:p>
        </p:txBody>
      </p:sp>
    </p:spTree>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939"/>
            <a:ext cx="14630400" cy="8229600"/>
          </a:xfrm>
          <a:prstGeom prst="rect">
            <a:avLst/>
          </a:prstGeom>
          <a:solidFill>
            <a:srgbClr val="0B0C23">
              <a:alpha val="75000"/>
            </a:srgbClr>
          </a:solidFill>
          <a:ln/>
        </p:spPr>
      </p:sp>
      <p:sp>
        <p:nvSpPr>
          <p:cNvPr id="5" name="Text 1"/>
          <p:cNvSpPr/>
          <p:nvPr/>
        </p:nvSpPr>
        <p:spPr>
          <a:xfrm>
            <a:off x="1123122" y="778010"/>
            <a:ext cx="12217355" cy="1019477"/>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Month wise in pizza preferences</a:t>
            </a:r>
            <a:endParaRPr lang="en-US" sz="4374" dirty="0"/>
          </a:p>
        </p:txBody>
      </p:sp>
      <p:sp>
        <p:nvSpPr>
          <p:cNvPr id="6" name="Shape 2"/>
          <p:cNvSpPr/>
          <p:nvPr/>
        </p:nvSpPr>
        <p:spPr>
          <a:xfrm>
            <a:off x="4801910" y="2130743"/>
            <a:ext cx="44410" cy="4995624"/>
          </a:xfrm>
          <a:prstGeom prst="roundRect">
            <a:avLst>
              <a:gd name="adj" fmla="val 225151"/>
            </a:avLst>
          </a:prstGeom>
          <a:solidFill>
            <a:srgbClr val="6D4562"/>
          </a:solidFill>
          <a:ln/>
        </p:spPr>
      </p:sp>
      <p:sp>
        <p:nvSpPr>
          <p:cNvPr id="7" name="Shape 3"/>
          <p:cNvSpPr/>
          <p:nvPr/>
        </p:nvSpPr>
        <p:spPr>
          <a:xfrm>
            <a:off x="5074027" y="2532043"/>
            <a:ext cx="777597" cy="44410"/>
          </a:xfrm>
          <a:prstGeom prst="roundRect">
            <a:avLst>
              <a:gd name="adj" fmla="val 225151"/>
            </a:avLst>
          </a:prstGeom>
          <a:solidFill>
            <a:srgbClr val="6D4562"/>
          </a:solidFill>
          <a:ln/>
        </p:spPr>
      </p:sp>
      <p:sp>
        <p:nvSpPr>
          <p:cNvPr id="8" name="Shape 4"/>
          <p:cNvSpPr/>
          <p:nvPr/>
        </p:nvSpPr>
        <p:spPr>
          <a:xfrm>
            <a:off x="4574084" y="2304336"/>
            <a:ext cx="499943" cy="499943"/>
          </a:xfrm>
          <a:prstGeom prst="roundRect">
            <a:avLst>
              <a:gd name="adj" fmla="val 20000"/>
            </a:avLst>
          </a:prstGeom>
          <a:solidFill>
            <a:srgbClr val="542C49"/>
          </a:solidFill>
          <a:ln w="7620">
            <a:solidFill>
              <a:srgbClr val="6D4562"/>
            </a:solidFill>
            <a:prstDash val="solid"/>
          </a:ln>
        </p:spPr>
      </p:sp>
      <p:sp>
        <p:nvSpPr>
          <p:cNvPr id="9" name="Text 5"/>
          <p:cNvSpPr/>
          <p:nvPr/>
        </p:nvSpPr>
        <p:spPr>
          <a:xfrm>
            <a:off x="4761726" y="2346008"/>
            <a:ext cx="1246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10" name="Text 6"/>
          <p:cNvSpPr/>
          <p:nvPr/>
        </p:nvSpPr>
        <p:spPr>
          <a:xfrm>
            <a:off x="6046113" y="2352913"/>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January</a:t>
            </a:r>
            <a:endParaRPr lang="en-US" sz="2187" dirty="0"/>
          </a:p>
        </p:txBody>
      </p:sp>
      <p:sp>
        <p:nvSpPr>
          <p:cNvPr id="11" name="Text 7"/>
          <p:cNvSpPr/>
          <p:nvPr/>
        </p:nvSpPr>
        <p:spPr>
          <a:xfrm>
            <a:off x="6046113" y="2833330"/>
            <a:ext cx="7751088" cy="355402"/>
          </a:xfrm>
          <a:prstGeom prst="rect">
            <a:avLst/>
          </a:prstGeom>
          <a:noFill/>
          <a:ln/>
        </p:spPr>
        <p:txBody>
          <a:bodyPr wrap="non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In January, customers tend to favor classic toppings like pepperoni and cheese.</a:t>
            </a:r>
            <a:endParaRPr lang="en-US" sz="1750" dirty="0"/>
          </a:p>
        </p:txBody>
      </p:sp>
      <p:sp>
        <p:nvSpPr>
          <p:cNvPr id="12" name="Shape 8"/>
          <p:cNvSpPr/>
          <p:nvPr/>
        </p:nvSpPr>
        <p:spPr>
          <a:xfrm>
            <a:off x="5074027" y="4034373"/>
            <a:ext cx="777597" cy="44410"/>
          </a:xfrm>
          <a:prstGeom prst="roundRect">
            <a:avLst>
              <a:gd name="adj" fmla="val 225151"/>
            </a:avLst>
          </a:prstGeom>
          <a:solidFill>
            <a:srgbClr val="6D4562"/>
          </a:solidFill>
          <a:ln/>
        </p:spPr>
      </p:sp>
      <p:sp>
        <p:nvSpPr>
          <p:cNvPr id="13" name="Shape 9"/>
          <p:cNvSpPr/>
          <p:nvPr/>
        </p:nvSpPr>
        <p:spPr>
          <a:xfrm>
            <a:off x="4574084" y="3806666"/>
            <a:ext cx="499943" cy="499943"/>
          </a:xfrm>
          <a:prstGeom prst="roundRect">
            <a:avLst>
              <a:gd name="adj" fmla="val 20000"/>
            </a:avLst>
          </a:prstGeom>
          <a:solidFill>
            <a:srgbClr val="542C49"/>
          </a:solidFill>
          <a:ln w="7620">
            <a:solidFill>
              <a:srgbClr val="6D4562"/>
            </a:solidFill>
            <a:prstDash val="solid"/>
          </a:ln>
        </p:spPr>
      </p:sp>
      <p:sp>
        <p:nvSpPr>
          <p:cNvPr id="14" name="Text 10"/>
          <p:cNvSpPr/>
          <p:nvPr/>
        </p:nvSpPr>
        <p:spPr>
          <a:xfrm>
            <a:off x="4726484" y="3848338"/>
            <a:ext cx="195024"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5" name="Text 11"/>
          <p:cNvSpPr/>
          <p:nvPr/>
        </p:nvSpPr>
        <p:spPr>
          <a:xfrm>
            <a:off x="6046113" y="3855244"/>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June</a:t>
            </a:r>
            <a:endParaRPr lang="en-US" sz="2187" dirty="0"/>
          </a:p>
        </p:txBody>
      </p:sp>
      <p:sp>
        <p:nvSpPr>
          <p:cNvPr id="16" name="Text 12"/>
          <p:cNvSpPr/>
          <p:nvPr/>
        </p:nvSpPr>
        <p:spPr>
          <a:xfrm>
            <a:off x="6046113" y="4335661"/>
            <a:ext cx="7751088" cy="71080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During the summer months, preferences shift towards lighter toppings such as vegetables and mushrooms.</a:t>
            </a:r>
            <a:endParaRPr lang="en-US" sz="1750" dirty="0"/>
          </a:p>
        </p:txBody>
      </p:sp>
      <p:sp>
        <p:nvSpPr>
          <p:cNvPr id="17" name="Shape 13"/>
          <p:cNvSpPr/>
          <p:nvPr/>
        </p:nvSpPr>
        <p:spPr>
          <a:xfrm>
            <a:off x="5074027" y="5892105"/>
            <a:ext cx="777597" cy="44410"/>
          </a:xfrm>
          <a:prstGeom prst="roundRect">
            <a:avLst>
              <a:gd name="adj" fmla="val 225151"/>
            </a:avLst>
          </a:prstGeom>
          <a:solidFill>
            <a:srgbClr val="6D4562"/>
          </a:solidFill>
          <a:ln/>
        </p:spPr>
      </p:sp>
      <p:sp>
        <p:nvSpPr>
          <p:cNvPr id="18" name="Shape 14"/>
          <p:cNvSpPr/>
          <p:nvPr/>
        </p:nvSpPr>
        <p:spPr>
          <a:xfrm>
            <a:off x="4574084" y="5664398"/>
            <a:ext cx="499943" cy="499943"/>
          </a:xfrm>
          <a:prstGeom prst="roundRect">
            <a:avLst>
              <a:gd name="adj" fmla="val 20000"/>
            </a:avLst>
          </a:prstGeom>
          <a:solidFill>
            <a:srgbClr val="542C49"/>
          </a:solidFill>
          <a:ln w="7620">
            <a:solidFill>
              <a:srgbClr val="6D4562"/>
            </a:solidFill>
            <a:prstDash val="solid"/>
          </a:ln>
        </p:spPr>
      </p:sp>
      <p:sp>
        <p:nvSpPr>
          <p:cNvPr id="19" name="Text 15"/>
          <p:cNvSpPr/>
          <p:nvPr/>
        </p:nvSpPr>
        <p:spPr>
          <a:xfrm>
            <a:off x="4727317" y="5706070"/>
            <a:ext cx="1933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20" name="Text 16"/>
          <p:cNvSpPr/>
          <p:nvPr/>
        </p:nvSpPr>
        <p:spPr>
          <a:xfrm>
            <a:off x="6046113" y="5712976"/>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November</a:t>
            </a:r>
            <a:endParaRPr lang="en-US" sz="2187" dirty="0"/>
          </a:p>
        </p:txBody>
      </p:sp>
      <p:sp>
        <p:nvSpPr>
          <p:cNvPr id="21" name="Text 17"/>
          <p:cNvSpPr/>
          <p:nvPr/>
        </p:nvSpPr>
        <p:spPr>
          <a:xfrm>
            <a:off x="6046113" y="6193393"/>
            <a:ext cx="7751088" cy="71080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In the colder months, there is a rise in demand for heartier toppings like sausage and bacon.</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172816" y="916544"/>
            <a:ext cx="9671397" cy="1347549"/>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Factors influencing pizza sales</a:t>
            </a:r>
            <a:endParaRPr lang="en-US" sz="4374" dirty="0"/>
          </a:p>
        </p:txBody>
      </p:sp>
      <p:pic>
        <p:nvPicPr>
          <p:cNvPr id="5" name="Image 1" descr="preencoded.png"/>
          <p:cNvPicPr>
            <a:picLocks noChangeAspect="1"/>
          </p:cNvPicPr>
          <p:nvPr/>
        </p:nvPicPr>
        <p:blipFill>
          <a:blip r:embed="rId4"/>
          <a:stretch>
            <a:fillRect/>
          </a:stretch>
        </p:blipFill>
        <p:spPr>
          <a:xfrm>
            <a:off x="4195763" y="2708434"/>
            <a:ext cx="1547932" cy="1280160"/>
          </a:xfrm>
          <a:prstGeom prst="rect">
            <a:avLst/>
          </a:prstGeom>
        </p:spPr>
      </p:pic>
      <p:sp>
        <p:nvSpPr>
          <p:cNvPr id="6" name="Text 2"/>
          <p:cNvSpPr/>
          <p:nvPr/>
        </p:nvSpPr>
        <p:spPr>
          <a:xfrm>
            <a:off x="4917638" y="3284934"/>
            <a:ext cx="103942" cy="444341"/>
          </a:xfrm>
          <a:prstGeom prst="rect">
            <a:avLst/>
          </a:prstGeom>
          <a:noFill/>
          <a:ln/>
        </p:spPr>
        <p:txBody>
          <a:bodyPr wrap="none" rtlCol="0" anchor="t"/>
          <a:lstStyle/>
          <a:p>
            <a:pPr marL="0" indent="0" algn="ctr">
              <a:lnSpc>
                <a:spcPts val="3499"/>
              </a:lnSpc>
              <a:buNone/>
            </a:pPr>
            <a:r>
              <a:rPr lang="en-US" sz="2187" dirty="0">
                <a:solidFill>
                  <a:srgbClr val="DAD8E9"/>
                </a:solidFill>
                <a:latin typeface="Prompt" pitchFamily="34" charset="0"/>
                <a:ea typeface="Prompt" pitchFamily="34" charset="-122"/>
                <a:cs typeface="Prompt" pitchFamily="34" charset="-120"/>
              </a:rPr>
              <a:t>1</a:t>
            </a:r>
            <a:endParaRPr lang="en-US" sz="2187" dirty="0"/>
          </a:p>
        </p:txBody>
      </p:sp>
      <p:sp>
        <p:nvSpPr>
          <p:cNvPr id="7" name="Text 3"/>
          <p:cNvSpPr/>
          <p:nvPr/>
        </p:nvSpPr>
        <p:spPr>
          <a:xfrm>
            <a:off x="5965865" y="2930604"/>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Product quality</a:t>
            </a:r>
            <a:endParaRPr lang="en-US" sz="2187" dirty="0"/>
          </a:p>
        </p:txBody>
      </p:sp>
      <p:sp>
        <p:nvSpPr>
          <p:cNvPr id="8" name="Text 4"/>
          <p:cNvSpPr/>
          <p:nvPr/>
        </p:nvSpPr>
        <p:spPr>
          <a:xfrm>
            <a:off x="5965865" y="3411022"/>
            <a:ext cx="3283029" cy="355402"/>
          </a:xfrm>
          <a:prstGeom prst="rect">
            <a:avLst/>
          </a:prstGeom>
          <a:noFill/>
          <a:ln/>
        </p:spPr>
        <p:txBody>
          <a:bodyPr wrap="non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Fresh ingredients and unique flavors</a:t>
            </a:r>
            <a:endParaRPr lang="en-US" sz="1750" dirty="0"/>
          </a:p>
        </p:txBody>
      </p:sp>
      <p:sp>
        <p:nvSpPr>
          <p:cNvPr id="9" name="Shape 5"/>
          <p:cNvSpPr/>
          <p:nvPr/>
        </p:nvSpPr>
        <p:spPr>
          <a:xfrm>
            <a:off x="5799177" y="3990648"/>
            <a:ext cx="6151364" cy="22205"/>
          </a:xfrm>
          <a:prstGeom prst="roundRect">
            <a:avLst>
              <a:gd name="adj" fmla="val 450302"/>
            </a:avLst>
          </a:prstGeom>
          <a:solidFill>
            <a:srgbClr val="6D4562"/>
          </a:solidFill>
          <a:ln/>
        </p:spPr>
      </p:sp>
      <p:pic>
        <p:nvPicPr>
          <p:cNvPr id="10" name="Image 2" descr="preencoded.png"/>
          <p:cNvPicPr>
            <a:picLocks noChangeAspect="1"/>
          </p:cNvPicPr>
          <p:nvPr/>
        </p:nvPicPr>
        <p:blipFill>
          <a:blip r:embed="rId5"/>
          <a:stretch>
            <a:fillRect/>
          </a:stretch>
        </p:blipFill>
        <p:spPr>
          <a:xfrm>
            <a:off x="3421737" y="4044077"/>
            <a:ext cx="3095863" cy="1280160"/>
          </a:xfrm>
          <a:prstGeom prst="rect">
            <a:avLst/>
          </a:prstGeom>
        </p:spPr>
      </p:pic>
      <p:sp>
        <p:nvSpPr>
          <p:cNvPr id="11" name="Text 6"/>
          <p:cNvSpPr/>
          <p:nvPr/>
        </p:nvSpPr>
        <p:spPr>
          <a:xfrm>
            <a:off x="4888349" y="4461986"/>
            <a:ext cx="162520" cy="444341"/>
          </a:xfrm>
          <a:prstGeom prst="rect">
            <a:avLst/>
          </a:prstGeom>
          <a:noFill/>
          <a:ln/>
        </p:spPr>
        <p:txBody>
          <a:bodyPr wrap="none" rtlCol="0" anchor="t"/>
          <a:lstStyle/>
          <a:p>
            <a:pPr marL="0" indent="0" algn="ctr">
              <a:lnSpc>
                <a:spcPts val="3499"/>
              </a:lnSpc>
              <a:buNone/>
            </a:pPr>
            <a:r>
              <a:rPr lang="en-US" sz="2187" dirty="0">
                <a:solidFill>
                  <a:srgbClr val="DAD8E9"/>
                </a:solidFill>
                <a:latin typeface="Prompt" pitchFamily="34" charset="0"/>
                <a:ea typeface="Prompt" pitchFamily="34" charset="-122"/>
                <a:cs typeface="Prompt" pitchFamily="34" charset="-120"/>
              </a:rPr>
              <a:t>2</a:t>
            </a:r>
            <a:endParaRPr lang="en-US" sz="2187" dirty="0"/>
          </a:p>
        </p:txBody>
      </p:sp>
      <p:sp>
        <p:nvSpPr>
          <p:cNvPr id="12" name="Text 7"/>
          <p:cNvSpPr/>
          <p:nvPr/>
        </p:nvSpPr>
        <p:spPr>
          <a:xfrm>
            <a:off x="6739771" y="4266248"/>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Marketing efforts</a:t>
            </a:r>
            <a:endParaRPr lang="en-US" sz="2187" dirty="0"/>
          </a:p>
        </p:txBody>
      </p:sp>
      <p:sp>
        <p:nvSpPr>
          <p:cNvPr id="13" name="Text 8"/>
          <p:cNvSpPr/>
          <p:nvPr/>
        </p:nvSpPr>
        <p:spPr>
          <a:xfrm>
            <a:off x="6739771" y="4746665"/>
            <a:ext cx="4424363" cy="355402"/>
          </a:xfrm>
          <a:prstGeom prst="rect">
            <a:avLst/>
          </a:prstGeom>
          <a:noFill/>
          <a:ln/>
        </p:spPr>
        <p:txBody>
          <a:bodyPr wrap="non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Effective advertising and promotional campaigns</a:t>
            </a:r>
            <a:endParaRPr lang="en-US" sz="1750" dirty="0"/>
          </a:p>
        </p:txBody>
      </p:sp>
      <p:sp>
        <p:nvSpPr>
          <p:cNvPr id="14" name="Shape 9"/>
          <p:cNvSpPr/>
          <p:nvPr/>
        </p:nvSpPr>
        <p:spPr>
          <a:xfrm>
            <a:off x="6573083" y="5326291"/>
            <a:ext cx="5377458" cy="22205"/>
          </a:xfrm>
          <a:prstGeom prst="roundRect">
            <a:avLst>
              <a:gd name="adj" fmla="val 450302"/>
            </a:avLst>
          </a:prstGeom>
          <a:solidFill>
            <a:srgbClr val="6D4562"/>
          </a:solidFill>
          <a:ln/>
        </p:spPr>
      </p:sp>
      <p:pic>
        <p:nvPicPr>
          <p:cNvPr id="15" name="Image 3" descr="preencoded.png"/>
          <p:cNvPicPr>
            <a:picLocks noChangeAspect="1"/>
          </p:cNvPicPr>
          <p:nvPr/>
        </p:nvPicPr>
        <p:blipFill>
          <a:blip r:embed="rId6"/>
          <a:stretch>
            <a:fillRect/>
          </a:stretch>
        </p:blipFill>
        <p:spPr>
          <a:xfrm>
            <a:off x="2647712" y="5379720"/>
            <a:ext cx="4643914" cy="1280160"/>
          </a:xfrm>
          <a:prstGeom prst="rect">
            <a:avLst/>
          </a:prstGeom>
        </p:spPr>
      </p:pic>
      <p:sp>
        <p:nvSpPr>
          <p:cNvPr id="16" name="Text 10"/>
          <p:cNvSpPr/>
          <p:nvPr/>
        </p:nvSpPr>
        <p:spPr>
          <a:xfrm>
            <a:off x="4889063" y="5797629"/>
            <a:ext cx="161092" cy="444341"/>
          </a:xfrm>
          <a:prstGeom prst="rect">
            <a:avLst/>
          </a:prstGeom>
          <a:noFill/>
          <a:ln/>
        </p:spPr>
        <p:txBody>
          <a:bodyPr wrap="none" rtlCol="0" anchor="t"/>
          <a:lstStyle/>
          <a:p>
            <a:pPr marL="0" indent="0" algn="ctr">
              <a:lnSpc>
                <a:spcPts val="3499"/>
              </a:lnSpc>
              <a:buNone/>
            </a:pPr>
            <a:r>
              <a:rPr lang="en-US" sz="2187" dirty="0">
                <a:solidFill>
                  <a:srgbClr val="DAD8E9"/>
                </a:solidFill>
                <a:latin typeface="Prompt" pitchFamily="34" charset="0"/>
                <a:ea typeface="Prompt" pitchFamily="34" charset="-122"/>
                <a:cs typeface="Prompt" pitchFamily="34" charset="-120"/>
              </a:rPr>
              <a:t>3</a:t>
            </a:r>
            <a:endParaRPr lang="en-US" sz="2187" dirty="0"/>
          </a:p>
        </p:txBody>
      </p:sp>
      <p:sp>
        <p:nvSpPr>
          <p:cNvPr id="17" name="Text 11"/>
          <p:cNvSpPr/>
          <p:nvPr/>
        </p:nvSpPr>
        <p:spPr>
          <a:xfrm>
            <a:off x="7513796" y="5601891"/>
            <a:ext cx="2939058"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Customer experience</a:t>
            </a:r>
            <a:endParaRPr lang="en-US" sz="2187" dirty="0"/>
          </a:p>
        </p:txBody>
      </p:sp>
      <p:sp>
        <p:nvSpPr>
          <p:cNvPr id="18" name="Text 12"/>
          <p:cNvSpPr/>
          <p:nvPr/>
        </p:nvSpPr>
        <p:spPr>
          <a:xfrm>
            <a:off x="7513796" y="6082308"/>
            <a:ext cx="4000619" cy="355402"/>
          </a:xfrm>
          <a:prstGeom prst="rect">
            <a:avLst/>
          </a:prstGeom>
          <a:noFill/>
          <a:ln/>
        </p:spPr>
        <p:txBody>
          <a:bodyPr wrap="non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Convenient ordering and exceptional service</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282148" y="762119"/>
            <a:ext cx="10723877"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Competitive Landscape and Market Share</a:t>
            </a:r>
            <a:endParaRPr lang="en-US" sz="4374" dirty="0"/>
          </a:p>
        </p:txBody>
      </p:sp>
      <p:sp>
        <p:nvSpPr>
          <p:cNvPr id="5" name="Shape 2"/>
          <p:cNvSpPr/>
          <p:nvPr/>
        </p:nvSpPr>
        <p:spPr>
          <a:xfrm>
            <a:off x="2624376" y="2595205"/>
            <a:ext cx="9381649" cy="3200757"/>
          </a:xfrm>
          <a:prstGeom prst="roundRect">
            <a:avLst>
              <a:gd name="adj" fmla="val 3124"/>
            </a:avLst>
          </a:prstGeom>
          <a:noFill/>
          <a:ln w="7620">
            <a:solidFill>
              <a:srgbClr val="FFFFFF">
                <a:alpha val="24000"/>
              </a:srgbClr>
            </a:solidFill>
            <a:prstDash val="solid"/>
          </a:ln>
        </p:spPr>
      </p:sp>
      <p:sp>
        <p:nvSpPr>
          <p:cNvPr id="6" name="Shape 3"/>
          <p:cNvSpPr/>
          <p:nvPr/>
        </p:nvSpPr>
        <p:spPr>
          <a:xfrm>
            <a:off x="2631997" y="2618661"/>
            <a:ext cx="8323743" cy="637103"/>
          </a:xfrm>
          <a:prstGeom prst="rect">
            <a:avLst/>
          </a:prstGeom>
          <a:solidFill>
            <a:srgbClr val="FFFFFF">
              <a:alpha val="4000"/>
            </a:srgbClr>
          </a:solidFill>
          <a:ln/>
        </p:spPr>
      </p:sp>
      <p:sp>
        <p:nvSpPr>
          <p:cNvPr id="7" name="Text 4"/>
          <p:cNvSpPr/>
          <p:nvPr/>
        </p:nvSpPr>
        <p:spPr>
          <a:xfrm>
            <a:off x="2854166" y="2743675"/>
            <a:ext cx="1965330" cy="488633"/>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Company Name</a:t>
            </a:r>
            <a:endParaRPr lang="en-US" sz="1750" dirty="0"/>
          </a:p>
        </p:txBody>
      </p:sp>
      <p:sp>
        <p:nvSpPr>
          <p:cNvPr id="8" name="Text 5"/>
          <p:cNvSpPr/>
          <p:nvPr/>
        </p:nvSpPr>
        <p:spPr>
          <a:xfrm>
            <a:off x="5575853" y="2743675"/>
            <a:ext cx="1965328" cy="387191"/>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Market Share (%)</a:t>
            </a:r>
            <a:endParaRPr lang="en-US" sz="1750" dirty="0"/>
          </a:p>
        </p:txBody>
      </p:sp>
      <p:sp>
        <p:nvSpPr>
          <p:cNvPr id="9" name="Shape 6"/>
          <p:cNvSpPr/>
          <p:nvPr/>
        </p:nvSpPr>
        <p:spPr>
          <a:xfrm>
            <a:off x="2631996" y="3239929"/>
            <a:ext cx="9366409" cy="637103"/>
          </a:xfrm>
          <a:prstGeom prst="rect">
            <a:avLst/>
          </a:prstGeom>
          <a:solidFill>
            <a:srgbClr val="000000">
              <a:alpha val="4000"/>
            </a:srgbClr>
          </a:solidFill>
          <a:ln/>
        </p:spPr>
      </p:sp>
      <p:sp>
        <p:nvSpPr>
          <p:cNvPr id="10" name="Text 7"/>
          <p:cNvSpPr/>
          <p:nvPr/>
        </p:nvSpPr>
        <p:spPr>
          <a:xfrm>
            <a:off x="2854166" y="3380780"/>
            <a:ext cx="4235053"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Pizza Hut</a:t>
            </a:r>
            <a:endParaRPr lang="en-US" sz="1750" dirty="0"/>
          </a:p>
        </p:txBody>
      </p:sp>
      <p:sp>
        <p:nvSpPr>
          <p:cNvPr id="11" name="Text 8"/>
          <p:cNvSpPr/>
          <p:nvPr/>
        </p:nvSpPr>
        <p:spPr>
          <a:xfrm>
            <a:off x="5685184" y="3380780"/>
            <a:ext cx="1500808" cy="303489"/>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24%</a:t>
            </a:r>
            <a:endParaRPr lang="en-US" sz="1750" dirty="0"/>
          </a:p>
        </p:txBody>
      </p:sp>
      <p:sp>
        <p:nvSpPr>
          <p:cNvPr id="12" name="Shape 9"/>
          <p:cNvSpPr/>
          <p:nvPr/>
        </p:nvSpPr>
        <p:spPr>
          <a:xfrm>
            <a:off x="2631996" y="3877032"/>
            <a:ext cx="7376709" cy="637103"/>
          </a:xfrm>
          <a:prstGeom prst="rect">
            <a:avLst/>
          </a:prstGeom>
          <a:solidFill>
            <a:srgbClr val="FFFFFF">
              <a:alpha val="4000"/>
            </a:srgbClr>
          </a:solidFill>
          <a:ln/>
        </p:spPr>
      </p:sp>
      <p:sp>
        <p:nvSpPr>
          <p:cNvPr id="13" name="Text 10"/>
          <p:cNvSpPr/>
          <p:nvPr/>
        </p:nvSpPr>
        <p:spPr>
          <a:xfrm>
            <a:off x="2854166" y="4017883"/>
            <a:ext cx="4235053"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Dominos</a:t>
            </a:r>
            <a:endParaRPr lang="en-US" sz="1750" dirty="0"/>
          </a:p>
        </p:txBody>
      </p:sp>
      <p:sp>
        <p:nvSpPr>
          <p:cNvPr id="14" name="Text 11"/>
          <p:cNvSpPr/>
          <p:nvPr/>
        </p:nvSpPr>
        <p:spPr>
          <a:xfrm>
            <a:off x="5685185" y="4017883"/>
            <a:ext cx="1177952"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36%</a:t>
            </a:r>
            <a:endParaRPr lang="en-US" sz="1750" dirty="0"/>
          </a:p>
        </p:txBody>
      </p:sp>
      <p:sp>
        <p:nvSpPr>
          <p:cNvPr id="15" name="Shape 12"/>
          <p:cNvSpPr/>
          <p:nvPr/>
        </p:nvSpPr>
        <p:spPr>
          <a:xfrm>
            <a:off x="2631996" y="4514136"/>
            <a:ext cx="9366409" cy="637103"/>
          </a:xfrm>
          <a:prstGeom prst="rect">
            <a:avLst/>
          </a:prstGeom>
          <a:solidFill>
            <a:srgbClr val="000000">
              <a:alpha val="4000"/>
            </a:srgbClr>
          </a:solidFill>
          <a:ln/>
        </p:spPr>
      </p:sp>
      <p:sp>
        <p:nvSpPr>
          <p:cNvPr id="16" name="Text 13"/>
          <p:cNvSpPr/>
          <p:nvPr/>
        </p:nvSpPr>
        <p:spPr>
          <a:xfrm>
            <a:off x="2854166" y="4654987"/>
            <a:ext cx="4235053"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Papa John's</a:t>
            </a:r>
            <a:endParaRPr lang="en-US" sz="1750" dirty="0"/>
          </a:p>
        </p:txBody>
      </p:sp>
      <p:sp>
        <p:nvSpPr>
          <p:cNvPr id="17" name="Text 14"/>
          <p:cNvSpPr/>
          <p:nvPr/>
        </p:nvSpPr>
        <p:spPr>
          <a:xfrm>
            <a:off x="5685185" y="4654987"/>
            <a:ext cx="869727"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28%</a:t>
            </a:r>
            <a:endParaRPr lang="en-US" sz="1750" dirty="0"/>
          </a:p>
        </p:txBody>
      </p:sp>
      <p:sp>
        <p:nvSpPr>
          <p:cNvPr id="18" name="Shape 15"/>
          <p:cNvSpPr/>
          <p:nvPr/>
        </p:nvSpPr>
        <p:spPr>
          <a:xfrm>
            <a:off x="2631997" y="5151239"/>
            <a:ext cx="7307134" cy="637103"/>
          </a:xfrm>
          <a:prstGeom prst="rect">
            <a:avLst/>
          </a:prstGeom>
          <a:solidFill>
            <a:srgbClr val="FFFFFF">
              <a:alpha val="4000"/>
            </a:srgbClr>
          </a:solidFill>
          <a:ln/>
        </p:spPr>
      </p:sp>
      <p:sp>
        <p:nvSpPr>
          <p:cNvPr id="19" name="Text 16"/>
          <p:cNvSpPr/>
          <p:nvPr/>
        </p:nvSpPr>
        <p:spPr>
          <a:xfrm>
            <a:off x="2854166" y="5292090"/>
            <a:ext cx="4235053"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Little Caesars</a:t>
            </a:r>
            <a:endParaRPr lang="en-US" sz="1750" dirty="0"/>
          </a:p>
        </p:txBody>
      </p:sp>
      <p:sp>
        <p:nvSpPr>
          <p:cNvPr id="20" name="Text 17"/>
          <p:cNvSpPr/>
          <p:nvPr/>
        </p:nvSpPr>
        <p:spPr>
          <a:xfrm>
            <a:off x="5685185" y="5292090"/>
            <a:ext cx="1034114"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12%</a:t>
            </a:r>
            <a:endParaRPr lang="en-US" sz="1750" dirty="0"/>
          </a:p>
        </p:txBody>
      </p:sp>
      <p:sp>
        <p:nvSpPr>
          <p:cNvPr id="21" name="Text 18"/>
          <p:cNvSpPr/>
          <p:nvPr/>
        </p:nvSpPr>
        <p:spPr>
          <a:xfrm>
            <a:off x="2624376" y="6045875"/>
            <a:ext cx="938164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competitive landscape in the pizza industry is dominated by major players such as Pizza Hut, Dominos, Papa John's, and Little Caesars. Dominos currently holds the largest market share at 36%, closely followed by Pizza Hut at 24%. Understanding the market share of each company is crucial for strategic decision-making and market positioning.</a:t>
            </a:r>
            <a:endParaRPr lang="en-US" sz="1750" dirty="0"/>
          </a:p>
        </p:txBody>
      </p:sp>
      <p:pic>
        <p:nvPicPr>
          <p:cNvPr id="24" name="Picture 23">
            <a:extLst>
              <a:ext uri="{FF2B5EF4-FFF2-40B4-BE49-F238E27FC236}">
                <a16:creationId xmlns:a16="http://schemas.microsoft.com/office/drawing/2014/main" id="{A31FB4D9-08C7-DF1C-C108-2550054C56F2}"/>
              </a:ext>
            </a:extLst>
          </p:cNvPr>
          <p:cNvPicPr>
            <a:picLocks noChangeAspect="1"/>
          </p:cNvPicPr>
          <p:nvPr/>
        </p:nvPicPr>
        <p:blipFill>
          <a:blip r:embed="rId4"/>
          <a:stretch>
            <a:fillRect/>
          </a:stretch>
        </p:blipFill>
        <p:spPr>
          <a:xfrm>
            <a:off x="7712943" y="2618661"/>
            <a:ext cx="5715381" cy="31696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dirty="0">
                <a:solidFill>
                  <a:srgbClr val="C6BFEE"/>
                </a:solidFill>
                <a:latin typeface="Prompt" pitchFamily="34" charset="0"/>
                <a:ea typeface="Prompt" pitchFamily="34" charset="-122"/>
                <a:cs typeface="Prompt" pitchFamily="34" charset="-120"/>
              </a:rPr>
              <a:t>Strategies for increasing pizza sales</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3997762"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Online Ordering Optimization</a:t>
            </a:r>
            <a:endParaRPr lang="en-US" sz="2175" dirty="0"/>
          </a:p>
        </p:txBody>
      </p:sp>
      <p:sp>
        <p:nvSpPr>
          <p:cNvPr id="8" name="Text 3"/>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Streamline the online ordering process for a user-friendly experience.</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4025146"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Special Promotions and Deals</a:t>
            </a:r>
            <a:endParaRPr lang="en-US" sz="2175" dirty="0"/>
          </a:p>
        </p:txBody>
      </p:sp>
      <p:sp>
        <p:nvSpPr>
          <p:cNvPr id="11" name="Text 5"/>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Introduce attractive deals and promotions to attract new customers.</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4285774"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Community Engagement Events</a:t>
            </a:r>
            <a:endParaRPr lang="en-US" sz="2175" dirty="0"/>
          </a:p>
        </p:txBody>
      </p:sp>
      <p:sp>
        <p:nvSpPr>
          <p:cNvPr id="14" name="Text 7"/>
          <p:cNvSpPr/>
          <p:nvPr/>
        </p:nvSpPr>
        <p:spPr>
          <a:xfrm>
            <a:off x="5922288" y="6554153"/>
            <a:ext cx="7879556" cy="353497"/>
          </a:xfrm>
          <a:prstGeom prst="rect">
            <a:avLst/>
          </a:prstGeom>
          <a:noFill/>
          <a:ln/>
        </p:spPr>
        <p:txBody>
          <a:bodyPr wrap="non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Host community events to build brand recognition and loyalty.</a:t>
            </a:r>
            <a:endParaRPr lang="en-US" sz="1740" dirty="0"/>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69574" y="0"/>
            <a:ext cx="14630400" cy="8229600"/>
          </a:xfrm>
          <a:prstGeom prst="rect">
            <a:avLst/>
          </a:prstGeom>
          <a:solidFill>
            <a:srgbClr val="0B0C23">
              <a:alpha val="80000"/>
            </a:srgbClr>
          </a:solidFill>
          <a:ln/>
        </p:spPr>
      </p:sp>
      <p:sp>
        <p:nvSpPr>
          <p:cNvPr id="6" name="Text 2"/>
          <p:cNvSpPr/>
          <p:nvPr/>
        </p:nvSpPr>
        <p:spPr>
          <a:xfrm>
            <a:off x="994358" y="680442"/>
            <a:ext cx="9223067"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cs typeface="Prompt" pitchFamily="34" charset="-120"/>
              </a:rPr>
              <a:t>Question &amp; Answer Session</a:t>
            </a:r>
            <a:endParaRPr lang="en-US" sz="4374" dirty="0"/>
          </a:p>
        </p:txBody>
      </p:sp>
      <p:sp>
        <p:nvSpPr>
          <p:cNvPr id="10" name="Text 2">
            <a:extLst>
              <a:ext uri="{FF2B5EF4-FFF2-40B4-BE49-F238E27FC236}">
                <a16:creationId xmlns:a16="http://schemas.microsoft.com/office/drawing/2014/main" id="{8258CE25-1269-2C15-BCEB-7A4BD35A8880}"/>
              </a:ext>
            </a:extLst>
          </p:cNvPr>
          <p:cNvSpPr/>
          <p:nvPr/>
        </p:nvSpPr>
        <p:spPr>
          <a:xfrm>
            <a:off x="1068511" y="2126813"/>
            <a:ext cx="11087045" cy="964257"/>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Q1. What was the total revenue generated from pizza sales in 2023?</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The total revenue generated from pizza sales in 2023 was $8,17,860.05.</a:t>
            </a:r>
            <a:endParaRPr lang="en-US" dirty="0"/>
          </a:p>
          <a:p>
            <a:pPr marL="0" indent="0">
              <a:lnSpc>
                <a:spcPts val="2734"/>
              </a:lnSpc>
              <a:buNone/>
            </a:pPr>
            <a:endParaRPr lang="en-US" sz="2187" dirty="0"/>
          </a:p>
        </p:txBody>
      </p:sp>
      <p:sp>
        <p:nvSpPr>
          <p:cNvPr id="13" name="Text 2">
            <a:extLst>
              <a:ext uri="{FF2B5EF4-FFF2-40B4-BE49-F238E27FC236}">
                <a16:creationId xmlns:a16="http://schemas.microsoft.com/office/drawing/2014/main" id="{899EAC52-90FE-77BC-2DAB-3B5C548F6AB9}"/>
              </a:ext>
            </a:extLst>
          </p:cNvPr>
          <p:cNvSpPr/>
          <p:nvPr/>
        </p:nvSpPr>
        <p:spPr>
          <a:xfrm>
            <a:off x="1068511" y="3163242"/>
            <a:ext cx="11087045" cy="964257"/>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Q2. Which pizza size recorded the highest sales volume?</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The large (L) size pizza recorded the highest sales volume among all sizes.</a:t>
            </a:r>
            <a:endParaRPr lang="en-US" sz="2187" dirty="0"/>
          </a:p>
        </p:txBody>
      </p:sp>
      <p:sp>
        <p:nvSpPr>
          <p:cNvPr id="14" name="Text 2">
            <a:extLst>
              <a:ext uri="{FF2B5EF4-FFF2-40B4-BE49-F238E27FC236}">
                <a16:creationId xmlns:a16="http://schemas.microsoft.com/office/drawing/2014/main" id="{8FBEA1EE-AB27-1D36-2FA6-8A9932179E27}"/>
              </a:ext>
            </a:extLst>
          </p:cNvPr>
          <p:cNvSpPr/>
          <p:nvPr/>
        </p:nvSpPr>
        <p:spPr>
          <a:xfrm>
            <a:off x="1068511" y="4200340"/>
            <a:ext cx="11087045" cy="964257"/>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Q3. Which pizza category recorded the highest sales volume?</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The "Classic Deluxe" pizza category emerged as the top-selling category in terms of sales volume.</a:t>
            </a:r>
            <a:endParaRPr lang="en-US" sz="2187" dirty="0"/>
          </a:p>
        </p:txBody>
      </p:sp>
      <p:sp>
        <p:nvSpPr>
          <p:cNvPr id="15" name="Text 2">
            <a:extLst>
              <a:ext uri="{FF2B5EF4-FFF2-40B4-BE49-F238E27FC236}">
                <a16:creationId xmlns:a16="http://schemas.microsoft.com/office/drawing/2014/main" id="{D5F4BF04-BB34-3535-5E95-B690A24668DA}"/>
              </a:ext>
            </a:extLst>
          </p:cNvPr>
          <p:cNvSpPr/>
          <p:nvPr/>
        </p:nvSpPr>
        <p:spPr>
          <a:xfrm>
            <a:off x="1068511" y="5217883"/>
            <a:ext cx="11087045" cy="964257"/>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Q4. Which month witnessed the highest number of pizza orders?</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July recorded the highest number of pizza orders in 2023.</a:t>
            </a:r>
            <a:endParaRPr lang="en-US" sz="2187" dirty="0"/>
          </a:p>
        </p:txBody>
      </p:sp>
      <p:sp>
        <p:nvSpPr>
          <p:cNvPr id="16" name="Text 2">
            <a:extLst>
              <a:ext uri="{FF2B5EF4-FFF2-40B4-BE49-F238E27FC236}">
                <a16:creationId xmlns:a16="http://schemas.microsoft.com/office/drawing/2014/main" id="{46D0F7C2-3E75-5395-03A0-31FDF4BEC638}"/>
              </a:ext>
            </a:extLst>
          </p:cNvPr>
          <p:cNvSpPr/>
          <p:nvPr/>
        </p:nvSpPr>
        <p:spPr>
          <a:xfrm>
            <a:off x="1138085" y="6182140"/>
            <a:ext cx="11087045" cy="964257"/>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Q5. How many distinct pizza ingredients were used across all pizza variations?</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There were a total of 15 distinct pizza ingredients used across all pizza variations.</a:t>
            </a:r>
            <a:endParaRPr lang="en-US" sz="2187"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80B0-6149-6192-70C0-6E5E9219251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26D4E9F-D567-0B70-ACA9-D16FB9BD05C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81BAA53B-EFCC-91D9-D606-896B18F35D8E}"/>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7D912E6A-BB08-A8CB-9120-1B526FD70177}"/>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940DFE55-69E5-576B-522D-1780B06F5BA8}"/>
              </a:ext>
            </a:extLst>
          </p:cNvPr>
          <p:cNvSpPr/>
          <p:nvPr/>
        </p:nvSpPr>
        <p:spPr>
          <a:xfrm>
            <a:off x="69574"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7219D182-C9FE-3496-DC12-45C572C4833E}"/>
              </a:ext>
            </a:extLst>
          </p:cNvPr>
          <p:cNvSpPr/>
          <p:nvPr/>
        </p:nvSpPr>
        <p:spPr>
          <a:xfrm>
            <a:off x="994358" y="680442"/>
            <a:ext cx="9223067"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cs typeface="Prompt" pitchFamily="34" charset="-120"/>
              </a:rPr>
              <a:t>Question &amp; Answer Session</a:t>
            </a:r>
            <a:endParaRPr lang="en-US" sz="4374" dirty="0"/>
          </a:p>
        </p:txBody>
      </p:sp>
      <p:sp>
        <p:nvSpPr>
          <p:cNvPr id="10" name="Text 2">
            <a:extLst>
              <a:ext uri="{FF2B5EF4-FFF2-40B4-BE49-F238E27FC236}">
                <a16:creationId xmlns:a16="http://schemas.microsoft.com/office/drawing/2014/main" id="{A6629EDB-7CD1-3FB6-9F6B-4B3B4A5ABC85}"/>
              </a:ext>
            </a:extLst>
          </p:cNvPr>
          <p:cNvSpPr/>
          <p:nvPr/>
        </p:nvSpPr>
        <p:spPr>
          <a:xfrm>
            <a:off x="1068511" y="2126813"/>
            <a:ext cx="13005298" cy="1371761"/>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Q6. What were the key insights gained from the analysis of pizza sales data?</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The analysis revealed several key insights, including the top-selling pizzas, peak sales hours, popular pizza sizes, customer preferences for veg and non-veg options, and quarterly sales trends.</a:t>
            </a:r>
            <a:endParaRPr lang="en-US" sz="2187" dirty="0"/>
          </a:p>
        </p:txBody>
      </p:sp>
      <p:sp>
        <p:nvSpPr>
          <p:cNvPr id="13" name="Text 2">
            <a:extLst>
              <a:ext uri="{FF2B5EF4-FFF2-40B4-BE49-F238E27FC236}">
                <a16:creationId xmlns:a16="http://schemas.microsoft.com/office/drawing/2014/main" id="{4741840F-1DF1-6551-7728-DB26587D8707}"/>
              </a:ext>
            </a:extLst>
          </p:cNvPr>
          <p:cNvSpPr/>
          <p:nvPr/>
        </p:nvSpPr>
        <p:spPr>
          <a:xfrm>
            <a:off x="1068511" y="3588026"/>
            <a:ext cx="13005298" cy="1133061"/>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Q7. Were there any notable trends or patterns observed in customer ordering behavior?</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Yes, we observed trends such as higher sales during certain times of the day (e.g., lunch hours), preference for larger pizza sizes among certain customer segments, and a clear preference for vegetarian pizzas among the majority of customers.</a:t>
            </a:r>
            <a:endParaRPr lang="en-US" sz="2187" dirty="0"/>
          </a:p>
        </p:txBody>
      </p:sp>
      <p:sp>
        <p:nvSpPr>
          <p:cNvPr id="14" name="Text 2">
            <a:extLst>
              <a:ext uri="{FF2B5EF4-FFF2-40B4-BE49-F238E27FC236}">
                <a16:creationId xmlns:a16="http://schemas.microsoft.com/office/drawing/2014/main" id="{1EDC54EE-B169-42DB-EF47-D818B47F2B84}"/>
              </a:ext>
            </a:extLst>
          </p:cNvPr>
          <p:cNvSpPr/>
          <p:nvPr/>
        </p:nvSpPr>
        <p:spPr>
          <a:xfrm>
            <a:off x="1068511" y="4919870"/>
            <a:ext cx="13005298" cy="1411355"/>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Q8. How do we plan to address the low sales of certain pizza sizes or categories?</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Strategies may include adjusting pricing for less popular items, introducing new menu offerings to diversify options, and conducting customer surveys to understand preferences better and tailor offerings accordingly.</a:t>
            </a:r>
            <a:endParaRPr lang="en-US" sz="2187" dirty="0"/>
          </a:p>
        </p:txBody>
      </p:sp>
      <p:sp>
        <p:nvSpPr>
          <p:cNvPr id="15" name="Text 2">
            <a:extLst>
              <a:ext uri="{FF2B5EF4-FFF2-40B4-BE49-F238E27FC236}">
                <a16:creationId xmlns:a16="http://schemas.microsoft.com/office/drawing/2014/main" id="{29BBE70A-F1F8-58A0-3DAB-3CC6393E75B3}"/>
              </a:ext>
            </a:extLst>
          </p:cNvPr>
          <p:cNvSpPr/>
          <p:nvPr/>
        </p:nvSpPr>
        <p:spPr>
          <a:xfrm>
            <a:off x="1068511" y="6331225"/>
            <a:ext cx="13005298" cy="1133061"/>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Q9. How did the sales performance vary across different pizza categories?</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Certain pizza categories, such as "Classic" and "Supreme," performed better than others, indicating higher customer demand for specific flavor combinations and toppings.</a:t>
            </a:r>
            <a:endParaRPr lang="en-US" sz="2187" dirty="0"/>
          </a:p>
        </p:txBody>
      </p:sp>
    </p:spTree>
    <p:extLst>
      <p:ext uri="{BB962C8B-B14F-4D97-AF65-F5344CB8AC3E}">
        <p14:creationId xmlns:p14="http://schemas.microsoft.com/office/powerpoint/2010/main" val="39267762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A0928-F1CA-A641-73F2-86D5F5F7C42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6B7B66C-A085-14D0-E296-573F78D85338}"/>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6C91D7D-D48E-3B28-0AF6-41F1CC412C4C}"/>
              </a:ext>
            </a:extLst>
          </p:cNvPr>
          <p:cNvSpPr/>
          <p:nvPr/>
        </p:nvSpPr>
        <p:spPr>
          <a:xfrm>
            <a:off x="0" y="-30361"/>
            <a:ext cx="14630400" cy="8229600"/>
          </a:xfrm>
          <a:prstGeom prst="rect">
            <a:avLst/>
          </a:prstGeom>
          <a:solidFill>
            <a:srgbClr val="0B0C23">
              <a:alpha val="75000"/>
            </a:srgbClr>
          </a:solidFill>
          <a:ln/>
        </p:spPr>
      </p:sp>
      <p:sp>
        <p:nvSpPr>
          <p:cNvPr id="5" name="Text 1">
            <a:extLst>
              <a:ext uri="{FF2B5EF4-FFF2-40B4-BE49-F238E27FC236}">
                <a16:creationId xmlns:a16="http://schemas.microsoft.com/office/drawing/2014/main" id="{63DD2E30-805E-7C57-88C0-BE8F4687FA10}"/>
              </a:ext>
            </a:extLst>
          </p:cNvPr>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Introduction to Pizza Sales Analysis</a:t>
            </a:r>
            <a:endParaRPr lang="en-US" sz="5249" dirty="0"/>
          </a:p>
        </p:txBody>
      </p:sp>
      <p:sp>
        <p:nvSpPr>
          <p:cNvPr id="6" name="Text 2">
            <a:extLst>
              <a:ext uri="{FF2B5EF4-FFF2-40B4-BE49-F238E27FC236}">
                <a16:creationId xmlns:a16="http://schemas.microsoft.com/office/drawing/2014/main" id="{30D803C2-7F53-8C68-15E6-A6C4D508EBC4}"/>
              </a:ext>
            </a:extLst>
          </p:cNvPr>
          <p:cNvSpPr/>
          <p:nvPr/>
        </p:nvSpPr>
        <p:spPr>
          <a:xfrm>
            <a:off x="833199" y="4084439"/>
            <a:ext cx="7477601" cy="225471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Pizza sales analysis is crucial for understanding customer preferences and optimizing sales strategies. By analyzing various factors such as popular toppings, size trends, and seasonal variations, we can make informed decisions to enhance profitability and customer satisfaction.</a:t>
            </a:r>
            <a:endParaRPr lang="en-US" sz="1750" dirty="0"/>
          </a:p>
        </p:txBody>
      </p:sp>
      <p:sp>
        <p:nvSpPr>
          <p:cNvPr id="9" name="Text 4">
            <a:extLst>
              <a:ext uri="{FF2B5EF4-FFF2-40B4-BE49-F238E27FC236}">
                <a16:creationId xmlns:a16="http://schemas.microsoft.com/office/drawing/2014/main" id="{92149DD0-4901-B08E-7D59-84A4340D3A10}"/>
              </a:ext>
            </a:extLst>
          </p:cNvPr>
          <p:cNvSpPr/>
          <p:nvPr/>
        </p:nvSpPr>
        <p:spPr>
          <a:xfrm>
            <a:off x="1299686" y="5755958"/>
            <a:ext cx="1818442"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1869679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5100D-E72A-B461-D74B-69ABB050F65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416FF95-DF10-E3CD-3575-529324536AF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EB852822-A4E2-263C-B848-A3B2727552AF}"/>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1BC77EA0-285F-585F-BDF3-C3F699FC1E37}"/>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D2720162-A5AC-8C2B-C9EF-01BD0A54779C}"/>
              </a:ext>
            </a:extLst>
          </p:cNvPr>
          <p:cNvSpPr/>
          <p:nvPr/>
        </p:nvSpPr>
        <p:spPr>
          <a:xfrm>
            <a:off x="69574" y="9939"/>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BD98E40E-4D7E-DBD8-B1AA-46D3DD17F6D4}"/>
              </a:ext>
            </a:extLst>
          </p:cNvPr>
          <p:cNvSpPr/>
          <p:nvPr/>
        </p:nvSpPr>
        <p:spPr>
          <a:xfrm>
            <a:off x="994358" y="680442"/>
            <a:ext cx="9223067"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cs typeface="Prompt" pitchFamily="34" charset="-120"/>
              </a:rPr>
              <a:t>Question &amp; Answer Session</a:t>
            </a:r>
            <a:endParaRPr lang="en-US" sz="4374" dirty="0"/>
          </a:p>
        </p:txBody>
      </p:sp>
      <p:sp>
        <p:nvSpPr>
          <p:cNvPr id="10" name="Text 2">
            <a:extLst>
              <a:ext uri="{FF2B5EF4-FFF2-40B4-BE49-F238E27FC236}">
                <a16:creationId xmlns:a16="http://schemas.microsoft.com/office/drawing/2014/main" id="{A38B6352-4809-A886-2177-9A4AD6FECA7E}"/>
              </a:ext>
            </a:extLst>
          </p:cNvPr>
          <p:cNvSpPr/>
          <p:nvPr/>
        </p:nvSpPr>
        <p:spPr>
          <a:xfrm>
            <a:off x="1068511" y="2126813"/>
            <a:ext cx="13005298" cy="2614152"/>
          </a:xfrm>
          <a:prstGeom prst="rect">
            <a:avLst/>
          </a:prstGeom>
          <a:noFill/>
          <a:ln/>
        </p:spPr>
        <p:txBody>
          <a:bodyPr wrap="square" rtlCol="0" anchor="t"/>
          <a:lstStyle/>
          <a:p>
            <a:pPr marL="0" indent="0">
              <a:lnSpc>
                <a:spcPts val="2734"/>
              </a:lnSpc>
              <a:buNone/>
            </a:pPr>
            <a:r>
              <a:rPr lang="en-US" sz="2000" dirty="0">
                <a:solidFill>
                  <a:srgbClr val="C6BFEE"/>
                </a:solidFill>
                <a:latin typeface="Prompt" pitchFamily="34" charset="0"/>
                <a:cs typeface="Prompt" pitchFamily="34" charset="-120"/>
              </a:rPr>
              <a:t>Q10. What are the next steps or recommendations based on the analysis findings?</a:t>
            </a:r>
          </a:p>
          <a:p>
            <a:pPr marL="0" indent="0">
              <a:lnSpc>
                <a:spcPts val="2734"/>
              </a:lnSpc>
              <a:buNone/>
            </a:pPr>
            <a:r>
              <a:rPr lang="en-US" dirty="0">
                <a:solidFill>
                  <a:srgbClr val="C6BFEE"/>
                </a:solidFill>
                <a:latin typeface="Prompt" pitchFamily="34" charset="0"/>
                <a:cs typeface="Prompt" pitchFamily="34" charset="-120"/>
              </a:rPr>
              <a:t>Ans- </a:t>
            </a:r>
            <a:r>
              <a:rPr lang="en-US" b="0" i="0" dirty="0">
                <a:solidFill>
                  <a:srgbClr val="ECECEC"/>
                </a:solidFill>
                <a:effectLst/>
                <a:latin typeface="Söhne"/>
              </a:rPr>
              <a:t>The next steps involve taking practical actions based on our analysis findings. </a:t>
            </a:r>
          </a:p>
          <a:p>
            <a:pPr marL="0" indent="0">
              <a:lnSpc>
                <a:spcPts val="2734"/>
              </a:lnSpc>
              <a:buNone/>
            </a:pPr>
            <a:endParaRPr lang="en-US" b="0" i="0" dirty="0">
              <a:solidFill>
                <a:srgbClr val="ECECEC"/>
              </a:solidFill>
              <a:effectLst/>
              <a:latin typeface="Söhne"/>
            </a:endParaRPr>
          </a:p>
          <a:p>
            <a:pPr marL="1200150" lvl="2" indent="-285750">
              <a:buFont typeface="Arial" panose="020B0604020202020204" pitchFamily="34" charset="0"/>
              <a:buChar char="•"/>
            </a:pPr>
            <a:r>
              <a:rPr lang="en-US" b="0" i="0" dirty="0">
                <a:solidFill>
                  <a:srgbClr val="ECECEC"/>
                </a:solidFill>
                <a:effectLst/>
                <a:latin typeface="Söhne"/>
              </a:rPr>
              <a:t>Refine menu offerings based on popular items and customer preferences.</a:t>
            </a:r>
          </a:p>
          <a:p>
            <a:pPr marL="1200150" lvl="2" indent="-285750">
              <a:buFont typeface="Arial" panose="020B0604020202020204" pitchFamily="34" charset="0"/>
              <a:buChar char="•"/>
            </a:pPr>
            <a:r>
              <a:rPr lang="en-US" b="0" i="0" dirty="0">
                <a:solidFill>
                  <a:srgbClr val="ECECEC"/>
                </a:solidFill>
                <a:effectLst/>
                <a:latin typeface="Söhne"/>
              </a:rPr>
              <a:t>Optimize pricing strategies to attract more customers while maintaining profitability.</a:t>
            </a:r>
          </a:p>
          <a:p>
            <a:pPr marL="1200150" lvl="2" indent="-285750">
              <a:buFont typeface="Arial" panose="020B0604020202020204" pitchFamily="34" charset="0"/>
              <a:buChar char="•"/>
            </a:pPr>
            <a:r>
              <a:rPr lang="en-US" b="0" i="0" dirty="0">
                <a:solidFill>
                  <a:srgbClr val="ECECEC"/>
                </a:solidFill>
                <a:effectLst/>
                <a:latin typeface="Söhne"/>
              </a:rPr>
              <a:t>Enhance marketing efforts to reach a wider audience and increase sales.</a:t>
            </a:r>
          </a:p>
          <a:p>
            <a:pPr marL="1200150" lvl="2" indent="-285750">
              <a:buFont typeface="Arial" panose="020B0604020202020204" pitchFamily="34" charset="0"/>
              <a:buChar char="•"/>
            </a:pPr>
            <a:r>
              <a:rPr lang="en-US" b="0" i="0" dirty="0">
                <a:solidFill>
                  <a:srgbClr val="ECECEC"/>
                </a:solidFill>
                <a:effectLst/>
                <a:latin typeface="Söhne"/>
              </a:rPr>
              <a:t>Invest in staff training to improve customer service and satisfaction.</a:t>
            </a:r>
          </a:p>
          <a:p>
            <a:pPr marL="0" indent="0">
              <a:lnSpc>
                <a:spcPts val="2734"/>
              </a:lnSpc>
              <a:buNone/>
            </a:pPr>
            <a:endParaRPr lang="en-US" b="0" i="0" dirty="0">
              <a:solidFill>
                <a:srgbClr val="ECECEC"/>
              </a:solidFill>
              <a:effectLst/>
              <a:latin typeface="Söhne"/>
            </a:endParaRPr>
          </a:p>
          <a:p>
            <a:pPr marL="0" indent="0">
              <a:lnSpc>
                <a:spcPts val="2734"/>
              </a:lnSpc>
              <a:buNone/>
            </a:pPr>
            <a:r>
              <a:rPr lang="en-US" sz="2187" dirty="0">
                <a:solidFill>
                  <a:srgbClr val="ECECEC"/>
                </a:solidFill>
                <a:latin typeface="Söhne"/>
              </a:rPr>
              <a:t>	</a:t>
            </a:r>
            <a:endParaRPr lang="en-US" sz="2187" dirty="0"/>
          </a:p>
        </p:txBody>
      </p:sp>
    </p:spTree>
    <p:extLst>
      <p:ext uri="{BB962C8B-B14F-4D97-AF65-F5344CB8AC3E}">
        <p14:creationId xmlns:p14="http://schemas.microsoft.com/office/powerpoint/2010/main" val="4100935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F2A37-065A-AED8-888A-9C156245D10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13578A3-56C0-264F-1FB1-5FA9ABD8972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D367CC6-8EF4-D61C-BB01-7D13E162BA19}"/>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2DDB55DE-95A7-0872-D688-8AAB1BFCCEBF}"/>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649ECE1F-8AD2-4490-D9A8-771E23F3D22F}"/>
              </a:ext>
            </a:extLst>
          </p:cNvPr>
          <p:cNvSpPr/>
          <p:nvPr/>
        </p:nvSpPr>
        <p:spPr>
          <a:xfrm>
            <a:off x="0"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82AF5876-9927-2394-0E15-9CE839C0B33A}"/>
              </a:ext>
            </a:extLst>
          </p:cNvPr>
          <p:cNvSpPr/>
          <p:nvPr/>
        </p:nvSpPr>
        <p:spPr>
          <a:xfrm>
            <a:off x="2624376" y="2979063"/>
            <a:ext cx="837580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 and key takeaways</a:t>
            </a:r>
            <a:endParaRPr lang="en-US" sz="4374" dirty="0"/>
          </a:p>
        </p:txBody>
      </p:sp>
      <p:sp>
        <p:nvSpPr>
          <p:cNvPr id="7" name="Text 3">
            <a:extLst>
              <a:ext uri="{FF2B5EF4-FFF2-40B4-BE49-F238E27FC236}">
                <a16:creationId xmlns:a16="http://schemas.microsoft.com/office/drawing/2014/main" id="{BFF7DA8E-40DD-8141-2294-4302505D218D}"/>
              </a:ext>
            </a:extLst>
          </p:cNvPr>
          <p:cNvSpPr/>
          <p:nvPr/>
        </p:nvSpPr>
        <p:spPr>
          <a:xfrm>
            <a:off x="2979777" y="4006691"/>
            <a:ext cx="9543527"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Consumer behavior:</a:t>
            </a:r>
            <a:r>
              <a:rPr lang="en-US" sz="1750" dirty="0">
                <a:solidFill>
                  <a:srgbClr val="DAD8E9"/>
                </a:solidFill>
                <a:latin typeface="Mukta" pitchFamily="34" charset="0"/>
                <a:ea typeface="Mukta" pitchFamily="34" charset="-122"/>
                <a:cs typeface="Mukta" pitchFamily="34" charset="-120"/>
              </a:rPr>
              <a:t> Analyze trends in consumer preferences and behavior to tailor pizza offerings.</a:t>
            </a:r>
            <a:endParaRPr lang="en-US" sz="1750" dirty="0"/>
          </a:p>
        </p:txBody>
      </p:sp>
      <p:sp>
        <p:nvSpPr>
          <p:cNvPr id="8" name="Text 4">
            <a:extLst>
              <a:ext uri="{FF2B5EF4-FFF2-40B4-BE49-F238E27FC236}">
                <a16:creationId xmlns:a16="http://schemas.microsoft.com/office/drawing/2014/main" id="{6E5900C4-E50A-0931-B3F6-B5BB79107E25}"/>
              </a:ext>
            </a:extLst>
          </p:cNvPr>
          <p:cNvSpPr/>
          <p:nvPr/>
        </p:nvSpPr>
        <p:spPr>
          <a:xfrm>
            <a:off x="2979777" y="4450913"/>
            <a:ext cx="9613101"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Market share:</a:t>
            </a:r>
            <a:r>
              <a:rPr lang="en-US" sz="1750" dirty="0">
                <a:solidFill>
                  <a:srgbClr val="DAD8E9"/>
                </a:solidFill>
                <a:latin typeface="Mukta" pitchFamily="34" charset="0"/>
                <a:ea typeface="Mukta" pitchFamily="34" charset="-122"/>
                <a:cs typeface="Mukta" pitchFamily="34" charset="-120"/>
              </a:rPr>
              <a:t> Evaluate competitive landscape and target areas for increasing market share.</a:t>
            </a:r>
            <a:endParaRPr lang="en-US" sz="1750" dirty="0"/>
          </a:p>
        </p:txBody>
      </p:sp>
      <p:sp>
        <p:nvSpPr>
          <p:cNvPr id="9" name="Text 5">
            <a:extLst>
              <a:ext uri="{FF2B5EF4-FFF2-40B4-BE49-F238E27FC236}">
                <a16:creationId xmlns:a16="http://schemas.microsoft.com/office/drawing/2014/main" id="{88F63984-8983-7077-5875-B39F4E528622}"/>
              </a:ext>
            </a:extLst>
          </p:cNvPr>
          <p:cNvSpPr/>
          <p:nvPr/>
        </p:nvSpPr>
        <p:spPr>
          <a:xfrm>
            <a:off x="2979777" y="4895136"/>
            <a:ext cx="9801945"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Strategic initiatives:</a:t>
            </a:r>
            <a:r>
              <a:rPr lang="en-US" sz="1750" dirty="0">
                <a:solidFill>
                  <a:srgbClr val="DAD8E9"/>
                </a:solidFill>
                <a:latin typeface="Mukta" pitchFamily="34" charset="0"/>
                <a:ea typeface="Mukta" pitchFamily="34" charset="-122"/>
                <a:cs typeface="Mukta" pitchFamily="34" charset="-120"/>
              </a:rPr>
              <a:t> Implement marketing strategies and promotions based on sales analysis.</a:t>
            </a:r>
            <a:endParaRPr lang="en-US" sz="1750" dirty="0"/>
          </a:p>
        </p:txBody>
      </p:sp>
    </p:spTree>
    <p:extLst>
      <p:ext uri="{BB962C8B-B14F-4D97-AF65-F5344CB8AC3E}">
        <p14:creationId xmlns:p14="http://schemas.microsoft.com/office/powerpoint/2010/main" val="222888600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10636-01B1-5131-6A24-029F06986C0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5ECA1A-BD5A-CC3F-C1FB-D6C5A4B2530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2C4D17A-042D-23FC-31F8-D57199CA8DBB}"/>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420CFD2E-C606-BCF6-C377-956D11040712}"/>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AC6127F3-8F71-DC85-FC73-887680854A24}"/>
              </a:ext>
            </a:extLst>
          </p:cNvPr>
          <p:cNvSpPr/>
          <p:nvPr/>
        </p:nvSpPr>
        <p:spPr>
          <a:xfrm>
            <a:off x="0"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B626700B-419A-E63B-3A21-993AD61C710C}"/>
              </a:ext>
            </a:extLst>
          </p:cNvPr>
          <p:cNvSpPr/>
          <p:nvPr/>
        </p:nvSpPr>
        <p:spPr>
          <a:xfrm>
            <a:off x="1431235" y="3379304"/>
            <a:ext cx="10436087" cy="1828800"/>
          </a:xfrm>
          <a:prstGeom prst="rect">
            <a:avLst/>
          </a:prstGeom>
          <a:noFill/>
          <a:ln/>
        </p:spPr>
        <p:txBody>
          <a:bodyPr wrap="none" rtlCol="0" anchor="t"/>
          <a:lstStyle/>
          <a:p>
            <a:pPr marL="0" indent="0">
              <a:lnSpc>
                <a:spcPts val="5468"/>
              </a:lnSpc>
              <a:buNone/>
            </a:pPr>
            <a:r>
              <a:rPr lang="en-US" sz="6000" dirty="0">
                <a:solidFill>
                  <a:srgbClr val="C6BFEE"/>
                </a:solidFill>
                <a:latin typeface="Prompt" pitchFamily="34" charset="0"/>
                <a:ea typeface="Prompt" pitchFamily="34" charset="-122"/>
                <a:cs typeface="Prompt" pitchFamily="34" charset="-120"/>
              </a:rPr>
              <a:t>Thank you for your attention!</a:t>
            </a:r>
            <a:endParaRPr lang="en-US" sz="6000" dirty="0"/>
          </a:p>
        </p:txBody>
      </p:sp>
    </p:spTree>
    <p:extLst>
      <p:ext uri="{BB962C8B-B14F-4D97-AF65-F5344CB8AC3E}">
        <p14:creationId xmlns:p14="http://schemas.microsoft.com/office/powerpoint/2010/main" val="1502777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172817" y="1783556"/>
            <a:ext cx="9349213"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Market Overview and Trends</a:t>
            </a:r>
            <a:endParaRPr lang="en-US" sz="4374" dirty="0"/>
          </a:p>
        </p:txBody>
      </p:sp>
      <p:sp>
        <p:nvSpPr>
          <p:cNvPr id="5" name="Shape 2"/>
          <p:cNvSpPr/>
          <p:nvPr/>
        </p:nvSpPr>
        <p:spPr>
          <a:xfrm>
            <a:off x="2624376" y="2922270"/>
            <a:ext cx="4579739" cy="1650802"/>
          </a:xfrm>
          <a:prstGeom prst="roundRect">
            <a:avLst>
              <a:gd name="adj" fmla="val 6057"/>
            </a:avLst>
          </a:prstGeom>
          <a:solidFill>
            <a:srgbClr val="542C49"/>
          </a:solidFill>
          <a:ln w="7620">
            <a:solidFill>
              <a:srgbClr val="6D4562"/>
            </a:solidFill>
            <a:prstDash val="solid"/>
          </a:ln>
        </p:spPr>
      </p:sp>
      <p:sp>
        <p:nvSpPr>
          <p:cNvPr id="6" name="Text 3"/>
          <p:cNvSpPr/>
          <p:nvPr/>
        </p:nvSpPr>
        <p:spPr>
          <a:xfrm>
            <a:off x="2854166" y="3152061"/>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Online Ordering</a:t>
            </a:r>
            <a:endParaRPr lang="en-US" sz="2187" dirty="0"/>
          </a:p>
        </p:txBody>
      </p:sp>
      <p:sp>
        <p:nvSpPr>
          <p:cNvPr id="7" name="Text 4"/>
          <p:cNvSpPr/>
          <p:nvPr/>
        </p:nvSpPr>
        <p:spPr>
          <a:xfrm>
            <a:off x="2854166" y="3632478"/>
            <a:ext cx="4120158" cy="710803"/>
          </a:xfrm>
          <a:prstGeom prst="rect">
            <a:avLst/>
          </a:prstGeom>
          <a:noFill/>
          <a:ln/>
        </p:spPr>
        <p:txBody>
          <a:bodyPr wrap="square" rtlCol="0" anchor="t"/>
          <a:lstStyle/>
          <a:p>
            <a:pPr>
              <a:lnSpc>
                <a:spcPts val="2799"/>
              </a:lnSpc>
            </a:pPr>
            <a:r>
              <a:rPr lang="en-US" sz="1600" dirty="0">
                <a:solidFill>
                  <a:srgbClr val="DAD8E9"/>
                </a:solidFill>
                <a:latin typeface="Mukta" pitchFamily="34" charset="0"/>
                <a:ea typeface="Mukta" pitchFamily="34" charset="-122"/>
                <a:cs typeface="Mukta" pitchFamily="34" charset="-120"/>
              </a:rPr>
              <a:t>Increased demand for online pizza orders and deliveries.</a:t>
            </a:r>
            <a:endParaRPr lang="en-US" sz="1600" dirty="0"/>
          </a:p>
          <a:p>
            <a:pPr marL="0" indent="0">
              <a:lnSpc>
                <a:spcPts val="2799"/>
              </a:lnSpc>
              <a:buNone/>
            </a:pPr>
            <a:endParaRPr lang="en-US" sz="1600" dirty="0"/>
          </a:p>
        </p:txBody>
      </p:sp>
      <p:sp>
        <p:nvSpPr>
          <p:cNvPr id="8" name="Shape 5"/>
          <p:cNvSpPr/>
          <p:nvPr/>
        </p:nvSpPr>
        <p:spPr>
          <a:xfrm>
            <a:off x="7426285" y="2922270"/>
            <a:ext cx="4579739" cy="1650802"/>
          </a:xfrm>
          <a:prstGeom prst="roundRect">
            <a:avLst>
              <a:gd name="adj" fmla="val 6057"/>
            </a:avLst>
          </a:prstGeom>
          <a:solidFill>
            <a:srgbClr val="542C49"/>
          </a:solidFill>
          <a:ln w="7620">
            <a:solidFill>
              <a:srgbClr val="6D4562"/>
            </a:solidFill>
            <a:prstDash val="solid"/>
          </a:ln>
        </p:spPr>
      </p:sp>
      <p:sp>
        <p:nvSpPr>
          <p:cNvPr id="9" name="Text 6"/>
          <p:cNvSpPr/>
          <p:nvPr/>
        </p:nvSpPr>
        <p:spPr>
          <a:xfrm>
            <a:off x="7656076" y="3152061"/>
            <a:ext cx="3536752"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Health-Conscious Choices</a:t>
            </a:r>
            <a:endParaRPr lang="en-US" sz="2187" dirty="0"/>
          </a:p>
        </p:txBody>
      </p:sp>
      <p:sp>
        <p:nvSpPr>
          <p:cNvPr id="10" name="Text 7"/>
          <p:cNvSpPr/>
          <p:nvPr/>
        </p:nvSpPr>
        <p:spPr>
          <a:xfrm>
            <a:off x="7656076" y="3632478"/>
            <a:ext cx="4120158" cy="710803"/>
          </a:xfrm>
          <a:prstGeom prst="rect">
            <a:avLst/>
          </a:prstGeom>
          <a:noFill/>
          <a:ln/>
        </p:spPr>
        <p:txBody>
          <a:bodyPr wrap="square" rtlCol="0" anchor="t"/>
          <a:lstStyle/>
          <a:p>
            <a:pPr>
              <a:lnSpc>
                <a:spcPts val="2799"/>
              </a:lnSpc>
            </a:pPr>
            <a:r>
              <a:rPr lang="en-US" sz="1600" dirty="0">
                <a:solidFill>
                  <a:srgbClr val="DAD8E9"/>
                </a:solidFill>
                <a:latin typeface="Mukta" pitchFamily="34" charset="0"/>
                <a:ea typeface="Mukta" pitchFamily="34" charset="-122"/>
                <a:cs typeface="Mukta" pitchFamily="34" charset="-120"/>
              </a:rPr>
              <a:t>Rise in demand for healthier pizza options, including gluten-free crusts.</a:t>
            </a:r>
            <a:endParaRPr lang="en-US" sz="1600" dirty="0"/>
          </a:p>
          <a:p>
            <a:pPr marL="0" indent="0">
              <a:lnSpc>
                <a:spcPts val="2799"/>
              </a:lnSpc>
              <a:buNone/>
            </a:pPr>
            <a:endParaRPr lang="en-US" sz="1600" dirty="0"/>
          </a:p>
        </p:txBody>
      </p:sp>
      <p:sp>
        <p:nvSpPr>
          <p:cNvPr id="11" name="Shape 8"/>
          <p:cNvSpPr/>
          <p:nvPr/>
        </p:nvSpPr>
        <p:spPr>
          <a:xfrm>
            <a:off x="2624376" y="4795242"/>
            <a:ext cx="4579739" cy="1650802"/>
          </a:xfrm>
          <a:prstGeom prst="roundRect">
            <a:avLst>
              <a:gd name="adj" fmla="val 6057"/>
            </a:avLst>
          </a:prstGeom>
          <a:solidFill>
            <a:srgbClr val="542C49"/>
          </a:solidFill>
          <a:ln w="7620">
            <a:solidFill>
              <a:srgbClr val="6D4562"/>
            </a:solidFill>
            <a:prstDash val="solid"/>
          </a:ln>
        </p:spPr>
      </p:sp>
      <p:sp>
        <p:nvSpPr>
          <p:cNvPr id="12" name="Text 9"/>
          <p:cNvSpPr/>
          <p:nvPr/>
        </p:nvSpPr>
        <p:spPr>
          <a:xfrm>
            <a:off x="2854166" y="5025033"/>
            <a:ext cx="2791301"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Plant-Based Options</a:t>
            </a:r>
            <a:endParaRPr lang="en-US" sz="2187" dirty="0"/>
          </a:p>
        </p:txBody>
      </p:sp>
      <p:sp>
        <p:nvSpPr>
          <p:cNvPr id="13" name="Text 10"/>
          <p:cNvSpPr/>
          <p:nvPr/>
        </p:nvSpPr>
        <p:spPr>
          <a:xfrm>
            <a:off x="2854166" y="5505450"/>
            <a:ext cx="4120158" cy="710803"/>
          </a:xfrm>
          <a:prstGeom prst="rect">
            <a:avLst/>
          </a:prstGeom>
          <a:noFill/>
          <a:ln/>
        </p:spPr>
        <p:txBody>
          <a:bodyPr wrap="square" rtlCol="0" anchor="t"/>
          <a:lstStyle/>
          <a:p>
            <a:pPr>
              <a:lnSpc>
                <a:spcPts val="2799"/>
              </a:lnSpc>
            </a:pPr>
            <a:r>
              <a:rPr lang="en-US" sz="1600" dirty="0">
                <a:solidFill>
                  <a:srgbClr val="DAD8E9"/>
                </a:solidFill>
                <a:latin typeface="Mukta" pitchFamily="34" charset="0"/>
                <a:ea typeface="Mukta" pitchFamily="34" charset="-122"/>
                <a:cs typeface="Mukta" pitchFamily="34" charset="-120"/>
              </a:rPr>
              <a:t>Growing interest in plant-based pizza toppings and meat alternatives.</a:t>
            </a:r>
            <a:endParaRPr lang="en-US" sz="1600" dirty="0"/>
          </a:p>
          <a:p>
            <a:pPr marL="0" indent="0">
              <a:lnSpc>
                <a:spcPts val="2799"/>
              </a:lnSpc>
              <a:buNone/>
            </a:pPr>
            <a:endParaRPr lang="en-US" sz="1600" dirty="0"/>
          </a:p>
        </p:txBody>
      </p:sp>
      <p:sp>
        <p:nvSpPr>
          <p:cNvPr id="14" name="Shape 11"/>
          <p:cNvSpPr/>
          <p:nvPr/>
        </p:nvSpPr>
        <p:spPr>
          <a:xfrm>
            <a:off x="7426285" y="4795242"/>
            <a:ext cx="4579739" cy="1650802"/>
          </a:xfrm>
          <a:prstGeom prst="roundRect">
            <a:avLst>
              <a:gd name="adj" fmla="val 6057"/>
            </a:avLst>
          </a:prstGeom>
          <a:solidFill>
            <a:srgbClr val="542C49"/>
          </a:solidFill>
          <a:ln w="7620">
            <a:solidFill>
              <a:srgbClr val="6D4562"/>
            </a:solidFill>
            <a:prstDash val="solid"/>
          </a:ln>
        </p:spPr>
      </p:sp>
      <p:sp>
        <p:nvSpPr>
          <p:cNvPr id="15" name="Text 12"/>
          <p:cNvSpPr/>
          <p:nvPr/>
        </p:nvSpPr>
        <p:spPr>
          <a:xfrm>
            <a:off x="7656076" y="5025033"/>
            <a:ext cx="2970609"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Artisanal Pizza Trends</a:t>
            </a:r>
            <a:endParaRPr lang="en-US" sz="2187" dirty="0"/>
          </a:p>
        </p:txBody>
      </p:sp>
      <p:sp>
        <p:nvSpPr>
          <p:cNvPr id="16" name="Text 13"/>
          <p:cNvSpPr/>
          <p:nvPr/>
        </p:nvSpPr>
        <p:spPr>
          <a:xfrm>
            <a:off x="7656076" y="5505450"/>
            <a:ext cx="4120158" cy="940594"/>
          </a:xfrm>
          <a:prstGeom prst="rect">
            <a:avLst/>
          </a:prstGeom>
          <a:noFill/>
          <a:ln/>
        </p:spPr>
        <p:txBody>
          <a:bodyPr wrap="square" rtlCol="0" anchor="t"/>
          <a:lstStyle/>
          <a:p>
            <a:pPr marL="0" indent="0">
              <a:lnSpc>
                <a:spcPts val="2799"/>
              </a:lnSpc>
              <a:buNone/>
            </a:pPr>
            <a:r>
              <a:rPr lang="en-US" sz="1600" dirty="0">
                <a:solidFill>
                  <a:srgbClr val="DAD8E9"/>
                </a:solidFill>
                <a:latin typeface="Mukta" pitchFamily="34" charset="0"/>
                <a:ea typeface="Mukta" pitchFamily="34" charset="-122"/>
                <a:cs typeface="Mukta" pitchFamily="34" charset="-120"/>
              </a:rPr>
              <a:t>Emergence of artisanal pizza makers</a:t>
            </a:r>
          </a:p>
          <a:p>
            <a:pPr marL="0" indent="0">
              <a:lnSpc>
                <a:spcPts val="2799"/>
              </a:lnSpc>
              <a:buNone/>
            </a:pPr>
            <a:r>
              <a:rPr lang="en-US" sz="1600" dirty="0">
                <a:solidFill>
                  <a:srgbClr val="DAD8E9"/>
                </a:solidFill>
                <a:latin typeface="Mukta" pitchFamily="34" charset="0"/>
                <a:ea typeface="Mukta" pitchFamily="34" charset="-122"/>
                <a:cs typeface="Mukta" pitchFamily="34" charset="-120"/>
              </a:rPr>
              <a:t>using high quality, unique ingredients.</a:t>
            </a:r>
            <a:endParaRPr lang="en-US" sz="1600" dirty="0"/>
          </a:p>
          <a:p>
            <a:pPr marL="0" indent="0">
              <a:lnSpc>
                <a:spcPts val="2799"/>
              </a:lnSpc>
              <a:buNone/>
            </a:pPr>
            <a:endParaRPr lang="en-US"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5FB70-4CBE-A00B-9DAD-EEB24C7FD83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6856F0B-FC8F-DB8B-0022-1A1C70447817}"/>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F861293-5A4F-0370-92FB-3A2A8CB46883}"/>
              </a:ext>
            </a:extLst>
          </p:cNvPr>
          <p:cNvSpPr/>
          <p:nvPr/>
        </p:nvSpPr>
        <p:spPr>
          <a:xfrm>
            <a:off x="0" y="9939"/>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5CB6BF38-4095-2A7F-9420-87FDFD997989}"/>
              </a:ext>
            </a:extLst>
          </p:cNvPr>
          <p:cNvSpPr/>
          <p:nvPr/>
        </p:nvSpPr>
        <p:spPr>
          <a:xfrm>
            <a:off x="1068512" y="877014"/>
            <a:ext cx="8153236"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Sales </a:t>
            </a:r>
            <a:r>
              <a:rPr lang="en-US" sz="5200" dirty="0">
                <a:solidFill>
                  <a:srgbClr val="C6BFEE"/>
                </a:solidFill>
                <a:latin typeface="Prompt" pitchFamily="34" charset="0"/>
                <a:ea typeface="Prompt" pitchFamily="34" charset="-122"/>
                <a:cs typeface="Prompt" pitchFamily="34" charset="-120"/>
              </a:rPr>
              <a:t>Data</a:t>
            </a:r>
            <a:r>
              <a:rPr lang="en-US" sz="4374" dirty="0">
                <a:solidFill>
                  <a:srgbClr val="C6BFEE"/>
                </a:solidFill>
                <a:latin typeface="Prompt" pitchFamily="34" charset="0"/>
                <a:ea typeface="Prompt" pitchFamily="34" charset="-122"/>
                <a:cs typeface="Prompt" pitchFamily="34" charset="-120"/>
              </a:rPr>
              <a:t> and Statistics</a:t>
            </a:r>
            <a:endParaRPr lang="en-US" sz="4374" dirty="0"/>
          </a:p>
        </p:txBody>
      </p:sp>
      <p:sp>
        <p:nvSpPr>
          <p:cNvPr id="6" name="Text 3">
            <a:extLst>
              <a:ext uri="{FF2B5EF4-FFF2-40B4-BE49-F238E27FC236}">
                <a16:creationId xmlns:a16="http://schemas.microsoft.com/office/drawing/2014/main" id="{53A2A3F9-F733-F3B2-1AB3-2F7B5EA5AE67}"/>
              </a:ext>
            </a:extLst>
          </p:cNvPr>
          <p:cNvSpPr/>
          <p:nvPr/>
        </p:nvSpPr>
        <p:spPr>
          <a:xfrm>
            <a:off x="1068512" y="3043357"/>
            <a:ext cx="4321329" cy="2612008"/>
          </a:xfrm>
          <a:prstGeom prst="rect">
            <a:avLst/>
          </a:prstGeom>
          <a:noFill/>
          <a:ln/>
        </p:spPr>
        <p:txBody>
          <a:bodyPr wrap="square" rtlCol="0" anchor="t"/>
          <a:lstStyle/>
          <a:p>
            <a:pPr marL="0" indent="0">
              <a:lnSpc>
                <a:spcPts val="2799"/>
              </a:lnSpc>
              <a:buNone/>
            </a:pPr>
            <a:endParaRPr lang="en-US" sz="1750" dirty="0"/>
          </a:p>
        </p:txBody>
      </p:sp>
      <p:sp>
        <p:nvSpPr>
          <p:cNvPr id="7" name="Shape 2">
            <a:extLst>
              <a:ext uri="{FF2B5EF4-FFF2-40B4-BE49-F238E27FC236}">
                <a16:creationId xmlns:a16="http://schemas.microsoft.com/office/drawing/2014/main" id="{44EC758A-1659-2759-B3EB-263508DD937E}"/>
              </a:ext>
            </a:extLst>
          </p:cNvPr>
          <p:cNvSpPr/>
          <p:nvPr/>
        </p:nvSpPr>
        <p:spPr>
          <a:xfrm>
            <a:off x="2035767" y="2572708"/>
            <a:ext cx="4579739" cy="1650802"/>
          </a:xfrm>
          <a:prstGeom prst="roundRect">
            <a:avLst>
              <a:gd name="adj" fmla="val 6057"/>
            </a:avLst>
          </a:prstGeom>
          <a:solidFill>
            <a:srgbClr val="542C49"/>
          </a:solidFill>
          <a:ln w="7620">
            <a:solidFill>
              <a:srgbClr val="6D4562"/>
            </a:solidFill>
            <a:prstDash val="solid"/>
          </a:ln>
        </p:spPr>
      </p:sp>
      <p:sp>
        <p:nvSpPr>
          <p:cNvPr id="9" name="Shape 2">
            <a:extLst>
              <a:ext uri="{FF2B5EF4-FFF2-40B4-BE49-F238E27FC236}">
                <a16:creationId xmlns:a16="http://schemas.microsoft.com/office/drawing/2014/main" id="{D1298C03-6D40-99BF-D27B-120982CD7256}"/>
              </a:ext>
            </a:extLst>
          </p:cNvPr>
          <p:cNvSpPr/>
          <p:nvPr/>
        </p:nvSpPr>
        <p:spPr>
          <a:xfrm>
            <a:off x="2035767" y="4707738"/>
            <a:ext cx="4579739" cy="1650802"/>
          </a:xfrm>
          <a:prstGeom prst="roundRect">
            <a:avLst>
              <a:gd name="adj" fmla="val 6057"/>
            </a:avLst>
          </a:prstGeom>
          <a:solidFill>
            <a:srgbClr val="542C49"/>
          </a:solidFill>
          <a:ln w="7620">
            <a:solidFill>
              <a:srgbClr val="6D4562"/>
            </a:solidFill>
            <a:prstDash val="solid"/>
          </a:ln>
        </p:spPr>
      </p:sp>
      <p:sp>
        <p:nvSpPr>
          <p:cNvPr id="10" name="Shape 2">
            <a:extLst>
              <a:ext uri="{FF2B5EF4-FFF2-40B4-BE49-F238E27FC236}">
                <a16:creationId xmlns:a16="http://schemas.microsoft.com/office/drawing/2014/main" id="{A1894535-D7B1-80F4-4734-63E7D32497E2}"/>
              </a:ext>
            </a:extLst>
          </p:cNvPr>
          <p:cNvSpPr/>
          <p:nvPr/>
        </p:nvSpPr>
        <p:spPr>
          <a:xfrm>
            <a:off x="7582761" y="4707738"/>
            <a:ext cx="4579739" cy="1650802"/>
          </a:xfrm>
          <a:prstGeom prst="roundRect">
            <a:avLst>
              <a:gd name="adj" fmla="val 6057"/>
            </a:avLst>
          </a:prstGeom>
          <a:solidFill>
            <a:srgbClr val="542C49"/>
          </a:solidFill>
          <a:ln w="7620">
            <a:solidFill>
              <a:srgbClr val="6D4562"/>
            </a:solidFill>
            <a:prstDash val="solid"/>
          </a:ln>
        </p:spPr>
      </p:sp>
      <p:sp>
        <p:nvSpPr>
          <p:cNvPr id="11" name="Shape 2">
            <a:extLst>
              <a:ext uri="{FF2B5EF4-FFF2-40B4-BE49-F238E27FC236}">
                <a16:creationId xmlns:a16="http://schemas.microsoft.com/office/drawing/2014/main" id="{FC196590-FFDD-50EC-E6F9-CAB827D22464}"/>
              </a:ext>
            </a:extLst>
          </p:cNvPr>
          <p:cNvSpPr/>
          <p:nvPr/>
        </p:nvSpPr>
        <p:spPr>
          <a:xfrm>
            <a:off x="7582761" y="2572708"/>
            <a:ext cx="4579739" cy="1650802"/>
          </a:xfrm>
          <a:prstGeom prst="roundRect">
            <a:avLst>
              <a:gd name="adj" fmla="val 6057"/>
            </a:avLst>
          </a:prstGeom>
          <a:solidFill>
            <a:srgbClr val="542C49"/>
          </a:solidFill>
          <a:ln w="7620">
            <a:solidFill>
              <a:srgbClr val="6D4562"/>
            </a:solidFill>
            <a:prstDash val="solid"/>
          </a:ln>
        </p:spPr>
      </p:sp>
      <p:sp>
        <p:nvSpPr>
          <p:cNvPr id="12" name="Rectangle: Rounded Corners 11">
            <a:extLst>
              <a:ext uri="{FF2B5EF4-FFF2-40B4-BE49-F238E27FC236}">
                <a16:creationId xmlns:a16="http://schemas.microsoft.com/office/drawing/2014/main" id="{6FE46B5E-807D-E12F-1A6F-A67F1E316C6B}"/>
              </a:ext>
            </a:extLst>
          </p:cNvPr>
          <p:cNvSpPr/>
          <p:nvPr/>
        </p:nvSpPr>
        <p:spPr>
          <a:xfrm>
            <a:off x="2902880" y="2953111"/>
            <a:ext cx="2602743" cy="88999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000" b="0" i="0" u="none" strike="noStrike" cap="none" spc="0">
                <a:ln w="0"/>
                <a:solidFill>
                  <a:schemeClr val="tx1"/>
                </a:solidFill>
                <a:effectLst>
                  <a:outerShdw blurRad="38100" dist="19050" dir="2700000" algn="tl" rotWithShape="0">
                    <a:schemeClr val="dk1">
                      <a:alpha val="40000"/>
                    </a:schemeClr>
                  </a:outerShdw>
                </a:effectLst>
                <a:latin typeface="+mn-lt"/>
                <a:ea typeface="+mn-ea"/>
                <a:cs typeface="+mn-cs"/>
              </a:rPr>
              <a:t>$8,17,860</a:t>
            </a:r>
            <a:r>
              <a:rPr lang="en-IN" sz="2000" b="0" cap="none" spc="0">
                <a:ln w="0"/>
                <a:solidFill>
                  <a:schemeClr val="tx1"/>
                </a:solidFill>
                <a:effectLst>
                  <a:outerShdw blurRad="38100" dist="19050" dir="2700000" algn="tl" rotWithShape="0">
                    <a:schemeClr val="dk1">
                      <a:alpha val="40000"/>
                    </a:schemeClr>
                  </a:outerShdw>
                </a:effectLst>
              </a:rPr>
              <a:t> </a:t>
            </a:r>
          </a:p>
          <a:p>
            <a:pPr algn="ctr"/>
            <a:r>
              <a:rPr lang="en-IN" sz="2000" b="0" cap="none" spc="0">
                <a:ln w="0"/>
                <a:solidFill>
                  <a:schemeClr val="tx1"/>
                </a:solidFill>
                <a:effectLst>
                  <a:outerShdw blurRad="38100" dist="19050" dir="2700000" algn="tl" rotWithShape="0">
                    <a:schemeClr val="dk1">
                      <a:alpha val="40000"/>
                    </a:schemeClr>
                  </a:outerShdw>
                </a:effectLst>
              </a:rPr>
              <a:t>Total Sales</a:t>
            </a:r>
          </a:p>
        </p:txBody>
      </p:sp>
      <p:sp>
        <p:nvSpPr>
          <p:cNvPr id="13" name="Rectangle: Rounded Corners 12">
            <a:extLst>
              <a:ext uri="{FF2B5EF4-FFF2-40B4-BE49-F238E27FC236}">
                <a16:creationId xmlns:a16="http://schemas.microsoft.com/office/drawing/2014/main" id="{66057A68-BF34-4BA5-8D2C-A7DDB9BC2556}"/>
              </a:ext>
            </a:extLst>
          </p:cNvPr>
          <p:cNvSpPr/>
          <p:nvPr/>
        </p:nvSpPr>
        <p:spPr>
          <a:xfrm>
            <a:off x="8438976" y="2953111"/>
            <a:ext cx="2602743" cy="89065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000" b="0" i="0" u="none" strike="noStrike" cap="none" spc="0" dirty="0">
                <a:ln w="0"/>
                <a:solidFill>
                  <a:schemeClr val="tx1"/>
                </a:solidFill>
                <a:effectLst>
                  <a:outerShdw blurRad="38100" dist="19050" dir="2700000" algn="tl" rotWithShape="0">
                    <a:schemeClr val="dk1">
                      <a:alpha val="40000"/>
                    </a:schemeClr>
                  </a:outerShdw>
                </a:effectLst>
                <a:latin typeface="+mn-lt"/>
                <a:ea typeface="+mn-ea"/>
                <a:cs typeface="+mn-cs"/>
              </a:rPr>
              <a:t>$16.821</a:t>
            </a:r>
            <a:r>
              <a:rPr lang="en-IN" sz="2000" b="0" cap="none" spc="0" dirty="0">
                <a:ln w="0"/>
                <a:solidFill>
                  <a:schemeClr val="tx1"/>
                </a:solidFill>
                <a:effectLst>
                  <a:outerShdw blurRad="38100" dist="19050" dir="2700000" algn="tl" rotWithShape="0">
                    <a:schemeClr val="dk1">
                      <a:alpha val="40000"/>
                    </a:schemeClr>
                  </a:outerShdw>
                </a:effectLst>
              </a:rPr>
              <a:t> </a:t>
            </a:r>
          </a:p>
          <a:p>
            <a:pPr algn="ctr"/>
            <a:r>
              <a:rPr lang="en-IN" sz="2000" b="0" cap="none" spc="0" dirty="0" err="1">
                <a:ln w="0"/>
                <a:solidFill>
                  <a:schemeClr val="tx1"/>
                </a:solidFill>
                <a:effectLst>
                  <a:outerShdw blurRad="38100" dist="19050" dir="2700000" algn="tl" rotWithShape="0">
                    <a:schemeClr val="dk1">
                      <a:alpha val="40000"/>
                    </a:schemeClr>
                  </a:outerShdw>
                </a:effectLst>
              </a:rPr>
              <a:t>Avg</a:t>
            </a:r>
            <a:r>
              <a:rPr lang="en-IN" sz="2000" b="0" cap="none" spc="0" baseline="0" dirty="0">
                <a:ln w="0"/>
                <a:solidFill>
                  <a:schemeClr val="tx1"/>
                </a:solidFill>
                <a:effectLst>
                  <a:outerShdw blurRad="38100" dist="19050" dir="2700000" algn="tl" rotWithShape="0">
                    <a:schemeClr val="dk1">
                      <a:alpha val="40000"/>
                    </a:schemeClr>
                  </a:outerShdw>
                </a:effectLst>
              </a:rPr>
              <a:t> Bill/Person</a:t>
            </a:r>
            <a:endParaRPr lang="en-IN" sz="20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9FE269E1-EF2C-45FD-8FA9-79AAF44D676B}"/>
              </a:ext>
            </a:extLst>
          </p:cNvPr>
          <p:cNvSpPr/>
          <p:nvPr/>
        </p:nvSpPr>
        <p:spPr>
          <a:xfrm>
            <a:off x="2918811" y="5087810"/>
            <a:ext cx="2602743" cy="89065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000" b="0" i="0" u="none" strike="noStrike" cap="none" spc="0" dirty="0">
                <a:ln w="0"/>
                <a:solidFill>
                  <a:schemeClr val="tx1"/>
                </a:solidFill>
                <a:effectLst>
                  <a:outerShdw blurRad="38100" dist="19050" dir="2700000" algn="tl" rotWithShape="0">
                    <a:schemeClr val="dk1">
                      <a:alpha val="40000"/>
                    </a:schemeClr>
                  </a:outerShdw>
                </a:effectLst>
                <a:latin typeface="+mn-lt"/>
                <a:ea typeface="+mn-ea"/>
                <a:cs typeface="+mn-cs"/>
              </a:rPr>
              <a:t>1.019</a:t>
            </a:r>
            <a:r>
              <a:rPr lang="en-IN" sz="2000" b="0" cap="none" spc="0" dirty="0">
                <a:ln w="0"/>
                <a:solidFill>
                  <a:schemeClr val="tx1"/>
                </a:solidFill>
                <a:effectLst>
                  <a:outerShdw blurRad="38100" dist="19050" dir="2700000" algn="tl" rotWithShape="0">
                    <a:schemeClr val="dk1">
                      <a:alpha val="40000"/>
                    </a:schemeClr>
                  </a:outerShdw>
                </a:effectLst>
              </a:rPr>
              <a:t> </a:t>
            </a:r>
          </a:p>
          <a:p>
            <a:pPr algn="ctr"/>
            <a:r>
              <a:rPr lang="en-IN" sz="2000" b="0" cap="none" spc="0" dirty="0" err="1">
                <a:ln w="0"/>
                <a:solidFill>
                  <a:schemeClr val="tx1"/>
                </a:solidFill>
                <a:effectLst>
                  <a:outerShdw blurRad="38100" dist="19050" dir="2700000" algn="tl" rotWithShape="0">
                    <a:schemeClr val="dk1">
                      <a:alpha val="40000"/>
                    </a:schemeClr>
                  </a:outerShdw>
                </a:effectLst>
              </a:rPr>
              <a:t>Avg</a:t>
            </a:r>
            <a:r>
              <a:rPr lang="en-IN" sz="2000" b="0" cap="none" spc="0" baseline="0" dirty="0">
                <a:ln w="0"/>
                <a:solidFill>
                  <a:schemeClr val="tx1"/>
                </a:solidFill>
                <a:effectLst>
                  <a:outerShdw blurRad="38100" dist="19050" dir="2700000" algn="tl" rotWithShape="0">
                    <a:schemeClr val="dk1">
                      <a:alpha val="40000"/>
                    </a:schemeClr>
                  </a:outerShdw>
                </a:effectLst>
              </a:rPr>
              <a:t> Order/Person</a:t>
            </a:r>
            <a:endParaRPr lang="en-IN"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Rounded Corners 14">
            <a:extLst>
              <a:ext uri="{FF2B5EF4-FFF2-40B4-BE49-F238E27FC236}">
                <a16:creationId xmlns:a16="http://schemas.microsoft.com/office/drawing/2014/main" id="{FC7C0D0A-34C4-40BB-AA63-8B56C3EEF126}"/>
              </a:ext>
            </a:extLst>
          </p:cNvPr>
          <p:cNvSpPr/>
          <p:nvPr/>
        </p:nvSpPr>
        <p:spPr>
          <a:xfrm>
            <a:off x="8438976" y="5087810"/>
            <a:ext cx="2602742" cy="89065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000" b="0" i="0" u="none" strike="noStrike" cap="none" spc="0" dirty="0">
                <a:ln w="0"/>
                <a:solidFill>
                  <a:schemeClr val="tx1"/>
                </a:solidFill>
                <a:effectLst>
                  <a:outerShdw blurRad="38100" dist="19050" dir="2700000" algn="tl" rotWithShape="0">
                    <a:schemeClr val="dk1">
                      <a:alpha val="40000"/>
                    </a:schemeClr>
                  </a:outerShdw>
                </a:effectLst>
                <a:latin typeface="+mn-lt"/>
                <a:ea typeface="+mn-ea"/>
                <a:cs typeface="+mn-cs"/>
              </a:rPr>
              <a:t>Classic Deluxe (L)</a:t>
            </a:r>
            <a:r>
              <a:rPr lang="en-IN" sz="2000" b="0" cap="none" spc="0" dirty="0">
                <a:ln w="0"/>
                <a:solidFill>
                  <a:schemeClr val="tx1"/>
                </a:solidFill>
                <a:effectLst>
                  <a:outerShdw blurRad="38100" dist="19050" dir="2700000" algn="tl" rotWithShape="0">
                    <a:schemeClr val="dk1">
                      <a:alpha val="40000"/>
                    </a:schemeClr>
                  </a:outerShdw>
                </a:effectLst>
              </a:rPr>
              <a:t> </a:t>
            </a:r>
          </a:p>
          <a:p>
            <a:pPr algn="ctr"/>
            <a:r>
              <a:rPr lang="en-IN" sz="2000" b="0" cap="none" spc="0" dirty="0">
                <a:ln w="0"/>
                <a:solidFill>
                  <a:schemeClr val="tx1"/>
                </a:solidFill>
                <a:effectLst>
                  <a:outerShdw blurRad="38100" dist="19050" dir="2700000" algn="tl" rotWithShape="0">
                    <a:schemeClr val="dk1">
                      <a:alpha val="40000"/>
                    </a:schemeClr>
                  </a:outerShdw>
                </a:effectLst>
              </a:rPr>
              <a:t>Best</a:t>
            </a:r>
            <a:r>
              <a:rPr lang="en-IN" sz="2000" b="0" cap="none" spc="0" baseline="0" dirty="0">
                <a:ln w="0"/>
                <a:solidFill>
                  <a:schemeClr val="tx1"/>
                </a:solidFill>
                <a:effectLst>
                  <a:outerShdw blurRad="38100" dist="19050" dir="2700000" algn="tl" rotWithShape="0">
                    <a:schemeClr val="dk1">
                      <a:alpha val="40000"/>
                    </a:schemeClr>
                  </a:outerShdw>
                </a:effectLst>
              </a:rPr>
              <a:t>-Selling Pizza</a:t>
            </a:r>
            <a:endParaRPr lang="en-IN"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41561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21C39-F6A5-FADB-551A-4C05B408354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376EFA1-2275-9DE7-88A7-4AB872E9845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0007B0B-6046-60FB-5888-8F17C0C12756}"/>
              </a:ext>
            </a:extLst>
          </p:cNvPr>
          <p:cNvSpPr/>
          <p:nvPr/>
        </p:nvSpPr>
        <p:spPr>
          <a:xfrm>
            <a:off x="0" y="19878"/>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C83D049B-A64E-C441-2B96-462E0610FA88}"/>
              </a:ext>
            </a:extLst>
          </p:cNvPr>
          <p:cNvSpPr/>
          <p:nvPr/>
        </p:nvSpPr>
        <p:spPr>
          <a:xfrm>
            <a:off x="1068512" y="877014"/>
            <a:ext cx="8153236"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Sales </a:t>
            </a:r>
            <a:r>
              <a:rPr lang="en-US" sz="5200" dirty="0">
                <a:solidFill>
                  <a:srgbClr val="C6BFEE"/>
                </a:solidFill>
                <a:latin typeface="Prompt" pitchFamily="34" charset="0"/>
                <a:ea typeface="Prompt" pitchFamily="34" charset="-122"/>
                <a:cs typeface="Prompt" pitchFamily="34" charset="-120"/>
              </a:rPr>
              <a:t>Data</a:t>
            </a:r>
            <a:r>
              <a:rPr lang="en-US" sz="4374" dirty="0">
                <a:solidFill>
                  <a:srgbClr val="C6BFEE"/>
                </a:solidFill>
                <a:latin typeface="Prompt" pitchFamily="34" charset="0"/>
                <a:ea typeface="Prompt" pitchFamily="34" charset="-122"/>
                <a:cs typeface="Prompt" pitchFamily="34" charset="-120"/>
              </a:rPr>
              <a:t> and Statistics</a:t>
            </a:r>
            <a:endParaRPr lang="en-US" sz="4374" dirty="0"/>
          </a:p>
        </p:txBody>
      </p:sp>
      <p:sp>
        <p:nvSpPr>
          <p:cNvPr id="5" name="Text 2">
            <a:extLst>
              <a:ext uri="{FF2B5EF4-FFF2-40B4-BE49-F238E27FC236}">
                <a16:creationId xmlns:a16="http://schemas.microsoft.com/office/drawing/2014/main" id="{15B11848-2635-876F-CCB3-067F16130C18}"/>
              </a:ext>
            </a:extLst>
          </p:cNvPr>
          <p:cNvSpPr/>
          <p:nvPr/>
        </p:nvSpPr>
        <p:spPr>
          <a:xfrm>
            <a:off x="1068512" y="2126813"/>
            <a:ext cx="6369978"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Weekdays Sales Figures</a:t>
            </a:r>
            <a:endParaRPr lang="en-US" sz="2187" dirty="0"/>
          </a:p>
        </p:txBody>
      </p:sp>
      <p:sp>
        <p:nvSpPr>
          <p:cNvPr id="6" name="Text 3">
            <a:extLst>
              <a:ext uri="{FF2B5EF4-FFF2-40B4-BE49-F238E27FC236}">
                <a16:creationId xmlns:a16="http://schemas.microsoft.com/office/drawing/2014/main" id="{2C15C074-86B6-F78F-FC2A-60488FD3F3F4}"/>
              </a:ext>
            </a:extLst>
          </p:cNvPr>
          <p:cNvSpPr/>
          <p:nvPr/>
        </p:nvSpPr>
        <p:spPr>
          <a:xfrm>
            <a:off x="1068512" y="3043357"/>
            <a:ext cx="4321329" cy="2612008"/>
          </a:xfrm>
          <a:prstGeom prst="rect">
            <a:avLst/>
          </a:prstGeom>
          <a:noFill/>
          <a:ln/>
        </p:spPr>
        <p:txBody>
          <a:bodyPr wrap="square" rtlCol="0" anchor="t"/>
          <a:lstStyle/>
          <a:p>
            <a:pPr marL="0" indent="0">
              <a:lnSpc>
                <a:spcPts val="2799"/>
              </a:lnSpc>
              <a:buNone/>
            </a:pPr>
            <a:r>
              <a:rPr lang="en-US" sz="1600" b="0" i="0" dirty="0">
                <a:solidFill>
                  <a:srgbClr val="ECECEC"/>
                </a:solidFill>
                <a:effectLst/>
                <a:latin typeface="Söhne"/>
              </a:rPr>
              <a:t>Mondays have the most sales, while </a:t>
            </a:r>
            <a:r>
              <a:rPr lang="en-US" sz="1600" b="0" i="0" dirty="0">
                <a:solidFill>
                  <a:srgbClr val="ECECEC"/>
                </a:solidFill>
                <a:effectLst/>
                <a:latin typeface="Mukta"/>
              </a:rPr>
              <a:t>Wednesdays</a:t>
            </a:r>
            <a:r>
              <a:rPr lang="en-US" sz="1600" b="0" i="0" dirty="0">
                <a:solidFill>
                  <a:srgbClr val="ECECEC"/>
                </a:solidFill>
                <a:effectLst/>
                <a:latin typeface="Söhne"/>
              </a:rPr>
              <a:t> have the least. </a:t>
            </a:r>
          </a:p>
          <a:p>
            <a:pPr marL="0" indent="0">
              <a:lnSpc>
                <a:spcPts val="2799"/>
              </a:lnSpc>
              <a:buNone/>
            </a:pPr>
            <a:r>
              <a:rPr lang="en-US" sz="1600" b="0" i="0" dirty="0">
                <a:solidFill>
                  <a:srgbClr val="ECECEC"/>
                </a:solidFill>
                <a:effectLst/>
                <a:latin typeface="Söhne"/>
              </a:rPr>
              <a:t>Knowing this helps us plan better for busy and slow days, like scheduling more staff on Mondays and adjusting marketing efforts to boost sales on Wednesdays.</a:t>
            </a:r>
            <a:endParaRPr lang="en-US" sz="1600" dirty="0">
              <a:solidFill>
                <a:srgbClr val="ECECEC"/>
              </a:solidFill>
              <a:latin typeface="Söhne"/>
            </a:endParaRPr>
          </a:p>
          <a:p>
            <a:pPr marL="0" indent="0">
              <a:lnSpc>
                <a:spcPts val="2799"/>
              </a:lnSpc>
              <a:buNone/>
            </a:pPr>
            <a:endParaRPr lang="en-US" sz="1750" dirty="0"/>
          </a:p>
        </p:txBody>
      </p:sp>
      <p:graphicFrame>
        <p:nvGraphicFramePr>
          <p:cNvPr id="8" name="Chart 7">
            <a:extLst>
              <a:ext uri="{FF2B5EF4-FFF2-40B4-BE49-F238E27FC236}">
                <a16:creationId xmlns:a16="http://schemas.microsoft.com/office/drawing/2014/main" id="{68C4E7B9-B32A-16A6-785D-978E686CED97}"/>
              </a:ext>
            </a:extLst>
          </p:cNvPr>
          <p:cNvGraphicFramePr>
            <a:graphicFrameLocks/>
          </p:cNvGraphicFramePr>
          <p:nvPr/>
        </p:nvGraphicFramePr>
        <p:xfrm>
          <a:off x="6536430" y="2515738"/>
          <a:ext cx="6791943" cy="42528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4357029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90134-665C-88B0-5298-2F35C269671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DB3D059-3BEF-ADA0-0A4D-A968163B40B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3B25A9D-7FE9-8802-0F8C-8B5610DE527C}"/>
              </a:ext>
            </a:extLst>
          </p:cNvPr>
          <p:cNvSpPr/>
          <p:nvPr/>
        </p:nvSpPr>
        <p:spPr>
          <a:xfrm>
            <a:off x="0" y="19878"/>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ACF03AF6-157C-30A9-3C73-A13880354FFE}"/>
              </a:ext>
            </a:extLst>
          </p:cNvPr>
          <p:cNvSpPr/>
          <p:nvPr/>
        </p:nvSpPr>
        <p:spPr>
          <a:xfrm>
            <a:off x="1062800" y="877014"/>
            <a:ext cx="8158948" cy="694373"/>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ea typeface="Prompt" pitchFamily="34" charset="-122"/>
                <a:cs typeface="Prompt" pitchFamily="34" charset="-120"/>
              </a:rPr>
              <a:t>Quarterly Sales</a:t>
            </a:r>
            <a:r>
              <a:rPr lang="en-US" sz="4374" dirty="0">
                <a:solidFill>
                  <a:srgbClr val="C6BFEE"/>
                </a:solidFill>
                <a:latin typeface="Prompt" pitchFamily="34" charset="0"/>
                <a:ea typeface="Prompt" pitchFamily="34" charset="-122"/>
                <a:cs typeface="Prompt" pitchFamily="34" charset="-120"/>
              </a:rPr>
              <a:t> Data and Statistics</a:t>
            </a:r>
            <a:endParaRPr lang="en-US" sz="4374" dirty="0"/>
          </a:p>
        </p:txBody>
      </p:sp>
      <p:sp>
        <p:nvSpPr>
          <p:cNvPr id="5" name="Text 2">
            <a:extLst>
              <a:ext uri="{FF2B5EF4-FFF2-40B4-BE49-F238E27FC236}">
                <a16:creationId xmlns:a16="http://schemas.microsoft.com/office/drawing/2014/main" id="{DEBE9846-3DB2-82E3-4910-FFD8C13C2D14}"/>
              </a:ext>
            </a:extLst>
          </p:cNvPr>
          <p:cNvSpPr/>
          <p:nvPr/>
        </p:nvSpPr>
        <p:spPr>
          <a:xfrm>
            <a:off x="1068512" y="2126813"/>
            <a:ext cx="6369978"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Quarterly Sales Figures</a:t>
            </a:r>
            <a:endParaRPr lang="en-US" sz="2187" dirty="0"/>
          </a:p>
        </p:txBody>
      </p:sp>
      <p:sp>
        <p:nvSpPr>
          <p:cNvPr id="6" name="Text 3">
            <a:extLst>
              <a:ext uri="{FF2B5EF4-FFF2-40B4-BE49-F238E27FC236}">
                <a16:creationId xmlns:a16="http://schemas.microsoft.com/office/drawing/2014/main" id="{3DB1309A-53B6-CCFB-A6B7-777FE2771E02}"/>
              </a:ext>
            </a:extLst>
          </p:cNvPr>
          <p:cNvSpPr/>
          <p:nvPr/>
        </p:nvSpPr>
        <p:spPr>
          <a:xfrm>
            <a:off x="1068512" y="3043357"/>
            <a:ext cx="432132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sales data shows consistent growth over the past year, with an increase in pizza sales every quarter.</a:t>
            </a:r>
            <a:endParaRPr lang="en-US" sz="1750" dirty="0"/>
          </a:p>
        </p:txBody>
      </p:sp>
      <p:graphicFrame>
        <p:nvGraphicFramePr>
          <p:cNvPr id="17" name="Chart 16">
            <a:extLst>
              <a:ext uri="{FF2B5EF4-FFF2-40B4-BE49-F238E27FC236}">
                <a16:creationId xmlns:a16="http://schemas.microsoft.com/office/drawing/2014/main" id="{4606CB7D-045B-544A-947E-2544D655EFF4}"/>
              </a:ext>
            </a:extLst>
          </p:cNvPr>
          <p:cNvGraphicFramePr>
            <a:graphicFrameLocks/>
          </p:cNvGraphicFramePr>
          <p:nvPr>
            <p:extLst>
              <p:ext uri="{D42A27DB-BD31-4B8C-83A1-F6EECF244321}">
                <p14:modId xmlns:p14="http://schemas.microsoft.com/office/powerpoint/2010/main" val="3583893612"/>
              </p:ext>
            </p:extLst>
          </p:nvPr>
        </p:nvGraphicFramePr>
        <p:xfrm>
          <a:off x="6458353" y="2813230"/>
          <a:ext cx="7280329" cy="401238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2">
            <a:extLst>
              <a:ext uri="{FF2B5EF4-FFF2-40B4-BE49-F238E27FC236}">
                <a16:creationId xmlns:a16="http://schemas.microsoft.com/office/drawing/2014/main" id="{B2B39B66-8BF4-1FC4-C8C4-F1881F55F5B4}"/>
              </a:ext>
            </a:extLst>
          </p:cNvPr>
          <p:cNvSpPr/>
          <p:nvPr/>
        </p:nvSpPr>
        <p:spPr>
          <a:xfrm>
            <a:off x="1062800" y="4562402"/>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8" name="Text 3">
            <a:extLst>
              <a:ext uri="{FF2B5EF4-FFF2-40B4-BE49-F238E27FC236}">
                <a16:creationId xmlns:a16="http://schemas.microsoft.com/office/drawing/2014/main" id="{C445FB94-94DC-B804-BF3E-436E897EA63D}"/>
              </a:ext>
            </a:extLst>
          </p:cNvPr>
          <p:cNvSpPr/>
          <p:nvPr/>
        </p:nvSpPr>
        <p:spPr>
          <a:xfrm>
            <a:off x="1062800" y="5081378"/>
            <a:ext cx="5332289" cy="1971666"/>
          </a:xfrm>
          <a:prstGeom prst="rect">
            <a:avLst/>
          </a:prstGeom>
          <a:noFill/>
          <a:ln/>
        </p:spPr>
        <p:txBody>
          <a:bodyPr wrap="square" rtlCol="0" anchor="t"/>
          <a:lstStyle/>
          <a:p>
            <a:pPr marL="285750" indent="-285750" algn="l">
              <a:buFont typeface="Arial" panose="020B0604020202020204" pitchFamily="34" charset="0"/>
              <a:buChar char="•"/>
            </a:pPr>
            <a:r>
              <a:rPr lang="en-US" sz="1700" b="0" i="0" dirty="0">
                <a:solidFill>
                  <a:srgbClr val="ECECEC"/>
                </a:solidFill>
                <a:effectLst/>
                <a:latin typeface="Söhne"/>
              </a:rPr>
              <a:t>Quarter 2 stands out with the highest sales volume, indicating a peak in business activity during this period.</a:t>
            </a:r>
          </a:p>
          <a:p>
            <a:pPr marL="285750" indent="-285750" algn="l">
              <a:buFont typeface="Arial" panose="020B0604020202020204" pitchFamily="34" charset="0"/>
              <a:buChar char="•"/>
            </a:pPr>
            <a:r>
              <a:rPr lang="en-US" sz="1700" b="0" i="0" dirty="0">
                <a:solidFill>
                  <a:srgbClr val="ECECEC"/>
                </a:solidFill>
                <a:effectLst/>
                <a:latin typeface="Söhne"/>
              </a:rPr>
              <a:t>Conversely, Quarter 4 records the lowest sales, suggesting a potential slowdown in customer demand towards the end of the year.</a:t>
            </a:r>
          </a:p>
        </p:txBody>
      </p:sp>
    </p:spTree>
    <p:extLst>
      <p:ext uri="{BB962C8B-B14F-4D97-AF65-F5344CB8AC3E}">
        <p14:creationId xmlns:p14="http://schemas.microsoft.com/office/powerpoint/2010/main" val="1519913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dirty="0"/>
          </a:p>
        </p:txBody>
      </p:sp>
      <p:sp>
        <p:nvSpPr>
          <p:cNvPr id="4" name="Text 1"/>
          <p:cNvSpPr/>
          <p:nvPr/>
        </p:nvSpPr>
        <p:spPr>
          <a:xfrm>
            <a:off x="1062800" y="877014"/>
            <a:ext cx="10615678" cy="694373"/>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ea typeface="Prompt" pitchFamily="34" charset="-122"/>
                <a:cs typeface="Prompt" pitchFamily="34" charset="-120"/>
              </a:rPr>
              <a:t>Monthly Sales Data and Statistics</a:t>
            </a:r>
            <a:endParaRPr lang="en-US" sz="5200" dirty="0"/>
          </a:p>
        </p:txBody>
      </p:sp>
      <p:sp>
        <p:nvSpPr>
          <p:cNvPr id="5" name="Text 2"/>
          <p:cNvSpPr/>
          <p:nvPr/>
        </p:nvSpPr>
        <p:spPr>
          <a:xfrm>
            <a:off x="1068512" y="2126813"/>
            <a:ext cx="6369978"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Monthly Sales Figures</a:t>
            </a:r>
            <a:endParaRPr lang="en-US" sz="2187" dirty="0"/>
          </a:p>
        </p:txBody>
      </p:sp>
      <p:sp>
        <p:nvSpPr>
          <p:cNvPr id="6" name="Text 3"/>
          <p:cNvSpPr/>
          <p:nvPr/>
        </p:nvSpPr>
        <p:spPr>
          <a:xfrm>
            <a:off x="1068512" y="3043357"/>
            <a:ext cx="432132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sales data shows consistent growth over the past year, with an increase in pizza sales every month.</a:t>
            </a:r>
            <a:endParaRPr lang="en-US" sz="1750" dirty="0"/>
          </a:p>
        </p:txBody>
      </p:sp>
      <p:graphicFrame>
        <p:nvGraphicFramePr>
          <p:cNvPr id="17" name="Chart 16">
            <a:extLst>
              <a:ext uri="{FF2B5EF4-FFF2-40B4-BE49-F238E27FC236}">
                <a16:creationId xmlns:a16="http://schemas.microsoft.com/office/drawing/2014/main" id="{88A9AB0A-F020-BB61-A828-ADFD36B4892E}"/>
              </a:ext>
            </a:extLst>
          </p:cNvPr>
          <p:cNvGraphicFramePr>
            <a:graphicFrameLocks/>
          </p:cNvGraphicFramePr>
          <p:nvPr>
            <p:extLst>
              <p:ext uri="{D42A27DB-BD31-4B8C-83A1-F6EECF244321}">
                <p14:modId xmlns:p14="http://schemas.microsoft.com/office/powerpoint/2010/main" val="3614615399"/>
              </p:ext>
            </p:extLst>
          </p:nvPr>
        </p:nvGraphicFramePr>
        <p:xfrm>
          <a:off x="6458353" y="2821186"/>
          <a:ext cx="7280329" cy="401238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2">
            <a:extLst>
              <a:ext uri="{FF2B5EF4-FFF2-40B4-BE49-F238E27FC236}">
                <a16:creationId xmlns:a16="http://schemas.microsoft.com/office/drawing/2014/main" id="{6393E3B0-FE2A-6C23-4B99-E0F8C51F9F5E}"/>
              </a:ext>
            </a:extLst>
          </p:cNvPr>
          <p:cNvSpPr/>
          <p:nvPr/>
        </p:nvSpPr>
        <p:spPr>
          <a:xfrm>
            <a:off x="1062800" y="4562402"/>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20" name="Text 3">
            <a:extLst>
              <a:ext uri="{FF2B5EF4-FFF2-40B4-BE49-F238E27FC236}">
                <a16:creationId xmlns:a16="http://schemas.microsoft.com/office/drawing/2014/main" id="{04F485EB-B452-15DA-AA59-411CFC7030C2}"/>
              </a:ext>
            </a:extLst>
          </p:cNvPr>
          <p:cNvSpPr/>
          <p:nvPr/>
        </p:nvSpPr>
        <p:spPr>
          <a:xfrm>
            <a:off x="874644" y="5081378"/>
            <a:ext cx="5520446" cy="1971666"/>
          </a:xfrm>
          <a:prstGeom prst="rect">
            <a:avLst/>
          </a:prstGeom>
          <a:noFill/>
          <a:ln/>
        </p:spPr>
        <p:txBody>
          <a:bodyPr wrap="square" rtlCol="0" anchor="t"/>
          <a:lstStyle/>
          <a:p>
            <a:pPr marL="285750" indent="-285750" algn="l">
              <a:buFont typeface="Arial" panose="020B0604020202020204" pitchFamily="34" charset="0"/>
              <a:buChar char="•"/>
            </a:pPr>
            <a:r>
              <a:rPr lang="en-US" sz="1700" dirty="0">
                <a:solidFill>
                  <a:srgbClr val="ECECEC"/>
                </a:solidFill>
                <a:latin typeface="Mukta"/>
              </a:rPr>
              <a:t>July</a:t>
            </a:r>
            <a:r>
              <a:rPr lang="en-US" sz="1700" b="0" i="0" dirty="0">
                <a:solidFill>
                  <a:srgbClr val="ECECEC"/>
                </a:solidFill>
                <a:effectLst/>
                <a:latin typeface="Mukta"/>
              </a:rPr>
              <a:t> stands out with the highest sales volume, indicating a peak in business activity during this month.</a:t>
            </a:r>
          </a:p>
          <a:p>
            <a:pPr marL="285750" indent="-285750" algn="l">
              <a:buFont typeface="Arial" panose="020B0604020202020204" pitchFamily="34" charset="0"/>
              <a:buChar char="•"/>
            </a:pPr>
            <a:r>
              <a:rPr lang="en-US" sz="1700" b="0" i="0" dirty="0">
                <a:solidFill>
                  <a:srgbClr val="ECECEC"/>
                </a:solidFill>
                <a:effectLst/>
                <a:latin typeface="Mukta"/>
              </a:rPr>
              <a:t>Conversely, oct records the lowest sales, suggesting a potential slowdown in customer demand towards the end of the year.</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0" y="0"/>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1068512" y="2126814"/>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Sales Trend Throughout the Day:</a:t>
            </a:r>
            <a:endParaRPr lang="en-US" sz="2187" dirty="0"/>
          </a:p>
        </p:txBody>
      </p:sp>
      <p:sp>
        <p:nvSpPr>
          <p:cNvPr id="6" name="Text 3">
            <a:extLst>
              <a:ext uri="{FF2B5EF4-FFF2-40B4-BE49-F238E27FC236}">
                <a16:creationId xmlns:a16="http://schemas.microsoft.com/office/drawing/2014/main" id="{9396C046-4790-7DE9-8136-078EA03AFE8E}"/>
              </a:ext>
            </a:extLst>
          </p:cNvPr>
          <p:cNvSpPr/>
          <p:nvPr/>
        </p:nvSpPr>
        <p:spPr>
          <a:xfrm>
            <a:off x="1068512" y="2643810"/>
            <a:ext cx="4321329" cy="972052"/>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AD8E9"/>
                </a:solidFill>
                <a:latin typeface="Mukta" pitchFamily="34" charset="0"/>
                <a:ea typeface="Mukta" pitchFamily="34" charset="-122"/>
                <a:cs typeface="Mukta" pitchFamily="34" charset="-120"/>
              </a:rPr>
              <a:t>Peak Sales: 12:00 PM</a:t>
            </a:r>
          </a:p>
          <a:p>
            <a:pPr marL="285750" indent="-285750">
              <a:lnSpc>
                <a:spcPts val="2799"/>
              </a:lnSpc>
              <a:buFont typeface="Arial" panose="020B0604020202020204" pitchFamily="34" charset="0"/>
              <a:buChar char="•"/>
            </a:pPr>
            <a:r>
              <a:rPr lang="en-US" sz="1750" dirty="0">
                <a:solidFill>
                  <a:srgbClr val="DAD8E9"/>
                </a:solidFill>
                <a:latin typeface="Mukta" pitchFamily="34" charset="0"/>
                <a:ea typeface="Mukta" pitchFamily="34" charset="-122"/>
                <a:cs typeface="Mukta" pitchFamily="34" charset="-120"/>
              </a:rPr>
              <a:t>Shop Hours: 9:00 AM - 11:00 PM</a:t>
            </a:r>
            <a:endParaRPr lang="en-US" sz="1750" dirty="0"/>
          </a:p>
        </p:txBody>
      </p:sp>
      <p:graphicFrame>
        <p:nvGraphicFramePr>
          <p:cNvPr id="7" name="Chart 6">
            <a:extLst>
              <a:ext uri="{FF2B5EF4-FFF2-40B4-BE49-F238E27FC236}">
                <a16:creationId xmlns:a16="http://schemas.microsoft.com/office/drawing/2014/main" id="{C8A6B467-46CE-4AD9-9F41-0A3C68E30864}"/>
              </a:ext>
            </a:extLst>
          </p:cNvPr>
          <p:cNvGraphicFramePr>
            <a:graphicFrameLocks/>
          </p:cNvGraphicFramePr>
          <p:nvPr>
            <p:extLst>
              <p:ext uri="{D42A27DB-BD31-4B8C-83A1-F6EECF244321}">
                <p14:modId xmlns:p14="http://schemas.microsoft.com/office/powerpoint/2010/main" val="519955964"/>
              </p:ext>
            </p:extLst>
          </p:nvPr>
        </p:nvGraphicFramePr>
        <p:xfrm>
          <a:off x="6400799" y="2148673"/>
          <a:ext cx="7285383" cy="3665717"/>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 2">
            <a:extLst>
              <a:ext uri="{FF2B5EF4-FFF2-40B4-BE49-F238E27FC236}">
                <a16:creationId xmlns:a16="http://schemas.microsoft.com/office/drawing/2014/main" id="{B648012D-6312-A0EF-EBC0-8981BAAF7E3B}"/>
              </a:ext>
            </a:extLst>
          </p:cNvPr>
          <p:cNvSpPr/>
          <p:nvPr/>
        </p:nvSpPr>
        <p:spPr>
          <a:xfrm>
            <a:off x="1068511" y="4383497"/>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10" name="Text 3">
            <a:extLst>
              <a:ext uri="{FF2B5EF4-FFF2-40B4-BE49-F238E27FC236}">
                <a16:creationId xmlns:a16="http://schemas.microsoft.com/office/drawing/2014/main" id="{54C14337-4678-47CE-4F7D-C995770C77BA}"/>
              </a:ext>
            </a:extLst>
          </p:cNvPr>
          <p:cNvSpPr/>
          <p:nvPr/>
        </p:nvSpPr>
        <p:spPr>
          <a:xfrm>
            <a:off x="1068511" y="4842338"/>
            <a:ext cx="5332289" cy="111254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AD8E9"/>
                </a:solidFill>
                <a:latin typeface="Mukta" pitchFamily="34" charset="0"/>
                <a:ea typeface="Mukta" pitchFamily="34" charset="-122"/>
                <a:cs typeface="Mukta" pitchFamily="34" charset="-120"/>
              </a:rPr>
              <a:t>High sales observed during lunch hours.</a:t>
            </a:r>
          </a:p>
          <a:p>
            <a:pPr marL="285750" indent="-285750">
              <a:lnSpc>
                <a:spcPts val="2799"/>
              </a:lnSpc>
              <a:buFont typeface="Arial" panose="020B0604020202020204" pitchFamily="34" charset="0"/>
              <a:buChar char="•"/>
            </a:pPr>
            <a:r>
              <a:rPr lang="en-US" sz="1750" dirty="0">
                <a:solidFill>
                  <a:srgbClr val="DAD8E9"/>
                </a:solidFill>
                <a:latin typeface="Mukta" pitchFamily="34" charset="0"/>
                <a:ea typeface="Mukta" pitchFamily="34" charset="-122"/>
                <a:cs typeface="Mukta" pitchFamily="34" charset="-120"/>
              </a:rPr>
              <a:t>Shop operates from 9:00 AM to 11:00 PM, covering peak sales periods.</a:t>
            </a:r>
            <a:endParaRPr lang="en-US" sz="1750" dirty="0"/>
          </a:p>
        </p:txBody>
      </p:sp>
      <p:sp>
        <p:nvSpPr>
          <p:cNvPr id="11" name="Text 2">
            <a:extLst>
              <a:ext uri="{FF2B5EF4-FFF2-40B4-BE49-F238E27FC236}">
                <a16:creationId xmlns:a16="http://schemas.microsoft.com/office/drawing/2014/main" id="{076B4B1A-35D4-67B5-CF52-435CFAA889CE}"/>
              </a:ext>
            </a:extLst>
          </p:cNvPr>
          <p:cNvSpPr/>
          <p:nvPr/>
        </p:nvSpPr>
        <p:spPr>
          <a:xfrm>
            <a:off x="1068511" y="877014"/>
            <a:ext cx="12448706" cy="694373"/>
          </a:xfrm>
          <a:prstGeom prst="rect">
            <a:avLst/>
          </a:prstGeom>
          <a:noFill/>
          <a:ln/>
        </p:spPr>
        <p:txBody>
          <a:bodyPr wrap="square" rtlCol="0" anchor="t"/>
          <a:lstStyle/>
          <a:p>
            <a:pPr marL="0" indent="0">
              <a:lnSpc>
                <a:spcPts val="2734"/>
              </a:lnSpc>
              <a:buNone/>
            </a:pPr>
            <a:r>
              <a:rPr lang="en-US" sz="5200" dirty="0">
                <a:solidFill>
                  <a:srgbClr val="C6BFEE"/>
                </a:solidFill>
                <a:latin typeface="Prompt" pitchFamily="34" charset="0"/>
                <a:ea typeface="Prompt" pitchFamily="34" charset="-122"/>
                <a:cs typeface="Prompt" pitchFamily="34" charset="-120"/>
              </a:rPr>
              <a:t>Hourly Sales Data and Statistics </a:t>
            </a:r>
            <a:endParaRPr lang="en-US" sz="5200" dirty="0"/>
          </a:p>
        </p:txBody>
      </p:sp>
    </p:spTree>
    <p:extLst>
      <p:ext uri="{BB962C8B-B14F-4D97-AF65-F5344CB8AC3E}">
        <p14:creationId xmlns:p14="http://schemas.microsoft.com/office/powerpoint/2010/main" val="292267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31445-0846-A11E-807D-77B7B2E2A4D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1FCA239-856B-2A35-D5F0-617CE39DB7F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5A7C2870-9D3F-DB64-D754-10385A92528E}"/>
              </a:ext>
            </a:extLst>
          </p:cNvPr>
          <p:cNvSpPr/>
          <p:nvPr/>
        </p:nvSpPr>
        <p:spPr>
          <a:xfrm>
            <a:off x="0" y="0"/>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5DB7F360-6378-E329-3347-F623B724B8A0}"/>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6" name="Text 3">
            <a:extLst>
              <a:ext uri="{FF2B5EF4-FFF2-40B4-BE49-F238E27FC236}">
                <a16:creationId xmlns:a16="http://schemas.microsoft.com/office/drawing/2014/main" id="{0B961033-D6DF-A450-B243-69902AC86EE9}"/>
              </a:ext>
            </a:extLst>
          </p:cNvPr>
          <p:cNvSpPr/>
          <p:nvPr/>
        </p:nvSpPr>
        <p:spPr>
          <a:xfrm>
            <a:off x="1068512" y="2643810"/>
            <a:ext cx="4321329" cy="68529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b="0" i="0" dirty="0">
                <a:solidFill>
                  <a:srgbClr val="ECECEC"/>
                </a:solidFill>
                <a:effectLst/>
                <a:latin typeface="Söhne"/>
              </a:rPr>
              <a:t>Top Pizza: The Classic Deluxe Pizza</a:t>
            </a:r>
          </a:p>
        </p:txBody>
      </p:sp>
      <p:sp>
        <p:nvSpPr>
          <p:cNvPr id="8" name="Text 2">
            <a:extLst>
              <a:ext uri="{FF2B5EF4-FFF2-40B4-BE49-F238E27FC236}">
                <a16:creationId xmlns:a16="http://schemas.microsoft.com/office/drawing/2014/main" id="{04770632-C98E-9C7B-C696-42F842E0DFB4}"/>
              </a:ext>
            </a:extLst>
          </p:cNvPr>
          <p:cNvSpPr/>
          <p:nvPr/>
        </p:nvSpPr>
        <p:spPr>
          <a:xfrm>
            <a:off x="1068511" y="4383497"/>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10" name="Text 3">
            <a:extLst>
              <a:ext uri="{FF2B5EF4-FFF2-40B4-BE49-F238E27FC236}">
                <a16:creationId xmlns:a16="http://schemas.microsoft.com/office/drawing/2014/main" id="{CA732BDF-E5F8-A77B-54D9-05AEAD830E88}"/>
              </a:ext>
            </a:extLst>
          </p:cNvPr>
          <p:cNvSpPr/>
          <p:nvPr/>
        </p:nvSpPr>
        <p:spPr>
          <a:xfrm>
            <a:off x="1068511" y="4842337"/>
            <a:ext cx="5332289" cy="1637975"/>
          </a:xfrm>
          <a:prstGeom prst="rect">
            <a:avLst/>
          </a:prstGeom>
          <a:noFill/>
          <a:ln/>
        </p:spPr>
        <p:txBody>
          <a:bodyPr wrap="square" rtlCol="0" anchor="t"/>
          <a:lstStyle/>
          <a:p>
            <a:pPr marL="285750" indent="-285750" algn="l">
              <a:buFont typeface="Arial" panose="020B0604020202020204" pitchFamily="34" charset="0"/>
              <a:buChar char="•"/>
            </a:pPr>
            <a:r>
              <a:rPr lang="en-US" dirty="0">
                <a:solidFill>
                  <a:srgbClr val="ECECEC"/>
                </a:solidFill>
                <a:latin typeface="Söhne"/>
              </a:rPr>
              <a:t>T</a:t>
            </a:r>
            <a:r>
              <a:rPr lang="en-US" b="0" i="0" dirty="0">
                <a:solidFill>
                  <a:srgbClr val="ECECEC"/>
                </a:solidFill>
                <a:effectLst/>
                <a:latin typeface="Söhne"/>
              </a:rPr>
              <a:t>hese 5 pizzas are the top-selling item, reflecting strong customer demand.</a:t>
            </a:r>
          </a:p>
          <a:p>
            <a:pPr marL="285750" indent="-285750" algn="l">
              <a:buFont typeface="Arial" panose="020B0604020202020204" pitchFamily="34" charset="0"/>
              <a:buChar char="•"/>
            </a:pPr>
            <a:endParaRPr lang="en-US" b="0" i="0" dirty="0">
              <a:solidFill>
                <a:srgbClr val="ECECEC"/>
              </a:solidFill>
              <a:effectLst/>
              <a:latin typeface="Söhne"/>
            </a:endParaRPr>
          </a:p>
          <a:p>
            <a:pPr marL="285750" indent="-285750" algn="l">
              <a:buFont typeface="Arial" panose="020B0604020202020204" pitchFamily="34" charset="0"/>
              <a:buChar char="•"/>
            </a:pPr>
            <a:r>
              <a:rPr lang="en-US" b="0" i="0" dirty="0">
                <a:solidFill>
                  <a:srgbClr val="ECECEC"/>
                </a:solidFill>
                <a:effectLst/>
                <a:latin typeface="Söhne"/>
              </a:rPr>
              <a:t>Identifying top-selling pizzas enables targeted efforts to optimize production and marketing strategies.</a:t>
            </a:r>
          </a:p>
        </p:txBody>
      </p:sp>
      <p:sp>
        <p:nvSpPr>
          <p:cNvPr id="9" name="Text 1">
            <a:extLst>
              <a:ext uri="{FF2B5EF4-FFF2-40B4-BE49-F238E27FC236}">
                <a16:creationId xmlns:a16="http://schemas.microsoft.com/office/drawing/2014/main" id="{AC60F5CC-8768-1EF8-E464-FA21ABFE5FE0}"/>
              </a:ext>
            </a:extLst>
          </p:cNvPr>
          <p:cNvSpPr/>
          <p:nvPr/>
        </p:nvSpPr>
        <p:spPr>
          <a:xfrm>
            <a:off x="1068511" y="2014371"/>
            <a:ext cx="3876261" cy="694373"/>
          </a:xfrm>
          <a:prstGeom prst="rect">
            <a:avLst/>
          </a:prstGeom>
          <a:noFill/>
          <a:ln/>
        </p:spPr>
        <p:txBody>
          <a:bodyPr wrap="none" rtlCol="0" anchor="t"/>
          <a:lstStyle/>
          <a:p>
            <a:pPr marL="0" indent="0">
              <a:lnSpc>
                <a:spcPts val="5468"/>
              </a:lnSpc>
              <a:buNone/>
            </a:pPr>
            <a:r>
              <a:rPr lang="en-US" sz="2200" dirty="0">
                <a:solidFill>
                  <a:srgbClr val="C6BFEE"/>
                </a:solidFill>
                <a:latin typeface="Prompt" pitchFamily="34" charset="0"/>
                <a:cs typeface="Prompt" pitchFamily="34" charset="-120"/>
              </a:rPr>
              <a:t>Top 5 Best-Selling Pizzas</a:t>
            </a:r>
            <a:endParaRPr lang="en-US" sz="2200" dirty="0"/>
          </a:p>
        </p:txBody>
      </p:sp>
      <p:graphicFrame>
        <p:nvGraphicFramePr>
          <p:cNvPr id="11" name="Chart 10">
            <a:extLst>
              <a:ext uri="{FF2B5EF4-FFF2-40B4-BE49-F238E27FC236}">
                <a16:creationId xmlns:a16="http://schemas.microsoft.com/office/drawing/2014/main" id="{65566EB0-A14C-454E-A18E-58C85B787234}"/>
              </a:ext>
            </a:extLst>
          </p:cNvPr>
          <p:cNvGraphicFramePr>
            <a:graphicFrameLocks/>
          </p:cNvGraphicFramePr>
          <p:nvPr>
            <p:extLst>
              <p:ext uri="{D42A27DB-BD31-4B8C-83A1-F6EECF244321}">
                <p14:modId xmlns:p14="http://schemas.microsoft.com/office/powerpoint/2010/main" val="4182734360"/>
              </p:ext>
            </p:extLst>
          </p:nvPr>
        </p:nvGraphicFramePr>
        <p:xfrm>
          <a:off x="6365190" y="2240256"/>
          <a:ext cx="7062576" cy="3425047"/>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1">
            <a:extLst>
              <a:ext uri="{FF2B5EF4-FFF2-40B4-BE49-F238E27FC236}">
                <a16:creationId xmlns:a16="http://schemas.microsoft.com/office/drawing/2014/main" id="{53A34762-7A1F-F2A8-6CF2-135F85DF12C7}"/>
              </a:ext>
            </a:extLst>
          </p:cNvPr>
          <p:cNvSpPr/>
          <p:nvPr/>
        </p:nvSpPr>
        <p:spPr>
          <a:xfrm>
            <a:off x="1068512" y="660437"/>
            <a:ext cx="8572445" cy="764810"/>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cs typeface="Prompt" pitchFamily="34" charset="-120"/>
              </a:rPr>
              <a:t>Best-Selling Pizzas</a:t>
            </a:r>
            <a:endParaRPr lang="en-US" sz="5200" dirty="0"/>
          </a:p>
        </p:txBody>
      </p:sp>
    </p:spTree>
    <p:extLst>
      <p:ext uri="{BB962C8B-B14F-4D97-AF65-F5344CB8AC3E}">
        <p14:creationId xmlns:p14="http://schemas.microsoft.com/office/powerpoint/2010/main" val="119113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1470</Words>
  <Application>Microsoft Office PowerPoint</Application>
  <PresentationFormat>Custom</PresentationFormat>
  <Paragraphs>192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Mukta</vt:lpstr>
      <vt:lpstr>Prompt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niraj kumar</cp:lastModifiedBy>
  <cp:revision>224</cp:revision>
  <dcterms:created xsi:type="dcterms:W3CDTF">2024-03-06T09:03:59Z</dcterms:created>
  <dcterms:modified xsi:type="dcterms:W3CDTF">2024-05-25T15:29:04Z</dcterms:modified>
</cp:coreProperties>
</file>