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8" r:id="rId2"/>
    <p:sldId id="256" r:id="rId3"/>
    <p:sldId id="264" r:id="rId4"/>
    <p:sldId id="257" r:id="rId5"/>
    <p:sldId id="259" r:id="rId6"/>
    <p:sldId id="272" r:id="rId7"/>
    <p:sldId id="260" r:id="rId8"/>
    <p:sldId id="274" r:id="rId9"/>
    <p:sldId id="292" r:id="rId10"/>
    <p:sldId id="271" r:id="rId11"/>
    <p:sldId id="265" r:id="rId12"/>
    <p:sldId id="266" r:id="rId13"/>
    <p:sldId id="263" r:id="rId14"/>
    <p:sldId id="258"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9" r:id="rId28"/>
    <p:sldId id="270" r:id="rId29"/>
    <p:sldId id="293" r:id="rId30"/>
    <p:sldId id="261"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p:scale>
          <a:sx n="70" d="100"/>
          <a:sy n="70" d="100"/>
        </p:scale>
        <p:origin x="73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8F132-BC4E-46EC-A9E9-83211E41D96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27A392C7-19F1-49D7-9882-182E646D1CC6}">
      <dgm:prSet phldrT="[Text]"/>
      <dgm:spPr/>
      <dgm:t>
        <a:bodyPr/>
        <a:lstStyle/>
        <a:p>
          <a:r>
            <a:rPr lang="en-US" dirty="0"/>
            <a:t>Human Computer Interface </a:t>
          </a:r>
        </a:p>
      </dgm:t>
    </dgm:pt>
    <dgm:pt modelId="{A9792F9F-458F-426B-9E17-88051EE8980F}" type="parTrans" cxnId="{E26A2BC3-8065-4DD0-B1EC-68300FFBB7D0}">
      <dgm:prSet/>
      <dgm:spPr/>
      <dgm:t>
        <a:bodyPr/>
        <a:lstStyle/>
        <a:p>
          <a:endParaRPr lang="en-US"/>
        </a:p>
      </dgm:t>
    </dgm:pt>
    <dgm:pt modelId="{A8A0E385-056B-4D2B-B60F-C77BCF80B540}" type="sibTrans" cxnId="{E26A2BC3-8065-4DD0-B1EC-68300FFBB7D0}">
      <dgm:prSet/>
      <dgm:spPr/>
      <dgm:t>
        <a:bodyPr/>
        <a:lstStyle/>
        <a:p>
          <a:endParaRPr lang="en-US"/>
        </a:p>
      </dgm:t>
    </dgm:pt>
    <dgm:pt modelId="{327FEE63-FCAA-40B6-81FD-DA155A7A0771}">
      <dgm:prSet phldrT="[Text]"/>
      <dgm:spPr/>
      <dgm:t>
        <a:bodyPr/>
        <a:lstStyle/>
        <a:p>
          <a:r>
            <a:rPr lang="en-US" dirty="0"/>
            <a:t>Gaming</a:t>
          </a:r>
        </a:p>
      </dgm:t>
    </dgm:pt>
    <dgm:pt modelId="{8F5EE408-547E-4483-8FDC-522657985346}" type="parTrans" cxnId="{715A48A1-A0AB-4B6A-98C7-169ECD50F39D}">
      <dgm:prSet/>
      <dgm:spPr/>
      <dgm:t>
        <a:bodyPr/>
        <a:lstStyle/>
        <a:p>
          <a:endParaRPr lang="en-US"/>
        </a:p>
      </dgm:t>
    </dgm:pt>
    <dgm:pt modelId="{A4455F15-EBE1-4374-920A-A522233EC24F}" type="sibTrans" cxnId="{715A48A1-A0AB-4B6A-98C7-169ECD50F39D}">
      <dgm:prSet/>
      <dgm:spPr/>
      <dgm:t>
        <a:bodyPr/>
        <a:lstStyle/>
        <a:p>
          <a:endParaRPr lang="en-US"/>
        </a:p>
      </dgm:t>
    </dgm:pt>
    <dgm:pt modelId="{972028F1-ABE1-4294-BD88-F6DB75287DF6}">
      <dgm:prSet phldrT="[Text]"/>
      <dgm:spPr/>
      <dgm:t>
        <a:bodyPr/>
        <a:lstStyle/>
        <a:p>
          <a:r>
            <a:rPr lang="en-US" dirty="0"/>
            <a:t>Voice Search</a:t>
          </a:r>
        </a:p>
      </dgm:t>
    </dgm:pt>
    <dgm:pt modelId="{0E20C4EA-0DA1-429F-BF90-BB54013840D5}" type="parTrans" cxnId="{7166AC5D-74FF-4995-A3EE-18E592689721}">
      <dgm:prSet/>
      <dgm:spPr/>
      <dgm:t>
        <a:bodyPr/>
        <a:lstStyle/>
        <a:p>
          <a:endParaRPr lang="en-US"/>
        </a:p>
      </dgm:t>
    </dgm:pt>
    <dgm:pt modelId="{A99CC3A4-3480-4773-8DCD-F33155428B12}" type="sibTrans" cxnId="{7166AC5D-74FF-4995-A3EE-18E592689721}">
      <dgm:prSet/>
      <dgm:spPr/>
      <dgm:t>
        <a:bodyPr/>
        <a:lstStyle/>
        <a:p>
          <a:endParaRPr lang="en-US"/>
        </a:p>
      </dgm:t>
    </dgm:pt>
    <dgm:pt modelId="{D2998CFE-397B-4973-9FB9-F7A3802BD126}">
      <dgm:prSet phldrT="[Text]"/>
      <dgm:spPr/>
      <dgm:t>
        <a:bodyPr/>
        <a:lstStyle/>
        <a:p>
          <a:r>
            <a:rPr lang="en-US" dirty="0"/>
            <a:t>Call-Centers </a:t>
          </a:r>
        </a:p>
      </dgm:t>
    </dgm:pt>
    <dgm:pt modelId="{9CE8E5DD-4654-463D-8C06-4232CBDE4119}" type="parTrans" cxnId="{CB140E3F-8FC6-43B5-BC4A-29B17958FB41}">
      <dgm:prSet/>
      <dgm:spPr/>
      <dgm:t>
        <a:bodyPr/>
        <a:lstStyle/>
        <a:p>
          <a:endParaRPr lang="en-US"/>
        </a:p>
      </dgm:t>
    </dgm:pt>
    <dgm:pt modelId="{28956083-5EB4-4F27-85B4-D94DD2715331}" type="sibTrans" cxnId="{CB140E3F-8FC6-43B5-BC4A-29B17958FB41}">
      <dgm:prSet/>
      <dgm:spPr/>
      <dgm:t>
        <a:bodyPr/>
        <a:lstStyle/>
        <a:p>
          <a:endParaRPr lang="en-US"/>
        </a:p>
      </dgm:t>
    </dgm:pt>
    <dgm:pt modelId="{1B7C0F43-827D-44BE-9ABC-5101B8F416E5}" type="pres">
      <dgm:prSet presAssocID="{B1F8F132-BC4E-46EC-A9E9-83211E41D965}" presName="Name0" presStyleCnt="0">
        <dgm:presLayoutVars>
          <dgm:chPref val="1"/>
          <dgm:dir/>
          <dgm:animOne val="branch"/>
          <dgm:animLvl val="lvl"/>
          <dgm:resizeHandles val="exact"/>
        </dgm:presLayoutVars>
      </dgm:prSet>
      <dgm:spPr/>
    </dgm:pt>
    <dgm:pt modelId="{EC2A464D-554F-4058-8765-8881A1880A7B}" type="pres">
      <dgm:prSet presAssocID="{27A392C7-19F1-49D7-9882-182E646D1CC6}" presName="root1" presStyleCnt="0"/>
      <dgm:spPr/>
    </dgm:pt>
    <dgm:pt modelId="{77FA2057-F525-4C6F-B657-5BDF3B593924}" type="pres">
      <dgm:prSet presAssocID="{27A392C7-19F1-49D7-9882-182E646D1CC6}" presName="LevelOneTextNode" presStyleLbl="node0" presStyleIdx="0" presStyleCnt="1" custAng="5400000" custLinFactX="-132034" custLinFactNeighborX="-200000" custLinFactNeighborY="-463">
        <dgm:presLayoutVars>
          <dgm:chPref val="3"/>
        </dgm:presLayoutVars>
      </dgm:prSet>
      <dgm:spPr/>
    </dgm:pt>
    <dgm:pt modelId="{B9BF6C1A-E358-42C3-82CA-A33E6FD6D2ED}" type="pres">
      <dgm:prSet presAssocID="{27A392C7-19F1-49D7-9882-182E646D1CC6}" presName="level2hierChild" presStyleCnt="0"/>
      <dgm:spPr/>
    </dgm:pt>
    <dgm:pt modelId="{0BD1B526-5E66-4A71-B727-41361E88F229}" type="pres">
      <dgm:prSet presAssocID="{8F5EE408-547E-4483-8FDC-522657985346}" presName="conn2-1" presStyleLbl="parChTrans1D2" presStyleIdx="0" presStyleCnt="3"/>
      <dgm:spPr/>
    </dgm:pt>
    <dgm:pt modelId="{0980B37E-92A5-443E-A2C7-4453B3EEBF40}" type="pres">
      <dgm:prSet presAssocID="{8F5EE408-547E-4483-8FDC-522657985346}" presName="connTx" presStyleLbl="parChTrans1D2" presStyleIdx="0" presStyleCnt="3"/>
      <dgm:spPr/>
    </dgm:pt>
    <dgm:pt modelId="{BA751DCD-8073-4741-8717-F00F253650DF}" type="pres">
      <dgm:prSet presAssocID="{327FEE63-FCAA-40B6-81FD-DA155A7A0771}" presName="root2" presStyleCnt="0"/>
      <dgm:spPr/>
    </dgm:pt>
    <dgm:pt modelId="{F29E8F4F-C368-4699-8E0D-9379F5E92CC7}" type="pres">
      <dgm:prSet presAssocID="{327FEE63-FCAA-40B6-81FD-DA155A7A0771}" presName="LevelTwoTextNode" presStyleLbl="node2" presStyleIdx="0" presStyleCnt="3">
        <dgm:presLayoutVars>
          <dgm:chPref val="3"/>
        </dgm:presLayoutVars>
      </dgm:prSet>
      <dgm:spPr/>
    </dgm:pt>
    <dgm:pt modelId="{5FA5C3A8-F3DD-452B-A6DF-C5FBB9C0EE3C}" type="pres">
      <dgm:prSet presAssocID="{327FEE63-FCAA-40B6-81FD-DA155A7A0771}" presName="level3hierChild" presStyleCnt="0"/>
      <dgm:spPr/>
    </dgm:pt>
    <dgm:pt modelId="{D4FF7525-284A-4152-828C-E86329611652}" type="pres">
      <dgm:prSet presAssocID="{0E20C4EA-0DA1-429F-BF90-BB54013840D5}" presName="conn2-1" presStyleLbl="parChTrans1D2" presStyleIdx="1" presStyleCnt="3"/>
      <dgm:spPr/>
    </dgm:pt>
    <dgm:pt modelId="{476EFEF4-CA18-42B5-A034-D5BF3E0706E5}" type="pres">
      <dgm:prSet presAssocID="{0E20C4EA-0DA1-429F-BF90-BB54013840D5}" presName="connTx" presStyleLbl="parChTrans1D2" presStyleIdx="1" presStyleCnt="3"/>
      <dgm:spPr/>
    </dgm:pt>
    <dgm:pt modelId="{6012D5EA-B61E-48AC-ACB0-5331D43D5199}" type="pres">
      <dgm:prSet presAssocID="{972028F1-ABE1-4294-BD88-F6DB75287DF6}" presName="root2" presStyleCnt="0"/>
      <dgm:spPr/>
    </dgm:pt>
    <dgm:pt modelId="{BBD124CA-CE61-4739-BA0A-21EE6D8749FC}" type="pres">
      <dgm:prSet presAssocID="{972028F1-ABE1-4294-BD88-F6DB75287DF6}" presName="LevelTwoTextNode" presStyleLbl="node2" presStyleIdx="1" presStyleCnt="3">
        <dgm:presLayoutVars>
          <dgm:chPref val="3"/>
        </dgm:presLayoutVars>
      </dgm:prSet>
      <dgm:spPr/>
    </dgm:pt>
    <dgm:pt modelId="{B6081DDE-190D-4D10-87DB-02F6CD5DEF80}" type="pres">
      <dgm:prSet presAssocID="{972028F1-ABE1-4294-BD88-F6DB75287DF6}" presName="level3hierChild" presStyleCnt="0"/>
      <dgm:spPr/>
    </dgm:pt>
    <dgm:pt modelId="{681B0514-F90A-48DC-B93D-7CE2706AC60A}" type="pres">
      <dgm:prSet presAssocID="{9CE8E5DD-4654-463D-8C06-4232CBDE4119}" presName="conn2-1" presStyleLbl="parChTrans1D2" presStyleIdx="2" presStyleCnt="3"/>
      <dgm:spPr/>
    </dgm:pt>
    <dgm:pt modelId="{73129D6B-9E95-41B6-95CF-85AFF73BF02D}" type="pres">
      <dgm:prSet presAssocID="{9CE8E5DD-4654-463D-8C06-4232CBDE4119}" presName="connTx" presStyleLbl="parChTrans1D2" presStyleIdx="2" presStyleCnt="3"/>
      <dgm:spPr/>
    </dgm:pt>
    <dgm:pt modelId="{2CB17CB2-CD06-40BD-97C2-A1CE07C38765}" type="pres">
      <dgm:prSet presAssocID="{D2998CFE-397B-4973-9FB9-F7A3802BD126}" presName="root2" presStyleCnt="0"/>
      <dgm:spPr/>
    </dgm:pt>
    <dgm:pt modelId="{E40FCED1-868A-473B-ADF9-D82801BFFE2D}" type="pres">
      <dgm:prSet presAssocID="{D2998CFE-397B-4973-9FB9-F7A3802BD126}" presName="LevelTwoTextNode" presStyleLbl="node2" presStyleIdx="2" presStyleCnt="3">
        <dgm:presLayoutVars>
          <dgm:chPref val="3"/>
        </dgm:presLayoutVars>
      </dgm:prSet>
      <dgm:spPr/>
    </dgm:pt>
    <dgm:pt modelId="{FA64A033-2282-4DF2-924F-995CC8D87501}" type="pres">
      <dgm:prSet presAssocID="{D2998CFE-397B-4973-9FB9-F7A3802BD126}" presName="level3hierChild" presStyleCnt="0"/>
      <dgm:spPr/>
    </dgm:pt>
  </dgm:ptLst>
  <dgm:cxnLst>
    <dgm:cxn modelId="{B5A5F50C-921A-4266-8449-CC7A3DB3FD4A}" type="presOf" srcId="{8F5EE408-547E-4483-8FDC-522657985346}" destId="{0BD1B526-5E66-4A71-B727-41361E88F229}" srcOrd="0" destOrd="0" presId="urn:microsoft.com/office/officeart/2008/layout/HorizontalMultiLevelHierarchy"/>
    <dgm:cxn modelId="{79460F1B-4F04-49F4-9F84-364CDF968E56}" type="presOf" srcId="{327FEE63-FCAA-40B6-81FD-DA155A7A0771}" destId="{F29E8F4F-C368-4699-8E0D-9379F5E92CC7}" srcOrd="0" destOrd="0" presId="urn:microsoft.com/office/officeart/2008/layout/HorizontalMultiLevelHierarchy"/>
    <dgm:cxn modelId="{3F4BEE21-BD20-4139-8EED-1C22909B0DF6}" type="presOf" srcId="{0E20C4EA-0DA1-429F-BF90-BB54013840D5}" destId="{D4FF7525-284A-4152-828C-E86329611652}" srcOrd="0" destOrd="0" presId="urn:microsoft.com/office/officeart/2008/layout/HorizontalMultiLevelHierarchy"/>
    <dgm:cxn modelId="{ADBDB52B-9BFD-41AD-A767-14064F950DBA}" type="presOf" srcId="{27A392C7-19F1-49D7-9882-182E646D1CC6}" destId="{77FA2057-F525-4C6F-B657-5BDF3B593924}" srcOrd="0" destOrd="0" presId="urn:microsoft.com/office/officeart/2008/layout/HorizontalMultiLevelHierarchy"/>
    <dgm:cxn modelId="{673CF937-94C9-4BBF-8B70-A3FC11984301}" type="presOf" srcId="{D2998CFE-397B-4973-9FB9-F7A3802BD126}" destId="{E40FCED1-868A-473B-ADF9-D82801BFFE2D}" srcOrd="0" destOrd="0" presId="urn:microsoft.com/office/officeart/2008/layout/HorizontalMultiLevelHierarchy"/>
    <dgm:cxn modelId="{CB140E3F-8FC6-43B5-BC4A-29B17958FB41}" srcId="{27A392C7-19F1-49D7-9882-182E646D1CC6}" destId="{D2998CFE-397B-4973-9FB9-F7A3802BD126}" srcOrd="2" destOrd="0" parTransId="{9CE8E5DD-4654-463D-8C06-4232CBDE4119}" sibTransId="{28956083-5EB4-4F27-85B4-D94DD2715331}"/>
    <dgm:cxn modelId="{7166AC5D-74FF-4995-A3EE-18E592689721}" srcId="{27A392C7-19F1-49D7-9882-182E646D1CC6}" destId="{972028F1-ABE1-4294-BD88-F6DB75287DF6}" srcOrd="1" destOrd="0" parTransId="{0E20C4EA-0DA1-429F-BF90-BB54013840D5}" sibTransId="{A99CC3A4-3480-4773-8DCD-F33155428B12}"/>
    <dgm:cxn modelId="{BB240B97-8A28-4ABF-A9B4-B6D0F226C6EA}" type="presOf" srcId="{0E20C4EA-0DA1-429F-BF90-BB54013840D5}" destId="{476EFEF4-CA18-42B5-A034-D5BF3E0706E5}" srcOrd="1" destOrd="0" presId="urn:microsoft.com/office/officeart/2008/layout/HorizontalMultiLevelHierarchy"/>
    <dgm:cxn modelId="{529A0C9A-2255-45D0-9B6D-D6C3B696A110}" type="presOf" srcId="{8F5EE408-547E-4483-8FDC-522657985346}" destId="{0980B37E-92A5-443E-A2C7-4453B3EEBF40}" srcOrd="1" destOrd="0" presId="urn:microsoft.com/office/officeart/2008/layout/HorizontalMultiLevelHierarchy"/>
    <dgm:cxn modelId="{715A48A1-A0AB-4B6A-98C7-169ECD50F39D}" srcId="{27A392C7-19F1-49D7-9882-182E646D1CC6}" destId="{327FEE63-FCAA-40B6-81FD-DA155A7A0771}" srcOrd="0" destOrd="0" parTransId="{8F5EE408-547E-4483-8FDC-522657985346}" sibTransId="{A4455F15-EBE1-4374-920A-A522233EC24F}"/>
    <dgm:cxn modelId="{899D36A2-1D49-4962-8C61-E417F67F3A4F}" type="presOf" srcId="{9CE8E5DD-4654-463D-8C06-4232CBDE4119}" destId="{681B0514-F90A-48DC-B93D-7CE2706AC60A}" srcOrd="0" destOrd="0" presId="urn:microsoft.com/office/officeart/2008/layout/HorizontalMultiLevelHierarchy"/>
    <dgm:cxn modelId="{BE6C4CAF-5E59-4097-8DB7-A39121C41CD3}" type="presOf" srcId="{9CE8E5DD-4654-463D-8C06-4232CBDE4119}" destId="{73129D6B-9E95-41B6-95CF-85AFF73BF02D}" srcOrd="1" destOrd="0" presId="urn:microsoft.com/office/officeart/2008/layout/HorizontalMultiLevelHierarchy"/>
    <dgm:cxn modelId="{E26A2BC3-8065-4DD0-B1EC-68300FFBB7D0}" srcId="{B1F8F132-BC4E-46EC-A9E9-83211E41D965}" destId="{27A392C7-19F1-49D7-9882-182E646D1CC6}" srcOrd="0" destOrd="0" parTransId="{A9792F9F-458F-426B-9E17-88051EE8980F}" sibTransId="{A8A0E385-056B-4D2B-B60F-C77BCF80B540}"/>
    <dgm:cxn modelId="{0E3550EE-B2A9-476B-8BB5-42F315169B29}" type="presOf" srcId="{972028F1-ABE1-4294-BD88-F6DB75287DF6}" destId="{BBD124CA-CE61-4739-BA0A-21EE6D8749FC}" srcOrd="0" destOrd="0" presId="urn:microsoft.com/office/officeart/2008/layout/HorizontalMultiLevelHierarchy"/>
    <dgm:cxn modelId="{857A02F9-578E-402F-A30E-7D905DAB6286}" type="presOf" srcId="{B1F8F132-BC4E-46EC-A9E9-83211E41D965}" destId="{1B7C0F43-827D-44BE-9ABC-5101B8F416E5}" srcOrd="0" destOrd="0" presId="urn:microsoft.com/office/officeart/2008/layout/HorizontalMultiLevelHierarchy"/>
    <dgm:cxn modelId="{56791BA9-4EF9-4CE7-AECF-3ADA4551406E}" type="presParOf" srcId="{1B7C0F43-827D-44BE-9ABC-5101B8F416E5}" destId="{EC2A464D-554F-4058-8765-8881A1880A7B}" srcOrd="0" destOrd="0" presId="urn:microsoft.com/office/officeart/2008/layout/HorizontalMultiLevelHierarchy"/>
    <dgm:cxn modelId="{C63A8B5F-CA97-407B-A1E7-CAA289B2DC20}" type="presParOf" srcId="{EC2A464D-554F-4058-8765-8881A1880A7B}" destId="{77FA2057-F525-4C6F-B657-5BDF3B593924}" srcOrd="0" destOrd="0" presId="urn:microsoft.com/office/officeart/2008/layout/HorizontalMultiLevelHierarchy"/>
    <dgm:cxn modelId="{3D660247-F4AE-4DC9-A82C-1D93CBD61064}" type="presParOf" srcId="{EC2A464D-554F-4058-8765-8881A1880A7B}" destId="{B9BF6C1A-E358-42C3-82CA-A33E6FD6D2ED}" srcOrd="1" destOrd="0" presId="urn:microsoft.com/office/officeart/2008/layout/HorizontalMultiLevelHierarchy"/>
    <dgm:cxn modelId="{1C8E75CF-0062-413B-B4E8-CBC2BC6FE21A}" type="presParOf" srcId="{B9BF6C1A-E358-42C3-82CA-A33E6FD6D2ED}" destId="{0BD1B526-5E66-4A71-B727-41361E88F229}" srcOrd="0" destOrd="0" presId="urn:microsoft.com/office/officeart/2008/layout/HorizontalMultiLevelHierarchy"/>
    <dgm:cxn modelId="{78757506-9327-484B-A53C-2D2054E3CC93}" type="presParOf" srcId="{0BD1B526-5E66-4A71-B727-41361E88F229}" destId="{0980B37E-92A5-443E-A2C7-4453B3EEBF40}" srcOrd="0" destOrd="0" presId="urn:microsoft.com/office/officeart/2008/layout/HorizontalMultiLevelHierarchy"/>
    <dgm:cxn modelId="{4D3214E4-053A-4CE0-ACCD-00F7247895A9}" type="presParOf" srcId="{B9BF6C1A-E358-42C3-82CA-A33E6FD6D2ED}" destId="{BA751DCD-8073-4741-8717-F00F253650DF}" srcOrd="1" destOrd="0" presId="urn:microsoft.com/office/officeart/2008/layout/HorizontalMultiLevelHierarchy"/>
    <dgm:cxn modelId="{F3C4E6E7-F42E-47F9-AF6A-57495475EE91}" type="presParOf" srcId="{BA751DCD-8073-4741-8717-F00F253650DF}" destId="{F29E8F4F-C368-4699-8E0D-9379F5E92CC7}" srcOrd="0" destOrd="0" presId="urn:microsoft.com/office/officeart/2008/layout/HorizontalMultiLevelHierarchy"/>
    <dgm:cxn modelId="{0DDFE44B-DA1E-4141-957B-51860D7D9EC1}" type="presParOf" srcId="{BA751DCD-8073-4741-8717-F00F253650DF}" destId="{5FA5C3A8-F3DD-452B-A6DF-C5FBB9C0EE3C}" srcOrd="1" destOrd="0" presId="urn:microsoft.com/office/officeart/2008/layout/HorizontalMultiLevelHierarchy"/>
    <dgm:cxn modelId="{34EE1265-B1B3-4B1E-B483-468BA3F38057}" type="presParOf" srcId="{B9BF6C1A-E358-42C3-82CA-A33E6FD6D2ED}" destId="{D4FF7525-284A-4152-828C-E86329611652}" srcOrd="2" destOrd="0" presId="urn:microsoft.com/office/officeart/2008/layout/HorizontalMultiLevelHierarchy"/>
    <dgm:cxn modelId="{44833D60-D4AA-418F-AF1E-7966270425B2}" type="presParOf" srcId="{D4FF7525-284A-4152-828C-E86329611652}" destId="{476EFEF4-CA18-42B5-A034-D5BF3E0706E5}" srcOrd="0" destOrd="0" presId="urn:microsoft.com/office/officeart/2008/layout/HorizontalMultiLevelHierarchy"/>
    <dgm:cxn modelId="{B8B2EAD8-732D-425C-83DD-D9AFF4995A6A}" type="presParOf" srcId="{B9BF6C1A-E358-42C3-82CA-A33E6FD6D2ED}" destId="{6012D5EA-B61E-48AC-ACB0-5331D43D5199}" srcOrd="3" destOrd="0" presId="urn:microsoft.com/office/officeart/2008/layout/HorizontalMultiLevelHierarchy"/>
    <dgm:cxn modelId="{AB6BA2F7-4166-4C93-A521-72B5AB41CD2D}" type="presParOf" srcId="{6012D5EA-B61E-48AC-ACB0-5331D43D5199}" destId="{BBD124CA-CE61-4739-BA0A-21EE6D8749FC}" srcOrd="0" destOrd="0" presId="urn:microsoft.com/office/officeart/2008/layout/HorizontalMultiLevelHierarchy"/>
    <dgm:cxn modelId="{4A45F30E-7C39-46E7-8622-7CA7C08ED8AD}" type="presParOf" srcId="{6012D5EA-B61E-48AC-ACB0-5331D43D5199}" destId="{B6081DDE-190D-4D10-87DB-02F6CD5DEF80}" srcOrd="1" destOrd="0" presId="urn:microsoft.com/office/officeart/2008/layout/HorizontalMultiLevelHierarchy"/>
    <dgm:cxn modelId="{B64889F3-5E83-4AB0-82A7-7D0BCA32A45C}" type="presParOf" srcId="{B9BF6C1A-E358-42C3-82CA-A33E6FD6D2ED}" destId="{681B0514-F90A-48DC-B93D-7CE2706AC60A}" srcOrd="4" destOrd="0" presId="urn:microsoft.com/office/officeart/2008/layout/HorizontalMultiLevelHierarchy"/>
    <dgm:cxn modelId="{4F2980B5-F98D-4D7F-A584-B0FACF3D4658}" type="presParOf" srcId="{681B0514-F90A-48DC-B93D-7CE2706AC60A}" destId="{73129D6B-9E95-41B6-95CF-85AFF73BF02D}" srcOrd="0" destOrd="0" presId="urn:microsoft.com/office/officeart/2008/layout/HorizontalMultiLevelHierarchy"/>
    <dgm:cxn modelId="{7069031E-FABC-45F8-B704-C24D737F7240}" type="presParOf" srcId="{B9BF6C1A-E358-42C3-82CA-A33E6FD6D2ED}" destId="{2CB17CB2-CD06-40BD-97C2-A1CE07C38765}" srcOrd="5" destOrd="0" presId="urn:microsoft.com/office/officeart/2008/layout/HorizontalMultiLevelHierarchy"/>
    <dgm:cxn modelId="{4123D0D2-C58E-412A-BB83-A99A3FB96BA2}" type="presParOf" srcId="{2CB17CB2-CD06-40BD-97C2-A1CE07C38765}" destId="{E40FCED1-868A-473B-ADF9-D82801BFFE2D}" srcOrd="0" destOrd="0" presId="urn:microsoft.com/office/officeart/2008/layout/HorizontalMultiLevelHierarchy"/>
    <dgm:cxn modelId="{6AD5378F-515A-4068-B17A-75A656B913CD}" type="presParOf" srcId="{2CB17CB2-CD06-40BD-97C2-A1CE07C38765}" destId="{FA64A033-2282-4DF2-924F-995CC8D8750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0F589-256E-4913-A5D2-FF67AFB5C3C3}" type="doc">
      <dgm:prSet loTypeId="urn:microsoft.com/office/officeart/2005/8/layout/radial1" loCatId="cycle" qsTypeId="urn:microsoft.com/office/officeart/2005/8/quickstyle/simple1" qsCatId="simple" csTypeId="urn:microsoft.com/office/officeart/2005/8/colors/accent2_1" csCatId="accent2" phldr="1"/>
      <dgm:spPr/>
      <dgm:t>
        <a:bodyPr/>
        <a:lstStyle/>
        <a:p>
          <a:endParaRPr lang="en-US"/>
        </a:p>
      </dgm:t>
    </dgm:pt>
    <dgm:pt modelId="{00D15578-458B-4586-B863-47DE850FA06D}">
      <dgm:prSet phldrT="[Text]"/>
      <dgm:spPr/>
      <dgm:t>
        <a:bodyPr/>
        <a:lstStyle/>
        <a:p>
          <a:r>
            <a:rPr lang="en-US" b="1" dirty="0" err="1"/>
            <a:t>mfcc</a:t>
          </a:r>
          <a:endParaRPr lang="en-US" b="1" dirty="0"/>
        </a:p>
      </dgm:t>
    </dgm:pt>
    <dgm:pt modelId="{A0736C22-0783-4603-AE61-010AB1B57650}" type="parTrans" cxnId="{B799409F-66DF-433C-832E-5E51E1DCB61D}">
      <dgm:prSet/>
      <dgm:spPr/>
      <dgm:t>
        <a:bodyPr/>
        <a:lstStyle/>
        <a:p>
          <a:endParaRPr lang="en-US"/>
        </a:p>
      </dgm:t>
    </dgm:pt>
    <dgm:pt modelId="{0167B23E-22D0-43D4-9373-6CFAECC95ACE}" type="sibTrans" cxnId="{B799409F-66DF-433C-832E-5E51E1DCB61D}">
      <dgm:prSet/>
      <dgm:spPr/>
      <dgm:t>
        <a:bodyPr/>
        <a:lstStyle/>
        <a:p>
          <a:endParaRPr lang="en-US"/>
        </a:p>
      </dgm:t>
    </dgm:pt>
    <dgm:pt modelId="{DF7FB220-CB0D-42A7-8471-288263D5760A}">
      <dgm:prSet phldrT="[Text]"/>
      <dgm:spPr/>
      <dgm:t>
        <a:bodyPr/>
        <a:lstStyle/>
        <a:p>
          <a:r>
            <a:rPr lang="en-US" b="1" dirty="0"/>
            <a:t>LPCC</a:t>
          </a:r>
        </a:p>
      </dgm:t>
    </dgm:pt>
    <dgm:pt modelId="{951A13C8-542B-47E7-AE5A-F809F0908D8E}" type="parTrans" cxnId="{F671D6E7-4A0C-46AA-B5E2-C4EC248E8DDF}">
      <dgm:prSet/>
      <dgm:spPr/>
      <dgm:t>
        <a:bodyPr/>
        <a:lstStyle/>
        <a:p>
          <a:endParaRPr lang="en-US"/>
        </a:p>
      </dgm:t>
    </dgm:pt>
    <dgm:pt modelId="{CD734297-DA6D-4F77-AFEE-2BEEA7F62459}" type="sibTrans" cxnId="{F671D6E7-4A0C-46AA-B5E2-C4EC248E8DDF}">
      <dgm:prSet/>
      <dgm:spPr/>
      <dgm:t>
        <a:bodyPr/>
        <a:lstStyle/>
        <a:p>
          <a:endParaRPr lang="en-US"/>
        </a:p>
      </dgm:t>
    </dgm:pt>
    <dgm:pt modelId="{56945277-338B-4C42-8ABE-A1D62163C31D}">
      <dgm:prSet phldrT="[Text]"/>
      <dgm:spPr/>
      <dgm:t>
        <a:bodyPr/>
        <a:lstStyle/>
        <a:p>
          <a:r>
            <a:rPr lang="en-US" b="1" dirty="0" err="1"/>
            <a:t>croma</a:t>
          </a:r>
          <a:endParaRPr lang="en-US" b="1" dirty="0"/>
        </a:p>
      </dgm:t>
    </dgm:pt>
    <dgm:pt modelId="{057AAF0D-24EA-4F9F-89CB-7F053F177D65}" type="parTrans" cxnId="{E2BC4C55-791D-4CA0-9979-B7315761FB5F}">
      <dgm:prSet/>
      <dgm:spPr/>
      <dgm:t>
        <a:bodyPr/>
        <a:lstStyle/>
        <a:p>
          <a:endParaRPr lang="en-US"/>
        </a:p>
      </dgm:t>
    </dgm:pt>
    <dgm:pt modelId="{ADD478D5-54BC-42E9-89A9-80CFC52814D7}" type="sibTrans" cxnId="{E2BC4C55-791D-4CA0-9979-B7315761FB5F}">
      <dgm:prSet/>
      <dgm:spPr/>
      <dgm:t>
        <a:bodyPr/>
        <a:lstStyle/>
        <a:p>
          <a:endParaRPr lang="en-US"/>
        </a:p>
      </dgm:t>
    </dgm:pt>
    <dgm:pt modelId="{28FCB241-7898-45F2-9053-5539D5FB692C}">
      <dgm:prSet phldrT="[Text]"/>
      <dgm:spPr/>
      <dgm:t>
        <a:bodyPr/>
        <a:lstStyle/>
        <a:p>
          <a:r>
            <a:rPr lang="en-US" b="1" dirty="0" err="1"/>
            <a:t>tonnetz</a:t>
          </a:r>
          <a:endParaRPr lang="en-US" b="1" dirty="0"/>
        </a:p>
      </dgm:t>
    </dgm:pt>
    <dgm:pt modelId="{E7A5AB86-B13B-4F4C-A6B7-71A901105A3A}" type="parTrans" cxnId="{E42C6179-4811-4BC9-BFAC-FA3AE9AE5118}">
      <dgm:prSet/>
      <dgm:spPr/>
      <dgm:t>
        <a:bodyPr/>
        <a:lstStyle/>
        <a:p>
          <a:endParaRPr lang="en-US"/>
        </a:p>
      </dgm:t>
    </dgm:pt>
    <dgm:pt modelId="{ADAACA14-622B-40D2-83BF-FBB40F61867F}" type="sibTrans" cxnId="{E42C6179-4811-4BC9-BFAC-FA3AE9AE5118}">
      <dgm:prSet/>
      <dgm:spPr/>
      <dgm:t>
        <a:bodyPr/>
        <a:lstStyle/>
        <a:p>
          <a:endParaRPr lang="en-US"/>
        </a:p>
      </dgm:t>
    </dgm:pt>
    <dgm:pt modelId="{943FB3DB-0D72-4ABE-B164-47D4285BF40F}">
      <dgm:prSet phldrT="[Text]"/>
      <dgm:spPr/>
      <dgm:t>
        <a:bodyPr/>
        <a:lstStyle/>
        <a:p>
          <a:r>
            <a:rPr lang="en-US" b="1" dirty="0" err="1"/>
            <a:t>mel</a:t>
          </a:r>
          <a:endParaRPr lang="en-US" b="1" dirty="0"/>
        </a:p>
      </dgm:t>
    </dgm:pt>
    <dgm:pt modelId="{14D994F7-DBBD-47DD-965B-2CBD93E6CDD5}" type="parTrans" cxnId="{E40853E1-33A2-4CF7-87D2-033627036F5A}">
      <dgm:prSet/>
      <dgm:spPr/>
      <dgm:t>
        <a:bodyPr/>
        <a:lstStyle/>
        <a:p>
          <a:endParaRPr lang="en-US"/>
        </a:p>
      </dgm:t>
    </dgm:pt>
    <dgm:pt modelId="{F4A6A847-BCD4-4ABF-8F46-E1AC96041A46}" type="sibTrans" cxnId="{E40853E1-33A2-4CF7-87D2-033627036F5A}">
      <dgm:prSet/>
      <dgm:spPr/>
      <dgm:t>
        <a:bodyPr/>
        <a:lstStyle/>
        <a:p>
          <a:endParaRPr lang="en-US"/>
        </a:p>
      </dgm:t>
    </dgm:pt>
    <dgm:pt modelId="{2A8513FA-B40B-4034-B062-6459A8404C82}" type="pres">
      <dgm:prSet presAssocID="{3930F589-256E-4913-A5D2-FF67AFB5C3C3}" presName="cycle" presStyleCnt="0">
        <dgm:presLayoutVars>
          <dgm:chMax val="1"/>
          <dgm:dir/>
          <dgm:animLvl val="ctr"/>
          <dgm:resizeHandles val="exact"/>
        </dgm:presLayoutVars>
      </dgm:prSet>
      <dgm:spPr/>
    </dgm:pt>
    <dgm:pt modelId="{308E957A-0B02-49D6-B53F-D397E787BD21}" type="pres">
      <dgm:prSet presAssocID="{00D15578-458B-4586-B863-47DE850FA06D}" presName="centerShape" presStyleLbl="node0" presStyleIdx="0" presStyleCnt="1"/>
      <dgm:spPr/>
    </dgm:pt>
    <dgm:pt modelId="{51036FC8-4658-4996-8EB6-4489F352D576}" type="pres">
      <dgm:prSet presAssocID="{951A13C8-542B-47E7-AE5A-F809F0908D8E}" presName="Name9" presStyleLbl="parChTrans1D2" presStyleIdx="0" presStyleCnt="4"/>
      <dgm:spPr/>
    </dgm:pt>
    <dgm:pt modelId="{12428BBC-9053-4797-85CE-6A38AB64A9F0}" type="pres">
      <dgm:prSet presAssocID="{951A13C8-542B-47E7-AE5A-F809F0908D8E}" presName="connTx" presStyleLbl="parChTrans1D2" presStyleIdx="0" presStyleCnt="4"/>
      <dgm:spPr/>
    </dgm:pt>
    <dgm:pt modelId="{F2C4E4F7-B6BA-483E-84EC-6762A8925E7B}" type="pres">
      <dgm:prSet presAssocID="{DF7FB220-CB0D-42A7-8471-288263D5760A}" presName="node" presStyleLbl="node1" presStyleIdx="0" presStyleCnt="4">
        <dgm:presLayoutVars>
          <dgm:bulletEnabled val="1"/>
        </dgm:presLayoutVars>
      </dgm:prSet>
      <dgm:spPr/>
    </dgm:pt>
    <dgm:pt modelId="{AF06E3A9-31C6-41A5-8EC9-C65278A00954}" type="pres">
      <dgm:prSet presAssocID="{057AAF0D-24EA-4F9F-89CB-7F053F177D65}" presName="Name9" presStyleLbl="parChTrans1D2" presStyleIdx="1" presStyleCnt="4"/>
      <dgm:spPr/>
    </dgm:pt>
    <dgm:pt modelId="{370F55A0-C1F0-4516-8FF1-5F9E133AE4AF}" type="pres">
      <dgm:prSet presAssocID="{057AAF0D-24EA-4F9F-89CB-7F053F177D65}" presName="connTx" presStyleLbl="parChTrans1D2" presStyleIdx="1" presStyleCnt="4"/>
      <dgm:spPr/>
    </dgm:pt>
    <dgm:pt modelId="{60EFA4A3-5EFF-4225-A5BF-86FA57A96E26}" type="pres">
      <dgm:prSet presAssocID="{56945277-338B-4C42-8ABE-A1D62163C31D}" presName="node" presStyleLbl="node1" presStyleIdx="1" presStyleCnt="4">
        <dgm:presLayoutVars>
          <dgm:bulletEnabled val="1"/>
        </dgm:presLayoutVars>
      </dgm:prSet>
      <dgm:spPr/>
    </dgm:pt>
    <dgm:pt modelId="{581A7D54-FB87-42B2-A097-8535CBC7C374}" type="pres">
      <dgm:prSet presAssocID="{E7A5AB86-B13B-4F4C-A6B7-71A901105A3A}" presName="Name9" presStyleLbl="parChTrans1D2" presStyleIdx="2" presStyleCnt="4"/>
      <dgm:spPr/>
    </dgm:pt>
    <dgm:pt modelId="{36D048D6-C4E8-4D1B-B03E-9E5C744622D7}" type="pres">
      <dgm:prSet presAssocID="{E7A5AB86-B13B-4F4C-A6B7-71A901105A3A}" presName="connTx" presStyleLbl="parChTrans1D2" presStyleIdx="2" presStyleCnt="4"/>
      <dgm:spPr/>
    </dgm:pt>
    <dgm:pt modelId="{AD30207B-3704-440F-BE94-5F37B73B3F5B}" type="pres">
      <dgm:prSet presAssocID="{28FCB241-7898-45F2-9053-5539D5FB692C}" presName="node" presStyleLbl="node1" presStyleIdx="2" presStyleCnt="4">
        <dgm:presLayoutVars>
          <dgm:bulletEnabled val="1"/>
        </dgm:presLayoutVars>
      </dgm:prSet>
      <dgm:spPr/>
    </dgm:pt>
    <dgm:pt modelId="{79FC45EE-EC4C-4B7D-9616-2F847DBB2AD9}" type="pres">
      <dgm:prSet presAssocID="{14D994F7-DBBD-47DD-965B-2CBD93E6CDD5}" presName="Name9" presStyleLbl="parChTrans1D2" presStyleIdx="3" presStyleCnt="4"/>
      <dgm:spPr/>
    </dgm:pt>
    <dgm:pt modelId="{95500C10-00FF-4B15-A06C-9632DA82A630}" type="pres">
      <dgm:prSet presAssocID="{14D994F7-DBBD-47DD-965B-2CBD93E6CDD5}" presName="connTx" presStyleLbl="parChTrans1D2" presStyleIdx="3" presStyleCnt="4"/>
      <dgm:spPr/>
    </dgm:pt>
    <dgm:pt modelId="{FF34BEC5-5C74-4BA1-928A-795956435124}" type="pres">
      <dgm:prSet presAssocID="{943FB3DB-0D72-4ABE-B164-47D4285BF40F}" presName="node" presStyleLbl="node1" presStyleIdx="3" presStyleCnt="4">
        <dgm:presLayoutVars>
          <dgm:bulletEnabled val="1"/>
        </dgm:presLayoutVars>
      </dgm:prSet>
      <dgm:spPr/>
    </dgm:pt>
  </dgm:ptLst>
  <dgm:cxnLst>
    <dgm:cxn modelId="{AC577606-0345-43EF-A48E-214932BFC502}" type="presOf" srcId="{14D994F7-DBBD-47DD-965B-2CBD93E6CDD5}" destId="{95500C10-00FF-4B15-A06C-9632DA82A630}" srcOrd="1" destOrd="0" presId="urn:microsoft.com/office/officeart/2005/8/layout/radial1"/>
    <dgm:cxn modelId="{50433108-5869-4ABC-B4DA-566C33332358}" type="presOf" srcId="{951A13C8-542B-47E7-AE5A-F809F0908D8E}" destId="{51036FC8-4658-4996-8EB6-4489F352D576}" srcOrd="0" destOrd="0" presId="urn:microsoft.com/office/officeart/2005/8/layout/radial1"/>
    <dgm:cxn modelId="{0C1A8D13-3536-4488-BA76-95B2689A66C1}" type="presOf" srcId="{943FB3DB-0D72-4ABE-B164-47D4285BF40F}" destId="{FF34BEC5-5C74-4BA1-928A-795956435124}" srcOrd="0" destOrd="0" presId="urn:microsoft.com/office/officeart/2005/8/layout/radial1"/>
    <dgm:cxn modelId="{CB16C61A-8E5E-494A-9FAB-B83F7C4FF4C1}" type="presOf" srcId="{3930F589-256E-4913-A5D2-FF67AFB5C3C3}" destId="{2A8513FA-B40B-4034-B062-6459A8404C82}" srcOrd="0" destOrd="0" presId="urn:microsoft.com/office/officeart/2005/8/layout/radial1"/>
    <dgm:cxn modelId="{9FB33E3A-7736-4E51-B0C7-63CDDC5E2E52}" type="presOf" srcId="{28FCB241-7898-45F2-9053-5539D5FB692C}" destId="{AD30207B-3704-440F-BE94-5F37B73B3F5B}" srcOrd="0" destOrd="0" presId="urn:microsoft.com/office/officeart/2005/8/layout/radial1"/>
    <dgm:cxn modelId="{403F7741-D9F7-4CBF-B131-19A1D1CE4DAA}" type="presOf" srcId="{057AAF0D-24EA-4F9F-89CB-7F053F177D65}" destId="{AF06E3A9-31C6-41A5-8EC9-C65278A00954}" srcOrd="0" destOrd="0" presId="urn:microsoft.com/office/officeart/2005/8/layout/radial1"/>
    <dgm:cxn modelId="{D11F2D44-A510-484A-98BC-84CAC7A373DB}" type="presOf" srcId="{14D994F7-DBBD-47DD-965B-2CBD93E6CDD5}" destId="{79FC45EE-EC4C-4B7D-9616-2F847DBB2AD9}" srcOrd="0" destOrd="0" presId="urn:microsoft.com/office/officeart/2005/8/layout/radial1"/>
    <dgm:cxn modelId="{B2EF2768-7285-48C2-B742-EFFCEAABE83D}" type="presOf" srcId="{E7A5AB86-B13B-4F4C-A6B7-71A901105A3A}" destId="{581A7D54-FB87-42B2-A097-8535CBC7C374}" srcOrd="0" destOrd="0" presId="urn:microsoft.com/office/officeart/2005/8/layout/radial1"/>
    <dgm:cxn modelId="{EEF8F76B-5D8E-45FD-8812-B4E95B777B19}" type="presOf" srcId="{057AAF0D-24EA-4F9F-89CB-7F053F177D65}" destId="{370F55A0-C1F0-4516-8FF1-5F9E133AE4AF}" srcOrd="1" destOrd="0" presId="urn:microsoft.com/office/officeart/2005/8/layout/radial1"/>
    <dgm:cxn modelId="{E2BC4C55-791D-4CA0-9979-B7315761FB5F}" srcId="{00D15578-458B-4586-B863-47DE850FA06D}" destId="{56945277-338B-4C42-8ABE-A1D62163C31D}" srcOrd="1" destOrd="0" parTransId="{057AAF0D-24EA-4F9F-89CB-7F053F177D65}" sibTransId="{ADD478D5-54BC-42E9-89A9-80CFC52814D7}"/>
    <dgm:cxn modelId="{8F4B0A56-11F8-437D-B4E7-9EE78041B177}" type="presOf" srcId="{00D15578-458B-4586-B863-47DE850FA06D}" destId="{308E957A-0B02-49D6-B53F-D397E787BD21}" srcOrd="0" destOrd="0" presId="urn:microsoft.com/office/officeart/2005/8/layout/radial1"/>
    <dgm:cxn modelId="{E42C6179-4811-4BC9-BFAC-FA3AE9AE5118}" srcId="{00D15578-458B-4586-B863-47DE850FA06D}" destId="{28FCB241-7898-45F2-9053-5539D5FB692C}" srcOrd="2" destOrd="0" parTransId="{E7A5AB86-B13B-4F4C-A6B7-71A901105A3A}" sibTransId="{ADAACA14-622B-40D2-83BF-FBB40F61867F}"/>
    <dgm:cxn modelId="{B799409F-66DF-433C-832E-5E51E1DCB61D}" srcId="{3930F589-256E-4913-A5D2-FF67AFB5C3C3}" destId="{00D15578-458B-4586-B863-47DE850FA06D}" srcOrd="0" destOrd="0" parTransId="{A0736C22-0783-4603-AE61-010AB1B57650}" sibTransId="{0167B23E-22D0-43D4-9373-6CFAECC95ACE}"/>
    <dgm:cxn modelId="{FF6E63A5-F3B5-42D2-A7F0-6B147D444BD5}" type="presOf" srcId="{951A13C8-542B-47E7-AE5A-F809F0908D8E}" destId="{12428BBC-9053-4797-85CE-6A38AB64A9F0}" srcOrd="1" destOrd="0" presId="urn:microsoft.com/office/officeart/2005/8/layout/radial1"/>
    <dgm:cxn modelId="{BC7DBBDB-9595-4D1F-BA7F-9F9CED3CF265}" type="presOf" srcId="{56945277-338B-4C42-8ABE-A1D62163C31D}" destId="{60EFA4A3-5EFF-4225-A5BF-86FA57A96E26}" srcOrd="0" destOrd="0" presId="urn:microsoft.com/office/officeart/2005/8/layout/radial1"/>
    <dgm:cxn modelId="{EAB8D8DB-C47C-44A8-82CC-169DD7F1E395}" type="presOf" srcId="{E7A5AB86-B13B-4F4C-A6B7-71A901105A3A}" destId="{36D048D6-C4E8-4D1B-B03E-9E5C744622D7}" srcOrd="1" destOrd="0" presId="urn:microsoft.com/office/officeart/2005/8/layout/radial1"/>
    <dgm:cxn modelId="{E40853E1-33A2-4CF7-87D2-033627036F5A}" srcId="{00D15578-458B-4586-B863-47DE850FA06D}" destId="{943FB3DB-0D72-4ABE-B164-47D4285BF40F}" srcOrd="3" destOrd="0" parTransId="{14D994F7-DBBD-47DD-965B-2CBD93E6CDD5}" sibTransId="{F4A6A847-BCD4-4ABF-8F46-E1AC96041A46}"/>
    <dgm:cxn modelId="{F671D6E7-4A0C-46AA-B5E2-C4EC248E8DDF}" srcId="{00D15578-458B-4586-B863-47DE850FA06D}" destId="{DF7FB220-CB0D-42A7-8471-288263D5760A}" srcOrd="0" destOrd="0" parTransId="{951A13C8-542B-47E7-AE5A-F809F0908D8E}" sibTransId="{CD734297-DA6D-4F77-AFEE-2BEEA7F62459}"/>
    <dgm:cxn modelId="{A4284FFE-7C81-413C-8038-833885ED83F4}" type="presOf" srcId="{DF7FB220-CB0D-42A7-8471-288263D5760A}" destId="{F2C4E4F7-B6BA-483E-84EC-6762A8925E7B}" srcOrd="0" destOrd="0" presId="urn:microsoft.com/office/officeart/2005/8/layout/radial1"/>
    <dgm:cxn modelId="{AA0EAB12-1D40-4DE6-ACAA-DB72EAF64FDD}" type="presParOf" srcId="{2A8513FA-B40B-4034-B062-6459A8404C82}" destId="{308E957A-0B02-49D6-B53F-D397E787BD21}" srcOrd="0" destOrd="0" presId="urn:microsoft.com/office/officeart/2005/8/layout/radial1"/>
    <dgm:cxn modelId="{0BDBC710-B294-4107-A56D-C357A5969576}" type="presParOf" srcId="{2A8513FA-B40B-4034-B062-6459A8404C82}" destId="{51036FC8-4658-4996-8EB6-4489F352D576}" srcOrd="1" destOrd="0" presId="urn:microsoft.com/office/officeart/2005/8/layout/radial1"/>
    <dgm:cxn modelId="{FCC0E96F-E777-40D7-AFF6-D6C69F1253C5}" type="presParOf" srcId="{51036FC8-4658-4996-8EB6-4489F352D576}" destId="{12428BBC-9053-4797-85CE-6A38AB64A9F0}" srcOrd="0" destOrd="0" presId="urn:microsoft.com/office/officeart/2005/8/layout/radial1"/>
    <dgm:cxn modelId="{65DDBF77-02DC-4B20-A0B8-D622CEFF2CF7}" type="presParOf" srcId="{2A8513FA-B40B-4034-B062-6459A8404C82}" destId="{F2C4E4F7-B6BA-483E-84EC-6762A8925E7B}" srcOrd="2" destOrd="0" presId="urn:microsoft.com/office/officeart/2005/8/layout/radial1"/>
    <dgm:cxn modelId="{BAD46381-32FE-49A4-AC0E-C90F848A5380}" type="presParOf" srcId="{2A8513FA-B40B-4034-B062-6459A8404C82}" destId="{AF06E3A9-31C6-41A5-8EC9-C65278A00954}" srcOrd="3" destOrd="0" presId="urn:microsoft.com/office/officeart/2005/8/layout/radial1"/>
    <dgm:cxn modelId="{B160AA9B-9A28-4416-8878-3A90D38F9DB3}" type="presParOf" srcId="{AF06E3A9-31C6-41A5-8EC9-C65278A00954}" destId="{370F55A0-C1F0-4516-8FF1-5F9E133AE4AF}" srcOrd="0" destOrd="0" presId="urn:microsoft.com/office/officeart/2005/8/layout/radial1"/>
    <dgm:cxn modelId="{AFBBC4DF-7935-4B78-B3A3-CA0FD63010CB}" type="presParOf" srcId="{2A8513FA-B40B-4034-B062-6459A8404C82}" destId="{60EFA4A3-5EFF-4225-A5BF-86FA57A96E26}" srcOrd="4" destOrd="0" presId="urn:microsoft.com/office/officeart/2005/8/layout/radial1"/>
    <dgm:cxn modelId="{16939C18-3FCB-477A-B3B2-5A07C08ACC51}" type="presParOf" srcId="{2A8513FA-B40B-4034-B062-6459A8404C82}" destId="{581A7D54-FB87-42B2-A097-8535CBC7C374}" srcOrd="5" destOrd="0" presId="urn:microsoft.com/office/officeart/2005/8/layout/radial1"/>
    <dgm:cxn modelId="{9BF0259D-7019-45B7-A64C-F1E956BDBECB}" type="presParOf" srcId="{581A7D54-FB87-42B2-A097-8535CBC7C374}" destId="{36D048D6-C4E8-4D1B-B03E-9E5C744622D7}" srcOrd="0" destOrd="0" presId="urn:microsoft.com/office/officeart/2005/8/layout/radial1"/>
    <dgm:cxn modelId="{F70772A2-15A7-48DB-B1B5-3B25613B47EF}" type="presParOf" srcId="{2A8513FA-B40B-4034-B062-6459A8404C82}" destId="{AD30207B-3704-440F-BE94-5F37B73B3F5B}" srcOrd="6" destOrd="0" presId="urn:microsoft.com/office/officeart/2005/8/layout/radial1"/>
    <dgm:cxn modelId="{4D504214-CC32-4063-86A6-145DAB87D9A8}" type="presParOf" srcId="{2A8513FA-B40B-4034-B062-6459A8404C82}" destId="{79FC45EE-EC4C-4B7D-9616-2F847DBB2AD9}" srcOrd="7" destOrd="0" presId="urn:microsoft.com/office/officeart/2005/8/layout/radial1"/>
    <dgm:cxn modelId="{21D6CE38-DE9E-479A-A2CD-B01860A28B4A}" type="presParOf" srcId="{79FC45EE-EC4C-4B7D-9616-2F847DBB2AD9}" destId="{95500C10-00FF-4B15-A06C-9632DA82A630}" srcOrd="0" destOrd="0" presId="urn:microsoft.com/office/officeart/2005/8/layout/radial1"/>
    <dgm:cxn modelId="{B566F9C7-6372-4D6F-B83F-1735333BDBA0}" type="presParOf" srcId="{2A8513FA-B40B-4034-B062-6459A8404C82}" destId="{FF34BEC5-5C74-4BA1-928A-79595643512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B0514-F90A-48DC-B93D-7CE2706AC60A}">
      <dsp:nvSpPr>
        <dsp:cNvPr id="0" name=""/>
        <dsp:cNvSpPr/>
      </dsp:nvSpPr>
      <dsp:spPr>
        <a:xfrm>
          <a:off x="1995991" y="1661772"/>
          <a:ext cx="1850442" cy="812251"/>
        </a:xfrm>
        <a:custGeom>
          <a:avLst/>
          <a:gdLst/>
          <a:ahLst/>
          <a:cxnLst/>
          <a:rect l="0" t="0" r="0" b="0"/>
          <a:pathLst>
            <a:path>
              <a:moveTo>
                <a:pt x="0" y="0"/>
              </a:moveTo>
              <a:lnTo>
                <a:pt x="925221" y="0"/>
              </a:lnTo>
              <a:lnTo>
                <a:pt x="925221" y="812251"/>
              </a:lnTo>
              <a:lnTo>
                <a:pt x="1850442" y="8122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70691" y="2017376"/>
        <a:ext cx="101043" cy="101043"/>
      </dsp:txXfrm>
    </dsp:sp>
    <dsp:sp modelId="{D4FF7525-284A-4152-828C-E86329611652}">
      <dsp:nvSpPr>
        <dsp:cNvPr id="0" name=""/>
        <dsp:cNvSpPr/>
      </dsp:nvSpPr>
      <dsp:spPr>
        <a:xfrm>
          <a:off x="1995991" y="1616052"/>
          <a:ext cx="1850442" cy="91440"/>
        </a:xfrm>
        <a:custGeom>
          <a:avLst/>
          <a:gdLst/>
          <a:ahLst/>
          <a:cxnLst/>
          <a:rect l="0" t="0" r="0" b="0"/>
          <a:pathLst>
            <a:path>
              <a:moveTo>
                <a:pt x="0" y="45720"/>
              </a:moveTo>
              <a:lnTo>
                <a:pt x="925221" y="45720"/>
              </a:lnTo>
              <a:lnTo>
                <a:pt x="925221" y="61251"/>
              </a:lnTo>
              <a:lnTo>
                <a:pt x="1850442" y="612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74950" y="1615509"/>
        <a:ext cx="92525" cy="92525"/>
      </dsp:txXfrm>
    </dsp:sp>
    <dsp:sp modelId="{0BD1B526-5E66-4A71-B727-41361E88F229}">
      <dsp:nvSpPr>
        <dsp:cNvPr id="0" name=""/>
        <dsp:cNvSpPr/>
      </dsp:nvSpPr>
      <dsp:spPr>
        <a:xfrm>
          <a:off x="1995991" y="880584"/>
          <a:ext cx="1850442" cy="781187"/>
        </a:xfrm>
        <a:custGeom>
          <a:avLst/>
          <a:gdLst/>
          <a:ahLst/>
          <a:cxnLst/>
          <a:rect l="0" t="0" r="0" b="0"/>
          <a:pathLst>
            <a:path>
              <a:moveTo>
                <a:pt x="0" y="781187"/>
              </a:moveTo>
              <a:lnTo>
                <a:pt x="925221" y="781187"/>
              </a:lnTo>
              <a:lnTo>
                <a:pt x="925221" y="0"/>
              </a:lnTo>
              <a:lnTo>
                <a:pt x="185044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70998" y="1220963"/>
        <a:ext cx="100428" cy="100428"/>
      </dsp:txXfrm>
    </dsp:sp>
    <dsp:sp modelId="{77FA2057-F525-4C6F-B657-5BDF3B593924}">
      <dsp:nvSpPr>
        <dsp:cNvPr id="0" name=""/>
        <dsp:cNvSpPr/>
      </dsp:nvSpPr>
      <dsp:spPr>
        <a:xfrm>
          <a:off x="0" y="1343084"/>
          <a:ext cx="3354608" cy="637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Human Computer Interface </a:t>
          </a:r>
        </a:p>
      </dsp:txBody>
      <dsp:txXfrm>
        <a:off x="0" y="1343084"/>
        <a:ext cx="3354608" cy="637375"/>
      </dsp:txXfrm>
    </dsp:sp>
    <dsp:sp modelId="{F29E8F4F-C368-4699-8E0D-9379F5E92CC7}">
      <dsp:nvSpPr>
        <dsp:cNvPr id="0" name=""/>
        <dsp:cNvSpPr/>
      </dsp:nvSpPr>
      <dsp:spPr>
        <a:xfrm>
          <a:off x="3846434" y="561896"/>
          <a:ext cx="2090591" cy="637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Gaming</a:t>
          </a:r>
        </a:p>
      </dsp:txBody>
      <dsp:txXfrm>
        <a:off x="3846434" y="561896"/>
        <a:ext cx="2090591" cy="637375"/>
      </dsp:txXfrm>
    </dsp:sp>
    <dsp:sp modelId="{BBD124CA-CE61-4739-BA0A-21EE6D8749FC}">
      <dsp:nvSpPr>
        <dsp:cNvPr id="0" name=""/>
        <dsp:cNvSpPr/>
      </dsp:nvSpPr>
      <dsp:spPr>
        <a:xfrm>
          <a:off x="3846434" y="1358616"/>
          <a:ext cx="2090591" cy="637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Voice Search</a:t>
          </a:r>
        </a:p>
      </dsp:txBody>
      <dsp:txXfrm>
        <a:off x="3846434" y="1358616"/>
        <a:ext cx="2090591" cy="637375"/>
      </dsp:txXfrm>
    </dsp:sp>
    <dsp:sp modelId="{E40FCED1-868A-473B-ADF9-D82801BFFE2D}">
      <dsp:nvSpPr>
        <dsp:cNvPr id="0" name=""/>
        <dsp:cNvSpPr/>
      </dsp:nvSpPr>
      <dsp:spPr>
        <a:xfrm>
          <a:off x="3846434" y="2155335"/>
          <a:ext cx="2090591" cy="637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Call-Centers </a:t>
          </a:r>
        </a:p>
      </dsp:txBody>
      <dsp:txXfrm>
        <a:off x="3846434" y="2155335"/>
        <a:ext cx="2090591" cy="637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957A-0B02-49D6-B53F-D397E787BD21}">
      <dsp:nvSpPr>
        <dsp:cNvPr id="0" name=""/>
        <dsp:cNvSpPr/>
      </dsp:nvSpPr>
      <dsp:spPr>
        <a:xfrm>
          <a:off x="3704774" y="2085809"/>
          <a:ext cx="1601588" cy="160158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b="1" kern="1200" dirty="0" err="1"/>
            <a:t>mfcc</a:t>
          </a:r>
          <a:endParaRPr lang="en-US" sz="4300" b="1" kern="1200" dirty="0"/>
        </a:p>
      </dsp:txBody>
      <dsp:txXfrm>
        <a:off x="3939321" y="2320356"/>
        <a:ext cx="1132494" cy="1132494"/>
      </dsp:txXfrm>
    </dsp:sp>
    <dsp:sp modelId="{51036FC8-4658-4996-8EB6-4489F352D576}">
      <dsp:nvSpPr>
        <dsp:cNvPr id="0" name=""/>
        <dsp:cNvSpPr/>
      </dsp:nvSpPr>
      <dsp:spPr>
        <a:xfrm rot="16200000">
          <a:off x="4264825" y="1829069"/>
          <a:ext cx="481487" cy="31992"/>
        </a:xfrm>
        <a:custGeom>
          <a:avLst/>
          <a:gdLst/>
          <a:ahLst/>
          <a:cxnLst/>
          <a:rect l="0" t="0" r="0" b="0"/>
          <a:pathLst>
            <a:path>
              <a:moveTo>
                <a:pt x="0" y="15996"/>
              </a:moveTo>
              <a:lnTo>
                <a:pt x="481487" y="159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3531" y="1833028"/>
        <a:ext cx="24074" cy="24074"/>
      </dsp:txXfrm>
    </dsp:sp>
    <dsp:sp modelId="{F2C4E4F7-B6BA-483E-84EC-6762A8925E7B}">
      <dsp:nvSpPr>
        <dsp:cNvPr id="0" name=""/>
        <dsp:cNvSpPr/>
      </dsp:nvSpPr>
      <dsp:spPr>
        <a:xfrm>
          <a:off x="3704774" y="2732"/>
          <a:ext cx="1601588" cy="160158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a:t>LPCC</a:t>
          </a:r>
        </a:p>
      </dsp:txBody>
      <dsp:txXfrm>
        <a:off x="3939321" y="237279"/>
        <a:ext cx="1132494" cy="1132494"/>
      </dsp:txXfrm>
    </dsp:sp>
    <dsp:sp modelId="{AF06E3A9-31C6-41A5-8EC9-C65278A00954}">
      <dsp:nvSpPr>
        <dsp:cNvPr id="0" name=""/>
        <dsp:cNvSpPr/>
      </dsp:nvSpPr>
      <dsp:spPr>
        <a:xfrm>
          <a:off x="5306363" y="2870607"/>
          <a:ext cx="481487" cy="31992"/>
        </a:xfrm>
        <a:custGeom>
          <a:avLst/>
          <a:gdLst/>
          <a:ahLst/>
          <a:cxnLst/>
          <a:rect l="0" t="0" r="0" b="0"/>
          <a:pathLst>
            <a:path>
              <a:moveTo>
                <a:pt x="0" y="15996"/>
              </a:moveTo>
              <a:lnTo>
                <a:pt x="481487" y="159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5070" y="2874566"/>
        <a:ext cx="24074" cy="24074"/>
      </dsp:txXfrm>
    </dsp:sp>
    <dsp:sp modelId="{60EFA4A3-5EFF-4225-A5BF-86FA57A96E26}">
      <dsp:nvSpPr>
        <dsp:cNvPr id="0" name=""/>
        <dsp:cNvSpPr/>
      </dsp:nvSpPr>
      <dsp:spPr>
        <a:xfrm>
          <a:off x="5787851" y="2085809"/>
          <a:ext cx="1601588" cy="160158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err="1"/>
            <a:t>croma</a:t>
          </a:r>
          <a:endParaRPr lang="en-US" sz="2700" b="1" kern="1200" dirty="0"/>
        </a:p>
      </dsp:txBody>
      <dsp:txXfrm>
        <a:off x="6022398" y="2320356"/>
        <a:ext cx="1132494" cy="1132494"/>
      </dsp:txXfrm>
    </dsp:sp>
    <dsp:sp modelId="{581A7D54-FB87-42B2-A097-8535CBC7C374}">
      <dsp:nvSpPr>
        <dsp:cNvPr id="0" name=""/>
        <dsp:cNvSpPr/>
      </dsp:nvSpPr>
      <dsp:spPr>
        <a:xfrm rot="5400000">
          <a:off x="4264825" y="3912146"/>
          <a:ext cx="481487" cy="31992"/>
        </a:xfrm>
        <a:custGeom>
          <a:avLst/>
          <a:gdLst/>
          <a:ahLst/>
          <a:cxnLst/>
          <a:rect l="0" t="0" r="0" b="0"/>
          <a:pathLst>
            <a:path>
              <a:moveTo>
                <a:pt x="0" y="15996"/>
              </a:moveTo>
              <a:lnTo>
                <a:pt x="481487" y="159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3531" y="3916105"/>
        <a:ext cx="24074" cy="24074"/>
      </dsp:txXfrm>
    </dsp:sp>
    <dsp:sp modelId="{AD30207B-3704-440F-BE94-5F37B73B3F5B}">
      <dsp:nvSpPr>
        <dsp:cNvPr id="0" name=""/>
        <dsp:cNvSpPr/>
      </dsp:nvSpPr>
      <dsp:spPr>
        <a:xfrm>
          <a:off x="3704774" y="4168886"/>
          <a:ext cx="1601588" cy="160158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err="1"/>
            <a:t>tonnetz</a:t>
          </a:r>
          <a:endParaRPr lang="en-US" sz="2700" b="1" kern="1200" dirty="0"/>
        </a:p>
      </dsp:txBody>
      <dsp:txXfrm>
        <a:off x="3939321" y="4403433"/>
        <a:ext cx="1132494" cy="1132494"/>
      </dsp:txXfrm>
    </dsp:sp>
    <dsp:sp modelId="{79FC45EE-EC4C-4B7D-9616-2F847DBB2AD9}">
      <dsp:nvSpPr>
        <dsp:cNvPr id="0" name=""/>
        <dsp:cNvSpPr/>
      </dsp:nvSpPr>
      <dsp:spPr>
        <a:xfrm rot="10800000">
          <a:off x="3223286" y="2870607"/>
          <a:ext cx="481487" cy="31992"/>
        </a:xfrm>
        <a:custGeom>
          <a:avLst/>
          <a:gdLst/>
          <a:ahLst/>
          <a:cxnLst/>
          <a:rect l="0" t="0" r="0" b="0"/>
          <a:pathLst>
            <a:path>
              <a:moveTo>
                <a:pt x="0" y="15996"/>
              </a:moveTo>
              <a:lnTo>
                <a:pt x="481487" y="1599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51993" y="2874566"/>
        <a:ext cx="24074" cy="24074"/>
      </dsp:txXfrm>
    </dsp:sp>
    <dsp:sp modelId="{FF34BEC5-5C74-4BA1-928A-795956435124}">
      <dsp:nvSpPr>
        <dsp:cNvPr id="0" name=""/>
        <dsp:cNvSpPr/>
      </dsp:nvSpPr>
      <dsp:spPr>
        <a:xfrm>
          <a:off x="1621697" y="2085809"/>
          <a:ext cx="1601588" cy="160158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dirty="0" err="1"/>
            <a:t>mel</a:t>
          </a:r>
          <a:endParaRPr lang="en-US" sz="2700" b="1" kern="1200" dirty="0"/>
        </a:p>
      </dsp:txBody>
      <dsp:txXfrm>
        <a:off x="1856244" y="2320356"/>
        <a:ext cx="1132494" cy="113249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78015-65E6-4F71-BA25-F27843CAF04D}"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7A668-6B23-410C-963B-74018239421D}" type="slidenum">
              <a:rPr lang="en-US" smtClean="0"/>
              <a:t>‹#›</a:t>
            </a:fld>
            <a:endParaRPr lang="en-US"/>
          </a:p>
        </p:txBody>
      </p:sp>
    </p:spTree>
    <p:extLst>
      <p:ext uri="{BB962C8B-B14F-4D97-AF65-F5344CB8AC3E}">
        <p14:creationId xmlns:p14="http://schemas.microsoft.com/office/powerpoint/2010/main" val="24814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7A668-6B23-410C-963B-74018239421D}" type="slidenum">
              <a:rPr lang="en-US" smtClean="0"/>
              <a:t>2</a:t>
            </a:fld>
            <a:endParaRPr lang="en-US"/>
          </a:p>
        </p:txBody>
      </p:sp>
    </p:spTree>
    <p:extLst>
      <p:ext uri="{BB962C8B-B14F-4D97-AF65-F5344CB8AC3E}">
        <p14:creationId xmlns:p14="http://schemas.microsoft.com/office/powerpoint/2010/main" val="17757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GB" dirty="0"/>
              <a:t>Categories of facial detection</a:t>
            </a:r>
          </a:p>
          <a:p>
            <a:endParaRPr lang="en-GB" dirty="0"/>
          </a:p>
          <a:p>
            <a:r>
              <a:rPr lang="en-GB" b="1" dirty="0"/>
              <a:t>Facial level detection </a:t>
            </a:r>
            <a:r>
              <a:rPr lang="en-GB" dirty="0"/>
              <a:t>is the detection of</a:t>
            </a:r>
            <a:r>
              <a:rPr lang="en-GB" baseline="0" dirty="0"/>
              <a:t> the emotion mere looking at someone facial content. We are not going to talk or work on this</a:t>
            </a:r>
          </a:p>
          <a:p>
            <a:endParaRPr lang="en-GB" baseline="0" dirty="0"/>
          </a:p>
          <a:p>
            <a:r>
              <a:rPr lang="en-GB" b="1" baseline="0" dirty="0"/>
              <a:t>Utterance level detection</a:t>
            </a:r>
            <a:r>
              <a:rPr lang="en-GB" baseline="0" dirty="0"/>
              <a:t>; it detects the emotional status from each sentence. Each sentence in a conversation has one emotional label.</a:t>
            </a:r>
          </a:p>
          <a:p>
            <a:endParaRPr lang="en-GB" baseline="0" dirty="0"/>
          </a:p>
          <a:p>
            <a:r>
              <a:rPr lang="en-GB" b="1" baseline="0" dirty="0"/>
              <a:t>Dialog level detection</a:t>
            </a:r>
            <a:r>
              <a:rPr lang="en-GB" baseline="0" dirty="0"/>
              <a:t>: it detects emotion status in the context of continuous conversation. The emotional content of past and future observation could offer relevant temporal context. People often use some temporal dynamic context to detect the emotional state in line with the changes or switching of the state.</a:t>
            </a:r>
            <a:endParaRPr lang="en-US" dirty="0"/>
          </a:p>
        </p:txBody>
      </p:sp>
      <p:sp>
        <p:nvSpPr>
          <p:cNvPr id="4" name="Slide Number Placeholder 3"/>
          <p:cNvSpPr>
            <a:spLocks noGrp="1"/>
          </p:cNvSpPr>
          <p:nvPr>
            <p:ph type="sldNum" sz="quarter" idx="10"/>
          </p:nvPr>
        </p:nvSpPr>
        <p:spPr/>
        <p:txBody>
          <a:bodyPr/>
          <a:lstStyle/>
          <a:p>
            <a:fld id="{07F7A668-6B23-410C-963B-74018239421D}" type="slidenum">
              <a:rPr lang="en-US" smtClean="0"/>
              <a:t>4</a:t>
            </a:fld>
            <a:endParaRPr lang="en-US"/>
          </a:p>
        </p:txBody>
      </p:sp>
    </p:spTree>
    <p:extLst>
      <p:ext uri="{BB962C8B-B14F-4D97-AF65-F5344CB8AC3E}">
        <p14:creationId xmlns:p14="http://schemas.microsoft.com/office/powerpoint/2010/main" val="94432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E83056-9154-405F-888E-F33F66D66A23}"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375286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0464C-5FA6-4786-824D-C0F5211F456E}"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256101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49A9F-1E77-47A1-BC02-C26C70A42F72}"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163875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C0F41-65E5-47C0-85D1-ACAA871F892B}"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193822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49611-1AFD-4A53-A62C-E1A3A012F350}"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344694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E92DF3-F779-4784-8DA7-5734ECCBE39A}"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250831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496CFA-2724-4C5F-8982-499D0D5A55E0}"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111374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EF53E5-C249-4D25-96A6-4DF96B4CCA59}"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322869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80BD7-F12C-4C5F-8174-F4A2545AF1E5}"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24108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74C774-5A5E-4344-A056-0D93DB89F326}"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420416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36329-45E4-4B72-852C-E98CB305D627}"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ADFAD-AFFF-4EE7-8B6F-7373C3EAD888}" type="slidenum">
              <a:rPr lang="en-US" smtClean="0"/>
              <a:t>‹#›</a:t>
            </a:fld>
            <a:endParaRPr lang="en-US"/>
          </a:p>
        </p:txBody>
      </p:sp>
    </p:spTree>
    <p:extLst>
      <p:ext uri="{BB962C8B-B14F-4D97-AF65-F5344CB8AC3E}">
        <p14:creationId xmlns:p14="http://schemas.microsoft.com/office/powerpoint/2010/main" val="270510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294F2-A4B3-40C3-82E8-73E865323160}" type="datetime1">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ADFAD-AFFF-4EE7-8B6F-7373C3EAD888}" type="slidenum">
              <a:rPr lang="en-US" smtClean="0"/>
              <a:t>‹#›</a:t>
            </a:fld>
            <a:endParaRPr lang="en-US"/>
          </a:p>
        </p:txBody>
      </p:sp>
    </p:spTree>
    <p:extLst>
      <p:ext uri="{BB962C8B-B14F-4D97-AF65-F5344CB8AC3E}">
        <p14:creationId xmlns:p14="http://schemas.microsoft.com/office/powerpoint/2010/main" val="161584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jpeg"/><Relationship Id="rId10" Type="http://schemas.openxmlformats.org/officeDocument/2006/relationships/image" Target="../media/image52.PNG"/><Relationship Id="rId4" Type="http://schemas.openxmlformats.org/officeDocument/2006/relationships/image" Target="../media/image46.jpe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hyperlink" Target="https://goo.gl/AV5vVw" TargetMode="External"/><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microsoft.com/office/2007/relationships/media" Target="../media/media2.wav"/><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hyperlink" Target="https://tspace.library.utoronto.ca/handle/1807/24487" TargetMode="External"/><Relationship Id="rId11" Type="http://schemas.openxmlformats.org/officeDocument/2006/relationships/image" Target="../media/image13.jpeg"/><Relationship Id="rId5" Type="http://schemas.openxmlformats.org/officeDocument/2006/relationships/slideLayout" Target="../slideLayouts/slideLayout2.xml"/><Relationship Id="rId15" Type="http://schemas.openxmlformats.org/officeDocument/2006/relationships/image" Target="../media/image17.png"/><Relationship Id="rId10" Type="http://schemas.openxmlformats.org/officeDocument/2006/relationships/image" Target="../media/image12.jpg"/><Relationship Id="rId4" Type="http://schemas.openxmlformats.org/officeDocument/2006/relationships/audio" Target="../media/media2.wav"/><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C9794-ADA9-4552-A4AA-B597C4DCB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A8ACB0DD-7BCB-4797-B786-3751502C2B25}"/>
              </a:ext>
            </a:extLst>
          </p:cNvPr>
          <p:cNvSpPr>
            <a:spLocks noGrp="1"/>
          </p:cNvSpPr>
          <p:nvPr>
            <p:ph type="sldNum" sz="quarter" idx="12"/>
          </p:nvPr>
        </p:nvSpPr>
        <p:spPr/>
        <p:txBody>
          <a:bodyPr/>
          <a:lstStyle/>
          <a:p>
            <a:fld id="{DB2ADFAD-AFFF-4EE7-8B6F-7373C3EAD888}" type="slidenum">
              <a:rPr lang="en-US" smtClean="0"/>
              <a:t>1</a:t>
            </a:fld>
            <a:endParaRPr lang="en-US"/>
          </a:p>
        </p:txBody>
      </p:sp>
    </p:spTree>
    <p:extLst>
      <p:ext uri="{BB962C8B-B14F-4D97-AF65-F5344CB8AC3E}">
        <p14:creationId xmlns:p14="http://schemas.microsoft.com/office/powerpoint/2010/main" val="232062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5136"/>
          </a:xfrm>
        </p:spPr>
        <p:txBody>
          <a:bodyPr/>
          <a:lstStyle/>
          <a:p>
            <a:r>
              <a:rPr lang="en-US" dirty="0">
                <a:latin typeface="Times New Roman" panose="02020603050405020304" pitchFamily="18" charset="0"/>
                <a:cs typeface="Times New Roman" panose="02020603050405020304" pitchFamily="18" charset="0"/>
              </a:rPr>
              <a:t>Feature Extraction</a:t>
            </a:r>
          </a:p>
        </p:txBody>
      </p:sp>
      <p:graphicFrame>
        <p:nvGraphicFramePr>
          <p:cNvPr id="6" name="Diagram 5">
            <a:extLst>
              <a:ext uri="{FF2B5EF4-FFF2-40B4-BE49-F238E27FC236}">
                <a16:creationId xmlns:a16="http://schemas.microsoft.com/office/drawing/2014/main" id="{AAA3E142-596E-4ED9-AB9C-9DC15687881F}"/>
              </a:ext>
            </a:extLst>
          </p:cNvPr>
          <p:cNvGraphicFramePr/>
          <p:nvPr>
            <p:extLst>
              <p:ext uri="{D42A27DB-BD31-4B8C-83A1-F6EECF244321}">
                <p14:modId xmlns:p14="http://schemas.microsoft.com/office/powerpoint/2010/main" val="3670449071"/>
              </p:ext>
            </p:extLst>
          </p:nvPr>
        </p:nvGraphicFramePr>
        <p:xfrm>
          <a:off x="2890130" y="977694"/>
          <a:ext cx="9011138" cy="5773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7026A96-1DCD-48EF-8DF0-2EFFBA733724}"/>
              </a:ext>
            </a:extLst>
          </p:cNvPr>
          <p:cNvSpPr>
            <a:spLocks noGrp="1"/>
          </p:cNvSpPr>
          <p:nvPr>
            <p:ph type="sldNum" sz="quarter" idx="12"/>
          </p:nvPr>
        </p:nvSpPr>
        <p:spPr/>
        <p:txBody>
          <a:bodyPr/>
          <a:lstStyle/>
          <a:p>
            <a:fld id="{DB2ADFAD-AFFF-4EE7-8B6F-7373C3EAD888}" type="slidenum">
              <a:rPr lang="en-US" smtClean="0"/>
              <a:t>10</a:t>
            </a:fld>
            <a:endParaRPr lang="en-US"/>
          </a:p>
        </p:txBody>
      </p:sp>
    </p:spTree>
    <p:extLst>
      <p:ext uri="{BB962C8B-B14F-4D97-AF65-F5344CB8AC3E}">
        <p14:creationId xmlns:p14="http://schemas.microsoft.com/office/powerpoint/2010/main" val="295351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5379"/>
          </a:xfrm>
        </p:spPr>
        <p:txBody>
          <a:bodyPr/>
          <a:lstStyle/>
          <a:p>
            <a:r>
              <a:rPr lang="en-US" dirty="0">
                <a:latin typeface="Times New Roman" panose="02020603050405020304" pitchFamily="18" charset="0"/>
                <a:cs typeface="Times New Roman" panose="02020603050405020304" pitchFamily="18" charset="0"/>
              </a:rPr>
              <a:t>Feature Extraction</a:t>
            </a:r>
            <a:endParaRPr lang="en-US" dirty="0"/>
          </a:p>
        </p:txBody>
      </p:sp>
      <p:sp>
        <p:nvSpPr>
          <p:cNvPr id="3" name="Content Placeholder 2"/>
          <p:cNvSpPr>
            <a:spLocks noGrp="1"/>
          </p:cNvSpPr>
          <p:nvPr>
            <p:ph idx="1"/>
          </p:nvPr>
        </p:nvSpPr>
        <p:spPr>
          <a:xfrm>
            <a:off x="838200" y="1550503"/>
            <a:ext cx="10515600" cy="5061311"/>
          </a:xfrm>
        </p:spPr>
        <p:txBody>
          <a:bodyPr>
            <a:normAutofit fontScale="92500" lnSpcReduction="10000"/>
          </a:bodyPr>
          <a:lstStyle/>
          <a:p>
            <a:pPr algn="just"/>
            <a:r>
              <a:rPr lang="en-US" dirty="0">
                <a:solidFill>
                  <a:srgbClr val="C00000"/>
                </a:solidFill>
                <a:latin typeface="Times New Roman" panose="02020603050405020304" pitchFamily="18" charset="0"/>
                <a:cs typeface="Times New Roman" panose="02020603050405020304" pitchFamily="18" charset="0"/>
              </a:rPr>
              <a:t>MFCC</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(Davis and </a:t>
            </a:r>
            <a:r>
              <a:rPr lang="en-US" sz="1800" dirty="0" err="1">
                <a:latin typeface="Times New Roman" panose="02020603050405020304" pitchFamily="18" charset="0"/>
                <a:cs typeface="Times New Roman" panose="02020603050405020304" pitchFamily="18" charset="0"/>
              </a:rPr>
              <a:t>Mermelstein</a:t>
            </a:r>
            <a:r>
              <a:rPr lang="en-US" sz="1800" dirty="0">
                <a:latin typeface="Times New Roman" panose="02020603050405020304" pitchFamily="18" charset="0"/>
                <a:cs typeface="Times New Roman" panose="02020603050405020304" pitchFamily="18" charset="0"/>
              </a:rPr>
              <a:t> 1980’s)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provides a rough model of human frequency perception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Steps at glance</a:t>
            </a:r>
          </a:p>
          <a:p>
            <a:pPr lvl="1" algn="just"/>
            <a:r>
              <a:rPr lang="en-US" sz="2200" dirty="0">
                <a:latin typeface="Times New Roman" panose="02020603050405020304" pitchFamily="18" charset="0"/>
                <a:cs typeface="Times New Roman" panose="02020603050405020304" pitchFamily="18" charset="0"/>
              </a:rPr>
              <a:t>Frame the signal into short frames (optional)</a:t>
            </a:r>
          </a:p>
          <a:p>
            <a:pPr lvl="1" algn="just"/>
            <a:r>
              <a:rPr lang="en-US" sz="2200" dirty="0">
                <a:latin typeface="Times New Roman" panose="02020603050405020304" pitchFamily="18" charset="0"/>
                <a:cs typeface="Times New Roman" panose="02020603050405020304" pitchFamily="18" charset="0"/>
              </a:rPr>
              <a:t>For each frame calculate the periodogram estimate of the power spectrum</a:t>
            </a:r>
          </a:p>
          <a:p>
            <a:pPr lvl="1" algn="just"/>
            <a:r>
              <a:rPr lang="en-US" sz="2200" dirty="0">
                <a:latin typeface="Times New Roman" panose="02020603050405020304" pitchFamily="18" charset="0"/>
                <a:cs typeface="Times New Roman" panose="02020603050405020304" pitchFamily="18" charset="0"/>
              </a:rPr>
              <a:t>Apply the </a:t>
            </a:r>
            <a:r>
              <a:rPr lang="en-US" sz="2200" dirty="0" err="1">
                <a:latin typeface="Times New Roman" panose="02020603050405020304" pitchFamily="18" charset="0"/>
                <a:cs typeface="Times New Roman" panose="02020603050405020304" pitchFamily="18" charset="0"/>
              </a:rPr>
              <a:t>mel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filterbank</a:t>
            </a:r>
            <a:r>
              <a:rPr lang="en-US" sz="2200" dirty="0">
                <a:latin typeface="Times New Roman" panose="02020603050405020304" pitchFamily="18" charset="0"/>
                <a:cs typeface="Times New Roman" panose="02020603050405020304" pitchFamily="18" charset="0"/>
              </a:rPr>
              <a:t> to the power spectra, sum the energy in each filter</a:t>
            </a:r>
          </a:p>
          <a:p>
            <a:pPr lvl="1" algn="just"/>
            <a:r>
              <a:rPr lang="en-US" sz="2200" dirty="0">
                <a:latin typeface="Times New Roman" panose="02020603050405020304" pitchFamily="18" charset="0"/>
                <a:cs typeface="Times New Roman" panose="02020603050405020304" pitchFamily="18" charset="0"/>
              </a:rPr>
              <a:t>Take the logarithm of all </a:t>
            </a:r>
            <a:r>
              <a:rPr lang="en-US" sz="2200" dirty="0" err="1">
                <a:latin typeface="Times New Roman" panose="02020603050405020304" pitchFamily="18" charset="0"/>
                <a:cs typeface="Times New Roman" panose="02020603050405020304" pitchFamily="18" charset="0"/>
              </a:rPr>
              <a:t>filterbank</a:t>
            </a:r>
            <a:r>
              <a:rPr lang="en-US" sz="2200" dirty="0">
                <a:latin typeface="Times New Roman" panose="02020603050405020304" pitchFamily="18" charset="0"/>
                <a:cs typeface="Times New Roman" panose="02020603050405020304" pitchFamily="18" charset="0"/>
              </a:rPr>
              <a:t> energies</a:t>
            </a:r>
          </a:p>
          <a:p>
            <a:pPr lvl="1" algn="just"/>
            <a:r>
              <a:rPr lang="en-US" sz="2200" dirty="0">
                <a:latin typeface="Times New Roman" panose="02020603050405020304" pitchFamily="18" charset="0"/>
                <a:cs typeface="Times New Roman" panose="02020603050405020304" pitchFamily="18" charset="0"/>
              </a:rPr>
              <a:t>Take the DCT (discrete cosine transform) of the log </a:t>
            </a:r>
            <a:r>
              <a:rPr lang="en-US" sz="2200" dirty="0" err="1">
                <a:latin typeface="Times New Roman" panose="02020603050405020304" pitchFamily="18" charset="0"/>
                <a:cs typeface="Times New Roman" panose="02020603050405020304" pitchFamily="18" charset="0"/>
              </a:rPr>
              <a:t>filterbank</a:t>
            </a:r>
            <a:r>
              <a:rPr lang="en-US" sz="2200" dirty="0">
                <a:latin typeface="Times New Roman" panose="02020603050405020304" pitchFamily="18" charset="0"/>
                <a:cs typeface="Times New Roman" panose="02020603050405020304" pitchFamily="18" charset="0"/>
              </a:rPr>
              <a:t> energies</a:t>
            </a:r>
          </a:p>
          <a:p>
            <a:pPr lvl="1" algn="just"/>
            <a:r>
              <a:rPr lang="en-US" sz="2200" dirty="0">
                <a:latin typeface="Times New Roman" panose="02020603050405020304" pitchFamily="18" charset="0"/>
                <a:cs typeface="Times New Roman" panose="02020603050405020304" pitchFamily="18" charset="0"/>
              </a:rPr>
              <a:t>Keep DCT coefficients 2-13, discard the rest</a:t>
            </a:r>
          </a:p>
          <a:p>
            <a:pPr marL="914400" lvl="2" indent="0" algn="just">
              <a:buNone/>
            </a:pPr>
            <a:endParaRPr lang="en-US" sz="1800" dirty="0">
              <a:latin typeface="Times New Roman" panose="02020603050405020304" pitchFamily="18" charset="0"/>
              <a:cs typeface="Times New Roman" panose="02020603050405020304" pitchFamily="18" charset="0"/>
            </a:endParaRPr>
          </a:p>
          <a:p>
            <a:pPr marL="914400" lvl="2" indent="0" algn="just">
              <a:buNone/>
            </a:pPr>
            <a:r>
              <a:rPr lang="en-US" sz="1800" dirty="0">
                <a:latin typeface="Times New Roman" panose="02020603050405020304" pitchFamily="18" charset="0"/>
                <a:cs typeface="Times New Roman" panose="02020603050405020304" pitchFamily="18" charset="0"/>
              </a:rPr>
              <a:t>Power spectrum – Identify frequency present in that frame</a:t>
            </a:r>
          </a:p>
          <a:p>
            <a:pPr marL="914400" lvl="2" indent="0" algn="just">
              <a:buNone/>
            </a:pPr>
            <a:r>
              <a:rPr lang="en-US" sz="1800" dirty="0">
                <a:latin typeface="Times New Roman" panose="02020603050405020304" pitchFamily="18" charset="0"/>
                <a:cs typeface="Times New Roman" panose="02020603050405020304" pitchFamily="18" charset="0"/>
              </a:rPr>
              <a:t>Mel </a:t>
            </a:r>
            <a:r>
              <a:rPr lang="en-US" sz="1800" dirty="0" err="1">
                <a:latin typeface="Times New Roman" panose="02020603050405020304" pitchFamily="18" charset="0"/>
                <a:cs typeface="Times New Roman" panose="02020603050405020304" pitchFamily="18" charset="0"/>
              </a:rPr>
              <a:t>filterbank</a:t>
            </a:r>
            <a:r>
              <a:rPr lang="en-US" sz="1800" dirty="0">
                <a:latin typeface="Times New Roman" panose="02020603050405020304" pitchFamily="18" charset="0"/>
                <a:cs typeface="Times New Roman" panose="02020603050405020304" pitchFamily="18" charset="0"/>
              </a:rPr>
              <a:t> - clumps of periodogram bins and sum them up to get an idea of how much energy exists in various frequency regions</a:t>
            </a:r>
          </a:p>
          <a:p>
            <a:pPr marL="914400" lvl="2" indent="0" algn="just">
              <a:buNone/>
            </a:pPr>
            <a:r>
              <a:rPr lang="en-US" sz="1700" dirty="0">
                <a:latin typeface="Times New Roman" panose="02020603050405020304" pitchFamily="18" charset="0"/>
                <a:cs typeface="Times New Roman" panose="02020603050405020304" pitchFamily="18" charset="0"/>
              </a:rPr>
              <a:t>DCT - decorrelates the energies</a:t>
            </a:r>
          </a:p>
          <a:p>
            <a:pPr marL="0" indent="0" algn="just">
              <a:buNone/>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B13DEE-75A0-40DA-B3C5-3B8442445EC9}"/>
              </a:ext>
            </a:extLst>
          </p:cNvPr>
          <p:cNvSpPr>
            <a:spLocks noGrp="1"/>
          </p:cNvSpPr>
          <p:nvPr>
            <p:ph type="sldNum" sz="quarter" idx="12"/>
          </p:nvPr>
        </p:nvSpPr>
        <p:spPr/>
        <p:txBody>
          <a:bodyPr/>
          <a:lstStyle/>
          <a:p>
            <a:fld id="{DB2ADFAD-AFFF-4EE7-8B6F-7373C3EAD888}" type="slidenum">
              <a:rPr lang="en-US" smtClean="0"/>
              <a:t>11</a:t>
            </a:fld>
            <a:endParaRPr lang="en-US"/>
          </a:p>
        </p:txBody>
      </p:sp>
    </p:spTree>
    <p:extLst>
      <p:ext uri="{BB962C8B-B14F-4D97-AF65-F5344CB8AC3E}">
        <p14:creationId xmlns:p14="http://schemas.microsoft.com/office/powerpoint/2010/main" val="246316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542"/>
            <a:ext cx="10515600" cy="1139688"/>
          </a:xfrm>
        </p:spPr>
        <p:txBody>
          <a:bodyPr/>
          <a:lstStyle/>
          <a:p>
            <a:r>
              <a:rPr lang="en-US" dirty="0">
                <a:latin typeface="Times New Roman" panose="02020603050405020304" pitchFamily="18" charset="0"/>
                <a:cs typeface="Times New Roman" panose="02020603050405020304" pitchFamily="18" charset="0"/>
              </a:rPr>
              <a:t>Feature Extraction</a:t>
            </a:r>
            <a:endParaRPr lang="en-US" dirty="0"/>
          </a:p>
        </p:txBody>
      </p:sp>
      <p:sp>
        <p:nvSpPr>
          <p:cNvPr id="3" name="Content Placeholder 2"/>
          <p:cNvSpPr>
            <a:spLocks noGrp="1"/>
          </p:cNvSpPr>
          <p:nvPr>
            <p:ph idx="1"/>
          </p:nvPr>
        </p:nvSpPr>
        <p:spPr>
          <a:xfrm>
            <a:off x="838200" y="1477108"/>
            <a:ext cx="10515600" cy="5092503"/>
          </a:xfrm>
        </p:spPr>
        <p:txBody>
          <a:bodyPr>
            <a:normAutofit/>
          </a:bodyPr>
          <a:lstStyle/>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Croma (without any window) </a:t>
            </a:r>
          </a:p>
          <a:p>
            <a:pPr lvl="1" algn="just"/>
            <a:r>
              <a:rPr lang="en-US" dirty="0">
                <a:latin typeface="Times New Roman" panose="02020603050405020304" pitchFamily="18" charset="0"/>
                <a:cs typeface="Times New Roman" panose="02020603050405020304" pitchFamily="18" charset="0"/>
              </a:rPr>
              <a:t>Pitch class (or chroma) representations are often used to encode harmony while suppressing variations in octave height, loudness, or timbre</a:t>
            </a:r>
          </a:p>
          <a:p>
            <a:pPr marL="457200" lvl="1" indent="0" algn="just">
              <a:buNone/>
            </a:pPr>
            <a:r>
              <a:rPr lang="en-US" dirty="0">
                <a:solidFill>
                  <a:srgbClr val="C00000"/>
                </a:solidFill>
                <a:latin typeface="Times New Roman" panose="02020603050405020304" pitchFamily="18" charset="0"/>
                <a:cs typeface="Times New Roman" panose="02020603050405020304" pitchFamily="18" charset="0"/>
              </a:rPr>
              <a:t>   In other words it measures the energy in each pitch class</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An alternative representation of pitch and harmony can be obtained by the </a:t>
            </a:r>
            <a:r>
              <a:rPr lang="en-US" i="1" dirty="0" err="1">
                <a:latin typeface="Times New Roman" panose="02020603050405020304" pitchFamily="18" charset="0"/>
                <a:cs typeface="Times New Roman" panose="02020603050405020304" pitchFamily="18" charset="0"/>
              </a:rPr>
              <a:t>tonnetz</a:t>
            </a:r>
            <a:r>
              <a:rPr lang="en-US" dirty="0">
                <a:latin typeface="Times New Roman" panose="02020603050405020304" pitchFamily="18" charset="0"/>
                <a:cs typeface="Times New Roman" panose="02020603050405020304" pitchFamily="18" charset="0"/>
              </a:rPr>
              <a:t> function, which estimates tonal centroids as coordinates in a six-dimensional interval space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librosa</a:t>
            </a:r>
            <a:r>
              <a:rPr lang="en-US" sz="2000" dirty="0">
                <a:latin typeface="Times New Roman" panose="02020603050405020304" pitchFamily="18" charset="0"/>
                <a:cs typeface="Times New Roman" panose="02020603050405020304" pitchFamily="18" charset="0"/>
              </a:rPr>
              <a:t> produce two-dimensional outputs stored as </a:t>
            </a:r>
            <a:r>
              <a:rPr lang="en-US" sz="2000" dirty="0" err="1">
                <a:latin typeface="Times New Roman" panose="02020603050405020304" pitchFamily="18" charset="0"/>
                <a:cs typeface="Times New Roman" panose="02020603050405020304" pitchFamily="18" charset="0"/>
              </a:rPr>
              <a:t>numpy.ndarray</a:t>
            </a:r>
            <a:r>
              <a:rPr lang="en-US" sz="2000" dirty="0">
                <a:latin typeface="Times New Roman" panose="02020603050405020304" pitchFamily="18" charset="0"/>
                <a:cs typeface="Times New Roman" panose="02020603050405020304" pitchFamily="18" charset="0"/>
              </a:rPr>
              <a:t>, e.g., S[f, t] contain the energy within a particular frequency band f at frame index t. We follow the convention that the final dimension provides the index over time, e.g., S[:, 0], S[:, 1]</a:t>
            </a:r>
          </a:p>
          <a:p>
            <a:pPr marL="457200" lvl="1"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544053-BE2A-44E9-B2E0-3F83730C0885}"/>
              </a:ext>
            </a:extLst>
          </p:cNvPr>
          <p:cNvSpPr>
            <a:spLocks noGrp="1"/>
          </p:cNvSpPr>
          <p:nvPr>
            <p:ph type="sldNum" sz="quarter" idx="12"/>
          </p:nvPr>
        </p:nvSpPr>
        <p:spPr/>
        <p:txBody>
          <a:bodyPr/>
          <a:lstStyle/>
          <a:p>
            <a:fld id="{DB2ADFAD-AFFF-4EE7-8B6F-7373C3EAD888}" type="slidenum">
              <a:rPr lang="en-US" smtClean="0"/>
              <a:t>12</a:t>
            </a:fld>
            <a:endParaRPr lang="en-US"/>
          </a:p>
        </p:txBody>
      </p:sp>
    </p:spTree>
    <p:extLst>
      <p:ext uri="{BB962C8B-B14F-4D97-AF65-F5344CB8AC3E}">
        <p14:creationId xmlns:p14="http://schemas.microsoft.com/office/powerpoint/2010/main" val="30162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BC5681A-06E5-47BE-A173-45F251888B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Classification Approach </a:t>
            </a:r>
          </a:p>
        </p:txBody>
      </p:sp>
      <p:sp>
        <p:nvSpPr>
          <p:cNvPr id="23" name="Content Placeholder 22">
            <a:extLst>
              <a:ext uri="{FF2B5EF4-FFF2-40B4-BE49-F238E27FC236}">
                <a16:creationId xmlns:a16="http://schemas.microsoft.com/office/drawing/2014/main" id="{F8B684E0-A5EE-4B01-A66D-14709B20DF8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KNN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Neural Network</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ExtraTreeClassifier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C70D0E2-703A-4230-8E91-84C154235D49}"/>
              </a:ext>
            </a:extLst>
          </p:cNvPr>
          <p:cNvSpPr>
            <a:spLocks noGrp="1"/>
          </p:cNvSpPr>
          <p:nvPr>
            <p:ph type="sldNum" sz="quarter" idx="12"/>
          </p:nvPr>
        </p:nvSpPr>
        <p:spPr/>
        <p:txBody>
          <a:bodyPr/>
          <a:lstStyle/>
          <a:p>
            <a:fld id="{DB2ADFAD-AFFF-4EE7-8B6F-7373C3EAD888}" type="slidenum">
              <a:rPr lang="en-US" smtClean="0"/>
              <a:t>13</a:t>
            </a:fld>
            <a:endParaRPr lang="en-US"/>
          </a:p>
        </p:txBody>
      </p:sp>
    </p:spTree>
    <p:extLst>
      <p:ext uri="{BB962C8B-B14F-4D97-AF65-F5344CB8AC3E}">
        <p14:creationId xmlns:p14="http://schemas.microsoft.com/office/powerpoint/2010/main" val="102104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¼</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KNN </a:t>
            </a:r>
            <a:r>
              <a:rPr lang="en-GB" sz="2800" dirty="0">
                <a:solidFill>
                  <a:srgbClr val="C00000"/>
                </a:solidFill>
                <a:latin typeface="Times New Roman" panose="02020603050405020304" pitchFamily="18" charset="0"/>
                <a:cs typeface="Times New Roman" panose="02020603050405020304" pitchFamily="18" charset="0"/>
              </a:rPr>
              <a:t>training</a:t>
            </a:r>
            <a:r>
              <a:rPr lang="en-GB" sz="2800" dirty="0">
                <a:latin typeface="Times New Roman" panose="02020603050405020304" pitchFamily="18" charset="0"/>
                <a:cs typeface="Times New Roman" panose="02020603050405020304" pitchFamily="18" charset="0"/>
              </a:rPr>
              <a:t> phase</a:t>
            </a:r>
            <a:endParaRPr lang="en-US" dirty="0"/>
          </a:p>
        </p:txBody>
      </p:sp>
      <p:pic>
        <p:nvPicPr>
          <p:cNvPr id="5" name="Content Placeholder 4" descr="A close up of a map&#10;&#10;Description generated with high confidence">
            <a:extLst>
              <a:ext uri="{FF2B5EF4-FFF2-40B4-BE49-F238E27FC236}">
                <a16:creationId xmlns:a16="http://schemas.microsoft.com/office/drawing/2014/main" id="{D244C44B-3273-4859-A2F7-C3E300972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3012" y="1249472"/>
            <a:ext cx="6696222" cy="4883855"/>
          </a:xfrm>
        </p:spPr>
      </p:pic>
      <p:pic>
        <p:nvPicPr>
          <p:cNvPr id="7" name="Picture 6">
            <a:extLst>
              <a:ext uri="{FF2B5EF4-FFF2-40B4-BE49-F238E27FC236}">
                <a16:creationId xmlns:a16="http://schemas.microsoft.com/office/drawing/2014/main" id="{8DB189A5-A42B-4AB8-96E6-6737C6080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013" y="6133327"/>
            <a:ext cx="3531197" cy="446046"/>
          </a:xfrm>
          <a:prstGeom prst="rect">
            <a:avLst/>
          </a:prstGeom>
        </p:spPr>
      </p:pic>
      <p:sp>
        <p:nvSpPr>
          <p:cNvPr id="8" name="Slide Number Placeholder 7">
            <a:extLst>
              <a:ext uri="{FF2B5EF4-FFF2-40B4-BE49-F238E27FC236}">
                <a16:creationId xmlns:a16="http://schemas.microsoft.com/office/drawing/2014/main" id="{654CBC5A-1411-4D20-B4F1-D1CA6568887F}"/>
              </a:ext>
            </a:extLst>
          </p:cNvPr>
          <p:cNvSpPr>
            <a:spLocks noGrp="1"/>
          </p:cNvSpPr>
          <p:nvPr>
            <p:ph type="sldNum" sz="quarter" idx="12"/>
          </p:nvPr>
        </p:nvSpPr>
        <p:spPr/>
        <p:txBody>
          <a:bodyPr/>
          <a:lstStyle/>
          <a:p>
            <a:fld id="{DB2ADFAD-AFFF-4EE7-8B6F-7373C3EAD888}" type="slidenum">
              <a:rPr lang="en-US" smtClean="0"/>
              <a:t>14</a:t>
            </a:fld>
            <a:endParaRPr lang="en-US"/>
          </a:p>
        </p:txBody>
      </p:sp>
      <p:sp>
        <p:nvSpPr>
          <p:cNvPr id="3" name="TextBox 2">
            <a:extLst>
              <a:ext uri="{FF2B5EF4-FFF2-40B4-BE49-F238E27FC236}">
                <a16:creationId xmlns:a16="http://schemas.microsoft.com/office/drawing/2014/main" id="{7CC61BC6-2C02-446B-9E05-6C2B77704353}"/>
              </a:ext>
            </a:extLst>
          </p:cNvPr>
          <p:cNvSpPr txBox="1"/>
          <p:nvPr/>
        </p:nvSpPr>
        <p:spPr>
          <a:xfrm>
            <a:off x="514643" y="2288764"/>
            <a:ext cx="4229237" cy="249299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Output = class membership</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object is classified by a majority vote of its neighbors, with the object being assigned to the class most common among its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nearest neighbors. </a:t>
            </a:r>
          </a:p>
        </p:txBody>
      </p:sp>
    </p:spTree>
    <p:extLst>
      <p:ext uri="{BB962C8B-B14F-4D97-AF65-F5344CB8AC3E}">
        <p14:creationId xmlns:p14="http://schemas.microsoft.com/office/powerpoint/2010/main" val="111448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¼</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KNN </a:t>
            </a:r>
            <a:r>
              <a:rPr lang="en-GB" sz="2800" dirty="0">
                <a:solidFill>
                  <a:srgbClr val="C00000"/>
                </a:solidFill>
                <a:latin typeface="Times New Roman" panose="02020603050405020304" pitchFamily="18" charset="0"/>
                <a:cs typeface="Times New Roman" panose="02020603050405020304" pitchFamily="18" charset="0"/>
              </a:rPr>
              <a:t>testing</a:t>
            </a:r>
            <a:r>
              <a:rPr lang="en-GB" sz="2800" dirty="0">
                <a:latin typeface="Times New Roman" panose="02020603050405020304" pitchFamily="18" charset="0"/>
                <a:cs typeface="Times New Roman" panose="02020603050405020304" pitchFamily="18" charset="0"/>
              </a:rPr>
              <a:t> phase</a:t>
            </a:r>
            <a:endParaRPr lang="en-US" dirty="0"/>
          </a:p>
        </p:txBody>
      </p:sp>
      <p:pic>
        <p:nvPicPr>
          <p:cNvPr id="10" name="Content Placeholder 9" descr="A picture containing object&#10;&#10;Description generated with high confidence">
            <a:extLst>
              <a:ext uri="{FF2B5EF4-FFF2-40B4-BE49-F238E27FC236}">
                <a16:creationId xmlns:a16="http://schemas.microsoft.com/office/drawing/2014/main" id="{63D84A75-222D-4499-9984-BA1E9A8AB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33" y="5983117"/>
            <a:ext cx="7014972" cy="874883"/>
          </a:xfrm>
        </p:spPr>
      </p:pic>
      <p:pic>
        <p:nvPicPr>
          <p:cNvPr id="12" name="Picture 11">
            <a:extLst>
              <a:ext uri="{FF2B5EF4-FFF2-40B4-BE49-F238E27FC236}">
                <a16:creationId xmlns:a16="http://schemas.microsoft.com/office/drawing/2014/main" id="{56B218DE-4BFF-4285-A8E2-6604C58D3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079" y="1324742"/>
            <a:ext cx="6001588" cy="4658375"/>
          </a:xfrm>
          <a:prstGeom prst="rect">
            <a:avLst/>
          </a:prstGeom>
        </p:spPr>
      </p:pic>
      <p:sp>
        <p:nvSpPr>
          <p:cNvPr id="13" name="Slide Number Placeholder 12">
            <a:extLst>
              <a:ext uri="{FF2B5EF4-FFF2-40B4-BE49-F238E27FC236}">
                <a16:creationId xmlns:a16="http://schemas.microsoft.com/office/drawing/2014/main" id="{051A97E2-A70C-429C-B487-94CD90BC8F6F}"/>
              </a:ext>
            </a:extLst>
          </p:cNvPr>
          <p:cNvSpPr>
            <a:spLocks noGrp="1"/>
          </p:cNvSpPr>
          <p:nvPr>
            <p:ph type="sldNum" sz="quarter" idx="12"/>
          </p:nvPr>
        </p:nvSpPr>
        <p:spPr/>
        <p:txBody>
          <a:bodyPr/>
          <a:lstStyle/>
          <a:p>
            <a:fld id="{DB2ADFAD-AFFF-4EE7-8B6F-7373C3EAD888}" type="slidenum">
              <a:rPr lang="en-US" smtClean="0"/>
              <a:t>15</a:t>
            </a:fld>
            <a:endParaRPr lang="en-US"/>
          </a:p>
        </p:txBody>
      </p:sp>
      <p:sp>
        <p:nvSpPr>
          <p:cNvPr id="3" name="TextBox 2">
            <a:extLst>
              <a:ext uri="{FF2B5EF4-FFF2-40B4-BE49-F238E27FC236}">
                <a16:creationId xmlns:a16="http://schemas.microsoft.com/office/drawing/2014/main" id="{42C119C7-D7F4-42FE-BDB6-2053018F18BE}"/>
              </a:ext>
            </a:extLst>
          </p:cNvPr>
          <p:cNvSpPr txBox="1"/>
          <p:nvPr/>
        </p:nvSpPr>
        <p:spPr>
          <a:xfrm>
            <a:off x="838200" y="2105561"/>
            <a:ext cx="36576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k = 1</a:t>
            </a:r>
            <a:r>
              <a:rPr lang="en-US" sz="2000" dirty="0">
                <a:latin typeface="Times New Roman" panose="02020603050405020304" pitchFamily="18" charset="0"/>
                <a:cs typeface="Times New Roman" panose="02020603050405020304" pitchFamily="18" charset="0"/>
              </a:rPr>
              <a:t>, then the object is simply assigned to the class of that single nearest neighbor.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C00000"/>
                </a:solidFill>
                <a:latin typeface="Times New Roman" panose="02020603050405020304" pitchFamily="18" charset="0"/>
                <a:cs typeface="Times New Roman" panose="02020603050405020304" pitchFamily="18" charset="0"/>
              </a:rPr>
              <a:t>Warning</a:t>
            </a:r>
            <a:r>
              <a:rPr lang="en-US" sz="2000" dirty="0">
                <a:latin typeface="Times New Roman" panose="02020603050405020304" pitchFamily="18" charset="0"/>
                <a:cs typeface="Times New Roman" panose="02020603050405020304" pitchFamily="18" charset="0"/>
              </a:rPr>
              <a:t> - If it is found that two neighbors, neighbor ‘</a:t>
            </a:r>
            <a:r>
              <a:rPr lang="en-US" sz="2000" i="1" dirty="0">
                <a:latin typeface="Times New Roman" panose="02020603050405020304" pitchFamily="18" charset="0"/>
                <a:cs typeface="Times New Roman" panose="02020603050405020304" pitchFamily="18" charset="0"/>
              </a:rPr>
              <a:t>k+1</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have identical distances but different labels, the results will depend on the ordering of the training data.</a:t>
            </a:r>
          </a:p>
          <a:p>
            <a:pPr algn="just"/>
            <a:endParaRPr lang="en-US" sz="2000" dirty="0"/>
          </a:p>
        </p:txBody>
      </p:sp>
    </p:spTree>
    <p:extLst>
      <p:ext uri="{BB962C8B-B14F-4D97-AF65-F5344CB8AC3E}">
        <p14:creationId xmlns:p14="http://schemas.microsoft.com/office/powerpoint/2010/main" val="40345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2/4</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Decision Tree </a:t>
            </a:r>
            <a:r>
              <a:rPr lang="en-GB" sz="2800" dirty="0">
                <a:solidFill>
                  <a:srgbClr val="C00000"/>
                </a:solidFill>
                <a:latin typeface="Times New Roman" panose="02020603050405020304" pitchFamily="18" charset="0"/>
                <a:cs typeface="Times New Roman" panose="02020603050405020304" pitchFamily="18" charset="0"/>
              </a:rPr>
              <a:t>training</a:t>
            </a:r>
            <a:r>
              <a:rPr lang="en-GB" sz="2800" dirty="0">
                <a:latin typeface="Times New Roman" panose="02020603050405020304" pitchFamily="18" charset="0"/>
                <a:cs typeface="Times New Roman" panose="02020603050405020304" pitchFamily="18" charset="0"/>
              </a:rPr>
              <a:t> phase</a:t>
            </a:r>
            <a:endParaRPr lang="en-US" dirty="0"/>
          </a:p>
        </p:txBody>
      </p:sp>
      <p:pic>
        <p:nvPicPr>
          <p:cNvPr id="6" name="Content Placeholder 5" descr="A screenshot of a cell phone&#10;&#10;Description generated with very high confidence">
            <a:extLst>
              <a:ext uri="{FF2B5EF4-FFF2-40B4-BE49-F238E27FC236}">
                <a16:creationId xmlns:a16="http://schemas.microsoft.com/office/drawing/2014/main" id="{CBC2759B-6126-4FBF-8304-6C89E686B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2529" y="1467035"/>
            <a:ext cx="6736142" cy="4802187"/>
          </a:xfrm>
        </p:spPr>
      </p:pic>
      <p:pic>
        <p:nvPicPr>
          <p:cNvPr id="8" name="Picture 7" descr="A close up of a logo&#10;&#10;Description generated with very high confidence">
            <a:extLst>
              <a:ext uri="{FF2B5EF4-FFF2-40B4-BE49-F238E27FC236}">
                <a16:creationId xmlns:a16="http://schemas.microsoft.com/office/drawing/2014/main" id="{BB6B4988-96E7-4AFC-AA45-7C0105EBF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713" y="6274174"/>
            <a:ext cx="2563374" cy="447301"/>
          </a:xfrm>
          <a:prstGeom prst="rect">
            <a:avLst/>
          </a:prstGeom>
        </p:spPr>
      </p:pic>
      <p:sp>
        <p:nvSpPr>
          <p:cNvPr id="9" name="Slide Number Placeholder 8">
            <a:extLst>
              <a:ext uri="{FF2B5EF4-FFF2-40B4-BE49-F238E27FC236}">
                <a16:creationId xmlns:a16="http://schemas.microsoft.com/office/drawing/2014/main" id="{73788802-839D-4575-8372-F9FC8EBEC3C1}"/>
              </a:ext>
            </a:extLst>
          </p:cNvPr>
          <p:cNvSpPr>
            <a:spLocks noGrp="1"/>
          </p:cNvSpPr>
          <p:nvPr>
            <p:ph type="sldNum" sz="quarter" idx="12"/>
          </p:nvPr>
        </p:nvSpPr>
        <p:spPr/>
        <p:txBody>
          <a:bodyPr/>
          <a:lstStyle/>
          <a:p>
            <a:fld id="{DB2ADFAD-AFFF-4EE7-8B6F-7373C3EAD888}" type="slidenum">
              <a:rPr lang="en-US" smtClean="0"/>
              <a:t>16</a:t>
            </a:fld>
            <a:endParaRPr lang="en-US"/>
          </a:p>
        </p:txBody>
      </p:sp>
      <p:sp>
        <p:nvSpPr>
          <p:cNvPr id="3" name="TextBox 2">
            <a:extLst>
              <a:ext uri="{FF2B5EF4-FFF2-40B4-BE49-F238E27FC236}">
                <a16:creationId xmlns:a16="http://schemas.microsoft.com/office/drawing/2014/main" id="{7E5F9ED5-6A5B-469B-99E6-1F12A68BF794}"/>
              </a:ext>
            </a:extLst>
          </p:cNvPr>
          <p:cNvSpPr txBox="1"/>
          <p:nvPr/>
        </p:nvSpPr>
        <p:spPr>
          <a:xfrm>
            <a:off x="1041009" y="2743201"/>
            <a:ext cx="377014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Leaves = class labels</a:t>
            </a:r>
          </a:p>
          <a:p>
            <a:r>
              <a:rPr lang="en-US" sz="2400" dirty="0">
                <a:latin typeface="Times New Roman" panose="02020603050405020304" pitchFamily="18" charset="0"/>
                <a:cs typeface="Times New Roman" panose="02020603050405020304" pitchFamily="18" charset="0"/>
              </a:rPr>
              <a:t>Branches = conjunctions</a:t>
            </a:r>
          </a:p>
        </p:txBody>
      </p:sp>
    </p:spTree>
    <p:extLst>
      <p:ext uri="{BB962C8B-B14F-4D97-AF65-F5344CB8AC3E}">
        <p14:creationId xmlns:p14="http://schemas.microsoft.com/office/powerpoint/2010/main" val="422295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2/4</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Decision Tree </a:t>
            </a:r>
            <a:r>
              <a:rPr lang="en-GB" sz="2800" dirty="0">
                <a:solidFill>
                  <a:srgbClr val="C00000"/>
                </a:solidFill>
                <a:latin typeface="Times New Roman" panose="02020603050405020304" pitchFamily="18" charset="0"/>
                <a:cs typeface="Times New Roman" panose="02020603050405020304" pitchFamily="18" charset="0"/>
              </a:rPr>
              <a:t>testing</a:t>
            </a:r>
            <a:r>
              <a:rPr lang="en-GB" sz="2800" dirty="0">
                <a:latin typeface="Times New Roman" panose="02020603050405020304" pitchFamily="18" charset="0"/>
                <a:cs typeface="Times New Roman" panose="02020603050405020304" pitchFamily="18" charset="0"/>
              </a:rPr>
              <a:t> phase</a:t>
            </a:r>
            <a:endParaRPr lang="en-US" dirty="0"/>
          </a:p>
        </p:txBody>
      </p:sp>
      <p:pic>
        <p:nvPicPr>
          <p:cNvPr id="7" name="Content Placeholder 6">
            <a:extLst>
              <a:ext uri="{FF2B5EF4-FFF2-40B4-BE49-F238E27FC236}">
                <a16:creationId xmlns:a16="http://schemas.microsoft.com/office/drawing/2014/main" id="{09A24DE8-1346-4DD9-B5F5-E6E12B877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4675" y="1690688"/>
            <a:ext cx="6167325" cy="4802187"/>
          </a:xfrm>
        </p:spPr>
      </p:pic>
      <p:pic>
        <p:nvPicPr>
          <p:cNvPr id="10" name="Picture 9" descr="A screen shot of a social media post&#10;&#10;Description generated with very high confidence">
            <a:extLst>
              <a:ext uri="{FF2B5EF4-FFF2-40B4-BE49-F238E27FC236}">
                <a16:creationId xmlns:a16="http://schemas.microsoft.com/office/drawing/2014/main" id="{28C59EB9-0B68-4111-A97B-2D320F664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2793"/>
            <a:ext cx="6096000" cy="480382"/>
          </a:xfrm>
          <a:prstGeom prst="rect">
            <a:avLst/>
          </a:prstGeom>
        </p:spPr>
      </p:pic>
      <p:sp>
        <p:nvSpPr>
          <p:cNvPr id="11" name="Slide Number Placeholder 10">
            <a:extLst>
              <a:ext uri="{FF2B5EF4-FFF2-40B4-BE49-F238E27FC236}">
                <a16:creationId xmlns:a16="http://schemas.microsoft.com/office/drawing/2014/main" id="{1FF769EA-1344-4C68-AF3B-8896A49E95BF}"/>
              </a:ext>
            </a:extLst>
          </p:cNvPr>
          <p:cNvSpPr>
            <a:spLocks noGrp="1"/>
          </p:cNvSpPr>
          <p:nvPr>
            <p:ph type="sldNum" sz="quarter" idx="12"/>
          </p:nvPr>
        </p:nvSpPr>
        <p:spPr/>
        <p:txBody>
          <a:bodyPr/>
          <a:lstStyle/>
          <a:p>
            <a:fld id="{DB2ADFAD-AFFF-4EE7-8B6F-7373C3EAD888}" type="slidenum">
              <a:rPr lang="en-US" smtClean="0"/>
              <a:t>17</a:t>
            </a:fld>
            <a:endParaRPr lang="en-US"/>
          </a:p>
        </p:txBody>
      </p:sp>
    </p:spTree>
    <p:extLst>
      <p:ext uri="{BB962C8B-B14F-4D97-AF65-F5344CB8AC3E}">
        <p14:creationId xmlns:p14="http://schemas.microsoft.com/office/powerpoint/2010/main" val="354271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Results ¾</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Neural Network </a:t>
            </a:r>
            <a:r>
              <a:rPr lang="en-GB" sz="2800" dirty="0">
                <a:solidFill>
                  <a:srgbClr val="C00000"/>
                </a:solidFill>
                <a:latin typeface="Times New Roman" panose="02020603050405020304" pitchFamily="18" charset="0"/>
                <a:cs typeface="Times New Roman" panose="02020603050405020304" pitchFamily="18" charset="0"/>
              </a:rPr>
              <a:t>Model Summary</a:t>
            </a:r>
            <a:endParaRPr lang="en-US" dirty="0"/>
          </a:p>
        </p:txBody>
      </p:sp>
      <p:pic>
        <p:nvPicPr>
          <p:cNvPr id="6" name="Content Placeholder 5" descr="A screenshot of a cell phone&#10;&#10;Description generated with very high confidence">
            <a:extLst>
              <a:ext uri="{FF2B5EF4-FFF2-40B4-BE49-F238E27FC236}">
                <a16:creationId xmlns:a16="http://schemas.microsoft.com/office/drawing/2014/main" id="{696AE730-FD1F-49D5-8280-A9C0C0A88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6822" y="1982894"/>
            <a:ext cx="6425178" cy="4509981"/>
          </a:xfr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AA2590B-F546-4144-8180-79CB4BC52EA6}"/>
                  </a:ext>
                </a:extLst>
              </p:cNvPr>
              <p:cNvSpPr txBox="1"/>
              <p:nvPr/>
            </p:nvSpPr>
            <p:spPr>
              <a:xfrm>
                <a:off x="689316" y="2391508"/>
                <a:ext cx="4825219" cy="419499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Epochs = 100</a:t>
                </a:r>
              </a:p>
              <a:p>
                <a:pPr algn="just"/>
                <a:r>
                  <a:rPr lang="en-US" sz="2000" dirty="0">
                    <a:latin typeface="Times New Roman" panose="02020603050405020304" pitchFamily="18" charset="0"/>
                    <a:cs typeface="Times New Roman" panose="02020603050405020304" pitchFamily="18" charset="0"/>
                  </a:rPr>
                  <a:t>Batch Size = 25</a:t>
                </a:r>
              </a:p>
              <a:p>
                <a:pPr algn="just"/>
                <a:r>
                  <a:rPr lang="en-US" sz="2000" dirty="0">
                    <a:latin typeface="Times New Roman" panose="02020603050405020304" pitchFamily="18" charset="0"/>
                    <a:cs typeface="Times New Roman" panose="02020603050405020304" pitchFamily="18" charset="0"/>
                  </a:rPr>
                  <a:t>Loss =  We calculate a separate loss for each class label per observation and sum the result.</a:t>
                </a:r>
              </a:p>
              <a:p>
                <a:pPr algn="just"/>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cs typeface="Times New Roman" panose="02020603050405020304" pitchFamily="18" charset="0"/>
                        </a:rPr>
                        <m:t>−</m:t>
                      </m:r>
                      <m:nary>
                        <m:naryPr>
                          <m:chr m:val="∑"/>
                          <m:ctrlPr>
                            <a:rPr lang="pt-BR" sz="2000" i="1" smtClean="0">
                              <a:solidFill>
                                <a:srgbClr val="C00000"/>
                              </a:solidFill>
                              <a:latin typeface="Cambria Math" panose="02040503050406030204" pitchFamily="18" charset="0"/>
                              <a:cs typeface="Times New Roman" panose="02020603050405020304" pitchFamily="18" charset="0"/>
                            </a:rPr>
                          </m:ctrlPr>
                        </m:naryPr>
                        <m:sub>
                          <m:r>
                            <m:rPr>
                              <m:brk m:alnAt="23"/>
                            </m:rPr>
                            <a:rPr lang="en-US" sz="2000" b="0" i="1" smtClean="0">
                              <a:solidFill>
                                <a:srgbClr val="C00000"/>
                              </a:solidFill>
                              <a:latin typeface="Cambria Math" panose="02040503050406030204" pitchFamily="18" charset="0"/>
                              <a:cs typeface="Times New Roman" panose="02020603050405020304" pitchFamily="18" charset="0"/>
                            </a:rPr>
                            <m:t>𝑐</m:t>
                          </m:r>
                          <m:r>
                            <a:rPr lang="pt-BR" sz="2000" i="1" smtClean="0">
                              <a:solidFill>
                                <a:srgbClr val="C00000"/>
                              </a:solidFill>
                              <a:latin typeface="Cambria Math" panose="02040503050406030204" pitchFamily="18" charset="0"/>
                              <a:cs typeface="Times New Roman" panose="02020603050405020304" pitchFamily="18" charset="0"/>
                            </a:rPr>
                            <m:t>=</m:t>
                          </m:r>
                          <m:r>
                            <a:rPr lang="en-US" sz="2000" b="0" i="1" smtClean="0">
                              <a:solidFill>
                                <a:srgbClr val="C00000"/>
                              </a:solidFill>
                              <a:latin typeface="Cambria Math" panose="02040503050406030204" pitchFamily="18" charset="0"/>
                              <a:cs typeface="Times New Roman" panose="02020603050405020304" pitchFamily="18" charset="0"/>
                            </a:rPr>
                            <m:t>1</m:t>
                          </m:r>
                        </m:sub>
                        <m:sup>
                          <m:r>
                            <a:rPr lang="en-US" sz="2000" b="0" i="1" smtClean="0">
                              <a:solidFill>
                                <a:srgbClr val="C00000"/>
                              </a:solidFill>
                              <a:latin typeface="Cambria Math" panose="02040503050406030204" pitchFamily="18" charset="0"/>
                              <a:cs typeface="Times New Roman" panose="02020603050405020304" pitchFamily="18" charset="0"/>
                            </a:rPr>
                            <m:t>𝑚</m:t>
                          </m:r>
                        </m:sup>
                        <m:e>
                          <m:sSub>
                            <m:sSubPr>
                              <m:ctrlPr>
                                <a:rPr lang="en-US" sz="2000" b="0" i="1" smtClean="0">
                                  <a:solidFill>
                                    <a:srgbClr val="C00000"/>
                                  </a:solidFill>
                                  <a:latin typeface="Cambria Math" panose="02040503050406030204" pitchFamily="18" charset="0"/>
                                  <a:cs typeface="Times New Roman" panose="02020603050405020304" pitchFamily="18" charset="0"/>
                                </a:rPr>
                              </m:ctrlPr>
                            </m:sSubPr>
                            <m:e>
                              <m:r>
                                <a:rPr lang="en-US" sz="2000" b="0" i="1" smtClean="0">
                                  <a:solidFill>
                                    <a:srgbClr val="C00000"/>
                                  </a:solidFill>
                                  <a:latin typeface="Cambria Math" panose="02040503050406030204" pitchFamily="18" charset="0"/>
                                  <a:cs typeface="Times New Roman" panose="02020603050405020304" pitchFamily="18" charset="0"/>
                                </a:rPr>
                                <m:t>𝑦</m:t>
                              </m:r>
                            </m:e>
                            <m:sub>
                              <m:r>
                                <a:rPr lang="en-US" sz="2000" b="0" i="1" smtClean="0">
                                  <a:solidFill>
                                    <a:srgbClr val="C00000"/>
                                  </a:solidFill>
                                  <a:latin typeface="Cambria Math" panose="02040503050406030204" pitchFamily="18" charset="0"/>
                                  <a:cs typeface="Times New Roman" panose="02020603050405020304" pitchFamily="18" charset="0"/>
                                </a:rPr>
                                <m:t>𝑜</m:t>
                              </m:r>
                              <m:r>
                                <a:rPr lang="en-US" sz="2000" b="0" i="1" smtClean="0">
                                  <a:solidFill>
                                    <a:srgbClr val="C00000"/>
                                  </a:solidFill>
                                  <a:latin typeface="Cambria Math" panose="02040503050406030204" pitchFamily="18" charset="0"/>
                                  <a:cs typeface="Times New Roman" panose="02020603050405020304" pitchFamily="18" charset="0"/>
                                </a:rPr>
                                <m:t>,</m:t>
                              </m:r>
                              <m:r>
                                <a:rPr lang="en-US" sz="2000" b="0" i="1" smtClean="0">
                                  <a:solidFill>
                                    <a:srgbClr val="C00000"/>
                                  </a:solidFill>
                                  <a:latin typeface="Cambria Math" panose="02040503050406030204" pitchFamily="18" charset="0"/>
                                  <a:cs typeface="Times New Roman" panose="02020603050405020304" pitchFamily="18" charset="0"/>
                                </a:rPr>
                                <m:t>𝑐</m:t>
                              </m:r>
                            </m:sub>
                          </m:sSub>
                          <m:r>
                            <m:rPr>
                              <m:sty m:val="p"/>
                            </m:rPr>
                            <a:rPr lang="en-US" sz="2000" b="0" i="0" smtClean="0">
                              <a:solidFill>
                                <a:srgbClr val="C00000"/>
                              </a:solidFill>
                              <a:latin typeface="Cambria Math" panose="02040503050406030204" pitchFamily="18" charset="0"/>
                              <a:cs typeface="Times New Roman" panose="02020603050405020304" pitchFamily="18" charset="0"/>
                            </a:rPr>
                            <m:t>log</m:t>
                          </m:r>
                          <m:r>
                            <a:rPr lang="en-US" sz="2000" b="0" i="1" smtClean="0">
                              <a:solidFill>
                                <a:srgbClr val="C00000"/>
                              </a:solidFill>
                              <a:latin typeface="Cambria Math" panose="02040503050406030204" pitchFamily="18" charset="0"/>
                              <a:cs typeface="Times New Roman" panose="02020603050405020304" pitchFamily="18" charset="0"/>
                            </a:rPr>
                            <m:t>⁡(</m:t>
                          </m:r>
                          <m:sSub>
                            <m:sSubPr>
                              <m:ctrlPr>
                                <a:rPr lang="en-US" sz="2000" i="1">
                                  <a:solidFill>
                                    <a:srgbClr val="C00000"/>
                                  </a:solidFill>
                                  <a:latin typeface="Cambria Math" panose="02040503050406030204" pitchFamily="18" charset="0"/>
                                  <a:cs typeface="Times New Roman" panose="02020603050405020304" pitchFamily="18" charset="0"/>
                                </a:rPr>
                              </m:ctrlPr>
                            </m:sSubPr>
                            <m:e>
                              <m:r>
                                <a:rPr lang="en-US" sz="2000" b="0" i="1" smtClean="0">
                                  <a:solidFill>
                                    <a:srgbClr val="C00000"/>
                                  </a:solidFill>
                                  <a:latin typeface="Cambria Math" panose="02040503050406030204" pitchFamily="18" charset="0"/>
                                  <a:cs typeface="Times New Roman" panose="02020603050405020304" pitchFamily="18" charset="0"/>
                                </a:rPr>
                                <m:t>𝑝</m:t>
                              </m:r>
                            </m:e>
                            <m:sub>
                              <m:r>
                                <a:rPr lang="en-US" sz="2000" i="1">
                                  <a:solidFill>
                                    <a:srgbClr val="C00000"/>
                                  </a:solidFill>
                                  <a:latin typeface="Cambria Math" panose="02040503050406030204" pitchFamily="18" charset="0"/>
                                  <a:cs typeface="Times New Roman" panose="02020603050405020304" pitchFamily="18" charset="0"/>
                                </a:rPr>
                                <m:t>𝑜</m:t>
                              </m:r>
                              <m:r>
                                <a:rPr lang="en-US" sz="2000" i="1">
                                  <a:solidFill>
                                    <a:srgbClr val="C00000"/>
                                  </a:solidFill>
                                  <a:latin typeface="Cambria Math" panose="02040503050406030204" pitchFamily="18" charset="0"/>
                                  <a:cs typeface="Times New Roman" panose="02020603050405020304" pitchFamily="18" charset="0"/>
                                </a:rPr>
                                <m:t>,</m:t>
                              </m:r>
                              <m:r>
                                <a:rPr lang="en-US" sz="2000" i="1">
                                  <a:solidFill>
                                    <a:srgbClr val="C00000"/>
                                  </a:solidFill>
                                  <a:latin typeface="Cambria Math" panose="02040503050406030204" pitchFamily="18" charset="0"/>
                                  <a:cs typeface="Times New Roman" panose="02020603050405020304" pitchFamily="18" charset="0"/>
                                </a:rPr>
                                <m:t>𝑐</m:t>
                              </m:r>
                            </m:sub>
                          </m:sSub>
                          <m:r>
                            <a:rPr lang="en-US" sz="2000" b="0" i="1" smtClean="0">
                              <a:solidFill>
                                <a:srgbClr val="C00000"/>
                              </a:solidFill>
                              <a:latin typeface="Cambria Math" panose="02040503050406030204" pitchFamily="18" charset="0"/>
                              <a:cs typeface="Times New Roman" panose="02020603050405020304" pitchFamily="18" charset="0"/>
                            </a:rPr>
                            <m:t>)</m:t>
                          </m:r>
                        </m:e>
                      </m:nary>
                    </m:oMath>
                  </m:oMathPara>
                </a14:m>
                <a:endParaRPr lang="en-US" sz="2000" dirty="0">
                  <a:latin typeface="Times New Roman" panose="02020603050405020304" pitchFamily="18" charset="0"/>
                  <a:cs typeface="Times New Roman" panose="02020603050405020304" pitchFamily="18" charset="0"/>
                </a:endParaRPr>
              </a:p>
              <a:p>
                <a:pPr algn="just"/>
                <a:r>
                  <a:rPr lang="en-US" i="1" dirty="0">
                    <a:solidFill>
                      <a:srgbClr val="C00000"/>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 number of classes (angry, happy, sad…)</a:t>
                </a:r>
              </a:p>
              <a:p>
                <a:pPr algn="just"/>
                <a:r>
                  <a:rPr lang="en-US" i="1" dirty="0">
                    <a:solidFill>
                      <a:srgbClr val="C00000"/>
                    </a:solidFill>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binary indicator (0 or 1) if class label </a:t>
                </a:r>
                <a:r>
                  <a:rPr lang="en-US" i="1" dirty="0">
                    <a:solidFill>
                      <a:srgbClr val="C00000"/>
                    </a:solidFill>
                    <a:latin typeface="Times New Roman" panose="02020603050405020304" pitchFamily="18" charset="0"/>
                    <a:cs typeface="Times New Roman" panose="02020603050405020304" pitchFamily="18" charset="0"/>
                  </a:rPr>
                  <a:t>c</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correct classification for observation </a:t>
                </a:r>
                <a:r>
                  <a:rPr lang="en-US" i="1" dirty="0">
                    <a:solidFill>
                      <a:srgbClr val="C00000"/>
                    </a:solidFill>
                    <a:latin typeface="Times New Roman" panose="02020603050405020304" pitchFamily="18" charset="0"/>
                    <a:cs typeface="Times New Roman" panose="02020603050405020304" pitchFamily="18" charset="0"/>
                  </a:rPr>
                  <a:t>o</a:t>
                </a:r>
              </a:p>
              <a:p>
                <a:pPr algn="just"/>
                <a:r>
                  <a:rPr lang="en-US" i="1" dirty="0">
                    <a:solidFill>
                      <a:srgbClr val="C00000"/>
                    </a:solidFill>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 predicted probability observation </a:t>
                </a:r>
                <a:r>
                  <a:rPr lang="en-US" i="1" dirty="0">
                    <a:solidFill>
                      <a:srgbClr val="C00000"/>
                    </a:solidFill>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is of class </a:t>
                </a:r>
                <a:r>
                  <a:rPr lang="en-US" i="1" dirty="0">
                    <a:solidFill>
                      <a:srgbClr val="C00000"/>
                    </a:solidFill>
                    <a:latin typeface="Times New Roman" panose="02020603050405020304" pitchFamily="18" charset="0"/>
                    <a:cs typeface="Times New Roman" panose="02020603050405020304" pitchFamily="18" charset="0"/>
                  </a:rPr>
                  <a:t>c</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Optimizer = Adam</a:t>
                </a:r>
              </a:p>
            </p:txBody>
          </p:sp>
        </mc:Choice>
        <mc:Fallback xmlns="">
          <p:sp>
            <p:nvSpPr>
              <p:cNvPr id="8" name="TextBox 7">
                <a:extLst>
                  <a:ext uri="{FF2B5EF4-FFF2-40B4-BE49-F238E27FC236}">
                    <a16:creationId xmlns:a16="http://schemas.microsoft.com/office/drawing/2014/main" id="{3AA2590B-F546-4144-8180-79CB4BC52EA6}"/>
                  </a:ext>
                </a:extLst>
              </p:cNvPr>
              <p:cNvSpPr txBox="1">
                <a:spLocks noRot="1" noChangeAspect="1" noMove="1" noResize="1" noEditPoints="1" noAdjustHandles="1" noChangeArrowheads="1" noChangeShapeType="1" noTextEdit="1"/>
              </p:cNvSpPr>
              <p:nvPr/>
            </p:nvSpPr>
            <p:spPr>
              <a:xfrm>
                <a:off x="689316" y="2391508"/>
                <a:ext cx="4825219" cy="4194995"/>
              </a:xfrm>
              <a:prstGeom prst="rect">
                <a:avLst/>
              </a:prstGeom>
              <a:blipFill>
                <a:blip r:embed="rId3"/>
                <a:stretch>
                  <a:fillRect l="-1263" t="-727" r="-1263" b="-1744"/>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571E062C-A7EA-4409-9D61-678BF8826700}"/>
              </a:ext>
            </a:extLst>
          </p:cNvPr>
          <p:cNvSpPr>
            <a:spLocks noGrp="1"/>
          </p:cNvSpPr>
          <p:nvPr>
            <p:ph type="sldNum" sz="quarter" idx="12"/>
          </p:nvPr>
        </p:nvSpPr>
        <p:spPr/>
        <p:txBody>
          <a:bodyPr/>
          <a:lstStyle/>
          <a:p>
            <a:fld id="{DB2ADFAD-AFFF-4EE7-8B6F-7373C3EAD888}" type="slidenum">
              <a:rPr lang="en-US" smtClean="0"/>
              <a:t>18</a:t>
            </a:fld>
            <a:endParaRPr lang="en-US"/>
          </a:p>
        </p:txBody>
      </p:sp>
    </p:spTree>
    <p:extLst>
      <p:ext uri="{BB962C8B-B14F-4D97-AF65-F5344CB8AC3E}">
        <p14:creationId xmlns:p14="http://schemas.microsoft.com/office/powerpoint/2010/main" val="344071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Results ¾</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Neural Network Model</a:t>
            </a:r>
            <a:r>
              <a:rPr lang="en-GB" sz="2800" dirty="0">
                <a:solidFill>
                  <a:srgbClr val="C00000"/>
                </a:solidFill>
                <a:latin typeface="Times New Roman" panose="02020603050405020304" pitchFamily="18" charset="0"/>
                <a:cs typeface="Times New Roman" panose="02020603050405020304" pitchFamily="18" charset="0"/>
              </a:rPr>
              <a:t> train </a:t>
            </a:r>
            <a:r>
              <a:rPr lang="en-GB" sz="2800" dirty="0">
                <a:latin typeface="Times New Roman" panose="02020603050405020304" pitchFamily="18" charset="0"/>
                <a:cs typeface="Times New Roman" panose="02020603050405020304" pitchFamily="18" charset="0"/>
              </a:rPr>
              <a:t>Accuracy</a:t>
            </a:r>
            <a:endParaRPr lang="en-US" dirty="0"/>
          </a:p>
        </p:txBody>
      </p:sp>
      <p:pic>
        <p:nvPicPr>
          <p:cNvPr id="7" name="Content Placeholder 6" descr="A close up of a map&#10;&#10;Description generated with high confidence">
            <a:extLst>
              <a:ext uri="{FF2B5EF4-FFF2-40B4-BE49-F238E27FC236}">
                <a16:creationId xmlns:a16="http://schemas.microsoft.com/office/drawing/2014/main" id="{8CC3CBF5-0BB3-4281-B394-A6A00F851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7997"/>
            <a:ext cx="5647323" cy="4111507"/>
          </a:xfrm>
        </p:spPr>
      </p:pic>
      <p:pic>
        <p:nvPicPr>
          <p:cNvPr id="10" name="Picture 9" descr="A close up of text on a white background&#10;&#10;Description generated with high confidence">
            <a:extLst>
              <a:ext uri="{FF2B5EF4-FFF2-40B4-BE49-F238E27FC236}">
                <a16:creationId xmlns:a16="http://schemas.microsoft.com/office/drawing/2014/main" id="{1F9C25CA-27FA-4A64-BB3F-1D3E5313D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523" y="2177997"/>
            <a:ext cx="5759863" cy="4114188"/>
          </a:xfrm>
          <a:prstGeom prst="rect">
            <a:avLst/>
          </a:prstGeom>
        </p:spPr>
      </p:pic>
      <p:sp>
        <p:nvSpPr>
          <p:cNvPr id="11" name="Slide Number Placeholder 10">
            <a:extLst>
              <a:ext uri="{FF2B5EF4-FFF2-40B4-BE49-F238E27FC236}">
                <a16:creationId xmlns:a16="http://schemas.microsoft.com/office/drawing/2014/main" id="{C6391A14-6102-4C13-8D49-1BF563FBE61D}"/>
              </a:ext>
            </a:extLst>
          </p:cNvPr>
          <p:cNvSpPr>
            <a:spLocks noGrp="1"/>
          </p:cNvSpPr>
          <p:nvPr>
            <p:ph type="sldNum" sz="quarter" idx="12"/>
          </p:nvPr>
        </p:nvSpPr>
        <p:spPr/>
        <p:txBody>
          <a:bodyPr/>
          <a:lstStyle/>
          <a:p>
            <a:fld id="{DB2ADFAD-AFFF-4EE7-8B6F-7373C3EAD888}" type="slidenum">
              <a:rPr lang="en-US" smtClean="0"/>
              <a:t>19</a:t>
            </a:fld>
            <a:endParaRPr lang="en-US"/>
          </a:p>
        </p:txBody>
      </p:sp>
    </p:spTree>
    <p:extLst>
      <p:ext uri="{BB962C8B-B14F-4D97-AF65-F5344CB8AC3E}">
        <p14:creationId xmlns:p14="http://schemas.microsoft.com/office/powerpoint/2010/main" val="295667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6765" y="308196"/>
            <a:ext cx="9144000" cy="2674828"/>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Student Research Project</a:t>
            </a: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Information system &amp; Machine Learning Lab</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University of Hildesheim</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288252"/>
            <a:ext cx="9144000" cy="3284826"/>
          </a:xfrm>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Emotion Detection From Speech</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Niraj Dev Pandey</a:t>
            </a:r>
          </a:p>
          <a:p>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E9E0A2-6317-4EC7-8F29-8679A831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1678" y="308195"/>
            <a:ext cx="1247855" cy="1242309"/>
          </a:xfrm>
          <a:prstGeom prst="rect">
            <a:avLst/>
          </a:prstGeom>
        </p:spPr>
      </p:pic>
      <p:sp>
        <p:nvSpPr>
          <p:cNvPr id="4" name="Slide Number Placeholder 3">
            <a:extLst>
              <a:ext uri="{FF2B5EF4-FFF2-40B4-BE49-F238E27FC236}">
                <a16:creationId xmlns:a16="http://schemas.microsoft.com/office/drawing/2014/main" id="{93F6C0AA-DCF1-4579-87AC-9F1BEC11CB15}"/>
              </a:ext>
            </a:extLst>
          </p:cNvPr>
          <p:cNvSpPr>
            <a:spLocks noGrp="1"/>
          </p:cNvSpPr>
          <p:nvPr>
            <p:ph type="sldNum" sz="quarter" idx="12"/>
          </p:nvPr>
        </p:nvSpPr>
        <p:spPr/>
        <p:txBody>
          <a:bodyPr/>
          <a:lstStyle/>
          <a:p>
            <a:fld id="{DB2ADFAD-AFFF-4EE7-8B6F-7373C3EAD888}" type="slidenum">
              <a:rPr lang="en-US" smtClean="0"/>
              <a:t>2</a:t>
            </a:fld>
            <a:endParaRPr lang="en-US"/>
          </a:p>
        </p:txBody>
      </p:sp>
    </p:spTree>
    <p:extLst>
      <p:ext uri="{BB962C8B-B14F-4D97-AF65-F5344CB8AC3E}">
        <p14:creationId xmlns:p14="http://schemas.microsoft.com/office/powerpoint/2010/main" val="2167671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Results ¾</a:t>
            </a:r>
            <a:br>
              <a:rPr lang="en-GB"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Neural Network Model</a:t>
            </a:r>
            <a:r>
              <a:rPr lang="en-GB" sz="2800" dirty="0">
                <a:solidFill>
                  <a:srgbClr val="C00000"/>
                </a:solidFill>
                <a:latin typeface="Times New Roman" panose="02020603050405020304" pitchFamily="18" charset="0"/>
                <a:cs typeface="Times New Roman" panose="02020603050405020304" pitchFamily="18" charset="0"/>
              </a:rPr>
              <a:t> Test Performance</a:t>
            </a:r>
            <a:endParaRPr lang="en-US" dirty="0"/>
          </a:p>
        </p:txBody>
      </p:sp>
      <p:pic>
        <p:nvPicPr>
          <p:cNvPr id="6" name="Content Placeholder 5">
            <a:extLst>
              <a:ext uri="{FF2B5EF4-FFF2-40B4-BE49-F238E27FC236}">
                <a16:creationId xmlns:a16="http://schemas.microsoft.com/office/drawing/2014/main" id="{1415830B-8AFF-48F5-88F4-28F908E2B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9284" y="1994437"/>
            <a:ext cx="5714516" cy="4351338"/>
          </a:xfrm>
        </p:spPr>
      </p:pic>
      <p:pic>
        <p:nvPicPr>
          <p:cNvPr id="9" name="Picture 8">
            <a:extLst>
              <a:ext uri="{FF2B5EF4-FFF2-40B4-BE49-F238E27FC236}">
                <a16:creationId xmlns:a16="http://schemas.microsoft.com/office/drawing/2014/main" id="{81EE7A03-A0E2-4C0F-8DEA-CF77AD3B8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66" y="5739999"/>
            <a:ext cx="5373466" cy="752876"/>
          </a:xfrm>
          <a:prstGeom prst="rect">
            <a:avLst/>
          </a:prstGeom>
        </p:spPr>
      </p:pic>
      <p:sp>
        <p:nvSpPr>
          <p:cNvPr id="11" name="Slide Number Placeholder 10">
            <a:extLst>
              <a:ext uri="{FF2B5EF4-FFF2-40B4-BE49-F238E27FC236}">
                <a16:creationId xmlns:a16="http://schemas.microsoft.com/office/drawing/2014/main" id="{2E7A3883-DD0F-4C7E-B669-30AD10420F1B}"/>
              </a:ext>
            </a:extLst>
          </p:cNvPr>
          <p:cNvSpPr>
            <a:spLocks noGrp="1"/>
          </p:cNvSpPr>
          <p:nvPr>
            <p:ph type="sldNum" sz="quarter" idx="12"/>
          </p:nvPr>
        </p:nvSpPr>
        <p:spPr/>
        <p:txBody>
          <a:bodyPr/>
          <a:lstStyle/>
          <a:p>
            <a:fld id="{DB2ADFAD-AFFF-4EE7-8B6F-7373C3EAD888}" type="slidenum">
              <a:rPr lang="en-US" smtClean="0"/>
              <a:t>20</a:t>
            </a:fld>
            <a:endParaRPr lang="en-US"/>
          </a:p>
        </p:txBody>
      </p:sp>
    </p:spTree>
    <p:extLst>
      <p:ext uri="{BB962C8B-B14F-4D97-AF65-F5344CB8AC3E}">
        <p14:creationId xmlns:p14="http://schemas.microsoft.com/office/powerpoint/2010/main" val="2202562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necklace on her face&#10;&#10;Description generated with high confidence">
            <a:extLst>
              <a:ext uri="{FF2B5EF4-FFF2-40B4-BE49-F238E27FC236}">
                <a16:creationId xmlns:a16="http://schemas.microsoft.com/office/drawing/2014/main" id="{7471C2B3-4505-406B-8842-922413C88D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438" y="2461668"/>
            <a:ext cx="8614168" cy="4166144"/>
          </a:xfrm>
          <a:prstGeom prst="rect">
            <a:avLst/>
          </a:prstGeom>
        </p:spPr>
      </p:pic>
      <p:sp>
        <p:nvSpPr>
          <p:cNvPr id="2" name="Title 1"/>
          <p:cNvSpPr>
            <a:spLocks noGrp="1"/>
          </p:cNvSpPr>
          <p:nvPr>
            <p:ph type="title"/>
          </p:nvPr>
        </p:nvSpPr>
        <p:spPr>
          <a:xfrm>
            <a:off x="838200" y="230188"/>
            <a:ext cx="10515600" cy="1325563"/>
          </a:xfrm>
        </p:spPr>
        <p:txBody>
          <a:bodyPr>
            <a:normAutofit/>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4/4</a:t>
            </a:r>
            <a:br>
              <a:rPr lang="en-GB" dirty="0">
                <a:latin typeface="Times New Roman" panose="02020603050405020304" pitchFamily="18" charset="0"/>
                <a:cs typeface="Times New Roman" panose="02020603050405020304" pitchFamily="18" charset="0"/>
              </a:rPr>
            </a:br>
            <a:r>
              <a:rPr lang="en-GB" sz="2800" dirty="0" err="1">
                <a:latin typeface="Times New Roman" panose="02020603050405020304" pitchFamily="18" charset="0"/>
                <a:cs typeface="Times New Roman" panose="02020603050405020304" pitchFamily="18" charset="0"/>
              </a:rPr>
              <a:t>ExtraTreeCalssifier</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autoML</a:t>
            </a:r>
            <a:r>
              <a:rPr lang="en-GB" sz="2800" dirty="0">
                <a:latin typeface="Times New Roman" panose="02020603050405020304" pitchFamily="18" charset="0"/>
                <a:cs typeface="Times New Roman" panose="02020603050405020304" pitchFamily="18" charset="0"/>
              </a:rPr>
              <a:t>)</a:t>
            </a:r>
            <a:endParaRPr lang="en-US" dirty="0"/>
          </a:p>
        </p:txBody>
      </p:sp>
      <p:sp>
        <p:nvSpPr>
          <p:cNvPr id="4" name="Content Placeholder 3">
            <a:extLst>
              <a:ext uri="{FF2B5EF4-FFF2-40B4-BE49-F238E27FC236}">
                <a16:creationId xmlns:a16="http://schemas.microsoft.com/office/drawing/2014/main" id="{37EF5C58-1FF6-4ABE-8D2E-0F465CB16D07}"/>
              </a:ext>
            </a:extLst>
          </p:cNvPr>
          <p:cNvSpPr>
            <a:spLocks noGrp="1"/>
          </p:cNvSpPr>
          <p:nvPr>
            <p:ph idx="1"/>
          </p:nvPr>
        </p:nvSpPr>
        <p:spPr>
          <a:xfrm>
            <a:off x="838200" y="1577686"/>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Consider TPOT your </a:t>
            </a:r>
            <a:r>
              <a:rPr lang="en-US" sz="2000" b="1" dirty="0">
                <a:latin typeface="Times New Roman" panose="02020603050405020304" pitchFamily="18" charset="0"/>
                <a:cs typeface="Times New Roman" panose="02020603050405020304" pitchFamily="18" charset="0"/>
              </a:rPr>
              <a:t>Data Science Assistant</a:t>
            </a:r>
            <a:r>
              <a:rPr lang="en-US" sz="2000" dirty="0">
                <a:latin typeface="Times New Roman" panose="02020603050405020304" pitchFamily="18" charset="0"/>
                <a:cs typeface="Times New Roman" panose="02020603050405020304" pitchFamily="18" charset="0"/>
              </a:rPr>
              <a:t>. TPOT is a Python Automated Machine Learning tool that optimizes machine learning pipelines using genetic programming.</a:t>
            </a:r>
          </a:p>
          <a:p>
            <a:pPr algn="just"/>
            <a:r>
              <a:rPr lang="en-US" sz="2000" dirty="0">
                <a:latin typeface="Times New Roman" panose="02020603050405020304" pitchFamily="18" charset="0"/>
                <a:cs typeface="Times New Roman" panose="02020603050405020304" pitchFamily="18" charset="0"/>
              </a:rPr>
              <a:t>First phase </a:t>
            </a:r>
            <a:r>
              <a:rPr lang="en-US" sz="2000" dirty="0">
                <a:solidFill>
                  <a:srgbClr val="C00000"/>
                </a:solidFill>
                <a:latin typeface="Times New Roman" panose="02020603050405020304" pitchFamily="18" charset="0"/>
                <a:cs typeface="Times New Roman" panose="02020603050405020304" pitchFamily="18" charset="0"/>
              </a:rPr>
              <a:t>– rule based </a:t>
            </a:r>
          </a:p>
          <a:p>
            <a:pPr algn="just"/>
            <a:r>
              <a:rPr lang="en-US" sz="2000" dirty="0">
                <a:latin typeface="Times New Roman" panose="02020603050405020304" pitchFamily="18" charset="0"/>
                <a:cs typeface="Times New Roman" panose="02020603050405020304" pitchFamily="18" charset="0"/>
              </a:rPr>
              <a:t>Second phase </a:t>
            </a:r>
            <a:r>
              <a:rPr lang="en-US" sz="2000" dirty="0">
                <a:solidFill>
                  <a:srgbClr val="C00000"/>
                </a:solidFill>
                <a:latin typeface="Times New Roman" panose="02020603050405020304" pitchFamily="18" charset="0"/>
                <a:cs typeface="Times New Roman" panose="02020603050405020304" pitchFamily="18" charset="0"/>
              </a:rPr>
              <a:t>– Heuristic</a:t>
            </a:r>
          </a:p>
          <a:p>
            <a:pPr algn="just"/>
            <a:r>
              <a:rPr lang="en-US" sz="2000" dirty="0">
                <a:latin typeface="Times New Roman" panose="02020603050405020304" pitchFamily="18" charset="0"/>
                <a:cs typeface="Times New Roman" panose="02020603050405020304" pitchFamily="18" charset="0"/>
              </a:rPr>
              <a:t>Now</a:t>
            </a:r>
            <a:r>
              <a:rPr lang="en-US" sz="2000" dirty="0">
                <a:solidFill>
                  <a:srgbClr val="C00000"/>
                </a:solidFill>
                <a:latin typeface="Times New Roman" panose="02020603050405020304" pitchFamily="18" charset="0"/>
                <a:cs typeface="Times New Roman" panose="02020603050405020304" pitchFamily="18" charset="0"/>
              </a:rPr>
              <a:t> - Learning </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drawing of a face&#10;&#10;Description generated with high confidence">
            <a:extLst>
              <a:ext uri="{FF2B5EF4-FFF2-40B4-BE49-F238E27FC236}">
                <a16:creationId xmlns:a16="http://schemas.microsoft.com/office/drawing/2014/main" id="{CA639CA2-DE5B-49D2-81DF-5F0D96AF25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536" y="208253"/>
            <a:ext cx="1537070" cy="1347498"/>
          </a:xfrm>
          <a:prstGeom prst="rect">
            <a:avLst/>
          </a:prstGeom>
        </p:spPr>
      </p:pic>
      <p:sp>
        <p:nvSpPr>
          <p:cNvPr id="11" name="Slide Number Placeholder 10">
            <a:extLst>
              <a:ext uri="{FF2B5EF4-FFF2-40B4-BE49-F238E27FC236}">
                <a16:creationId xmlns:a16="http://schemas.microsoft.com/office/drawing/2014/main" id="{387A2EAA-D1D1-45B2-8536-1D95C4388B23}"/>
              </a:ext>
            </a:extLst>
          </p:cNvPr>
          <p:cNvSpPr>
            <a:spLocks noGrp="1"/>
          </p:cNvSpPr>
          <p:nvPr>
            <p:ph type="sldNum" sz="quarter" idx="12"/>
          </p:nvPr>
        </p:nvSpPr>
        <p:spPr/>
        <p:txBody>
          <a:bodyPr/>
          <a:lstStyle/>
          <a:p>
            <a:fld id="{DB2ADFAD-AFFF-4EE7-8B6F-7373C3EAD888}" type="slidenum">
              <a:rPr lang="en-US" smtClean="0"/>
              <a:t>21</a:t>
            </a:fld>
            <a:endParaRPr lang="en-US"/>
          </a:p>
        </p:txBody>
      </p:sp>
    </p:spTree>
    <p:extLst>
      <p:ext uri="{BB962C8B-B14F-4D97-AF65-F5344CB8AC3E}">
        <p14:creationId xmlns:p14="http://schemas.microsoft.com/office/powerpoint/2010/main" val="160671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4/4</a:t>
            </a:r>
            <a:br>
              <a:rPr lang="en-GB" dirty="0">
                <a:latin typeface="Times New Roman" panose="02020603050405020304" pitchFamily="18" charset="0"/>
                <a:cs typeface="Times New Roman" panose="02020603050405020304" pitchFamily="18" charset="0"/>
              </a:rPr>
            </a:br>
            <a:r>
              <a:rPr lang="en-GB" sz="2800" dirty="0" err="1">
                <a:latin typeface="Times New Roman" panose="02020603050405020304" pitchFamily="18" charset="0"/>
                <a:cs typeface="Times New Roman" panose="02020603050405020304" pitchFamily="18" charset="0"/>
              </a:rPr>
              <a:t>ExtraTreeCalssifier</a:t>
            </a:r>
            <a:r>
              <a:rPr lang="en-GB" sz="2800" dirty="0">
                <a:solidFill>
                  <a:srgbClr val="C00000"/>
                </a:solidFill>
                <a:latin typeface="Times New Roman" panose="02020603050405020304" pitchFamily="18" charset="0"/>
                <a:cs typeface="Times New Roman" panose="02020603050405020304" pitchFamily="18" charset="0"/>
              </a:rPr>
              <a:t> </a:t>
            </a:r>
            <a:endParaRPr lang="en-US" dirty="0"/>
          </a:p>
        </p:txBody>
      </p:sp>
      <p:sp>
        <p:nvSpPr>
          <p:cNvPr id="4" name="Content Placeholder 3">
            <a:extLst>
              <a:ext uri="{FF2B5EF4-FFF2-40B4-BE49-F238E27FC236}">
                <a16:creationId xmlns:a16="http://schemas.microsoft.com/office/drawing/2014/main" id="{37EF5C58-1FF6-4ABE-8D2E-0F465CB16D07}"/>
              </a:ext>
            </a:extLst>
          </p:cNvPr>
          <p:cNvSpPr>
            <a:spLocks noGrp="1"/>
          </p:cNvSpPr>
          <p:nvPr>
            <p:ph idx="1"/>
          </p:nvPr>
        </p:nvSpPr>
        <p:spPr>
          <a:xfrm>
            <a:off x="838200" y="1825625"/>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TPOT will automate the most tedious part of machine learning by intelligently exploring thousands of possible pipelines to find the best one for your data.</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drawing of a face&#10;&#10;Description generated with high confidence">
            <a:extLst>
              <a:ext uri="{FF2B5EF4-FFF2-40B4-BE49-F238E27FC236}">
                <a16:creationId xmlns:a16="http://schemas.microsoft.com/office/drawing/2014/main" id="{CA639CA2-DE5B-49D2-81DF-5F0D96AF25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4536" y="208253"/>
            <a:ext cx="1537070" cy="1347498"/>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21955624-56DA-4A25-853F-6F1ED6067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950" y="2807906"/>
            <a:ext cx="8243667" cy="3878555"/>
          </a:xfrm>
          <a:prstGeom prst="rect">
            <a:avLst/>
          </a:prstGeom>
        </p:spPr>
      </p:pic>
      <p:sp>
        <p:nvSpPr>
          <p:cNvPr id="9" name="Slide Number Placeholder 8">
            <a:extLst>
              <a:ext uri="{FF2B5EF4-FFF2-40B4-BE49-F238E27FC236}">
                <a16:creationId xmlns:a16="http://schemas.microsoft.com/office/drawing/2014/main" id="{EC6DDD5E-5EA7-407C-8F6F-10E96AE55DE7}"/>
              </a:ext>
            </a:extLst>
          </p:cNvPr>
          <p:cNvSpPr>
            <a:spLocks noGrp="1"/>
          </p:cNvSpPr>
          <p:nvPr>
            <p:ph type="sldNum" sz="quarter" idx="12"/>
          </p:nvPr>
        </p:nvSpPr>
        <p:spPr/>
        <p:txBody>
          <a:bodyPr/>
          <a:lstStyle/>
          <a:p>
            <a:fld id="{DB2ADFAD-AFFF-4EE7-8B6F-7373C3EAD888}" type="slidenum">
              <a:rPr lang="en-US" smtClean="0"/>
              <a:t>22</a:t>
            </a:fld>
            <a:endParaRPr lang="en-US"/>
          </a:p>
        </p:txBody>
      </p:sp>
    </p:spTree>
    <p:extLst>
      <p:ext uri="{BB962C8B-B14F-4D97-AF65-F5344CB8AC3E}">
        <p14:creationId xmlns:p14="http://schemas.microsoft.com/office/powerpoint/2010/main" val="258774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4/4</a:t>
            </a:r>
            <a:br>
              <a:rPr lang="en-GB" dirty="0">
                <a:latin typeface="Times New Roman" panose="02020603050405020304" pitchFamily="18" charset="0"/>
                <a:cs typeface="Times New Roman" panose="02020603050405020304" pitchFamily="18" charset="0"/>
              </a:rPr>
            </a:br>
            <a:r>
              <a:rPr lang="en-GB" sz="2800" dirty="0" err="1">
                <a:latin typeface="Times New Roman" panose="02020603050405020304" pitchFamily="18" charset="0"/>
                <a:cs typeface="Times New Roman" panose="02020603050405020304" pitchFamily="18" charset="0"/>
              </a:rPr>
              <a:t>ExtraTreeClassifier</a:t>
            </a:r>
            <a:r>
              <a:rPr lang="en-GB" sz="2800" dirty="0">
                <a:latin typeface="Times New Roman" panose="02020603050405020304" pitchFamily="18" charset="0"/>
                <a:cs typeface="Times New Roman" panose="02020603050405020304" pitchFamily="18" charset="0"/>
              </a:rPr>
              <a:t> </a:t>
            </a:r>
            <a:r>
              <a:rPr lang="en-GB" sz="2800" dirty="0">
                <a:solidFill>
                  <a:srgbClr val="C00000"/>
                </a:solidFill>
                <a:latin typeface="Times New Roman" panose="02020603050405020304" pitchFamily="18" charset="0"/>
                <a:cs typeface="Times New Roman" panose="02020603050405020304" pitchFamily="18" charset="0"/>
              </a:rPr>
              <a:t>Training Phase</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EF19812-3F3D-4373-AB6C-8DE7A325D9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90" y="2141537"/>
            <a:ext cx="6291799" cy="4351338"/>
          </a:xfrm>
        </p:spPr>
      </p:pic>
      <p:pic>
        <p:nvPicPr>
          <p:cNvPr id="7" name="Picture 6" descr="A drawing of a face&#10;&#10;Description generated with high confidence">
            <a:extLst>
              <a:ext uri="{FF2B5EF4-FFF2-40B4-BE49-F238E27FC236}">
                <a16:creationId xmlns:a16="http://schemas.microsoft.com/office/drawing/2014/main" id="{CA639CA2-DE5B-49D2-81DF-5F0D96AF25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536" y="208253"/>
            <a:ext cx="1537070" cy="1347498"/>
          </a:xfrm>
          <a:prstGeom prst="rect">
            <a:avLst/>
          </a:prstGeom>
        </p:spPr>
      </p:pic>
      <p:sp>
        <p:nvSpPr>
          <p:cNvPr id="6" name="TextBox 5">
            <a:extLst>
              <a:ext uri="{FF2B5EF4-FFF2-40B4-BE49-F238E27FC236}">
                <a16:creationId xmlns:a16="http://schemas.microsoft.com/office/drawing/2014/main" id="{B306BD26-2147-4E08-8177-010C176C8DAC}"/>
              </a:ext>
            </a:extLst>
          </p:cNvPr>
          <p:cNvSpPr txBox="1"/>
          <p:nvPr/>
        </p:nvSpPr>
        <p:spPr>
          <a:xfrm>
            <a:off x="7413674" y="2172920"/>
            <a:ext cx="4051495"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Extra-Tree method produces piece-wise multilinear approximations, rather than the piece-wise constant ones of random forests.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has just one demerits that, the </a:t>
            </a:r>
            <a:r>
              <a:rPr lang="en-US" sz="2400" dirty="0">
                <a:solidFill>
                  <a:srgbClr val="C00000"/>
                </a:solidFill>
                <a:latin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cs typeface="Times New Roman" panose="02020603050405020304" pitchFamily="18" charset="0"/>
              </a:rPr>
              <a:t> it consumes is much higher than any model I tried. The accuracy during training was </a:t>
            </a:r>
            <a:r>
              <a:rPr lang="en-US" sz="2400" dirty="0">
                <a:solidFill>
                  <a:srgbClr val="C00000"/>
                </a:solidFill>
                <a:latin typeface="Times New Roman" panose="02020603050405020304" pitchFamily="18" charset="0"/>
                <a:cs typeface="Times New Roman" panose="02020603050405020304" pitchFamily="18" charset="0"/>
              </a:rPr>
              <a:t>99.64%</a:t>
            </a:r>
            <a:r>
              <a:rPr lang="en-US" sz="2400" dirty="0">
                <a:latin typeface="Times New Roman" panose="02020603050405020304" pitchFamily="18" charset="0"/>
                <a:cs typeface="Times New Roman" panose="02020603050405020304" pitchFamily="18" charset="0"/>
              </a:rPr>
              <a:t> </a:t>
            </a:r>
          </a:p>
        </p:txBody>
      </p:sp>
      <p:sp>
        <p:nvSpPr>
          <p:cNvPr id="9" name="Slide Number Placeholder 8">
            <a:extLst>
              <a:ext uri="{FF2B5EF4-FFF2-40B4-BE49-F238E27FC236}">
                <a16:creationId xmlns:a16="http://schemas.microsoft.com/office/drawing/2014/main" id="{E27A0FF2-790E-4DF7-A544-8A94F6DC89FE}"/>
              </a:ext>
            </a:extLst>
          </p:cNvPr>
          <p:cNvSpPr>
            <a:spLocks noGrp="1"/>
          </p:cNvSpPr>
          <p:nvPr>
            <p:ph type="sldNum" sz="quarter" idx="12"/>
          </p:nvPr>
        </p:nvSpPr>
        <p:spPr/>
        <p:txBody>
          <a:bodyPr/>
          <a:lstStyle/>
          <a:p>
            <a:fld id="{DB2ADFAD-AFFF-4EE7-8B6F-7373C3EAD888}" type="slidenum">
              <a:rPr lang="en-US" smtClean="0"/>
              <a:t>23</a:t>
            </a:fld>
            <a:endParaRPr lang="en-US"/>
          </a:p>
        </p:txBody>
      </p:sp>
    </p:spTree>
    <p:extLst>
      <p:ext uri="{BB962C8B-B14F-4D97-AF65-F5344CB8AC3E}">
        <p14:creationId xmlns:p14="http://schemas.microsoft.com/office/powerpoint/2010/main" val="193808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latin typeface="Times New Roman" panose="02020603050405020304" pitchFamily="18" charset="0"/>
                <a:cs typeface="Times New Roman" panose="02020603050405020304" pitchFamily="18" charset="0"/>
              </a:rPr>
              <a:t>Results </a:t>
            </a:r>
            <a:r>
              <a:rPr lang="en-GB" sz="3200" dirty="0">
                <a:latin typeface="Times New Roman" panose="02020603050405020304" pitchFamily="18" charset="0"/>
                <a:cs typeface="Times New Roman" panose="02020603050405020304" pitchFamily="18" charset="0"/>
              </a:rPr>
              <a:t>4/4</a:t>
            </a:r>
            <a:br>
              <a:rPr lang="en-GB" dirty="0">
                <a:latin typeface="Times New Roman" panose="02020603050405020304" pitchFamily="18" charset="0"/>
                <a:cs typeface="Times New Roman" panose="02020603050405020304" pitchFamily="18" charset="0"/>
              </a:rPr>
            </a:br>
            <a:r>
              <a:rPr lang="en-GB" sz="2800" dirty="0" err="1">
                <a:latin typeface="Times New Roman" panose="02020603050405020304" pitchFamily="18" charset="0"/>
                <a:cs typeface="Times New Roman" panose="02020603050405020304" pitchFamily="18" charset="0"/>
              </a:rPr>
              <a:t>ExtraTreeCalssifier</a:t>
            </a:r>
            <a:r>
              <a:rPr lang="en-GB" sz="2800" dirty="0">
                <a:latin typeface="Times New Roman" panose="02020603050405020304" pitchFamily="18" charset="0"/>
                <a:cs typeface="Times New Roman" panose="02020603050405020304" pitchFamily="18" charset="0"/>
              </a:rPr>
              <a:t> </a:t>
            </a:r>
            <a:r>
              <a:rPr lang="en-GB" sz="2800" dirty="0">
                <a:solidFill>
                  <a:srgbClr val="C00000"/>
                </a:solidFill>
                <a:latin typeface="Times New Roman" panose="02020603050405020304" pitchFamily="18" charset="0"/>
                <a:cs typeface="Times New Roman" panose="02020603050405020304" pitchFamily="18" charset="0"/>
              </a:rPr>
              <a:t>Testing Phase</a:t>
            </a:r>
            <a:endParaRPr lang="en-US" dirty="0"/>
          </a:p>
        </p:txBody>
      </p:sp>
      <p:pic>
        <p:nvPicPr>
          <p:cNvPr id="7" name="Picture 6" descr="A drawing of a face&#10;&#10;Description generated with high confidence">
            <a:extLst>
              <a:ext uri="{FF2B5EF4-FFF2-40B4-BE49-F238E27FC236}">
                <a16:creationId xmlns:a16="http://schemas.microsoft.com/office/drawing/2014/main" id="{CA639CA2-DE5B-49D2-81DF-5F0D96AF25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4536" y="208253"/>
            <a:ext cx="1537070" cy="1347498"/>
          </a:xfrm>
          <a:prstGeom prst="rect">
            <a:avLst/>
          </a:prstGeom>
        </p:spPr>
      </p:pic>
      <p:pic>
        <p:nvPicPr>
          <p:cNvPr id="11" name="Content Placeholder 10">
            <a:extLst>
              <a:ext uri="{FF2B5EF4-FFF2-40B4-BE49-F238E27FC236}">
                <a16:creationId xmlns:a16="http://schemas.microsoft.com/office/drawing/2014/main" id="{72F297D8-3338-44AE-B4A1-53341D8690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95817"/>
            <a:ext cx="5693676" cy="4351338"/>
          </a:xfrm>
        </p:spPr>
      </p:pic>
      <p:pic>
        <p:nvPicPr>
          <p:cNvPr id="13" name="Picture 12" descr="A screenshot of a cell phone&#10;&#10;Description generated with very high confidence">
            <a:extLst>
              <a:ext uri="{FF2B5EF4-FFF2-40B4-BE49-F238E27FC236}">
                <a16:creationId xmlns:a16="http://schemas.microsoft.com/office/drawing/2014/main" id="{F7577775-E99F-441E-8C76-E79E45442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708" y="5423872"/>
            <a:ext cx="5025983" cy="614286"/>
          </a:xfrm>
          <a:prstGeom prst="rect">
            <a:avLst/>
          </a:prstGeom>
        </p:spPr>
      </p:pic>
      <p:sp>
        <p:nvSpPr>
          <p:cNvPr id="14" name="TextBox 13">
            <a:extLst>
              <a:ext uri="{FF2B5EF4-FFF2-40B4-BE49-F238E27FC236}">
                <a16:creationId xmlns:a16="http://schemas.microsoft.com/office/drawing/2014/main" id="{05897731-3CBF-42D5-87E0-A1F93DCA40AA}"/>
              </a:ext>
            </a:extLst>
          </p:cNvPr>
          <p:cNvSpPr txBox="1"/>
          <p:nvPr/>
        </p:nvSpPr>
        <p:spPr>
          <a:xfrm>
            <a:off x="7023794" y="4434559"/>
            <a:ext cx="4947812"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TPOT achieved </a:t>
            </a:r>
            <a:r>
              <a:rPr lang="en-US" sz="2400" dirty="0">
                <a:solidFill>
                  <a:srgbClr val="C00000"/>
                </a:solidFill>
                <a:latin typeface="Times New Roman" panose="02020603050405020304" pitchFamily="18" charset="0"/>
                <a:cs typeface="Times New Roman" panose="02020603050405020304" pitchFamily="18" charset="0"/>
              </a:rPr>
              <a:t>99.9% </a:t>
            </a:r>
            <a:r>
              <a:rPr lang="en-US" sz="2400" dirty="0">
                <a:latin typeface="Times New Roman" panose="02020603050405020304" pitchFamily="18" charset="0"/>
                <a:cs typeface="Times New Roman" panose="02020603050405020304" pitchFamily="18" charset="0"/>
              </a:rPr>
              <a:t>accuracy </a:t>
            </a:r>
          </a:p>
          <a:p>
            <a:pPr algn="just"/>
            <a:r>
              <a:rPr lang="en-US" sz="2400" dirty="0">
                <a:latin typeface="Times New Roman" panose="02020603050405020304" pitchFamily="18" charset="0"/>
                <a:cs typeface="Times New Roman" panose="02020603050405020304" pitchFamily="18" charset="0"/>
              </a:rPr>
              <a:t>on test set and overtake all the models. </a:t>
            </a:r>
          </a:p>
        </p:txBody>
      </p:sp>
      <p:sp>
        <p:nvSpPr>
          <p:cNvPr id="17" name="Slide Number Placeholder 16">
            <a:extLst>
              <a:ext uri="{FF2B5EF4-FFF2-40B4-BE49-F238E27FC236}">
                <a16:creationId xmlns:a16="http://schemas.microsoft.com/office/drawing/2014/main" id="{37B311ED-DC92-4CBA-BF72-F926B789BCEC}"/>
              </a:ext>
            </a:extLst>
          </p:cNvPr>
          <p:cNvSpPr>
            <a:spLocks noGrp="1"/>
          </p:cNvSpPr>
          <p:nvPr>
            <p:ph type="sldNum" sz="quarter" idx="12"/>
          </p:nvPr>
        </p:nvSpPr>
        <p:spPr/>
        <p:txBody>
          <a:bodyPr/>
          <a:lstStyle/>
          <a:p>
            <a:fld id="{DB2ADFAD-AFFF-4EE7-8B6F-7373C3EAD888}" type="slidenum">
              <a:rPr lang="en-US" smtClean="0"/>
              <a:t>24</a:t>
            </a:fld>
            <a:endParaRPr lang="en-US"/>
          </a:p>
        </p:txBody>
      </p:sp>
    </p:spTree>
    <p:extLst>
      <p:ext uri="{BB962C8B-B14F-4D97-AF65-F5344CB8AC3E}">
        <p14:creationId xmlns:p14="http://schemas.microsoft.com/office/powerpoint/2010/main" val="175576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latin typeface="Times New Roman" panose="02020603050405020304" pitchFamily="18" charset="0"/>
                <a:cs typeface="Times New Roman" panose="02020603050405020304" pitchFamily="18" charset="0"/>
              </a:rPr>
              <a:t>Future Work</a:t>
            </a:r>
            <a:endParaRPr lang="en-US" dirty="0"/>
          </a:p>
        </p:txBody>
      </p:sp>
      <p:sp>
        <p:nvSpPr>
          <p:cNvPr id="4" name="Content Placeholder 3">
            <a:extLst>
              <a:ext uri="{FF2B5EF4-FFF2-40B4-BE49-F238E27FC236}">
                <a16:creationId xmlns:a16="http://schemas.microsoft.com/office/drawing/2014/main" id="{DA168989-6A2F-43AE-85F0-6DE92064D1B4}"/>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Real-time emotion detection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deployment on online platform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939C0B1-A962-4DFB-A031-CC6F5C2A32DC}"/>
              </a:ext>
            </a:extLst>
          </p:cNvPr>
          <p:cNvSpPr>
            <a:spLocks noGrp="1"/>
          </p:cNvSpPr>
          <p:nvPr>
            <p:ph type="sldNum" sz="quarter" idx="12"/>
          </p:nvPr>
        </p:nvSpPr>
        <p:spPr/>
        <p:txBody>
          <a:bodyPr/>
          <a:lstStyle/>
          <a:p>
            <a:fld id="{DB2ADFAD-AFFF-4EE7-8B6F-7373C3EAD888}" type="slidenum">
              <a:rPr lang="en-US" smtClean="0"/>
              <a:t>25</a:t>
            </a:fld>
            <a:endParaRPr lang="en-US"/>
          </a:p>
        </p:txBody>
      </p:sp>
    </p:spTree>
    <p:extLst>
      <p:ext uri="{BB962C8B-B14F-4D97-AF65-F5344CB8AC3E}">
        <p14:creationId xmlns:p14="http://schemas.microsoft.com/office/powerpoint/2010/main" val="297825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GB" dirty="0">
                <a:latin typeface="Times New Roman" panose="02020603050405020304" pitchFamily="18" charset="0"/>
                <a:cs typeface="Times New Roman" panose="02020603050405020304" pitchFamily="18" charset="0"/>
              </a:rPr>
              <a:t>Conclusion</a:t>
            </a:r>
            <a:endParaRPr lang="en-US" dirty="0"/>
          </a:p>
        </p:txBody>
      </p:sp>
      <p:sp>
        <p:nvSpPr>
          <p:cNvPr id="4" name="Content Placeholder 3">
            <a:extLst>
              <a:ext uri="{FF2B5EF4-FFF2-40B4-BE49-F238E27FC236}">
                <a16:creationId xmlns:a16="http://schemas.microsoft.com/office/drawing/2014/main" id="{DA168989-6A2F-43AE-85F0-6DE92064D1B4}"/>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Table below consist all the model and their performance on Toronto speech set. </a:t>
            </a:r>
          </a:p>
          <a:p>
            <a:pPr algn="just"/>
            <a:r>
              <a:rPr lang="en-US" sz="2400" dirty="0">
                <a:latin typeface="Times New Roman" panose="02020603050405020304" pitchFamily="18" charset="0"/>
                <a:cs typeface="Times New Roman" panose="02020603050405020304" pitchFamily="18" charset="0"/>
              </a:rPr>
              <a:t>Here one can see that </a:t>
            </a:r>
            <a:r>
              <a:rPr lang="en-US" sz="2400" dirty="0" err="1">
                <a:latin typeface="Times New Roman" panose="02020603050405020304" pitchFamily="18" charset="0"/>
                <a:cs typeface="Times New Roman" panose="02020603050405020304" pitchFamily="18" charset="0"/>
              </a:rPr>
              <a:t>autoML</a:t>
            </a:r>
            <a:r>
              <a:rPr lang="en-US" sz="2400" dirty="0">
                <a:latin typeface="Times New Roman" panose="02020603050405020304" pitchFamily="18" charset="0"/>
                <a:cs typeface="Times New Roman" panose="02020603050405020304" pitchFamily="18" charset="0"/>
              </a:rPr>
              <a:t> model outperform each and every model by achieving 99.82% of accuracy score. </a:t>
            </a:r>
          </a:p>
          <a:p>
            <a:pPr algn="just"/>
            <a:r>
              <a:rPr lang="en-US" sz="2400" dirty="0">
                <a:latin typeface="Times New Roman" panose="02020603050405020304" pitchFamily="18" charset="0"/>
                <a:cs typeface="Times New Roman" panose="02020603050405020304" pitchFamily="18" charset="0"/>
              </a:rPr>
              <a:t>During experiment SVM with linear and </a:t>
            </a:r>
            <a:r>
              <a:rPr lang="en-US" sz="2400" dirty="0" err="1">
                <a:latin typeface="Times New Roman" panose="02020603050405020304" pitchFamily="18" charset="0"/>
                <a:cs typeface="Times New Roman" panose="02020603050405020304" pitchFamily="18" charset="0"/>
              </a:rPr>
              <a:t>rbf</a:t>
            </a:r>
            <a:r>
              <a:rPr lang="en-US" sz="2400" dirty="0">
                <a:latin typeface="Times New Roman" panose="02020603050405020304" pitchFamily="18" charset="0"/>
                <a:cs typeface="Times New Roman" panose="02020603050405020304" pitchFamily="18" charset="0"/>
              </a:rPr>
              <a:t> kernel were tried by ensemble it but didn’t perform well at all.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Moreover, MLP has poor predicting power in this research too. </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676231A-0132-4E91-BBF2-6F4E54E22632}"/>
              </a:ext>
            </a:extLst>
          </p:cNvPr>
          <p:cNvGraphicFramePr>
            <a:graphicFrameLocks noGrp="1"/>
          </p:cNvGraphicFramePr>
          <p:nvPr>
            <p:extLst>
              <p:ext uri="{D42A27DB-BD31-4B8C-83A1-F6EECF244321}">
                <p14:modId xmlns:p14="http://schemas.microsoft.com/office/powerpoint/2010/main" val="2926441608"/>
              </p:ext>
            </p:extLst>
          </p:nvPr>
        </p:nvGraphicFramePr>
        <p:xfrm>
          <a:off x="3859236" y="4188460"/>
          <a:ext cx="4751363" cy="2123440"/>
        </p:xfrm>
        <a:graphic>
          <a:graphicData uri="http://schemas.openxmlformats.org/drawingml/2006/table">
            <a:tbl>
              <a:tblPr firstRow="1" bandRow="1">
                <a:tableStyleId>{0E3FDE45-AF77-4B5C-9715-49D594BDF05E}</a:tableStyleId>
              </a:tblPr>
              <a:tblGrid>
                <a:gridCol w="818737">
                  <a:extLst>
                    <a:ext uri="{9D8B030D-6E8A-4147-A177-3AD203B41FA5}">
                      <a16:colId xmlns:a16="http://schemas.microsoft.com/office/drawing/2014/main" val="3819496478"/>
                    </a:ext>
                  </a:extLst>
                </a:gridCol>
                <a:gridCol w="2064951">
                  <a:extLst>
                    <a:ext uri="{9D8B030D-6E8A-4147-A177-3AD203B41FA5}">
                      <a16:colId xmlns:a16="http://schemas.microsoft.com/office/drawing/2014/main" val="2607422995"/>
                    </a:ext>
                  </a:extLst>
                </a:gridCol>
                <a:gridCol w="1867675">
                  <a:extLst>
                    <a:ext uri="{9D8B030D-6E8A-4147-A177-3AD203B41FA5}">
                      <a16:colId xmlns:a16="http://schemas.microsoft.com/office/drawing/2014/main" val="2186493528"/>
                    </a:ext>
                  </a:extLst>
                </a:gridCol>
              </a:tblGrid>
              <a:tr h="490156">
                <a:tc>
                  <a:txBody>
                    <a:bodyPr/>
                    <a:lstStyle/>
                    <a:p>
                      <a:r>
                        <a:rPr lang="en-US" dirty="0">
                          <a:latin typeface="Times New Roman" panose="02020603050405020304" pitchFamily="18" charset="0"/>
                          <a:cs typeface="Times New Roman" panose="02020603050405020304" pitchFamily="18" charset="0"/>
                        </a:rPr>
                        <a:t>No. </a:t>
                      </a:r>
                    </a:p>
                  </a:txBody>
                  <a:tcPr/>
                </a:tc>
                <a:tc>
                  <a:txBody>
                    <a:bodyPr/>
                    <a:lstStyle/>
                    <a:p>
                      <a:r>
                        <a:rPr lang="en-US" dirty="0">
                          <a:latin typeface="Times New Roman" panose="02020603050405020304" pitchFamily="18" charset="0"/>
                          <a:cs typeface="Times New Roman" panose="02020603050405020304" pitchFamily="18" charset="0"/>
                        </a:rPr>
                        <a:t>Model Name</a:t>
                      </a:r>
                    </a:p>
                  </a:txBody>
                  <a:tcPr/>
                </a:tc>
                <a:tc>
                  <a:txBody>
                    <a:bodyPr/>
                    <a:lstStyle/>
                    <a:p>
                      <a:r>
                        <a:rPr lang="en-US" dirty="0">
                          <a:latin typeface="Times New Roman" panose="02020603050405020304" pitchFamily="18" charset="0"/>
                          <a:cs typeface="Times New Roman" panose="02020603050405020304" pitchFamily="18" charset="0"/>
                        </a:rPr>
                        <a:t>Performance (%) Train/Test</a:t>
                      </a:r>
                    </a:p>
                  </a:txBody>
                  <a:tcPr/>
                </a:tc>
                <a:extLst>
                  <a:ext uri="{0D108BD9-81ED-4DB2-BD59-A6C34878D82A}">
                    <a16:rowId xmlns:a16="http://schemas.microsoft.com/office/drawing/2014/main" val="3536434855"/>
                  </a:ext>
                </a:extLst>
              </a:tr>
              <a:tr h="370840">
                <a:tc>
                  <a:txBody>
                    <a:bodyPr/>
                    <a:lstStyle/>
                    <a:p>
                      <a:r>
                        <a:rPr lang="en-US" dirty="0">
                          <a:latin typeface="Times New Roman" panose="02020603050405020304" pitchFamily="18" charset="0"/>
                          <a:cs typeface="Times New Roman" panose="02020603050405020304" pitchFamily="18" charset="0"/>
                        </a:rPr>
                        <a:t>01</a:t>
                      </a:r>
                    </a:p>
                  </a:txBody>
                  <a:tcPr/>
                </a:tc>
                <a:tc>
                  <a:txBody>
                    <a:bodyPr/>
                    <a:lstStyle/>
                    <a:p>
                      <a:r>
                        <a:rPr lang="en-US" dirty="0">
                          <a:latin typeface="Times New Roman" panose="02020603050405020304" pitchFamily="18" charset="0"/>
                          <a:cs typeface="Times New Roman" panose="02020603050405020304" pitchFamily="18" charset="0"/>
                        </a:rPr>
                        <a:t>KNN</a:t>
                      </a:r>
                    </a:p>
                  </a:txBody>
                  <a:tcPr/>
                </a:tc>
                <a:tc>
                  <a:txBody>
                    <a:bodyPr/>
                    <a:lstStyle/>
                    <a:p>
                      <a:r>
                        <a:rPr lang="en-US" dirty="0">
                          <a:latin typeface="Times New Roman" panose="02020603050405020304" pitchFamily="18" charset="0"/>
                          <a:cs typeface="Times New Roman" panose="02020603050405020304" pitchFamily="18" charset="0"/>
                        </a:rPr>
                        <a:t>98.57/98.57</a:t>
                      </a:r>
                    </a:p>
                  </a:txBody>
                  <a:tcPr/>
                </a:tc>
                <a:extLst>
                  <a:ext uri="{0D108BD9-81ED-4DB2-BD59-A6C34878D82A}">
                    <a16:rowId xmlns:a16="http://schemas.microsoft.com/office/drawing/2014/main" val="3447190785"/>
                  </a:ext>
                </a:extLst>
              </a:tr>
              <a:tr h="370840">
                <a:tc>
                  <a:txBody>
                    <a:bodyPr/>
                    <a:lstStyle/>
                    <a:p>
                      <a:r>
                        <a:rPr lang="en-US" dirty="0">
                          <a:latin typeface="Times New Roman" panose="02020603050405020304" pitchFamily="18" charset="0"/>
                          <a:cs typeface="Times New Roman" panose="02020603050405020304" pitchFamily="18" charset="0"/>
                        </a:rPr>
                        <a:t>02</a:t>
                      </a:r>
                    </a:p>
                  </a:txBody>
                  <a:tcPr/>
                </a:tc>
                <a:tc>
                  <a:txBody>
                    <a:bodyPr/>
                    <a:lstStyle/>
                    <a:p>
                      <a:r>
                        <a:rPr lang="en-US" dirty="0">
                          <a:latin typeface="Times New Roman" panose="02020603050405020304" pitchFamily="18" charset="0"/>
                          <a:cs typeface="Times New Roman" panose="02020603050405020304" pitchFamily="18" charset="0"/>
                        </a:rPr>
                        <a:t>Decision Tree</a:t>
                      </a:r>
                    </a:p>
                  </a:txBody>
                  <a:tcPr/>
                </a:tc>
                <a:tc>
                  <a:txBody>
                    <a:bodyPr/>
                    <a:lstStyle/>
                    <a:p>
                      <a:r>
                        <a:rPr lang="en-US" dirty="0">
                          <a:latin typeface="Times New Roman" panose="02020603050405020304" pitchFamily="18" charset="0"/>
                          <a:cs typeface="Times New Roman" panose="02020603050405020304" pitchFamily="18" charset="0"/>
                        </a:rPr>
                        <a:t>1.0/91.42</a:t>
                      </a:r>
                    </a:p>
                  </a:txBody>
                  <a:tcPr/>
                </a:tc>
                <a:extLst>
                  <a:ext uri="{0D108BD9-81ED-4DB2-BD59-A6C34878D82A}">
                    <a16:rowId xmlns:a16="http://schemas.microsoft.com/office/drawing/2014/main" val="1834017033"/>
                  </a:ext>
                </a:extLst>
              </a:tr>
              <a:tr h="370840">
                <a:tc>
                  <a:txBody>
                    <a:bodyPr/>
                    <a:lstStyle/>
                    <a:p>
                      <a:r>
                        <a:rPr lang="en-US" dirty="0">
                          <a:latin typeface="Times New Roman" panose="02020603050405020304" pitchFamily="18" charset="0"/>
                          <a:cs typeface="Times New Roman" panose="02020603050405020304" pitchFamily="18" charset="0"/>
                        </a:rPr>
                        <a:t>03</a:t>
                      </a:r>
                    </a:p>
                  </a:txBody>
                  <a:tcPr/>
                </a:tc>
                <a:tc>
                  <a:txBody>
                    <a:bodyPr/>
                    <a:lstStyle/>
                    <a:p>
                      <a:r>
                        <a:rPr lang="en-US" dirty="0">
                          <a:latin typeface="Times New Roman" panose="02020603050405020304" pitchFamily="18" charset="0"/>
                          <a:cs typeface="Times New Roman" panose="02020603050405020304" pitchFamily="18" charset="0"/>
                        </a:rPr>
                        <a:t>Neural Network</a:t>
                      </a:r>
                    </a:p>
                  </a:txBody>
                  <a:tcPr/>
                </a:tc>
                <a:tc>
                  <a:txBody>
                    <a:bodyPr/>
                    <a:lstStyle/>
                    <a:p>
                      <a:r>
                        <a:rPr lang="en-US" dirty="0">
                          <a:latin typeface="Times New Roman" panose="02020603050405020304" pitchFamily="18" charset="0"/>
                          <a:cs typeface="Times New Roman" panose="02020603050405020304" pitchFamily="18" charset="0"/>
                        </a:rPr>
                        <a:t>97.77/99.64</a:t>
                      </a:r>
                    </a:p>
                  </a:txBody>
                  <a:tcPr/>
                </a:tc>
                <a:extLst>
                  <a:ext uri="{0D108BD9-81ED-4DB2-BD59-A6C34878D82A}">
                    <a16:rowId xmlns:a16="http://schemas.microsoft.com/office/drawing/2014/main" val="3799569892"/>
                  </a:ext>
                </a:extLst>
              </a:tr>
              <a:tr h="370840">
                <a:tc>
                  <a:txBody>
                    <a:bodyPr/>
                    <a:lstStyle/>
                    <a:p>
                      <a:r>
                        <a:rPr lang="en-US" dirty="0">
                          <a:latin typeface="Times New Roman" panose="02020603050405020304" pitchFamily="18" charset="0"/>
                          <a:cs typeface="Times New Roman" panose="02020603050405020304" pitchFamily="18" charset="0"/>
                        </a:rPr>
                        <a:t>04</a:t>
                      </a:r>
                    </a:p>
                  </a:txBody>
                  <a:tcPr/>
                </a:tc>
                <a:tc>
                  <a:txBody>
                    <a:bodyPr/>
                    <a:lstStyle/>
                    <a:p>
                      <a:r>
                        <a:rPr lang="en-US" dirty="0" err="1">
                          <a:latin typeface="Times New Roman" panose="02020603050405020304" pitchFamily="18" charset="0"/>
                          <a:cs typeface="Times New Roman" panose="02020603050405020304" pitchFamily="18" charset="0"/>
                        </a:rPr>
                        <a:t>ExtraTreeClassifier</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99.64/99.82</a:t>
                      </a:r>
                    </a:p>
                  </a:txBody>
                  <a:tcPr/>
                </a:tc>
                <a:extLst>
                  <a:ext uri="{0D108BD9-81ED-4DB2-BD59-A6C34878D82A}">
                    <a16:rowId xmlns:a16="http://schemas.microsoft.com/office/drawing/2014/main" val="2260720389"/>
                  </a:ext>
                </a:extLst>
              </a:tr>
            </a:tbl>
          </a:graphicData>
        </a:graphic>
      </p:graphicFrame>
      <p:sp>
        <p:nvSpPr>
          <p:cNvPr id="5" name="Slide Number Placeholder 4">
            <a:extLst>
              <a:ext uri="{FF2B5EF4-FFF2-40B4-BE49-F238E27FC236}">
                <a16:creationId xmlns:a16="http://schemas.microsoft.com/office/drawing/2014/main" id="{F780AEB8-B27E-450B-A0A9-5FB1D1C95B2D}"/>
              </a:ext>
            </a:extLst>
          </p:cNvPr>
          <p:cNvSpPr>
            <a:spLocks noGrp="1"/>
          </p:cNvSpPr>
          <p:nvPr>
            <p:ph type="sldNum" sz="quarter" idx="12"/>
          </p:nvPr>
        </p:nvSpPr>
        <p:spPr/>
        <p:txBody>
          <a:bodyPr/>
          <a:lstStyle/>
          <a:p>
            <a:fld id="{DB2ADFAD-AFFF-4EE7-8B6F-7373C3EAD888}" type="slidenum">
              <a:rPr lang="en-US" smtClean="0"/>
              <a:t>26</a:t>
            </a:fld>
            <a:endParaRPr lang="en-US"/>
          </a:p>
        </p:txBody>
      </p:sp>
    </p:spTree>
    <p:extLst>
      <p:ext uri="{BB962C8B-B14F-4D97-AF65-F5344CB8AC3E}">
        <p14:creationId xmlns:p14="http://schemas.microsoft.com/office/powerpoint/2010/main" val="370684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87FD-8F1D-415C-9E88-7079151381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Acknowledgement </a:t>
            </a:r>
          </a:p>
        </p:txBody>
      </p:sp>
      <p:sp>
        <p:nvSpPr>
          <p:cNvPr id="3" name="Content Placeholder 2">
            <a:extLst>
              <a:ext uri="{FF2B5EF4-FFF2-40B4-BE49-F238E27FC236}">
                <a16:creationId xmlns:a16="http://schemas.microsoft.com/office/drawing/2014/main" id="{028A3E26-F91C-4379-AB55-AAA0825F4454}"/>
              </a:ext>
            </a:extLst>
          </p:cNvPr>
          <p:cNvSpPr>
            <a:spLocks noGrp="1"/>
          </p:cNvSpPr>
          <p:nvPr>
            <p:ph idx="1"/>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I would like to appreciate consistent support from Prof. Schmidt-</a:t>
            </a:r>
            <a:r>
              <a:rPr lang="en-US" dirty="0" err="1">
                <a:latin typeface="Times New Roman" panose="02020603050405020304" pitchFamily="18" charset="0"/>
                <a:cs typeface="Times New Roman" panose="02020603050405020304" pitchFamily="18" charset="0"/>
              </a:rPr>
              <a:t>Thieme</a:t>
            </a:r>
            <a:r>
              <a:rPr lang="en-US" dirty="0">
                <a:latin typeface="Times New Roman" panose="02020603050405020304" pitchFamily="18" charset="0"/>
                <a:cs typeface="Times New Roman" panose="02020603050405020304" pitchFamily="18" charset="0"/>
              </a:rPr>
              <a:t> and my research guide Mrs. Lydia Voss and whole ISMLL team. Apart from this, especial acknowledgement to my friend Manish Mishra and others for the support I got from them every-time. </a:t>
            </a:r>
          </a:p>
        </p:txBody>
      </p:sp>
      <p:sp>
        <p:nvSpPr>
          <p:cNvPr id="4" name="Slide Number Placeholder 3">
            <a:extLst>
              <a:ext uri="{FF2B5EF4-FFF2-40B4-BE49-F238E27FC236}">
                <a16:creationId xmlns:a16="http://schemas.microsoft.com/office/drawing/2014/main" id="{314AEA32-62B1-4107-BF11-BBBA3795AB64}"/>
              </a:ext>
            </a:extLst>
          </p:cNvPr>
          <p:cNvSpPr>
            <a:spLocks noGrp="1"/>
          </p:cNvSpPr>
          <p:nvPr>
            <p:ph type="sldNum" sz="quarter" idx="12"/>
          </p:nvPr>
        </p:nvSpPr>
        <p:spPr/>
        <p:txBody>
          <a:bodyPr/>
          <a:lstStyle/>
          <a:p>
            <a:fld id="{DB2ADFAD-AFFF-4EE7-8B6F-7373C3EAD888}" type="slidenum">
              <a:rPr lang="en-US" smtClean="0"/>
              <a:t>27</a:t>
            </a:fld>
            <a:endParaRPr lang="en-US"/>
          </a:p>
        </p:txBody>
      </p:sp>
    </p:spTree>
    <p:extLst>
      <p:ext uri="{BB962C8B-B14F-4D97-AF65-F5344CB8AC3E}">
        <p14:creationId xmlns:p14="http://schemas.microsoft.com/office/powerpoint/2010/main" val="3668042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9D1D05-ECD5-4D6A-ABC6-CC2FD8FD73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133" y="4514160"/>
            <a:ext cx="3362177" cy="2308695"/>
          </a:xfrm>
        </p:spPr>
      </p:pic>
      <p:pic>
        <p:nvPicPr>
          <p:cNvPr id="7" name="Picture 6" descr="A person wearing a suit and tie&#10;&#10;Description generated with very high confidence">
            <a:extLst>
              <a:ext uri="{FF2B5EF4-FFF2-40B4-BE49-F238E27FC236}">
                <a16:creationId xmlns:a16="http://schemas.microsoft.com/office/drawing/2014/main" id="{B336449B-BE22-4CF6-9C15-333459F91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24" y="745588"/>
            <a:ext cx="6344397" cy="3768572"/>
          </a:xfrm>
          <a:prstGeom prst="rect">
            <a:avLst/>
          </a:prstGeom>
        </p:spPr>
      </p:pic>
      <p:sp>
        <p:nvSpPr>
          <p:cNvPr id="8" name="Slide Number Placeholder 7">
            <a:extLst>
              <a:ext uri="{FF2B5EF4-FFF2-40B4-BE49-F238E27FC236}">
                <a16:creationId xmlns:a16="http://schemas.microsoft.com/office/drawing/2014/main" id="{F99BA493-CBF3-47AF-AD0B-69271DAD156C}"/>
              </a:ext>
            </a:extLst>
          </p:cNvPr>
          <p:cNvSpPr>
            <a:spLocks noGrp="1"/>
          </p:cNvSpPr>
          <p:nvPr>
            <p:ph type="sldNum" sz="quarter" idx="12"/>
          </p:nvPr>
        </p:nvSpPr>
        <p:spPr/>
        <p:txBody>
          <a:bodyPr/>
          <a:lstStyle/>
          <a:p>
            <a:fld id="{DB2ADFAD-AFFF-4EE7-8B6F-7373C3EAD888}" type="slidenum">
              <a:rPr lang="en-US" smtClean="0"/>
              <a:t>28</a:t>
            </a:fld>
            <a:endParaRPr lang="en-US"/>
          </a:p>
        </p:txBody>
      </p:sp>
    </p:spTree>
    <p:extLst>
      <p:ext uri="{BB962C8B-B14F-4D97-AF65-F5344CB8AC3E}">
        <p14:creationId xmlns:p14="http://schemas.microsoft.com/office/powerpoint/2010/main" val="315276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AD7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FD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1">
            <a:extLst>
              <a:ext uri="{FF2B5EF4-FFF2-40B4-BE49-F238E27FC236}">
                <a16:creationId xmlns:a16="http://schemas.microsoft.com/office/drawing/2014/main" id="{B9BC5271-C2C0-4454-B16F-EFABF0DD7A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
        <p:nvSpPr>
          <p:cNvPr id="4" name="Slide Number Placeholder 3">
            <a:extLst>
              <a:ext uri="{FF2B5EF4-FFF2-40B4-BE49-F238E27FC236}">
                <a16:creationId xmlns:a16="http://schemas.microsoft.com/office/drawing/2014/main" id="{D37BC678-416F-44B4-B5DD-FFFC36B3F795}"/>
              </a:ext>
            </a:extLst>
          </p:cNvPr>
          <p:cNvSpPr>
            <a:spLocks noGrp="1"/>
          </p:cNvSpPr>
          <p:nvPr>
            <p:ph type="sldNum" sz="quarter" idx="12"/>
          </p:nvPr>
        </p:nvSpPr>
        <p:spPr>
          <a:xfrm>
            <a:off x="10341428" y="6356350"/>
            <a:ext cx="1012371" cy="365125"/>
          </a:xfrm>
        </p:spPr>
        <p:txBody>
          <a:bodyPr>
            <a:normAutofit/>
          </a:bodyPr>
          <a:lstStyle/>
          <a:p>
            <a:pPr>
              <a:spcAft>
                <a:spcPts val="600"/>
              </a:spcAft>
            </a:pPr>
            <a:fld id="{DB2ADFAD-AFFF-4EE7-8B6F-7373C3EAD888}" type="slidenum">
              <a:rPr lang="en-US">
                <a:solidFill>
                  <a:srgbClr val="FFFFFF"/>
                </a:solidFill>
              </a:rPr>
              <a:pPr>
                <a:spcAft>
                  <a:spcPts val="600"/>
                </a:spcAft>
              </a:pPr>
              <a:t>29</a:t>
            </a:fld>
            <a:endParaRPr lang="en-US">
              <a:solidFill>
                <a:srgbClr val="FFFFFF"/>
              </a:solidFill>
            </a:endParaRPr>
          </a:p>
        </p:txBody>
      </p:sp>
      <p:sp>
        <p:nvSpPr>
          <p:cNvPr id="13" name="Content Placeholder 12">
            <a:extLst>
              <a:ext uri="{FF2B5EF4-FFF2-40B4-BE49-F238E27FC236}">
                <a16:creationId xmlns:a16="http://schemas.microsoft.com/office/drawing/2014/main" id="{7B24E39F-73FA-4247-83D4-E005E8492198}"/>
              </a:ext>
            </a:extLst>
          </p:cNvPr>
          <p:cNvSpPr>
            <a:spLocks noGrp="1"/>
          </p:cNvSpPr>
          <p:nvPr>
            <p:ph idx="1"/>
          </p:nvPr>
        </p:nvSpPr>
        <p:spPr>
          <a:xfrm>
            <a:off x="1136429" y="2278173"/>
            <a:ext cx="6467867" cy="3450613"/>
          </a:xfrm>
        </p:spPr>
        <p:txBody>
          <a:bodyPr anchor="ct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I have something more for you</a:t>
            </a:r>
          </a:p>
        </p:txBody>
      </p:sp>
      <p:pic>
        <p:nvPicPr>
          <p:cNvPr id="22" name="Picture 21" descr="A rainbow in the background&#10;&#10;Description generated with very high confidence">
            <a:extLst>
              <a:ext uri="{FF2B5EF4-FFF2-40B4-BE49-F238E27FC236}">
                <a16:creationId xmlns:a16="http://schemas.microsoft.com/office/drawing/2014/main" id="{C17E580F-4AC2-4822-9D82-708E844DE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28" y="930163"/>
            <a:ext cx="1927338" cy="1927338"/>
          </a:xfrm>
          <a:prstGeom prst="rect">
            <a:avLst/>
          </a:prstGeom>
        </p:spPr>
      </p:pic>
    </p:spTree>
    <p:extLst>
      <p:ext uri="{BB962C8B-B14F-4D97-AF65-F5344CB8AC3E}">
        <p14:creationId xmlns:p14="http://schemas.microsoft.com/office/powerpoint/2010/main" val="347884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Appendix </a:t>
            </a:r>
          </a:p>
        </p:txBody>
      </p:sp>
      <p:sp>
        <p:nvSpPr>
          <p:cNvPr id="3" name="Content Placeholder 2"/>
          <p:cNvSpPr>
            <a:spLocks noGrp="1"/>
          </p:cNvSpPr>
          <p:nvPr>
            <p:ph idx="1"/>
          </p:nvPr>
        </p:nvSpPr>
        <p:spPr>
          <a:xfrm>
            <a:off x="838200" y="1825625"/>
            <a:ext cx="10515600" cy="4895850"/>
          </a:xfrm>
        </p:spPr>
        <p:txBody>
          <a:bodyPr>
            <a:normAutofit fontScale="77500" lnSpcReduction="20000"/>
          </a:bodyPr>
          <a:lstStyle/>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Why Emotion Detection </a:t>
            </a:r>
          </a:p>
          <a:p>
            <a:r>
              <a:rPr lang="en-GB" dirty="0">
                <a:latin typeface="Times New Roman" panose="02020603050405020304" pitchFamily="18" charset="0"/>
                <a:cs typeface="Times New Roman" panose="02020603050405020304" pitchFamily="18" charset="0"/>
              </a:rPr>
              <a:t>Challenges </a:t>
            </a:r>
          </a:p>
          <a:p>
            <a:r>
              <a:rPr lang="en-US" dirty="0">
                <a:latin typeface="Times New Roman" panose="02020603050405020304" pitchFamily="18" charset="0"/>
                <a:cs typeface="Times New Roman" panose="02020603050405020304" pitchFamily="18" charset="0"/>
              </a:rPr>
              <a:t>Corpus of Emotional Speech Data</a:t>
            </a:r>
          </a:p>
          <a:p>
            <a:r>
              <a:rPr lang="en-US" dirty="0">
                <a:latin typeface="Times New Roman" panose="02020603050405020304" pitchFamily="18" charset="0"/>
                <a:cs typeface="Times New Roman" panose="02020603050405020304" pitchFamily="18" charset="0"/>
              </a:rPr>
              <a:t>Data Division strategy </a:t>
            </a:r>
          </a:p>
          <a:p>
            <a:r>
              <a:rPr lang="en-US" dirty="0">
                <a:latin typeface="Times New Roman" panose="02020603050405020304" pitchFamily="18" charset="0"/>
                <a:cs typeface="Times New Roman" panose="02020603050405020304" pitchFamily="18" charset="0"/>
              </a:rPr>
              <a:t>Model Architecture </a:t>
            </a:r>
          </a:p>
          <a:p>
            <a:r>
              <a:rPr lang="en-GB" dirty="0">
                <a:latin typeface="Times New Roman" panose="02020603050405020304" pitchFamily="18" charset="0"/>
                <a:cs typeface="Times New Roman" panose="02020603050405020304" pitchFamily="18" charset="0"/>
              </a:rPr>
              <a:t>Feature Extraction </a:t>
            </a:r>
          </a:p>
          <a:p>
            <a:r>
              <a:rPr lang="en-GB" dirty="0">
                <a:latin typeface="Times New Roman" panose="02020603050405020304" pitchFamily="18" charset="0"/>
                <a:cs typeface="Times New Roman" panose="02020603050405020304" pitchFamily="18" charset="0"/>
              </a:rPr>
              <a:t>Classification Approach</a:t>
            </a:r>
          </a:p>
          <a:p>
            <a:r>
              <a:rPr lang="en-GB" dirty="0">
                <a:latin typeface="Times New Roman" panose="02020603050405020304" pitchFamily="18" charset="0"/>
                <a:cs typeface="Times New Roman" panose="02020603050405020304" pitchFamily="18" charset="0"/>
              </a:rPr>
              <a:t>Results</a:t>
            </a:r>
          </a:p>
          <a:p>
            <a:r>
              <a:rPr lang="en-GB" dirty="0">
                <a:latin typeface="Times New Roman" panose="02020603050405020304" pitchFamily="18" charset="0"/>
                <a:cs typeface="Times New Roman" panose="02020603050405020304" pitchFamily="18" charset="0"/>
              </a:rPr>
              <a:t>Future Work</a:t>
            </a:r>
          </a:p>
          <a:p>
            <a:r>
              <a:rPr lang="en-GB" dirty="0">
                <a:latin typeface="Times New Roman" panose="02020603050405020304" pitchFamily="18" charset="0"/>
                <a:cs typeface="Times New Roman" panose="02020603050405020304" pitchFamily="18" charset="0"/>
              </a:rPr>
              <a:t>Conclusion</a:t>
            </a:r>
          </a:p>
          <a:p>
            <a:r>
              <a:rPr lang="en-GB" dirty="0">
                <a:latin typeface="Times New Roman" panose="02020603050405020304" pitchFamily="18" charset="0"/>
                <a:cs typeface="Times New Roman" panose="02020603050405020304" pitchFamily="18" charset="0"/>
              </a:rPr>
              <a:t>Acknowledgement </a:t>
            </a:r>
          </a:p>
          <a:p>
            <a:r>
              <a:rPr lang="en-GB" dirty="0">
                <a:latin typeface="Times New Roman" panose="02020603050405020304" pitchFamily="18" charset="0"/>
                <a:cs typeface="Times New Roman" panose="02020603050405020304" pitchFamily="18" charset="0"/>
              </a:rPr>
              <a:t>Backup Slides  </a:t>
            </a:r>
          </a:p>
        </p:txBody>
      </p:sp>
      <p:pic>
        <p:nvPicPr>
          <p:cNvPr id="5" name="Picture 4">
            <a:extLst>
              <a:ext uri="{FF2B5EF4-FFF2-40B4-BE49-F238E27FC236}">
                <a16:creationId xmlns:a16="http://schemas.microsoft.com/office/drawing/2014/main" id="{FC3DF1CC-0194-4CB9-998C-E25BF35286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542" y="2036640"/>
            <a:ext cx="492368" cy="492368"/>
          </a:xfrm>
          <a:prstGeom prst="rect">
            <a:avLst/>
          </a:prstGeom>
        </p:spPr>
      </p:pic>
      <p:sp>
        <p:nvSpPr>
          <p:cNvPr id="4" name="Slide Number Placeholder 3">
            <a:extLst>
              <a:ext uri="{FF2B5EF4-FFF2-40B4-BE49-F238E27FC236}">
                <a16:creationId xmlns:a16="http://schemas.microsoft.com/office/drawing/2014/main" id="{D71F64F8-E9C3-40C8-887D-E5E90524FE76}"/>
              </a:ext>
            </a:extLst>
          </p:cNvPr>
          <p:cNvSpPr>
            <a:spLocks noGrp="1"/>
          </p:cNvSpPr>
          <p:nvPr>
            <p:ph type="sldNum" sz="quarter" idx="12"/>
          </p:nvPr>
        </p:nvSpPr>
        <p:spPr/>
        <p:txBody>
          <a:bodyPr/>
          <a:lstStyle/>
          <a:p>
            <a:fld id="{DB2ADFAD-AFFF-4EE7-8B6F-7373C3EAD888}" type="slidenum">
              <a:rPr lang="en-US" smtClean="0"/>
              <a:t>3</a:t>
            </a:fld>
            <a:endParaRPr lang="en-US"/>
          </a:p>
        </p:txBody>
      </p:sp>
    </p:spTree>
    <p:extLst>
      <p:ext uri="{BB962C8B-B14F-4D97-AF65-F5344CB8AC3E}">
        <p14:creationId xmlns:p14="http://schemas.microsoft.com/office/powerpoint/2010/main" val="20501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253"/>
          </a:xfrm>
        </p:spPr>
        <p:txBody>
          <a:bodyPr/>
          <a:lstStyle/>
          <a:p>
            <a:r>
              <a:rPr lang="en-GB" dirty="0">
                <a:latin typeface="Times New Roman" panose="02020603050405020304" pitchFamily="18" charset="0"/>
                <a:cs typeface="Times New Roman" panose="02020603050405020304" pitchFamily="18" charset="0"/>
              </a:rPr>
              <a:t>Python Platform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4535"/>
            <a:ext cx="10515600" cy="519834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 Learn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Pandas </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p>
        </p:txBody>
      </p:sp>
      <p:pic>
        <p:nvPicPr>
          <p:cNvPr id="7" name="Picture 6" descr="A close up of a logo&#10;&#10;Description generated with very high confidence">
            <a:extLst>
              <a:ext uri="{FF2B5EF4-FFF2-40B4-BE49-F238E27FC236}">
                <a16:creationId xmlns:a16="http://schemas.microsoft.com/office/drawing/2014/main" id="{6C828A6A-931E-406F-B4E5-4E127ACC7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9163" y="3553185"/>
            <a:ext cx="1752159" cy="919883"/>
          </a:xfrm>
          <a:prstGeom prst="rect">
            <a:avLst/>
          </a:prstGeom>
        </p:spPr>
      </p:pic>
      <p:pic>
        <p:nvPicPr>
          <p:cNvPr id="6" name="Picture 5">
            <a:extLst>
              <a:ext uri="{FF2B5EF4-FFF2-40B4-BE49-F238E27FC236}">
                <a16:creationId xmlns:a16="http://schemas.microsoft.com/office/drawing/2014/main" id="{D6468773-8A8C-4BBA-B552-11007C7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3126" y="1814696"/>
            <a:ext cx="670375" cy="679992"/>
          </a:xfrm>
          <a:prstGeom prst="rect">
            <a:avLst/>
          </a:prstGeom>
        </p:spPr>
      </p:pic>
      <p:pic>
        <p:nvPicPr>
          <p:cNvPr id="10" name="Picture 9">
            <a:extLst>
              <a:ext uri="{FF2B5EF4-FFF2-40B4-BE49-F238E27FC236}">
                <a16:creationId xmlns:a16="http://schemas.microsoft.com/office/drawing/2014/main" id="{FABD7EE4-265E-4302-8715-D762953384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541" y="2776006"/>
            <a:ext cx="1467404" cy="652994"/>
          </a:xfrm>
          <a:prstGeom prst="rect">
            <a:avLst/>
          </a:prstGeom>
        </p:spPr>
      </p:pic>
      <p:pic>
        <p:nvPicPr>
          <p:cNvPr id="12" name="Picture 11" descr="A picture containing clipart&#10;&#10;Description generated with high confidence">
            <a:extLst>
              <a:ext uri="{FF2B5EF4-FFF2-40B4-BE49-F238E27FC236}">
                <a16:creationId xmlns:a16="http://schemas.microsoft.com/office/drawing/2014/main" id="{244A1501-D789-4888-99A2-951B0562A3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1541" y="5958919"/>
            <a:ext cx="1828800" cy="533956"/>
          </a:xfrm>
          <a:prstGeom prst="rect">
            <a:avLst/>
          </a:prstGeom>
        </p:spPr>
      </p:pic>
      <p:pic>
        <p:nvPicPr>
          <p:cNvPr id="14" name="Picture 13" descr="A close up of a logo&#10;&#10;Description generated with very high confidence">
            <a:extLst>
              <a:ext uri="{FF2B5EF4-FFF2-40B4-BE49-F238E27FC236}">
                <a16:creationId xmlns:a16="http://schemas.microsoft.com/office/drawing/2014/main" id="{998434BC-04AA-4CA4-9C89-2FCAC03370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9164" y="4712494"/>
            <a:ext cx="1752158" cy="79387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42AB0FE6-2E9C-4CCD-B718-7214A2C064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3284" y="2852520"/>
            <a:ext cx="1950385" cy="682634"/>
          </a:xfrm>
          <a:prstGeom prst="rect">
            <a:avLst/>
          </a:prstGeom>
        </p:spPr>
      </p:pic>
      <p:pic>
        <p:nvPicPr>
          <p:cNvPr id="18" name="Picture 17" descr="A screenshot of a social media post&#10;&#10;Description generated with very high confidence">
            <a:extLst>
              <a:ext uri="{FF2B5EF4-FFF2-40B4-BE49-F238E27FC236}">
                <a16:creationId xmlns:a16="http://schemas.microsoft.com/office/drawing/2014/main" id="{CFDBBE22-C90A-4046-99D4-42268DAAD3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73284" y="3781931"/>
            <a:ext cx="1950385" cy="682633"/>
          </a:xfrm>
          <a:prstGeom prst="rect">
            <a:avLst/>
          </a:prstGeom>
        </p:spPr>
      </p:pic>
      <p:pic>
        <p:nvPicPr>
          <p:cNvPr id="20" name="Picture 19" descr="A screenshot of a cell phone&#10;&#10;Description generated with very high confidence">
            <a:extLst>
              <a:ext uri="{FF2B5EF4-FFF2-40B4-BE49-F238E27FC236}">
                <a16:creationId xmlns:a16="http://schemas.microsoft.com/office/drawing/2014/main" id="{189C95B4-0450-47B9-A051-4F78F8D20B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3284" y="4711341"/>
            <a:ext cx="1950386" cy="674639"/>
          </a:xfrm>
          <a:prstGeom prst="rect">
            <a:avLst/>
          </a:prstGeom>
        </p:spPr>
      </p:pic>
      <p:pic>
        <p:nvPicPr>
          <p:cNvPr id="22" name="Picture 21" descr="A screenshot of a cell phone&#10;&#10;Description generated with very high confidence">
            <a:extLst>
              <a:ext uri="{FF2B5EF4-FFF2-40B4-BE49-F238E27FC236}">
                <a16:creationId xmlns:a16="http://schemas.microsoft.com/office/drawing/2014/main" id="{C5DA9CCD-B6B5-4340-9DB7-8B8DE3CEE7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3284" y="5818237"/>
            <a:ext cx="1950386" cy="674638"/>
          </a:xfrm>
          <a:prstGeom prst="rect">
            <a:avLst/>
          </a:prstGeom>
        </p:spPr>
      </p:pic>
      <p:pic>
        <p:nvPicPr>
          <p:cNvPr id="24" name="Picture 23" descr="A screenshot of a cell phone&#10;&#10;Description generated with very high confidence">
            <a:extLst>
              <a:ext uri="{FF2B5EF4-FFF2-40B4-BE49-F238E27FC236}">
                <a16:creationId xmlns:a16="http://schemas.microsoft.com/office/drawing/2014/main" id="{79C2481C-3CDA-468A-B7D3-8942069AD7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73284" y="1868288"/>
            <a:ext cx="1950385" cy="626400"/>
          </a:xfrm>
          <a:prstGeom prst="rect">
            <a:avLst/>
          </a:prstGeom>
        </p:spPr>
      </p:pic>
      <p:sp>
        <p:nvSpPr>
          <p:cNvPr id="25" name="Slide Number Placeholder 24">
            <a:extLst>
              <a:ext uri="{FF2B5EF4-FFF2-40B4-BE49-F238E27FC236}">
                <a16:creationId xmlns:a16="http://schemas.microsoft.com/office/drawing/2014/main" id="{455877CC-2E1F-45AB-BBFE-5D2D6C03F49F}"/>
              </a:ext>
            </a:extLst>
          </p:cNvPr>
          <p:cNvSpPr>
            <a:spLocks noGrp="1"/>
          </p:cNvSpPr>
          <p:nvPr>
            <p:ph type="sldNum" sz="quarter" idx="12"/>
          </p:nvPr>
        </p:nvSpPr>
        <p:spPr/>
        <p:txBody>
          <a:bodyPr/>
          <a:lstStyle/>
          <a:p>
            <a:fld id="{DB2ADFAD-AFFF-4EE7-8B6F-7373C3EAD888}" type="slidenum">
              <a:rPr lang="en-US" smtClean="0"/>
              <a:t>30</a:t>
            </a:fld>
            <a:endParaRPr lang="en-US"/>
          </a:p>
        </p:txBody>
      </p:sp>
    </p:spTree>
    <p:extLst>
      <p:ext uri="{BB962C8B-B14F-4D97-AF65-F5344CB8AC3E}">
        <p14:creationId xmlns:p14="http://schemas.microsoft.com/office/powerpoint/2010/main" val="2117495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8A4C-0342-4D2C-94C0-96F1BAD156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Where to find this project </a:t>
            </a:r>
          </a:p>
        </p:txBody>
      </p:sp>
      <p:pic>
        <p:nvPicPr>
          <p:cNvPr id="5" name="Content Placeholder 4">
            <a:extLst>
              <a:ext uri="{FF2B5EF4-FFF2-40B4-BE49-F238E27FC236}">
                <a16:creationId xmlns:a16="http://schemas.microsoft.com/office/drawing/2014/main" id="{120DC9A9-7C8A-4804-B65D-9212761A1F24}"/>
              </a:ext>
            </a:extLst>
          </p:cNvPr>
          <p:cNvPicPr>
            <a:picLocks noGrp="1" noChangeAspect="1"/>
          </p:cNvPicPr>
          <p:nvPr>
            <p:ph idx="1"/>
          </p:nvPr>
        </p:nvPicPr>
        <p:blipFill>
          <a:blip r:embed="rId2"/>
          <a:stretch>
            <a:fillRect/>
          </a:stretch>
        </p:blipFill>
        <p:spPr>
          <a:xfrm>
            <a:off x="1133475" y="1915319"/>
            <a:ext cx="9925050" cy="4171950"/>
          </a:xfrm>
          <a:prstGeom prst="rect">
            <a:avLst/>
          </a:prstGeom>
        </p:spPr>
      </p:pic>
      <p:sp>
        <p:nvSpPr>
          <p:cNvPr id="4" name="Slide Number Placeholder 3">
            <a:extLst>
              <a:ext uri="{FF2B5EF4-FFF2-40B4-BE49-F238E27FC236}">
                <a16:creationId xmlns:a16="http://schemas.microsoft.com/office/drawing/2014/main" id="{60F00DA5-D6AE-4470-8A56-0AACE0A892B6}"/>
              </a:ext>
            </a:extLst>
          </p:cNvPr>
          <p:cNvSpPr>
            <a:spLocks noGrp="1"/>
          </p:cNvSpPr>
          <p:nvPr>
            <p:ph type="sldNum" sz="quarter" idx="12"/>
          </p:nvPr>
        </p:nvSpPr>
        <p:spPr/>
        <p:txBody>
          <a:bodyPr/>
          <a:lstStyle/>
          <a:p>
            <a:fld id="{DB2ADFAD-AFFF-4EE7-8B6F-7373C3EAD888}" type="slidenum">
              <a:rPr lang="en-US" smtClean="0"/>
              <a:t>31</a:t>
            </a:fld>
            <a:endParaRPr lang="en-US"/>
          </a:p>
        </p:txBody>
      </p:sp>
      <p:sp>
        <p:nvSpPr>
          <p:cNvPr id="6" name="TextBox 5">
            <a:extLst>
              <a:ext uri="{FF2B5EF4-FFF2-40B4-BE49-F238E27FC236}">
                <a16:creationId xmlns:a16="http://schemas.microsoft.com/office/drawing/2014/main" id="{018CC810-A773-4D50-B9C1-D445D03480DD}"/>
              </a:ext>
            </a:extLst>
          </p:cNvPr>
          <p:cNvSpPr txBox="1"/>
          <p:nvPr/>
        </p:nvSpPr>
        <p:spPr>
          <a:xfrm>
            <a:off x="8862646" y="2180735"/>
            <a:ext cx="2491154" cy="584775"/>
          </a:xfrm>
          <a:prstGeom prst="rect">
            <a:avLst/>
          </a:prstGeom>
          <a:noFill/>
        </p:spPr>
        <p:txBody>
          <a:bodyPr wrap="square" rtlCol="0">
            <a:spAutoFit/>
          </a:bodyPr>
          <a:lstStyle/>
          <a:p>
            <a:r>
              <a:rPr lang="en-US" sz="1600" dirty="0">
                <a:hlinkClick r:id="rId3"/>
              </a:rPr>
              <a:t>https://goo.gl/AV5vVw</a:t>
            </a:r>
            <a:endParaRPr lang="en-US" sz="1600" dirty="0"/>
          </a:p>
          <a:p>
            <a:endParaRPr lang="en-US" sz="1600" dirty="0"/>
          </a:p>
        </p:txBody>
      </p:sp>
    </p:spTree>
    <p:extLst>
      <p:ext uri="{BB962C8B-B14F-4D97-AF65-F5344CB8AC3E}">
        <p14:creationId xmlns:p14="http://schemas.microsoft.com/office/powerpoint/2010/main" val="61175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9CCA-FDB3-48AC-B510-B1878BF78F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81D16D-2552-48C6-BDEC-16353C989D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A6F6D8D-1C1A-4599-BEA6-B6F9EF6064AB}"/>
              </a:ext>
            </a:extLst>
          </p:cNvPr>
          <p:cNvSpPr>
            <a:spLocks noGrp="1"/>
          </p:cNvSpPr>
          <p:nvPr>
            <p:ph type="sldNum" sz="quarter" idx="12"/>
          </p:nvPr>
        </p:nvSpPr>
        <p:spPr/>
        <p:txBody>
          <a:bodyPr/>
          <a:lstStyle/>
          <a:p>
            <a:fld id="{DB2ADFAD-AFFF-4EE7-8B6F-7373C3EAD888}" type="slidenum">
              <a:rPr lang="en-US" smtClean="0"/>
              <a:t>32</a:t>
            </a:fld>
            <a:endParaRPr lang="en-US"/>
          </a:p>
        </p:txBody>
      </p:sp>
    </p:spTree>
    <p:extLst>
      <p:ext uri="{BB962C8B-B14F-4D97-AF65-F5344CB8AC3E}">
        <p14:creationId xmlns:p14="http://schemas.microsoft.com/office/powerpoint/2010/main" val="11747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1696"/>
            <a:ext cx="10515600" cy="4037915"/>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Extracting the emotional state of a speaker from his or her </a:t>
            </a:r>
            <a:r>
              <a:rPr lang="en-GB" sz="2400" dirty="0">
                <a:solidFill>
                  <a:srgbClr val="C00000"/>
                </a:solidFill>
                <a:latin typeface="Times New Roman" panose="02020603050405020304" pitchFamily="18" charset="0"/>
                <a:cs typeface="Times New Roman" panose="02020603050405020304" pitchFamily="18" charset="0"/>
              </a:rPr>
              <a:t>semantic speech </a:t>
            </a:r>
            <a:r>
              <a:rPr lang="en-GB" sz="2400" dirty="0">
                <a:latin typeface="Times New Roman" panose="02020603050405020304" pitchFamily="18" charset="0"/>
                <a:cs typeface="Times New Roman" panose="02020603050405020304" pitchFamily="18" charset="0"/>
              </a:rPr>
              <a:t>uttered in different circumstances. It can change the way we human interact with machines.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Emotion</a:t>
            </a:r>
          </a:p>
          <a:p>
            <a:pPr lvl="1"/>
            <a:r>
              <a:rPr lang="en-GB" sz="2000" dirty="0">
                <a:latin typeface="Times New Roman" panose="02020603050405020304" pitchFamily="18" charset="0"/>
                <a:cs typeface="Times New Roman" panose="02020603050405020304" pitchFamily="18" charset="0"/>
              </a:rPr>
              <a:t>Short-term affect</a:t>
            </a:r>
          </a:p>
          <a:p>
            <a:pPr lvl="1"/>
            <a:r>
              <a:rPr lang="en-GB" sz="2000" dirty="0">
                <a:latin typeface="Times New Roman" panose="02020603050405020304" pitchFamily="18" charset="0"/>
                <a:cs typeface="Times New Roman" panose="02020603050405020304" pitchFamily="18" charset="0"/>
              </a:rPr>
              <a:t>Bound to specific event</a:t>
            </a:r>
          </a:p>
          <a:p>
            <a:pPr marL="0" indent="0">
              <a:buNone/>
            </a:pPr>
            <a:r>
              <a:rPr lang="en-GB" sz="2400" dirty="0">
                <a:latin typeface="Times New Roman" panose="02020603050405020304" pitchFamily="18" charset="0"/>
                <a:cs typeface="Times New Roman" panose="02020603050405020304" pitchFamily="18" charset="0"/>
              </a:rPr>
              <a:t>Mood </a:t>
            </a:r>
          </a:p>
          <a:p>
            <a:pPr lvl="1"/>
            <a:r>
              <a:rPr lang="en-GB" sz="2000" dirty="0">
                <a:latin typeface="Times New Roman" panose="02020603050405020304" pitchFamily="18" charset="0"/>
                <a:cs typeface="Times New Roman" panose="02020603050405020304" pitchFamily="18" charset="0"/>
              </a:rPr>
              <a:t>Medium-term affect</a:t>
            </a:r>
          </a:p>
          <a:p>
            <a:pPr lvl="1"/>
            <a:r>
              <a:rPr lang="en-GB" sz="2000" dirty="0">
                <a:latin typeface="Times New Roman" panose="02020603050405020304" pitchFamily="18" charset="0"/>
                <a:cs typeface="Times New Roman" panose="02020603050405020304" pitchFamily="18" charset="0"/>
              </a:rPr>
              <a:t>No bound to specific event</a:t>
            </a:r>
          </a:p>
        </p:txBody>
      </p:sp>
      <p:pic>
        <p:nvPicPr>
          <p:cNvPr id="5" name="Picture 4" descr="A drawing of a cartoon character&#10;&#10;Description generated with high confidence">
            <a:extLst>
              <a:ext uri="{FF2B5EF4-FFF2-40B4-BE49-F238E27FC236}">
                <a16:creationId xmlns:a16="http://schemas.microsoft.com/office/drawing/2014/main" id="{7B51FF46-9AAA-433B-B20C-AD6EBF973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 y="125974"/>
            <a:ext cx="3859237" cy="2110520"/>
          </a:xfrm>
          <a:prstGeom prst="rect">
            <a:avLst/>
          </a:prstGeom>
        </p:spPr>
      </p:pic>
      <p:sp>
        <p:nvSpPr>
          <p:cNvPr id="6" name="TextBox 5">
            <a:extLst>
              <a:ext uri="{FF2B5EF4-FFF2-40B4-BE49-F238E27FC236}">
                <a16:creationId xmlns:a16="http://schemas.microsoft.com/office/drawing/2014/main" id="{4ECDB3CD-EDCB-439F-875C-4446AF199827}"/>
              </a:ext>
            </a:extLst>
          </p:cNvPr>
          <p:cNvSpPr txBox="1"/>
          <p:nvPr/>
        </p:nvSpPr>
        <p:spPr>
          <a:xfrm>
            <a:off x="4248443" y="950401"/>
            <a:ext cx="7943557" cy="523220"/>
          </a:xfrm>
          <a:prstGeom prst="rect">
            <a:avLst/>
          </a:prstGeom>
          <a:noFill/>
        </p:spPr>
        <p:txBody>
          <a:bodyPr wrap="square" rtlCol="0">
            <a:spAutoFit/>
          </a:bodyPr>
          <a:lstStyle/>
          <a:p>
            <a:r>
              <a:rPr lang="en-US" sz="2800" dirty="0">
                <a:solidFill>
                  <a:schemeClr val="tx2"/>
                </a:solidFill>
                <a:latin typeface="Times New Roman" panose="02020603050405020304" pitchFamily="18" charset="0"/>
                <a:cs typeface="Times New Roman" panose="02020603050405020304" pitchFamily="18" charset="0"/>
              </a:rPr>
              <a:t>Having your computer know how you feel? Madness!</a:t>
            </a:r>
          </a:p>
        </p:txBody>
      </p:sp>
      <p:sp>
        <p:nvSpPr>
          <p:cNvPr id="2" name="Slide Number Placeholder 1">
            <a:extLst>
              <a:ext uri="{FF2B5EF4-FFF2-40B4-BE49-F238E27FC236}">
                <a16:creationId xmlns:a16="http://schemas.microsoft.com/office/drawing/2014/main" id="{B4A50C85-9530-416E-9821-B315648C8D20}"/>
              </a:ext>
            </a:extLst>
          </p:cNvPr>
          <p:cNvSpPr>
            <a:spLocks noGrp="1"/>
          </p:cNvSpPr>
          <p:nvPr>
            <p:ph type="sldNum" sz="quarter" idx="12"/>
          </p:nvPr>
        </p:nvSpPr>
        <p:spPr/>
        <p:txBody>
          <a:bodyPr/>
          <a:lstStyle/>
          <a:p>
            <a:fld id="{DB2ADFAD-AFFF-4EE7-8B6F-7373C3EAD888}" type="slidenum">
              <a:rPr lang="en-US" smtClean="0"/>
              <a:t>4</a:t>
            </a:fld>
            <a:endParaRPr lang="en-US"/>
          </a:p>
        </p:txBody>
      </p:sp>
    </p:spTree>
    <p:extLst>
      <p:ext uri="{BB962C8B-B14F-4D97-AF65-F5344CB8AC3E}">
        <p14:creationId xmlns:p14="http://schemas.microsoft.com/office/powerpoint/2010/main" val="275395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6389"/>
          </a:xfrm>
        </p:spPr>
        <p:txBody>
          <a:bodyPr/>
          <a:lstStyle/>
          <a:p>
            <a:r>
              <a:rPr lang="en-GB" dirty="0">
                <a:latin typeface="Times New Roman" panose="02020603050405020304" pitchFamily="18" charset="0"/>
                <a:cs typeface="Times New Roman" panose="02020603050405020304" pitchFamily="18" charset="0"/>
              </a:rPr>
              <a:t>Why to Detect Emotion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Human machine interaction are commonly used nowadays in many applications &amp; most of these interaction require the detection of emotion in the speech. But very few human machine interaction being implemented currently are able to achieve this objective effectively </a:t>
            </a:r>
          </a:p>
          <a:p>
            <a:pPr algn="just"/>
            <a:r>
              <a:rPr lang="en-US" sz="2400" dirty="0">
                <a:latin typeface="Times New Roman" panose="02020603050405020304" pitchFamily="18" charset="0"/>
                <a:cs typeface="Times New Roman" panose="02020603050405020304" pitchFamily="18" charset="0"/>
              </a:rPr>
              <a:t>Same phrases can convey different emotions when spoken differently</a:t>
            </a:r>
            <a:endParaRPr lang="en-GB" sz="2400" dirty="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5E8880-BA1D-43C2-A8C7-32572EED98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4938" y="643817"/>
            <a:ext cx="709247" cy="709247"/>
          </a:xfrm>
          <a:prstGeom prst="rect">
            <a:avLst/>
          </a:prstGeom>
        </p:spPr>
      </p:pic>
      <p:graphicFrame>
        <p:nvGraphicFramePr>
          <p:cNvPr id="4" name="Diagram 3">
            <a:extLst>
              <a:ext uri="{FF2B5EF4-FFF2-40B4-BE49-F238E27FC236}">
                <a16:creationId xmlns:a16="http://schemas.microsoft.com/office/drawing/2014/main" id="{61888709-D7CA-4F6B-9A58-1CDD5496BDB2}"/>
              </a:ext>
            </a:extLst>
          </p:cNvPr>
          <p:cNvGraphicFramePr/>
          <p:nvPr>
            <p:extLst>
              <p:ext uri="{D42A27DB-BD31-4B8C-83A1-F6EECF244321}">
                <p14:modId xmlns:p14="http://schemas.microsoft.com/office/powerpoint/2010/main" val="1611844022"/>
              </p:ext>
            </p:extLst>
          </p:nvPr>
        </p:nvGraphicFramePr>
        <p:xfrm>
          <a:off x="3114264" y="3138268"/>
          <a:ext cx="8727966" cy="3354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99C01246-47CB-4EC0-8596-CDE7023CAA03}"/>
              </a:ext>
            </a:extLst>
          </p:cNvPr>
          <p:cNvSpPr>
            <a:spLocks noGrp="1"/>
          </p:cNvSpPr>
          <p:nvPr>
            <p:ph type="sldNum" sz="quarter" idx="12"/>
          </p:nvPr>
        </p:nvSpPr>
        <p:spPr/>
        <p:txBody>
          <a:bodyPr/>
          <a:lstStyle/>
          <a:p>
            <a:fld id="{DB2ADFAD-AFFF-4EE7-8B6F-7373C3EAD888}" type="slidenum">
              <a:rPr lang="en-US" smtClean="0"/>
              <a:t>5</a:t>
            </a:fld>
            <a:endParaRPr lang="en-US"/>
          </a:p>
        </p:txBody>
      </p:sp>
    </p:spTree>
    <p:extLst>
      <p:ext uri="{BB962C8B-B14F-4D97-AF65-F5344CB8AC3E}">
        <p14:creationId xmlns:p14="http://schemas.microsoft.com/office/powerpoint/2010/main" val="18434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8868-7DD9-4868-B563-0B91FD92EDA9}"/>
              </a:ext>
            </a:extLst>
          </p:cNvPr>
          <p:cNvSpPr>
            <a:spLocks noGrp="1"/>
          </p:cNvSpPr>
          <p:nvPr>
            <p:ph type="title"/>
          </p:nvPr>
        </p:nvSpPr>
        <p:spPr>
          <a:xfrm>
            <a:off x="359898" y="94193"/>
            <a:ext cx="10515600" cy="1325563"/>
          </a:xfrm>
        </p:spPr>
        <p:txBody>
          <a:bodyPr>
            <a:normAutofit/>
          </a:bodyPr>
          <a:lstStyle/>
          <a:p>
            <a:r>
              <a:rPr lang="en-US" dirty="0">
                <a:latin typeface="Times New Roman" panose="02020603050405020304" pitchFamily="18" charset="0"/>
                <a:cs typeface="Times New Roman" panose="02020603050405020304" pitchFamily="18" charset="0"/>
              </a:rPr>
              <a:t> Challenges </a:t>
            </a:r>
            <a:endParaRPr lang="en-US" sz="4000" dirty="0">
              <a:latin typeface="Times New Roman" panose="02020603050405020304" pitchFamily="18" charset="0"/>
              <a:cs typeface="Times New Roman" panose="02020603050405020304" pitchFamily="18" charset="0"/>
            </a:endParaRPr>
          </a:p>
        </p:txBody>
      </p:sp>
      <p:pic>
        <p:nvPicPr>
          <p:cNvPr id="9" name="Content Placeholder 8" descr="A close up of a mans face&#10;&#10;Description generated with very high confidence">
            <a:extLst>
              <a:ext uri="{FF2B5EF4-FFF2-40B4-BE49-F238E27FC236}">
                <a16:creationId xmlns:a16="http://schemas.microsoft.com/office/drawing/2014/main" id="{206098CB-8DD6-4A1E-BD2B-0A86F3C0EA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5039910"/>
            <a:ext cx="3062587" cy="1723897"/>
          </a:xfrm>
        </p:spPr>
      </p:pic>
      <p:pic>
        <p:nvPicPr>
          <p:cNvPr id="12" name="Picture 11" descr="A person wearing a suit and tie&#10;&#10;Description generated with very high confidence">
            <a:extLst>
              <a:ext uri="{FF2B5EF4-FFF2-40B4-BE49-F238E27FC236}">
                <a16:creationId xmlns:a16="http://schemas.microsoft.com/office/drawing/2014/main" id="{06026D4D-139D-4F4D-823A-E005E247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119" y="1419756"/>
            <a:ext cx="3646712" cy="2655102"/>
          </a:xfrm>
          <a:prstGeom prst="rect">
            <a:avLst/>
          </a:prstGeom>
        </p:spPr>
      </p:pic>
      <p:pic>
        <p:nvPicPr>
          <p:cNvPr id="14" name="Picture 13" descr="A person wearing a suit and tie&#10;&#10;Description generated with very high confidence">
            <a:extLst>
              <a:ext uri="{FF2B5EF4-FFF2-40B4-BE49-F238E27FC236}">
                <a16:creationId xmlns:a16="http://schemas.microsoft.com/office/drawing/2014/main" id="{61B47A8F-95F1-4A6E-8D89-D7887F235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409" y="4195935"/>
            <a:ext cx="3664422" cy="2525540"/>
          </a:xfrm>
          <a:prstGeom prst="rect">
            <a:avLst/>
          </a:prstGeom>
        </p:spPr>
      </p:pic>
      <p:sp>
        <p:nvSpPr>
          <p:cNvPr id="15" name="TextBox 14">
            <a:extLst>
              <a:ext uri="{FF2B5EF4-FFF2-40B4-BE49-F238E27FC236}">
                <a16:creationId xmlns:a16="http://schemas.microsoft.com/office/drawing/2014/main" id="{F4F65DEE-7B20-408D-88D1-C5051FE3200C}"/>
              </a:ext>
            </a:extLst>
          </p:cNvPr>
          <p:cNvSpPr txBox="1"/>
          <p:nvPr/>
        </p:nvSpPr>
        <p:spPr>
          <a:xfrm>
            <a:off x="359898" y="1419756"/>
            <a:ext cx="6555545" cy="329320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Due to the ambiguity in classifying the acted and natural emotions, recognizing human emotions is a complex task in itself. Debates are going on that how much acted emotion translate to actual one.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have a speech signal but, what does it convey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Means, you have raw data. Now you need Labelling </a:t>
            </a:r>
          </a:p>
        </p:txBody>
      </p:sp>
      <p:sp>
        <p:nvSpPr>
          <p:cNvPr id="16" name="Slide Number Placeholder 15">
            <a:extLst>
              <a:ext uri="{FF2B5EF4-FFF2-40B4-BE49-F238E27FC236}">
                <a16:creationId xmlns:a16="http://schemas.microsoft.com/office/drawing/2014/main" id="{102E6DE4-A4F2-4E36-BE88-B5660D506EB2}"/>
              </a:ext>
            </a:extLst>
          </p:cNvPr>
          <p:cNvSpPr>
            <a:spLocks noGrp="1"/>
          </p:cNvSpPr>
          <p:nvPr>
            <p:ph type="sldNum" sz="quarter" idx="12"/>
          </p:nvPr>
        </p:nvSpPr>
        <p:spPr/>
        <p:txBody>
          <a:bodyPr/>
          <a:lstStyle/>
          <a:p>
            <a:fld id="{DB2ADFAD-AFFF-4EE7-8B6F-7373C3EAD888}" type="slidenum">
              <a:rPr lang="en-US" smtClean="0"/>
              <a:t>6</a:t>
            </a:fld>
            <a:endParaRPr lang="en-US"/>
          </a:p>
        </p:txBody>
      </p:sp>
    </p:spTree>
    <p:extLst>
      <p:ext uri="{BB962C8B-B14F-4D97-AF65-F5344CB8AC3E}">
        <p14:creationId xmlns:p14="http://schemas.microsoft.com/office/powerpoint/2010/main" val="46412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671" y="29609"/>
            <a:ext cx="10515600" cy="1325563"/>
          </a:xfrm>
        </p:spPr>
        <p:txBody>
          <a:bodyPr/>
          <a:lstStyle/>
          <a:p>
            <a:r>
              <a:rPr lang="en-GB" dirty="0">
                <a:latin typeface="Times New Roman" panose="02020603050405020304" pitchFamily="18" charset="0"/>
                <a:cs typeface="Times New Roman" panose="02020603050405020304" pitchFamily="18" charset="0"/>
              </a:rPr>
              <a:t>Speech Data Collection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2772"/>
            <a:ext cx="11020864" cy="50323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Toronto emotional speech set (TESS)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set of 200 target words were spoken in the carrier phrase "Say the word _____’ </a:t>
            </a:r>
          </a:p>
          <a:p>
            <a:pPr marL="0" indent="0">
              <a:buNone/>
            </a:pPr>
            <a:r>
              <a:rPr lang="en-US" dirty="0">
                <a:latin typeface="Times New Roman" panose="02020603050405020304" pitchFamily="18" charset="0"/>
                <a:cs typeface="Times New Roman" panose="02020603050405020304" pitchFamily="18" charset="0"/>
              </a:rPr>
              <a:t>Emotion It Holds –  anger, disgust, fear, happiness, pleasant surprise, sadness, and neutral</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Authors: Kate Dupuis, M. Kathleen </a:t>
            </a:r>
            <a:r>
              <a:rPr lang="en-US" sz="1800" dirty="0" err="1">
                <a:solidFill>
                  <a:schemeClr val="tx2"/>
                </a:solidFill>
                <a:latin typeface="Times New Roman" panose="02020603050405020304" pitchFamily="18" charset="0"/>
                <a:cs typeface="Times New Roman" panose="02020603050405020304" pitchFamily="18" charset="0"/>
              </a:rPr>
              <a:t>Pichora</a:t>
            </a:r>
            <a:r>
              <a:rPr lang="en-US" sz="1800" dirty="0">
                <a:solidFill>
                  <a:schemeClr val="tx2"/>
                </a:solidFill>
                <a:latin typeface="Times New Roman" panose="02020603050405020304" pitchFamily="18" charset="0"/>
                <a:cs typeface="Times New Roman" panose="02020603050405020304" pitchFamily="18" charset="0"/>
              </a:rPr>
              <a:t>-Fuller</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University of Toronto, Psychology Department, 2010</a:t>
            </a:r>
          </a:p>
          <a:p>
            <a:pPr marL="0" indent="0">
              <a:buNone/>
            </a:pPr>
            <a:endParaRPr lang="en-US" dirty="0"/>
          </a:p>
        </p:txBody>
      </p:sp>
      <p:pic>
        <p:nvPicPr>
          <p:cNvPr id="5" name="Picture 4">
            <a:hlinkClick r:id="rId6"/>
            <a:extLst>
              <a:ext uri="{FF2B5EF4-FFF2-40B4-BE49-F238E27FC236}">
                <a16:creationId xmlns:a16="http://schemas.microsoft.com/office/drawing/2014/main" id="{C7E892AF-8D11-4032-A31F-F3B02C4B41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35846" y="374201"/>
            <a:ext cx="1323586" cy="1323586"/>
          </a:xfrm>
          <a:prstGeom prst="rect">
            <a:avLst/>
          </a:prstGeom>
        </p:spPr>
      </p:pic>
      <p:pic>
        <p:nvPicPr>
          <p:cNvPr id="6" name="YAF_youth_angry">
            <a:hlinkClick r:id="" action="ppaction://media"/>
            <a:extLst>
              <a:ext uri="{FF2B5EF4-FFF2-40B4-BE49-F238E27FC236}">
                <a16:creationId xmlns:a16="http://schemas.microsoft.com/office/drawing/2014/main" id="{C78044D2-0C88-4E57-86A9-7DCF91A17B23}"/>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92839" y="2959632"/>
            <a:ext cx="609600" cy="609600"/>
          </a:xfrm>
          <a:prstGeom prst="rect">
            <a:avLst/>
          </a:prstGeom>
        </p:spPr>
      </p:pic>
      <p:pic>
        <p:nvPicPr>
          <p:cNvPr id="4" name="YAF_rose_sad">
            <a:hlinkClick r:id="" action="ppaction://media"/>
            <a:extLst>
              <a:ext uri="{FF2B5EF4-FFF2-40B4-BE49-F238E27FC236}">
                <a16:creationId xmlns:a16="http://schemas.microsoft.com/office/drawing/2014/main" id="{F22196AD-92DC-4ECA-A271-BEDD348643F2}"/>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1353800" y="3983517"/>
            <a:ext cx="609600" cy="609600"/>
          </a:xfrm>
          <a:prstGeom prst="rect">
            <a:avLst/>
          </a:prstGeom>
        </p:spPr>
      </p:pic>
      <p:pic>
        <p:nvPicPr>
          <p:cNvPr id="8" name="Picture 7">
            <a:extLst>
              <a:ext uri="{FF2B5EF4-FFF2-40B4-BE49-F238E27FC236}">
                <a16:creationId xmlns:a16="http://schemas.microsoft.com/office/drawing/2014/main" id="{E283343D-F019-4875-A0ED-7882C7E4D0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2099" y="6051712"/>
            <a:ext cx="552167" cy="552167"/>
          </a:xfrm>
          <a:prstGeom prst="rect">
            <a:avLst/>
          </a:prstGeom>
        </p:spPr>
      </p:pic>
      <p:pic>
        <p:nvPicPr>
          <p:cNvPr id="10" name="Picture 9" descr="A picture containing clipart&#10;&#10;Description generated with very high confidence">
            <a:extLst>
              <a:ext uri="{FF2B5EF4-FFF2-40B4-BE49-F238E27FC236}">
                <a16:creationId xmlns:a16="http://schemas.microsoft.com/office/drawing/2014/main" id="{15CE9111-4275-4862-A54B-370BDC3E72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3921" y="5984011"/>
            <a:ext cx="794982" cy="794982"/>
          </a:xfrm>
          <a:prstGeom prst="rect">
            <a:avLst/>
          </a:prstGeom>
        </p:spPr>
      </p:pic>
      <p:pic>
        <p:nvPicPr>
          <p:cNvPr id="12" name="Picture 11">
            <a:extLst>
              <a:ext uri="{FF2B5EF4-FFF2-40B4-BE49-F238E27FC236}">
                <a16:creationId xmlns:a16="http://schemas.microsoft.com/office/drawing/2014/main" id="{107DD586-B632-424B-A513-C185A89534E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36886" y="6051713"/>
            <a:ext cx="681649" cy="681649"/>
          </a:xfrm>
          <a:prstGeom prst="rect">
            <a:avLst/>
          </a:prstGeom>
        </p:spPr>
      </p:pic>
      <p:pic>
        <p:nvPicPr>
          <p:cNvPr id="14" name="Picture 13">
            <a:extLst>
              <a:ext uri="{FF2B5EF4-FFF2-40B4-BE49-F238E27FC236}">
                <a16:creationId xmlns:a16="http://schemas.microsoft.com/office/drawing/2014/main" id="{F48BCB18-56C4-4A54-B5D5-D163A881B94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5946" y="6059208"/>
            <a:ext cx="645904" cy="645904"/>
          </a:xfrm>
          <a:prstGeom prst="rect">
            <a:avLst/>
          </a:prstGeom>
        </p:spPr>
      </p:pic>
      <p:pic>
        <p:nvPicPr>
          <p:cNvPr id="16" name="Picture 15" descr="A picture containing pool ball, sport&#10;&#10;Description generated with very high confidence">
            <a:extLst>
              <a:ext uri="{FF2B5EF4-FFF2-40B4-BE49-F238E27FC236}">
                <a16:creationId xmlns:a16="http://schemas.microsoft.com/office/drawing/2014/main" id="{D1F958A6-DB5B-44F9-8D52-A26A5356D3E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67335" y="6051712"/>
            <a:ext cx="681650" cy="68165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id="{A631B9E4-F6BF-410F-873B-4EEADCD3CF4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13833" y="6051712"/>
            <a:ext cx="701253" cy="749351"/>
          </a:xfrm>
          <a:prstGeom prst="rect">
            <a:avLst/>
          </a:prstGeom>
        </p:spPr>
      </p:pic>
      <p:pic>
        <p:nvPicPr>
          <p:cNvPr id="20" name="Picture 19">
            <a:extLst>
              <a:ext uri="{FF2B5EF4-FFF2-40B4-BE49-F238E27FC236}">
                <a16:creationId xmlns:a16="http://schemas.microsoft.com/office/drawing/2014/main" id="{673415BD-EB99-4D09-98E4-4A6CE057AE3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79934" y="6059208"/>
            <a:ext cx="691495" cy="691495"/>
          </a:xfrm>
          <a:prstGeom prst="rect">
            <a:avLst/>
          </a:prstGeom>
        </p:spPr>
      </p:pic>
      <p:sp>
        <p:nvSpPr>
          <p:cNvPr id="21" name="Slide Number Placeholder 20">
            <a:extLst>
              <a:ext uri="{FF2B5EF4-FFF2-40B4-BE49-F238E27FC236}">
                <a16:creationId xmlns:a16="http://schemas.microsoft.com/office/drawing/2014/main" id="{8BB0F2D9-9578-4668-858B-D60C4ADDA5B4}"/>
              </a:ext>
            </a:extLst>
          </p:cNvPr>
          <p:cNvSpPr>
            <a:spLocks noGrp="1"/>
          </p:cNvSpPr>
          <p:nvPr>
            <p:ph type="sldNum" sz="quarter" idx="12"/>
          </p:nvPr>
        </p:nvSpPr>
        <p:spPr/>
        <p:txBody>
          <a:bodyPr/>
          <a:lstStyle/>
          <a:p>
            <a:fld id="{DB2ADFAD-AFFF-4EE7-8B6F-7373C3EAD888}" type="slidenum">
              <a:rPr lang="en-US" smtClean="0"/>
              <a:t>7</a:t>
            </a:fld>
            <a:endParaRPr lang="en-US"/>
          </a:p>
        </p:txBody>
      </p:sp>
    </p:spTree>
    <p:extLst>
      <p:ext uri="{BB962C8B-B14F-4D97-AF65-F5344CB8AC3E}">
        <p14:creationId xmlns:p14="http://schemas.microsoft.com/office/powerpoint/2010/main" val="27627033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09"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301" fill="hold"/>
                                        <p:tgtEl>
                                          <p:spTgt spid="4"/>
                                        </p:tgtEl>
                                      </p:cBhvr>
                                    </p:cmd>
                                  </p:childTnLst>
                                </p:cTn>
                              </p:par>
                            </p:childTnLst>
                          </p:cTn>
                        </p:par>
                      </p:childTnLst>
                    </p:cTn>
                  </p:par>
                </p:childTnLst>
              </p:cTn>
              <p:nextCondLst>
                <p:cond evt="onClick" delay="0">
                  <p:tgtEl>
                    <p:spTgt spid="4"/>
                  </p:tgtEl>
                </p:cond>
              </p:nextCondLst>
            </p:seq>
            <p:audio>
              <p:cMediaNode vol="80000">
                <p:cTn id="13"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C279-3210-4F3F-A5EA-35152ABDA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Division Strategies </a:t>
            </a:r>
          </a:p>
        </p:txBody>
      </p:sp>
      <p:sp>
        <p:nvSpPr>
          <p:cNvPr id="3" name="Content Placeholder 2">
            <a:extLst>
              <a:ext uri="{FF2B5EF4-FFF2-40B4-BE49-F238E27FC236}">
                <a16:creationId xmlns:a16="http://schemas.microsoft.com/office/drawing/2014/main" id="{08120025-4610-47C9-A4AE-C965C2AD020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Conventional way i.e.</a:t>
            </a:r>
          </a:p>
          <a:p>
            <a:pPr lvl="1"/>
            <a:r>
              <a:rPr lang="en-US" dirty="0">
                <a:latin typeface="Times New Roman" panose="02020603050405020304" pitchFamily="18" charset="0"/>
                <a:cs typeface="Times New Roman" panose="02020603050405020304" pitchFamily="18" charset="0"/>
              </a:rPr>
              <a:t>Training on 80% samples </a:t>
            </a:r>
          </a:p>
          <a:p>
            <a:pPr lvl="1"/>
            <a:r>
              <a:rPr lang="en-US" dirty="0">
                <a:latin typeface="Times New Roman" panose="02020603050405020304" pitchFamily="18" charset="0"/>
                <a:cs typeface="Times New Roman" panose="02020603050405020304" pitchFamily="18" charset="0"/>
              </a:rPr>
              <a:t>Testing on 20% samples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set contains 2,800	stimuli in total. Therefore,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Train - 2240 </a:t>
            </a:r>
          </a:p>
          <a:p>
            <a:pPr marL="0" indent="0">
              <a:buNone/>
            </a:pPr>
            <a:r>
              <a:rPr lang="en-US" sz="2400" dirty="0">
                <a:latin typeface="Times New Roman" panose="02020603050405020304" pitchFamily="18" charset="0"/>
                <a:cs typeface="Times New Roman" panose="02020603050405020304" pitchFamily="18" charset="0"/>
              </a:rPr>
              <a:t>	Test - 560</a:t>
            </a: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9AF536-A8D2-4E7F-9908-249FDCD26561}"/>
              </a:ext>
            </a:extLst>
          </p:cNvPr>
          <p:cNvSpPr>
            <a:spLocks noGrp="1"/>
          </p:cNvSpPr>
          <p:nvPr>
            <p:ph type="sldNum" sz="quarter" idx="12"/>
          </p:nvPr>
        </p:nvSpPr>
        <p:spPr/>
        <p:txBody>
          <a:bodyPr/>
          <a:lstStyle/>
          <a:p>
            <a:fld id="{DB2ADFAD-AFFF-4EE7-8B6F-7373C3EAD888}" type="slidenum">
              <a:rPr lang="en-US" smtClean="0"/>
              <a:t>8</a:t>
            </a:fld>
            <a:endParaRPr lang="en-US"/>
          </a:p>
        </p:txBody>
      </p:sp>
    </p:spTree>
    <p:extLst>
      <p:ext uri="{BB962C8B-B14F-4D97-AF65-F5344CB8AC3E}">
        <p14:creationId xmlns:p14="http://schemas.microsoft.com/office/powerpoint/2010/main" val="173026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405D-1E0F-48B0-A94F-775C68A2130C}"/>
              </a:ext>
            </a:extLst>
          </p:cNvPr>
          <p:cNvSpPr>
            <a:spLocks noGrp="1"/>
          </p:cNvSpPr>
          <p:nvPr>
            <p:ph type="title"/>
          </p:nvPr>
        </p:nvSpPr>
        <p:spPr>
          <a:xfrm>
            <a:off x="838200" y="178093"/>
            <a:ext cx="10515600" cy="1325563"/>
          </a:xfrm>
        </p:spPr>
        <p:txBody>
          <a:bodyPr/>
          <a:lstStyle/>
          <a:p>
            <a:r>
              <a:rPr lang="en-US" dirty="0">
                <a:latin typeface="Times New Roman" panose="02020603050405020304" pitchFamily="18" charset="0"/>
                <a:cs typeface="Times New Roman" panose="02020603050405020304" pitchFamily="18" charset="0"/>
              </a:rPr>
              <a:t>Model Architecture</a:t>
            </a:r>
          </a:p>
        </p:txBody>
      </p:sp>
      <p:pic>
        <p:nvPicPr>
          <p:cNvPr id="6" name="Content Placeholder 5" descr="A screenshot of a cell phone&#10;&#10;Description generated with high confidence">
            <a:extLst>
              <a:ext uri="{FF2B5EF4-FFF2-40B4-BE49-F238E27FC236}">
                <a16:creationId xmlns:a16="http://schemas.microsoft.com/office/drawing/2014/main" id="{2C15CF06-68CC-4742-9765-4223EE398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977" y="1552893"/>
            <a:ext cx="8433606" cy="5030787"/>
          </a:xfrm>
        </p:spPr>
      </p:pic>
      <p:sp>
        <p:nvSpPr>
          <p:cNvPr id="4" name="Slide Number Placeholder 3">
            <a:extLst>
              <a:ext uri="{FF2B5EF4-FFF2-40B4-BE49-F238E27FC236}">
                <a16:creationId xmlns:a16="http://schemas.microsoft.com/office/drawing/2014/main" id="{804D504E-E8A6-420D-9D65-924E44CE64AB}"/>
              </a:ext>
            </a:extLst>
          </p:cNvPr>
          <p:cNvSpPr>
            <a:spLocks noGrp="1"/>
          </p:cNvSpPr>
          <p:nvPr>
            <p:ph type="sldNum" sz="quarter" idx="12"/>
          </p:nvPr>
        </p:nvSpPr>
        <p:spPr/>
        <p:txBody>
          <a:bodyPr/>
          <a:lstStyle/>
          <a:p>
            <a:fld id="{DB2ADFAD-AFFF-4EE7-8B6F-7373C3EAD888}" type="slidenum">
              <a:rPr lang="en-US" smtClean="0"/>
              <a:t>9</a:t>
            </a:fld>
            <a:endParaRPr lang="en-US"/>
          </a:p>
        </p:txBody>
      </p:sp>
      <p:pic>
        <p:nvPicPr>
          <p:cNvPr id="7" name="Content Placeholder 8" descr="A close up of a mans face&#10;&#10;Description generated with very high confidence">
            <a:extLst>
              <a:ext uri="{FF2B5EF4-FFF2-40B4-BE49-F238E27FC236}">
                <a16:creationId xmlns:a16="http://schemas.microsoft.com/office/drawing/2014/main" id="{44BA62E8-8DDE-4852-8D15-D6EC61BA5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754" y="1657777"/>
            <a:ext cx="1997612" cy="677460"/>
          </a:xfrm>
          <a:prstGeom prst="rect">
            <a:avLst/>
          </a:prstGeom>
        </p:spPr>
      </p:pic>
      <p:pic>
        <p:nvPicPr>
          <p:cNvPr id="8" name="Content Placeholder 8" descr="A close up of a mans face&#10;&#10;Description generated with very high confidence">
            <a:extLst>
              <a:ext uri="{FF2B5EF4-FFF2-40B4-BE49-F238E27FC236}">
                <a16:creationId xmlns:a16="http://schemas.microsoft.com/office/drawing/2014/main" id="{D1504380-8018-4359-B71F-7FA8DC8919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142" y="4384565"/>
            <a:ext cx="1997612" cy="677460"/>
          </a:xfrm>
          <a:prstGeom prst="rect">
            <a:avLst/>
          </a:prstGeom>
        </p:spPr>
      </p:pic>
      <p:pic>
        <p:nvPicPr>
          <p:cNvPr id="9" name="Picture 8">
            <a:extLst>
              <a:ext uri="{FF2B5EF4-FFF2-40B4-BE49-F238E27FC236}">
                <a16:creationId xmlns:a16="http://schemas.microsoft.com/office/drawing/2014/main" id="{DF05058A-0704-418D-9A0A-1181E6808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8927" y="5789563"/>
            <a:ext cx="701253" cy="677460"/>
          </a:xfrm>
          <a:prstGeom prst="rect">
            <a:avLst/>
          </a:prstGeom>
        </p:spPr>
      </p:pic>
      <p:pic>
        <p:nvPicPr>
          <p:cNvPr id="11" name="Picture 10" descr="A close up of a sign&#10;&#10;Description generated with high confidence">
            <a:extLst>
              <a:ext uri="{FF2B5EF4-FFF2-40B4-BE49-F238E27FC236}">
                <a16:creationId xmlns:a16="http://schemas.microsoft.com/office/drawing/2014/main" id="{83CADD0F-636D-4CE1-A39A-EE06FD24DB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5902" y="5789562"/>
            <a:ext cx="701253" cy="677460"/>
          </a:xfrm>
          <a:prstGeom prst="rect">
            <a:avLst/>
          </a:prstGeom>
        </p:spPr>
      </p:pic>
      <p:pic>
        <p:nvPicPr>
          <p:cNvPr id="12" name="Picture 11" descr="A picture containing pool ball, sport&#10;&#10;Description generated with very high confidence">
            <a:extLst>
              <a:ext uri="{FF2B5EF4-FFF2-40B4-BE49-F238E27FC236}">
                <a16:creationId xmlns:a16="http://schemas.microsoft.com/office/drawing/2014/main" id="{7AA10224-416E-4D05-A051-6432212C8D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0180" y="5789562"/>
            <a:ext cx="735722" cy="703348"/>
          </a:xfrm>
          <a:prstGeom prst="rect">
            <a:avLst/>
          </a:prstGeom>
        </p:spPr>
      </p:pic>
    </p:spTree>
    <p:extLst>
      <p:ext uri="{BB962C8B-B14F-4D97-AF65-F5344CB8AC3E}">
        <p14:creationId xmlns:p14="http://schemas.microsoft.com/office/powerpoint/2010/main" val="60779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14146</TotalTime>
  <Words>1147</Words>
  <Application>Microsoft Office PowerPoint</Application>
  <PresentationFormat>Widescreen</PresentationFormat>
  <Paragraphs>226</Paragraphs>
  <Slides>32</Slides>
  <Notes>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Times New Roman</vt:lpstr>
      <vt:lpstr>Office Theme</vt:lpstr>
      <vt:lpstr>PowerPoint Presentation</vt:lpstr>
      <vt:lpstr>Student Research Project  Information system &amp; Machine Learning Lab  University of Hildesheim </vt:lpstr>
      <vt:lpstr>Appendix </vt:lpstr>
      <vt:lpstr>PowerPoint Presentation</vt:lpstr>
      <vt:lpstr>Why to Detect Emotion </vt:lpstr>
      <vt:lpstr> Challenges </vt:lpstr>
      <vt:lpstr>Speech Data Collection</vt:lpstr>
      <vt:lpstr>Data Division Strategies </vt:lpstr>
      <vt:lpstr>Model Architecture</vt:lpstr>
      <vt:lpstr>Feature Extraction</vt:lpstr>
      <vt:lpstr>Feature Extraction</vt:lpstr>
      <vt:lpstr>Feature Extraction</vt:lpstr>
      <vt:lpstr>Classification Approach </vt:lpstr>
      <vt:lpstr>Results ¼ KNN training phase</vt:lpstr>
      <vt:lpstr>Results ¼ KNN testing phase</vt:lpstr>
      <vt:lpstr>Results 2/4 Decision Tree training phase</vt:lpstr>
      <vt:lpstr>Results 2/4 Decision Tree testing phase</vt:lpstr>
      <vt:lpstr>Results ¾ Neural Network Model Summary</vt:lpstr>
      <vt:lpstr>Results ¾ Neural Network Model train Accuracy</vt:lpstr>
      <vt:lpstr>Results ¾ Neural Network Model Test Performance</vt:lpstr>
      <vt:lpstr>Results 4/4 ExtraTreeCalssifier (autoML)</vt:lpstr>
      <vt:lpstr>Results 4/4 ExtraTreeCalssifier </vt:lpstr>
      <vt:lpstr>Results 4/4 ExtraTreeClassifier Training Phase</vt:lpstr>
      <vt:lpstr>Results 4/4 ExtraTreeCalssifier Testing Phase</vt:lpstr>
      <vt:lpstr>Future Work</vt:lpstr>
      <vt:lpstr>Conclusion</vt:lpstr>
      <vt:lpstr>Acknowledgement </vt:lpstr>
      <vt:lpstr>PowerPoint Presentation</vt:lpstr>
      <vt:lpstr>PowerPoint Presentation</vt:lpstr>
      <vt:lpstr>Python Platform </vt:lpstr>
      <vt:lpstr>Where to find this project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acer1</dc:creator>
  <cp:lastModifiedBy>Dell</cp:lastModifiedBy>
  <cp:revision>285</cp:revision>
  <dcterms:created xsi:type="dcterms:W3CDTF">2017-06-12T19:02:43Z</dcterms:created>
  <dcterms:modified xsi:type="dcterms:W3CDTF">2018-03-25T22:55:09Z</dcterms:modified>
</cp:coreProperties>
</file>