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8"/>
  </p:notesMasterIdLst>
  <p:sldIdLst>
    <p:sldId id="297" r:id="rId5"/>
    <p:sldId id="290" r:id="rId6"/>
    <p:sldId id="291" r:id="rId7"/>
    <p:sldId id="292" r:id="rId8"/>
    <p:sldId id="293" r:id="rId9"/>
    <p:sldId id="261" r:id="rId10"/>
    <p:sldId id="289" r:id="rId11"/>
    <p:sldId id="262" r:id="rId12"/>
    <p:sldId id="278" r:id="rId13"/>
    <p:sldId id="263" r:id="rId14"/>
    <p:sldId id="264" r:id="rId15"/>
    <p:sldId id="280" r:id="rId16"/>
    <p:sldId id="281" r:id="rId17"/>
    <p:sldId id="282" r:id="rId18"/>
    <p:sldId id="283" r:id="rId19"/>
    <p:sldId id="294" r:id="rId20"/>
    <p:sldId id="295" r:id="rId21"/>
    <p:sldId id="296" r:id="rId22"/>
    <p:sldId id="298" r:id="rId23"/>
    <p:sldId id="284" r:id="rId24"/>
    <p:sldId id="277" r:id="rId25"/>
    <p:sldId id="279" r:id="rId26"/>
    <p:sldId id="29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73" autoAdjust="0"/>
    <p:restoredTop sz="94660"/>
  </p:normalViewPr>
  <p:slideViewPr>
    <p:cSldViewPr snapToGrid="0">
      <p:cViewPr varScale="1">
        <p:scale>
          <a:sx n="66" d="100"/>
          <a:sy n="66" d="100"/>
        </p:scale>
        <p:origin x="420" y="4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5/3/2022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nirajkumar999/Hill-Climbing-Approach-to-solve-Suduko-Puzzl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www.afjarvis.staff.shef.ac.uk/sudoku/sudoku.pdf"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5DD3E-7457-FF1E-076E-DA89C1724113}"/>
              </a:ext>
            </a:extLst>
          </p:cNvPr>
          <p:cNvSpPr txBox="1"/>
          <p:nvPr/>
        </p:nvSpPr>
        <p:spPr>
          <a:xfrm>
            <a:off x="1058779" y="914399"/>
            <a:ext cx="8354727" cy="4555093"/>
          </a:xfrm>
          <a:prstGeom prst="rect">
            <a:avLst/>
          </a:prstGeom>
          <a:noFill/>
        </p:spPr>
        <p:txBody>
          <a:bodyPr wrap="square" rtlCol="0">
            <a:spAutoFit/>
          </a:bodyPr>
          <a:lstStyle/>
          <a:p>
            <a:r>
              <a:rPr lang="en-US" sz="5400" b="1">
                <a:ln w="22225">
                  <a:solidFill>
                    <a:schemeClr val="accent2"/>
                  </a:solidFill>
                  <a:prstDash val="solid"/>
                </a:ln>
                <a:solidFill>
                  <a:schemeClr val="accent2">
                    <a:lumMod val="40000"/>
                    <a:lumOff val="60000"/>
                  </a:schemeClr>
                </a:solidFill>
                <a:effectLst>
                  <a:reflection blurRad="6350" stA="55000" endA="300" endPos="45500" dir="5400000" sy="-100000" algn="bl" rotWithShape="0"/>
                </a:effectLst>
              </a:rPr>
              <a:t>Hill Climbing Search for Suduko Puzzle</a:t>
            </a:r>
            <a:endParaRPr lang="en-IN" sz="5400" b="1">
              <a:ln w="22225">
                <a:solidFill>
                  <a:schemeClr val="accent2"/>
                </a:solidFill>
                <a:prstDash val="solid"/>
              </a:ln>
              <a:solidFill>
                <a:schemeClr val="accent2">
                  <a:lumMod val="40000"/>
                  <a:lumOff val="60000"/>
                </a:schemeClr>
              </a:solidFill>
              <a:effectLst>
                <a:reflection blurRad="6350" stA="55000" endA="300" endPos="45500" dir="5400000" sy="-100000" algn="bl" rotWithShape="0"/>
              </a:effectLst>
            </a:endParaRPr>
          </a:p>
          <a:p>
            <a:endParaRPr lang="en-US"/>
          </a:p>
          <a:p>
            <a:endParaRPr lang="en-US"/>
          </a:p>
          <a:p>
            <a:endParaRPr lang="en-US"/>
          </a:p>
          <a:p>
            <a:endParaRPr lang="en-US"/>
          </a:p>
          <a:p>
            <a:r>
              <a:rPr lang="en-US"/>
              <a:t>                                              </a:t>
            </a:r>
          </a:p>
          <a:p>
            <a:r>
              <a:rPr lang="en-US" b="1">
                <a:ln w="22225">
                  <a:solidFill>
                    <a:schemeClr val="accent2"/>
                  </a:solidFill>
                  <a:prstDash val="solid"/>
                </a:ln>
                <a:solidFill>
                  <a:schemeClr val="accent2">
                    <a:lumMod val="40000"/>
                    <a:lumOff val="60000"/>
                  </a:schemeClr>
                </a:solidFill>
              </a:rPr>
              <a:t>                                                                    </a:t>
            </a:r>
          </a:p>
          <a:p>
            <a:r>
              <a:rPr lang="en-US" b="1">
                <a:ln w="22225">
                  <a:solidFill>
                    <a:schemeClr val="accent2"/>
                  </a:solidFill>
                  <a:prstDash val="solid"/>
                </a:ln>
                <a:solidFill>
                  <a:schemeClr val="accent2">
                    <a:lumMod val="40000"/>
                    <a:lumOff val="60000"/>
                  </a:schemeClr>
                </a:solidFill>
              </a:rPr>
              <a:t>                                                                            </a:t>
            </a:r>
            <a:r>
              <a:rPr lang="en-US" sz="2800" b="1">
                <a:ln w="22225">
                  <a:solidFill>
                    <a:schemeClr val="accent2"/>
                  </a:solidFill>
                  <a:prstDash val="solid"/>
                </a:ln>
                <a:solidFill>
                  <a:schemeClr val="accent5">
                    <a:lumMod val="50000"/>
                  </a:schemeClr>
                </a:solidFill>
                <a:effectLst>
                  <a:reflection blurRad="6350" stA="55000" endA="300" endPos="45500" dir="5400000" sy="-100000" algn="bl" rotWithShape="0"/>
                </a:effectLst>
              </a:rPr>
              <a:t>By Niraj Kumar</a:t>
            </a:r>
          </a:p>
          <a:p>
            <a:r>
              <a:rPr lang="en-US" sz="2800" b="1">
                <a:ln w="22225">
                  <a:solidFill>
                    <a:schemeClr val="accent2"/>
                  </a:solidFill>
                  <a:prstDash val="solid"/>
                </a:ln>
                <a:solidFill>
                  <a:schemeClr val="accent5">
                    <a:lumMod val="50000"/>
                  </a:schemeClr>
                </a:solidFill>
                <a:effectLst>
                  <a:reflection blurRad="6350" stA="55000" endA="300" endPos="45500" dir="5400000" sy="-100000" algn="bl" rotWithShape="0"/>
                </a:effectLst>
              </a:rPr>
              <a:t>                                                 BT19CS031       </a:t>
            </a:r>
          </a:p>
          <a:p>
            <a:endParaRPr lang="en-IN"/>
          </a:p>
        </p:txBody>
      </p:sp>
    </p:spTree>
    <p:extLst>
      <p:ext uri="{BB962C8B-B14F-4D97-AF65-F5344CB8AC3E}">
        <p14:creationId xmlns:p14="http://schemas.microsoft.com/office/powerpoint/2010/main" val="264019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274D0-FD43-2DDC-E9FA-48257AE6F976}"/>
              </a:ext>
            </a:extLst>
          </p:cNvPr>
          <p:cNvSpPr txBox="1"/>
          <p:nvPr/>
        </p:nvSpPr>
        <p:spPr>
          <a:xfrm>
            <a:off x="529389" y="289679"/>
            <a:ext cx="8402855" cy="6278642"/>
          </a:xfrm>
          <a:prstGeom prst="rect">
            <a:avLst/>
          </a:prstGeom>
          <a:noFill/>
        </p:spPr>
        <p:txBody>
          <a:bodyPr wrap="square" rtlCol="0">
            <a:spAutoFit/>
          </a:bodyPr>
          <a:lstStyle/>
          <a:p>
            <a:r>
              <a:rPr lang="en-US" sz="4800" b="1">
                <a:ln w="22225">
                  <a:solidFill>
                    <a:schemeClr val="accent2"/>
                  </a:solidFill>
                  <a:prstDash val="solid"/>
                </a:ln>
                <a:solidFill>
                  <a:schemeClr val="accent2">
                    <a:lumMod val="40000"/>
                    <a:lumOff val="60000"/>
                  </a:schemeClr>
                </a:solidFill>
              </a:rPr>
              <a:t>ß-HILL CLIMBING ALGORITHM FOR SUDOKU PUZZLE</a:t>
            </a:r>
          </a:p>
          <a:p>
            <a:endParaRPr lang="en-US"/>
          </a:p>
          <a:p>
            <a:endParaRPr lang="en-US"/>
          </a:p>
          <a:p>
            <a:r>
              <a:rPr lang="en-US"/>
              <a:t>ß-Hill Climbing is the recent metaheuristic algorithm. It is an extended version of hill climbing (i.e., the base version of the local search algorithm). In this section, ß-Hill Climbing is pseudo-coded in Algorithm 1 and the flowchart</a:t>
            </a:r>
          </a:p>
          <a:p>
            <a:r>
              <a:rPr lang="en-US"/>
              <a:t>that shows how ß-Hill Climbing algorithm is processed through the search is given in Fig. 1.</a:t>
            </a:r>
          </a:p>
          <a:p>
            <a:endParaRPr lang="en-US"/>
          </a:p>
          <a:p>
            <a:r>
              <a:rPr lang="en-US"/>
              <a:t>As shown in ß-Hill Climbing pseudo-code at Algorithm 1 Step1, the search is initiated with a totally random solution. Initially, the algorithm generates integer numbers in the range of 1 - 9 and fulfills the empty cells by these generated digits. Note that the initial solution may have replicate digits in each row, columns and block. However, the given digits that are predefined in advance cannot be changed or moved.</a:t>
            </a:r>
          </a:p>
          <a:p>
            <a:endParaRPr lang="en-US"/>
          </a:p>
          <a:p>
            <a:r>
              <a:rPr lang="en-US"/>
              <a:t>The initial solution is evaluated using the objective function discussed in Eq. (2). Thereafter, the algorithm will process the improvement loop. </a:t>
            </a:r>
            <a:endParaRPr lang="en-IN"/>
          </a:p>
        </p:txBody>
      </p:sp>
    </p:spTree>
    <p:extLst>
      <p:ext uri="{BB962C8B-B14F-4D97-AF65-F5344CB8AC3E}">
        <p14:creationId xmlns:p14="http://schemas.microsoft.com/office/powerpoint/2010/main" val="4497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68E023-5518-8CB2-BCDA-B7A3999087D7}"/>
              </a:ext>
            </a:extLst>
          </p:cNvPr>
          <p:cNvPicPr>
            <a:picLocks noChangeAspect="1"/>
          </p:cNvPicPr>
          <p:nvPr/>
        </p:nvPicPr>
        <p:blipFill>
          <a:blip r:embed="rId2"/>
          <a:stretch>
            <a:fillRect/>
          </a:stretch>
        </p:blipFill>
        <p:spPr>
          <a:xfrm>
            <a:off x="1085486" y="423512"/>
            <a:ext cx="8143877" cy="54864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880583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E7DBC4-08A9-D144-A68C-7DB75A5E77A9}"/>
              </a:ext>
            </a:extLst>
          </p:cNvPr>
          <p:cNvPicPr>
            <a:picLocks noChangeAspect="1"/>
          </p:cNvPicPr>
          <p:nvPr/>
        </p:nvPicPr>
        <p:blipFill>
          <a:blip r:embed="rId2"/>
          <a:stretch>
            <a:fillRect/>
          </a:stretch>
        </p:blipFill>
        <p:spPr>
          <a:xfrm>
            <a:off x="1251284" y="240346"/>
            <a:ext cx="6631807" cy="56214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9474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99CB9D-4D12-63DF-8975-CA7EA127BD02}"/>
              </a:ext>
            </a:extLst>
          </p:cNvPr>
          <p:cNvSpPr txBox="1"/>
          <p:nvPr/>
        </p:nvSpPr>
        <p:spPr>
          <a:xfrm>
            <a:off x="587141" y="394636"/>
            <a:ext cx="8373979" cy="2862322"/>
          </a:xfrm>
          <a:prstGeom prst="rect">
            <a:avLst/>
          </a:prstGeom>
          <a:noFill/>
        </p:spPr>
        <p:txBody>
          <a:bodyPr wrap="square" rtlCol="0">
            <a:spAutoFit/>
          </a:bodyPr>
          <a:lstStyle/>
          <a:p>
            <a:r>
              <a:rPr lang="en-US" sz="5400" b="1">
                <a:ln w="22225">
                  <a:solidFill>
                    <a:schemeClr val="accent2"/>
                  </a:solidFill>
                  <a:prstDash val="solid"/>
                </a:ln>
                <a:solidFill>
                  <a:schemeClr val="accent2">
                    <a:lumMod val="40000"/>
                    <a:lumOff val="60000"/>
                  </a:schemeClr>
                </a:solidFill>
              </a:rPr>
              <a:t>EXPERIMENTAL RESULTS</a:t>
            </a:r>
            <a:endParaRPr lang="en-US"/>
          </a:p>
          <a:p>
            <a:endParaRPr lang="en-US"/>
          </a:p>
          <a:p>
            <a:endParaRPr lang="en-US"/>
          </a:p>
          <a:p>
            <a:r>
              <a:rPr lang="en-US"/>
              <a:t>In this section, the performance of the ß-Hill Climbing algorithm for Sudoku puzzle is experimentally evaluated.</a:t>
            </a:r>
          </a:p>
          <a:p>
            <a:endParaRPr lang="en-US"/>
          </a:p>
          <a:p>
            <a:r>
              <a:rPr lang="en-US"/>
              <a:t>Fig. 2 shows the benchmark of the Sudoku which is taken from [18]. Again all cases of Sudoku puzzle have a unique solution. </a:t>
            </a:r>
            <a:endParaRPr lang="en-IN"/>
          </a:p>
        </p:txBody>
      </p:sp>
      <p:pic>
        <p:nvPicPr>
          <p:cNvPr id="4" name="Picture 3">
            <a:extLst>
              <a:ext uri="{FF2B5EF4-FFF2-40B4-BE49-F238E27FC236}">
                <a16:creationId xmlns:a16="http://schemas.microsoft.com/office/drawing/2014/main" id="{A1A9EEF7-5435-34D7-ECAF-DA96F21F38B2}"/>
              </a:ext>
            </a:extLst>
          </p:cNvPr>
          <p:cNvPicPr>
            <a:picLocks noChangeAspect="1"/>
          </p:cNvPicPr>
          <p:nvPr/>
        </p:nvPicPr>
        <p:blipFill>
          <a:blip r:embed="rId2"/>
          <a:stretch>
            <a:fillRect/>
          </a:stretch>
        </p:blipFill>
        <p:spPr>
          <a:xfrm>
            <a:off x="587139" y="3428999"/>
            <a:ext cx="4100363" cy="25852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92024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7CA60-08FC-D382-1232-6AAC7818174B}"/>
              </a:ext>
            </a:extLst>
          </p:cNvPr>
          <p:cNvSpPr txBox="1"/>
          <p:nvPr/>
        </p:nvSpPr>
        <p:spPr>
          <a:xfrm>
            <a:off x="721018" y="510139"/>
            <a:ext cx="7979343" cy="1477328"/>
          </a:xfrm>
          <a:prstGeom prst="rect">
            <a:avLst/>
          </a:prstGeom>
          <a:noFill/>
        </p:spPr>
        <p:txBody>
          <a:bodyPr wrap="square" rtlCol="0">
            <a:spAutoFit/>
          </a:bodyPr>
          <a:lstStyle/>
          <a:p>
            <a:r>
              <a:rPr lang="en-US"/>
              <a:t>The two parameters of the proposed algorithm are studied using various values as shown in Table I. This table includes the values of the two parameters (i.e., ß, and N ), the minimum time consumed to solve the problem, the minimum number of iterations to reach the solution, and rate of success to solve the Sudoku game over 10 runs.</a:t>
            </a:r>
            <a:endParaRPr lang="en-IN"/>
          </a:p>
        </p:txBody>
      </p:sp>
      <p:pic>
        <p:nvPicPr>
          <p:cNvPr id="4" name="Picture 3">
            <a:extLst>
              <a:ext uri="{FF2B5EF4-FFF2-40B4-BE49-F238E27FC236}">
                <a16:creationId xmlns:a16="http://schemas.microsoft.com/office/drawing/2014/main" id="{E9C8E2D2-889A-2C2C-A4CD-DF6C6A60C9AC}"/>
              </a:ext>
            </a:extLst>
          </p:cNvPr>
          <p:cNvPicPr>
            <a:picLocks noChangeAspect="1"/>
          </p:cNvPicPr>
          <p:nvPr/>
        </p:nvPicPr>
        <p:blipFill>
          <a:blip r:embed="rId2"/>
          <a:stretch>
            <a:fillRect/>
          </a:stretch>
        </p:blipFill>
        <p:spPr>
          <a:xfrm>
            <a:off x="721018" y="2190528"/>
            <a:ext cx="5083016" cy="397103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51591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70D6E-B457-56EA-C44F-2D13AF8976B4}"/>
              </a:ext>
            </a:extLst>
          </p:cNvPr>
          <p:cNvSpPr txBox="1"/>
          <p:nvPr/>
        </p:nvSpPr>
        <p:spPr>
          <a:xfrm>
            <a:off x="231006" y="100279"/>
            <a:ext cx="9336506" cy="3970318"/>
          </a:xfrm>
          <a:prstGeom prst="rect">
            <a:avLst/>
          </a:prstGeom>
          <a:noFill/>
        </p:spPr>
        <p:txBody>
          <a:bodyPr wrap="square" rtlCol="0">
            <a:spAutoFit/>
          </a:bodyPr>
          <a:lstStyle/>
          <a:p>
            <a:r>
              <a:rPr lang="en-US"/>
              <a:t>The  parameter is studied with various values in six experimental scenarios (i.e., Sen#1 – Sen#6). The value of the ß parameter is fixed to 0.5. The higher value of  parameter leads to higher rate of exploitation. It can be observed from the results, the  parameter with lower values leads to better results, where the first three scenarios solve the game within two seconds and minimum number of iterations</a:t>
            </a:r>
          </a:p>
          <a:p>
            <a:endParaRPr lang="en-US"/>
          </a:p>
          <a:p>
            <a:r>
              <a:rPr lang="en-US"/>
              <a:t>Similarity, the ß parameter is studied with different values using six experimental scenarios (i.e., Sen#7 – Sen#12). It should be noted that the higher the value of ß parameter the higher of exploration will be .</a:t>
            </a:r>
          </a:p>
          <a:p>
            <a:r>
              <a:rPr lang="en-US"/>
              <a:t>Apparently, the experimental scenario (Sen#10) solves the game within two seconds and with the minimum number of iterations. Fig. 3 provides a solution for Sudoku puzzle given in Fig 2. </a:t>
            </a:r>
          </a:p>
          <a:p>
            <a:endParaRPr lang="en-US"/>
          </a:p>
          <a:p>
            <a:endParaRPr lang="en-IN"/>
          </a:p>
        </p:txBody>
      </p:sp>
      <p:pic>
        <p:nvPicPr>
          <p:cNvPr id="4" name="Picture 3">
            <a:extLst>
              <a:ext uri="{FF2B5EF4-FFF2-40B4-BE49-F238E27FC236}">
                <a16:creationId xmlns:a16="http://schemas.microsoft.com/office/drawing/2014/main" id="{EF121618-B3ED-BF3C-5AB1-0E689EE87F67}"/>
              </a:ext>
            </a:extLst>
          </p:cNvPr>
          <p:cNvPicPr>
            <a:picLocks noChangeAspect="1"/>
          </p:cNvPicPr>
          <p:nvPr/>
        </p:nvPicPr>
        <p:blipFill>
          <a:blip r:embed="rId2"/>
          <a:stretch>
            <a:fillRect/>
          </a:stretch>
        </p:blipFill>
        <p:spPr>
          <a:xfrm>
            <a:off x="2804241" y="3351998"/>
            <a:ext cx="3869754" cy="332872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16819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5C9986-7D69-F887-8309-1231DA687341}"/>
              </a:ext>
            </a:extLst>
          </p:cNvPr>
          <p:cNvPicPr>
            <a:picLocks noChangeAspect="1"/>
          </p:cNvPicPr>
          <p:nvPr/>
        </p:nvPicPr>
        <p:blipFill>
          <a:blip r:embed="rId2"/>
          <a:stretch>
            <a:fillRect/>
          </a:stretch>
        </p:blipFill>
        <p:spPr>
          <a:xfrm>
            <a:off x="500036" y="390345"/>
            <a:ext cx="4086112" cy="245341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DC060A9C-CB9C-6A08-276B-F72312AD6649}"/>
              </a:ext>
            </a:extLst>
          </p:cNvPr>
          <p:cNvPicPr>
            <a:picLocks noChangeAspect="1"/>
          </p:cNvPicPr>
          <p:nvPr/>
        </p:nvPicPr>
        <p:blipFill>
          <a:blip r:embed="rId3"/>
          <a:stretch>
            <a:fillRect/>
          </a:stretch>
        </p:blipFill>
        <p:spPr>
          <a:xfrm>
            <a:off x="5094462" y="390345"/>
            <a:ext cx="4086112" cy="23974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34DBC500-E2C9-E034-7FA7-85FEFE282BA2}"/>
              </a:ext>
            </a:extLst>
          </p:cNvPr>
          <p:cNvPicPr>
            <a:picLocks noChangeAspect="1"/>
          </p:cNvPicPr>
          <p:nvPr/>
        </p:nvPicPr>
        <p:blipFill>
          <a:blip r:embed="rId4"/>
          <a:stretch>
            <a:fillRect/>
          </a:stretch>
        </p:blipFill>
        <p:spPr>
          <a:xfrm>
            <a:off x="567738" y="3429000"/>
            <a:ext cx="3950708" cy="254467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extBox 7">
            <a:extLst>
              <a:ext uri="{FF2B5EF4-FFF2-40B4-BE49-F238E27FC236}">
                <a16:creationId xmlns:a16="http://schemas.microsoft.com/office/drawing/2014/main" id="{9F03C91C-4764-8EFC-4206-19FCBE4C5687}"/>
              </a:ext>
            </a:extLst>
          </p:cNvPr>
          <p:cNvSpPr txBox="1"/>
          <p:nvPr/>
        </p:nvSpPr>
        <p:spPr>
          <a:xfrm>
            <a:off x="5087058" y="3429000"/>
            <a:ext cx="4543124" cy="2031325"/>
          </a:xfrm>
          <a:prstGeom prst="rect">
            <a:avLst/>
          </a:prstGeom>
          <a:noFill/>
        </p:spPr>
        <p:txBody>
          <a:bodyPr wrap="square" rtlCol="0">
            <a:spAutoFit/>
          </a:bodyPr>
          <a:lstStyle/>
          <a:p>
            <a:r>
              <a:rPr lang="en-US"/>
              <a:t>Following figures show the value of time performance and memory amount needed by each algorithm (Backtracking, Constraint Propagation, Hill Climbing and ABC algorithms) to carry out the task in different set of environment, i.e. three different levels of difficulty. </a:t>
            </a:r>
            <a:endParaRPr lang="en-IN"/>
          </a:p>
        </p:txBody>
      </p:sp>
    </p:spTree>
    <p:extLst>
      <p:ext uri="{BB962C8B-B14F-4D97-AF65-F5344CB8AC3E}">
        <p14:creationId xmlns:p14="http://schemas.microsoft.com/office/powerpoint/2010/main" val="74967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78E2CA-A45F-5E89-6885-25307A8899E2}"/>
              </a:ext>
            </a:extLst>
          </p:cNvPr>
          <p:cNvPicPr>
            <a:picLocks noChangeAspect="1"/>
          </p:cNvPicPr>
          <p:nvPr/>
        </p:nvPicPr>
        <p:blipFill>
          <a:blip r:embed="rId2"/>
          <a:stretch>
            <a:fillRect/>
          </a:stretch>
        </p:blipFill>
        <p:spPr>
          <a:xfrm>
            <a:off x="183998" y="172737"/>
            <a:ext cx="4513129" cy="26064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28ECB7F2-D662-E377-402C-5C44338BD3FD}"/>
              </a:ext>
            </a:extLst>
          </p:cNvPr>
          <p:cNvPicPr>
            <a:picLocks noChangeAspect="1"/>
          </p:cNvPicPr>
          <p:nvPr/>
        </p:nvPicPr>
        <p:blipFill>
          <a:blip r:embed="rId3"/>
          <a:stretch>
            <a:fillRect/>
          </a:stretch>
        </p:blipFill>
        <p:spPr>
          <a:xfrm>
            <a:off x="5108657" y="172736"/>
            <a:ext cx="4518979" cy="26064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5DFE00E9-273B-F64C-9B3A-26615AB63966}"/>
              </a:ext>
            </a:extLst>
          </p:cNvPr>
          <p:cNvPicPr>
            <a:picLocks noChangeAspect="1"/>
          </p:cNvPicPr>
          <p:nvPr/>
        </p:nvPicPr>
        <p:blipFill>
          <a:blip r:embed="rId4"/>
          <a:stretch>
            <a:fillRect/>
          </a:stretch>
        </p:blipFill>
        <p:spPr>
          <a:xfrm>
            <a:off x="183999" y="3496377"/>
            <a:ext cx="4513128" cy="29192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extBox 7">
            <a:extLst>
              <a:ext uri="{FF2B5EF4-FFF2-40B4-BE49-F238E27FC236}">
                <a16:creationId xmlns:a16="http://schemas.microsoft.com/office/drawing/2014/main" id="{A589805C-BA0D-A920-90AC-911835AD82FD}"/>
              </a:ext>
            </a:extLst>
          </p:cNvPr>
          <p:cNvSpPr txBox="1"/>
          <p:nvPr/>
        </p:nvSpPr>
        <p:spPr>
          <a:xfrm>
            <a:off x="5108657" y="3496377"/>
            <a:ext cx="4937761" cy="3139321"/>
          </a:xfrm>
          <a:prstGeom prst="rect">
            <a:avLst/>
          </a:prstGeom>
          <a:noFill/>
        </p:spPr>
        <p:txBody>
          <a:bodyPr wrap="square" rtlCol="0">
            <a:spAutoFit/>
          </a:bodyPr>
          <a:lstStyle/>
          <a:p>
            <a:r>
              <a:rPr lang="en-US"/>
              <a:t>The facts shown above tell us that the most time demanding algorithm is the ABC, on the other hand, the least time-demanding algorithm is the Constraint Propagation</a:t>
            </a:r>
          </a:p>
          <a:p>
            <a:endParaRPr lang="en-US"/>
          </a:p>
          <a:p>
            <a:r>
              <a:rPr lang="en-US"/>
              <a:t>On the other hand, Constraint Propagation can be said to be the most memory demanding algorithm. As it requires extra memory for domain values in the heap and for recursive function calls in the stack, this is expected</a:t>
            </a:r>
            <a:endParaRPr lang="en-IN"/>
          </a:p>
        </p:txBody>
      </p:sp>
    </p:spTree>
    <p:extLst>
      <p:ext uri="{BB962C8B-B14F-4D97-AF65-F5344CB8AC3E}">
        <p14:creationId xmlns:p14="http://schemas.microsoft.com/office/powerpoint/2010/main" val="3790940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397775-082F-4592-88AF-4336F4D5D7E1}"/>
              </a:ext>
            </a:extLst>
          </p:cNvPr>
          <p:cNvPicPr>
            <a:picLocks noChangeAspect="1"/>
          </p:cNvPicPr>
          <p:nvPr/>
        </p:nvPicPr>
        <p:blipFill>
          <a:blip r:embed="rId2"/>
          <a:stretch>
            <a:fillRect/>
          </a:stretch>
        </p:blipFill>
        <p:spPr>
          <a:xfrm>
            <a:off x="418180" y="288340"/>
            <a:ext cx="4298988" cy="251261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5D7D8DEF-5028-A86D-9E20-5E1D4AC64A88}"/>
              </a:ext>
            </a:extLst>
          </p:cNvPr>
          <p:cNvPicPr>
            <a:picLocks noChangeAspect="1"/>
          </p:cNvPicPr>
          <p:nvPr/>
        </p:nvPicPr>
        <p:blipFill>
          <a:blip r:embed="rId3"/>
          <a:stretch>
            <a:fillRect/>
          </a:stretch>
        </p:blipFill>
        <p:spPr>
          <a:xfrm>
            <a:off x="4897098" y="288339"/>
            <a:ext cx="4529537" cy="251261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7069F51B-DF79-5309-B541-C64B5203BEB4}"/>
              </a:ext>
            </a:extLst>
          </p:cNvPr>
          <p:cNvPicPr>
            <a:picLocks noChangeAspect="1"/>
          </p:cNvPicPr>
          <p:nvPr/>
        </p:nvPicPr>
        <p:blipFill>
          <a:blip r:embed="rId4"/>
          <a:stretch>
            <a:fillRect/>
          </a:stretch>
        </p:blipFill>
        <p:spPr>
          <a:xfrm>
            <a:off x="418180" y="3383851"/>
            <a:ext cx="4298988" cy="29613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extBox 7">
            <a:extLst>
              <a:ext uri="{FF2B5EF4-FFF2-40B4-BE49-F238E27FC236}">
                <a16:creationId xmlns:a16="http://schemas.microsoft.com/office/drawing/2014/main" id="{A806779B-DC5C-2589-4145-36940DF05B7B}"/>
              </a:ext>
            </a:extLst>
          </p:cNvPr>
          <p:cNvSpPr txBox="1"/>
          <p:nvPr/>
        </p:nvSpPr>
        <p:spPr>
          <a:xfrm>
            <a:off x="4897099" y="3325029"/>
            <a:ext cx="5120640" cy="2585323"/>
          </a:xfrm>
          <a:prstGeom prst="rect">
            <a:avLst/>
          </a:prstGeom>
          <a:noFill/>
        </p:spPr>
        <p:txBody>
          <a:bodyPr wrap="square" rtlCol="0">
            <a:spAutoFit/>
          </a:bodyPr>
          <a:lstStyle/>
          <a:p>
            <a:r>
              <a:rPr lang="en-US"/>
              <a:t>Since backtracking and Constraint Propagation algorithms did not give violation containing solutions, they are not included in the scatter graphs. ABC algorithm is detected to be more accurate than Hill Climbing algorithm. This performance increase mainly obtained from the existence and efforts of the Onlooker bees. Onlooker bees helped ABC to avoid the search sticking at local maximums.</a:t>
            </a:r>
            <a:endParaRPr lang="en-IN"/>
          </a:p>
        </p:txBody>
      </p:sp>
    </p:spTree>
    <p:extLst>
      <p:ext uri="{BB962C8B-B14F-4D97-AF65-F5344CB8AC3E}">
        <p14:creationId xmlns:p14="http://schemas.microsoft.com/office/powerpoint/2010/main" val="2441471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78D7A2-6518-606A-CB9A-2B958BF3856F}"/>
              </a:ext>
            </a:extLst>
          </p:cNvPr>
          <p:cNvSpPr/>
          <p:nvPr/>
        </p:nvSpPr>
        <p:spPr>
          <a:xfrm>
            <a:off x="0" y="2014665"/>
            <a:ext cx="9731125" cy="2154436"/>
          </a:xfrm>
          <a:prstGeom prst="rect">
            <a:avLst/>
          </a:prstGeom>
          <a:noFill/>
        </p:spPr>
        <p:txBody>
          <a:bodyPr wrap="none" lIns="91440" tIns="45720" rIns="91440" bIns="45720">
            <a:spAutoFit/>
          </a:bodyPr>
          <a:lstStyle/>
          <a:p>
            <a:pPr algn="ctr"/>
            <a:r>
              <a:rPr lang="en-US" sz="4000" b="1" cap="none" spc="0">
                <a:ln w="22225">
                  <a:solidFill>
                    <a:schemeClr val="accent2"/>
                  </a:solidFill>
                  <a:prstDash val="solid"/>
                </a:ln>
                <a:solidFill>
                  <a:schemeClr val="accent2">
                    <a:lumMod val="40000"/>
                    <a:lumOff val="60000"/>
                  </a:schemeClr>
                </a:solidFill>
                <a:effectLst/>
              </a:rPr>
              <a:t>Python Code For Hill Climbing Approach</a:t>
            </a:r>
            <a:endParaRPr lang="en-US" sz="3600" b="1" cap="none" spc="0">
              <a:ln w="22225">
                <a:solidFill>
                  <a:schemeClr val="accent2"/>
                </a:solidFill>
                <a:prstDash val="solid"/>
              </a:ln>
              <a:solidFill>
                <a:schemeClr val="accent2">
                  <a:lumMod val="40000"/>
                  <a:lumOff val="60000"/>
                </a:schemeClr>
              </a:solidFill>
              <a:effectLst/>
            </a:endParaRPr>
          </a:p>
          <a:p>
            <a:pPr algn="ctr"/>
            <a:endParaRPr lang="en-US" sz="5400" b="1" cap="none" spc="0">
              <a:ln w="22225">
                <a:solidFill>
                  <a:schemeClr val="accent2"/>
                </a:solidFill>
                <a:prstDash val="solid"/>
              </a:ln>
              <a:solidFill>
                <a:schemeClr val="accent2">
                  <a:lumMod val="40000"/>
                  <a:lumOff val="60000"/>
                </a:schemeClr>
              </a:solidFill>
              <a:effectLst/>
            </a:endParaRPr>
          </a:p>
          <a:p>
            <a:pPr algn="ctr"/>
            <a:r>
              <a:rPr lang="en-US" sz="4000" b="1" u="sng">
                <a:ln w="22225">
                  <a:solidFill>
                    <a:schemeClr val="accent2"/>
                  </a:solidFill>
                  <a:prstDash val="solid"/>
                </a:ln>
                <a:solidFill>
                  <a:srgbClr val="00B0F0"/>
                </a:solidFill>
                <a:hlinkClick r:id="rId2">
                  <a:extLst>
                    <a:ext uri="{A12FA001-AC4F-418D-AE19-62706E023703}">
                      <ahyp:hlinkClr xmlns:ahyp="http://schemas.microsoft.com/office/drawing/2018/hyperlinkcolor" val="tx"/>
                    </a:ext>
                  </a:extLst>
                </a:hlinkClick>
              </a:rPr>
              <a:t>Github Link </a:t>
            </a:r>
            <a:r>
              <a:rPr lang="en-US" sz="2400" b="1" u="sng">
                <a:ln w="22225">
                  <a:solidFill>
                    <a:schemeClr val="accent2"/>
                  </a:solidFill>
                  <a:prstDash val="solid"/>
                </a:ln>
                <a:solidFill>
                  <a:schemeClr val="accent4"/>
                </a:solidFill>
                <a:hlinkClick r:id="rId2">
                  <a:extLst>
                    <a:ext uri="{A12FA001-AC4F-418D-AE19-62706E023703}">
                      <ahyp:hlinkClr xmlns:ahyp="http://schemas.microsoft.com/office/drawing/2018/hyperlinkcolor" val="tx"/>
                    </a:ext>
                  </a:extLst>
                </a:hlinkClick>
              </a:rPr>
              <a:t>[click here]</a:t>
            </a:r>
            <a:endParaRPr lang="en-US" sz="4000" b="1" u="sng" cap="none" spc="0">
              <a:ln w="22225">
                <a:solidFill>
                  <a:schemeClr val="accent2"/>
                </a:solidFill>
                <a:prstDash val="solid"/>
              </a:ln>
              <a:solidFill>
                <a:schemeClr val="accent4"/>
              </a:solidFill>
              <a:effectLst/>
            </a:endParaRPr>
          </a:p>
        </p:txBody>
      </p:sp>
    </p:spTree>
    <p:extLst>
      <p:ext uri="{BB962C8B-B14F-4D97-AF65-F5344CB8AC3E}">
        <p14:creationId xmlns:p14="http://schemas.microsoft.com/office/powerpoint/2010/main" val="92598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4CB3D5-F43C-F0F7-6B1A-8067DA055F44}"/>
              </a:ext>
            </a:extLst>
          </p:cNvPr>
          <p:cNvSpPr txBox="1"/>
          <p:nvPr/>
        </p:nvSpPr>
        <p:spPr>
          <a:xfrm>
            <a:off x="673769" y="519764"/>
            <a:ext cx="8200724" cy="5078313"/>
          </a:xfrm>
          <a:prstGeom prst="rect">
            <a:avLst/>
          </a:prstGeom>
          <a:noFill/>
        </p:spPr>
        <p:txBody>
          <a:bodyPr wrap="square" rtlCol="0">
            <a:spAutoFit/>
          </a:bodyPr>
          <a:lstStyle/>
          <a:p>
            <a:r>
              <a:rPr lang="en-IN" sz="5400" b="1">
                <a:ln w="22225">
                  <a:solidFill>
                    <a:schemeClr val="accent2"/>
                  </a:solidFill>
                  <a:prstDash val="solid"/>
                </a:ln>
                <a:solidFill>
                  <a:schemeClr val="accent2">
                    <a:lumMod val="40000"/>
                    <a:lumOff val="60000"/>
                  </a:schemeClr>
                </a:solidFill>
              </a:rPr>
              <a:t>Hill Climbing</a:t>
            </a:r>
          </a:p>
          <a:p>
            <a:endParaRPr lang="en-IN"/>
          </a:p>
          <a:p>
            <a:endParaRPr lang="en-IN"/>
          </a:p>
          <a:p>
            <a:r>
              <a:rPr lang="en-US"/>
              <a:t>Given the size of the state space it is logical to use a search method with a </a:t>
            </a:r>
          </a:p>
          <a:p>
            <a:r>
              <a:rPr lang="en-US"/>
              <a:t>heuristic function to avoid searching less promising sections of the state space . One type algorithm that meets this criteria is hill climbing .</a:t>
            </a:r>
          </a:p>
          <a:p>
            <a:endParaRPr lang="en-US"/>
          </a:p>
          <a:p>
            <a:r>
              <a:rPr lang="en-US"/>
              <a:t>Hill climbing algorithms work by generating a list of successors of the current state, then choosing the one with the lowest heuristic value.  In </a:t>
            </a:r>
          </a:p>
          <a:p>
            <a:r>
              <a:rPr lang="en-US"/>
              <a:t>order to apply hill climbing to Sudoku three things must be defined: the start state, the successor function and the heuristic function.  One way to go about this is to fill in each box so that it contains </a:t>
            </a:r>
          </a:p>
          <a:p>
            <a:r>
              <a:rPr lang="en-US"/>
              <a:t>the numbers one to n2  and allow successors to be generated by switching values within the same box (Lewis 391).  Instead of filling in the boxes with the numbers one to n2  the rows will be filled, but </a:t>
            </a:r>
          </a:p>
          <a:p>
            <a:r>
              <a:rPr lang="en-US"/>
              <a:t>the idea is the same.  </a:t>
            </a:r>
            <a:endParaRPr lang="en-IN"/>
          </a:p>
        </p:txBody>
      </p:sp>
    </p:spTree>
    <p:extLst>
      <p:ext uri="{BB962C8B-B14F-4D97-AF65-F5344CB8AC3E}">
        <p14:creationId xmlns:p14="http://schemas.microsoft.com/office/powerpoint/2010/main" val="2340770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EA7B8C-2AE3-B58B-884B-A11E5CCBC305}"/>
              </a:ext>
            </a:extLst>
          </p:cNvPr>
          <p:cNvSpPr txBox="1"/>
          <p:nvPr/>
        </p:nvSpPr>
        <p:spPr>
          <a:xfrm>
            <a:off x="654518" y="413886"/>
            <a:ext cx="7709836" cy="5355312"/>
          </a:xfrm>
          <a:prstGeom prst="rect">
            <a:avLst/>
          </a:prstGeom>
          <a:noFill/>
        </p:spPr>
        <p:txBody>
          <a:bodyPr wrap="square" rtlCol="0">
            <a:spAutoFit/>
          </a:bodyPr>
          <a:lstStyle/>
          <a:p>
            <a:endParaRPr lang="en-US"/>
          </a:p>
          <a:p>
            <a:endParaRPr lang="en-US"/>
          </a:p>
          <a:p>
            <a:r>
              <a:rPr lang="en-US"/>
              <a:t> </a:t>
            </a:r>
          </a:p>
          <a:p>
            <a:endParaRPr lang="en-US"/>
          </a:p>
          <a:p>
            <a:endParaRPr lang="en-US"/>
          </a:p>
          <a:p>
            <a:endParaRPr lang="en-US"/>
          </a:p>
          <a:p>
            <a:endParaRPr lang="en-US"/>
          </a:p>
          <a:p>
            <a:r>
              <a:rPr lang="en-US"/>
              <a:t>In this paper, ß-Hill Climbing, a recent meta-heuristic local search algorithm, is investigated for Sudoku puzzle. ß Hill Climbing algorithm is an extended version of hill climbing algorithm in which a new operator called ß operator is introduced. This operator empowers the algorithm to escape the local optima by means of adding exploration capability to the basic hill climbing. </a:t>
            </a:r>
          </a:p>
          <a:p>
            <a:endParaRPr lang="en-US"/>
          </a:p>
          <a:p>
            <a:r>
              <a:rPr lang="en-US"/>
              <a:t>Sudoku puzzle is a popular game in the artificial intelligent field where the player attempt to fulfill the empty cells of a board of size 9X9 by a digits from the range 1-9 in the condition that these digits are distributed in each row, columns, and block of size 3X3 without repeating any</a:t>
            </a:r>
            <a:endParaRPr lang="en-IN"/>
          </a:p>
        </p:txBody>
      </p:sp>
      <p:sp>
        <p:nvSpPr>
          <p:cNvPr id="3" name="Rectangle 2">
            <a:extLst>
              <a:ext uri="{FF2B5EF4-FFF2-40B4-BE49-F238E27FC236}">
                <a16:creationId xmlns:a16="http://schemas.microsoft.com/office/drawing/2014/main" id="{3149BCEE-1C56-5A4E-4E7C-B6C0B80B0DF0}"/>
              </a:ext>
            </a:extLst>
          </p:cNvPr>
          <p:cNvSpPr/>
          <p:nvPr/>
        </p:nvSpPr>
        <p:spPr>
          <a:xfrm>
            <a:off x="654518" y="330014"/>
            <a:ext cx="7372951" cy="1754326"/>
          </a:xfrm>
          <a:prstGeom prst="rect">
            <a:avLst/>
          </a:prstGeom>
          <a:noFill/>
        </p:spPr>
        <p:txBody>
          <a:bodyPr wrap="square" lIns="91440" tIns="45720" rIns="91440" bIns="45720">
            <a:spAutoFit/>
          </a:bodyPr>
          <a:lstStyle/>
          <a:p>
            <a:r>
              <a:rPr lang="en-US" sz="5400" b="1" cap="none" spc="0">
                <a:ln w="22225">
                  <a:solidFill>
                    <a:schemeClr val="accent2"/>
                  </a:solidFill>
                  <a:prstDash val="solid"/>
                </a:ln>
                <a:solidFill>
                  <a:schemeClr val="accent2">
                    <a:lumMod val="40000"/>
                    <a:lumOff val="60000"/>
                  </a:schemeClr>
                </a:solidFill>
                <a:effectLst/>
              </a:rPr>
              <a:t>CONCLUSION AND </a:t>
            </a:r>
          </a:p>
          <a:p>
            <a:r>
              <a:rPr lang="en-US" sz="5400" b="1">
                <a:ln w="22225">
                  <a:solidFill>
                    <a:schemeClr val="accent2"/>
                  </a:solidFill>
                  <a:prstDash val="solid"/>
                </a:ln>
                <a:solidFill>
                  <a:schemeClr val="accent2">
                    <a:lumMod val="40000"/>
                    <a:lumOff val="60000"/>
                  </a:schemeClr>
                </a:solidFill>
              </a:rPr>
              <a:t>FUTURE</a:t>
            </a:r>
            <a:r>
              <a:rPr lang="en-US" sz="5400" b="1" cap="none" spc="0">
                <a:ln w="22225">
                  <a:solidFill>
                    <a:schemeClr val="accent2"/>
                  </a:solidFill>
                  <a:prstDash val="solid"/>
                </a:ln>
                <a:solidFill>
                  <a:schemeClr val="accent2">
                    <a:lumMod val="40000"/>
                    <a:lumOff val="60000"/>
                  </a:schemeClr>
                </a:solidFill>
                <a:effectLst/>
              </a:rPr>
              <a:t> WORK</a:t>
            </a:r>
            <a:endParaRPr lang="en-IN" sz="5400" b="1" cap="none" spc="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715003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C26638-3CCC-3958-CB3E-AE72B0708CE5}"/>
              </a:ext>
            </a:extLst>
          </p:cNvPr>
          <p:cNvSpPr txBox="1"/>
          <p:nvPr/>
        </p:nvSpPr>
        <p:spPr>
          <a:xfrm>
            <a:off x="385011" y="442761"/>
            <a:ext cx="8874493" cy="4524315"/>
          </a:xfrm>
          <a:prstGeom prst="rect">
            <a:avLst/>
          </a:prstGeom>
          <a:noFill/>
        </p:spPr>
        <p:txBody>
          <a:bodyPr wrap="square" rtlCol="0">
            <a:spAutoFit/>
          </a:bodyPr>
          <a:lstStyle/>
          <a:p>
            <a:r>
              <a:rPr lang="en-IN" sz="5400" b="1">
                <a:ln w="22225">
                  <a:solidFill>
                    <a:schemeClr val="accent2"/>
                  </a:solidFill>
                  <a:prstDash val="solid"/>
                </a:ln>
                <a:solidFill>
                  <a:schemeClr val="accent2">
                    <a:lumMod val="40000"/>
                    <a:lumOff val="60000"/>
                  </a:schemeClr>
                </a:solidFill>
              </a:rPr>
              <a:t>References</a:t>
            </a:r>
          </a:p>
          <a:p>
            <a:br>
              <a:rPr lang="en-IN"/>
            </a:br>
            <a:br>
              <a:rPr lang="en-IN"/>
            </a:br>
            <a:r>
              <a:rPr lang="en-IN"/>
              <a:t>1. Felgenhauer, Bertram and Frazer Jarvis. “Enumerating possible Sudoku grids.” 20      </a:t>
            </a:r>
          </a:p>
          <a:p>
            <a:r>
              <a:rPr lang="en-IN"/>
              <a:t>    June 2005. 06 April 2009.  </a:t>
            </a:r>
          </a:p>
          <a:p>
            <a:r>
              <a:rPr lang="en-IN">
                <a:hlinkClick r:id="rId2"/>
              </a:rPr>
              <a:t>    &lt;http://www.afjarvis.staff.shef.ac.uk/sudoku/sudoku.pdf&gt;.</a:t>
            </a:r>
            <a:br>
              <a:rPr lang="en-IN"/>
            </a:br>
            <a:br>
              <a:rPr lang="en-IN"/>
            </a:br>
            <a:r>
              <a:rPr lang="en-IN"/>
              <a:t>2. Jones, S.K., P.A. Roach, and S. Perkins. “Construction of Heuristics for a </a:t>
            </a:r>
            <a:r>
              <a:rPr lang="en-IN" err="1"/>
              <a:t>Search</a:t>
            </a:r>
            <a:r>
              <a:rPr lang="en-IN"/>
              <a:t>­</a:t>
            </a:r>
          </a:p>
          <a:p>
            <a:r>
              <a:rPr lang="en-IN"/>
              <a:t>    Based Approach to Solving Sudoku.” In the Proceedings of the 27th SGAI </a:t>
            </a:r>
          </a:p>
          <a:p>
            <a:r>
              <a:rPr lang="en-IN"/>
              <a:t>    International Conference on</a:t>
            </a:r>
            <a:br>
              <a:rPr lang="en-IN"/>
            </a:br>
            <a:r>
              <a:rPr lang="en-IN"/>
              <a:t>    Innovative Techniques and Applications of Artificial Intelligence. pp. 37­49. 2007.</a:t>
            </a:r>
            <a:br>
              <a:rPr lang="en-IN"/>
            </a:br>
            <a:br>
              <a:rPr lang="en-IN"/>
            </a:br>
            <a:r>
              <a:rPr lang="en-IN"/>
              <a:t>3. Lewis, Rhyd. “Metaheuristics can solve sudoku puzzles.” Journal of Heuristics.  </a:t>
            </a:r>
          </a:p>
          <a:p>
            <a:r>
              <a:rPr lang="en-IN"/>
              <a:t>    Vol 13, (2007): 387­401. 06 April 2009</a:t>
            </a:r>
          </a:p>
        </p:txBody>
      </p:sp>
    </p:spTree>
    <p:extLst>
      <p:ext uri="{BB962C8B-B14F-4D97-AF65-F5344CB8AC3E}">
        <p14:creationId xmlns:p14="http://schemas.microsoft.com/office/powerpoint/2010/main" val="1750021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C09C-04E2-4E13-C22C-CEB5C29DB1E8}"/>
              </a:ext>
            </a:extLst>
          </p:cNvPr>
          <p:cNvSpPr txBox="1"/>
          <p:nvPr/>
        </p:nvSpPr>
        <p:spPr>
          <a:xfrm>
            <a:off x="259883" y="1337913"/>
            <a:ext cx="9557886" cy="3970318"/>
          </a:xfrm>
          <a:prstGeom prst="rect">
            <a:avLst/>
          </a:prstGeom>
          <a:noFill/>
        </p:spPr>
        <p:txBody>
          <a:bodyPr wrap="square" rtlCol="0">
            <a:spAutoFit/>
          </a:bodyPr>
          <a:lstStyle/>
          <a:p>
            <a:r>
              <a:rPr lang="en-IN"/>
              <a:t>4. Longo, Frank.  Green Belt Sudoku: Martial Arts Sudoku, Level 4: </a:t>
            </a:r>
            <a:r>
              <a:rPr lang="en-IN" err="1"/>
              <a:t>Not­So­Easy</a:t>
            </a:r>
            <a:r>
              <a:rPr lang="en-IN"/>
              <a:t>. New York:  </a:t>
            </a:r>
          </a:p>
          <a:p>
            <a:r>
              <a:rPr lang="en-IN"/>
              <a:t>    Sterling Publishing Company, 2006.</a:t>
            </a:r>
          </a:p>
          <a:p>
            <a:br>
              <a:rPr lang="en-IN"/>
            </a:br>
            <a:r>
              <a:rPr lang="en-IN"/>
              <a:t>5. Longo, Frank.  Red Belt Sudoku: Martial Arts Sudoku, Level 8: Super Tough. New York:    </a:t>
            </a:r>
          </a:p>
          <a:p>
            <a:r>
              <a:rPr lang="en-IN"/>
              <a:t>    Sterling Publishing Company, 2006.</a:t>
            </a:r>
          </a:p>
          <a:p>
            <a:br>
              <a:rPr lang="en-IN"/>
            </a:br>
            <a:r>
              <a:rPr lang="en-IN"/>
              <a:t>6. Longo, Frank.  White Belt Sudoku: Martial Arts Sudoku, Level 1: Easy. New York: Sterling</a:t>
            </a:r>
            <a:br>
              <a:rPr lang="en-IN"/>
            </a:br>
            <a:r>
              <a:rPr lang="en-IN"/>
              <a:t>    Publishing Company, 2006.</a:t>
            </a:r>
          </a:p>
          <a:p>
            <a:br>
              <a:rPr lang="en-IN"/>
            </a:br>
            <a:r>
              <a:rPr lang="en-IN"/>
              <a:t>7. Lynce, I., J. Ouaknine. “Sudoku as a SAT problem.” In: Proceedings of the 9th    </a:t>
            </a:r>
          </a:p>
          <a:p>
            <a:r>
              <a:rPr lang="en-IN"/>
              <a:t>    Symposium on Artificial Intelligence and Mathematics, 2006.</a:t>
            </a:r>
          </a:p>
          <a:p>
            <a:br>
              <a:rPr lang="en-IN"/>
            </a:br>
            <a:r>
              <a:rPr lang="en-IN"/>
              <a:t>8. Russell, Stuart and Peter Norvig. Artificial Intelligence: A Modern Approach. New Jersey: </a:t>
            </a:r>
          </a:p>
          <a:p>
            <a:r>
              <a:rPr lang="en-IN"/>
              <a:t>    Prentice Hall, 2003.</a:t>
            </a:r>
          </a:p>
        </p:txBody>
      </p:sp>
    </p:spTree>
    <p:extLst>
      <p:ext uri="{BB962C8B-B14F-4D97-AF65-F5344CB8AC3E}">
        <p14:creationId xmlns:p14="http://schemas.microsoft.com/office/powerpoint/2010/main" val="1673834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097FB7-10E0-8C68-D4FD-4C8CA4E9C83B}"/>
              </a:ext>
            </a:extLst>
          </p:cNvPr>
          <p:cNvSpPr/>
          <p:nvPr/>
        </p:nvSpPr>
        <p:spPr>
          <a:xfrm>
            <a:off x="3500762" y="2967334"/>
            <a:ext cx="4006943" cy="1015663"/>
          </a:xfrm>
          <a:prstGeom prst="rect">
            <a:avLst/>
          </a:prstGeom>
          <a:noFill/>
        </p:spPr>
        <p:txBody>
          <a:bodyPr wrap="square" lIns="91440" tIns="45720" rIns="91440" bIns="45720">
            <a:spAutoFit/>
          </a:bodyPr>
          <a:lstStyle/>
          <a:p>
            <a:pPr algn="ctr"/>
            <a:r>
              <a:rPr lang="en-IN" sz="6000" b="1" cap="none" spc="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94159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7564EB-3534-65B5-D9E3-EDBA129AE268}"/>
              </a:ext>
            </a:extLst>
          </p:cNvPr>
          <p:cNvSpPr txBox="1"/>
          <p:nvPr/>
        </p:nvSpPr>
        <p:spPr>
          <a:xfrm>
            <a:off x="654518" y="1674795"/>
            <a:ext cx="8383604" cy="2862322"/>
          </a:xfrm>
          <a:prstGeom prst="rect">
            <a:avLst/>
          </a:prstGeom>
          <a:noFill/>
        </p:spPr>
        <p:txBody>
          <a:bodyPr wrap="square" rtlCol="0">
            <a:spAutoFit/>
          </a:bodyPr>
          <a:lstStyle/>
          <a:p>
            <a:r>
              <a:rPr lang="en-US"/>
              <a:t>Let the Start state be defined as the initially puzzle with all of the empty spaces filled in such that each row contains the numbers one to n2 . </a:t>
            </a:r>
          </a:p>
          <a:p>
            <a:endParaRPr lang="en-US"/>
          </a:p>
          <a:p>
            <a:r>
              <a:rPr lang="en-US"/>
              <a:t>Using this as a start state, the successor function can be defined as swapping any two non­fixed values in the same row.  The heuristic can simply be the sum of the number of conflicts that appear within each column and each box.  </a:t>
            </a:r>
          </a:p>
          <a:p>
            <a:r>
              <a:rPr lang="en-US"/>
              <a:t>Since each row has exactly the numbers one to n2  there are no conflicts within the rows.  Hill climbing can successfully solve size two puzzles occasionally</a:t>
            </a:r>
          </a:p>
          <a:p>
            <a:endParaRPr lang="en-IN"/>
          </a:p>
        </p:txBody>
      </p:sp>
    </p:spTree>
    <p:extLst>
      <p:ext uri="{BB962C8B-B14F-4D97-AF65-F5344CB8AC3E}">
        <p14:creationId xmlns:p14="http://schemas.microsoft.com/office/powerpoint/2010/main" val="168889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731E35-3120-FABE-1BFE-3FE5002F890C}"/>
              </a:ext>
            </a:extLst>
          </p:cNvPr>
          <p:cNvSpPr txBox="1"/>
          <p:nvPr/>
        </p:nvSpPr>
        <p:spPr>
          <a:xfrm>
            <a:off x="981776" y="683394"/>
            <a:ext cx="7719461" cy="5355312"/>
          </a:xfrm>
          <a:prstGeom prst="rect">
            <a:avLst/>
          </a:prstGeom>
          <a:noFill/>
        </p:spPr>
        <p:txBody>
          <a:bodyPr wrap="square" rtlCol="0">
            <a:spAutoFit/>
          </a:bodyPr>
          <a:lstStyle/>
          <a:p>
            <a:r>
              <a:rPr lang="en-IN" sz="5400" b="1">
                <a:ln w="22225">
                  <a:solidFill>
                    <a:schemeClr val="accent2"/>
                  </a:solidFill>
                  <a:prstDash val="solid"/>
                </a:ln>
                <a:solidFill>
                  <a:schemeClr val="accent2">
                    <a:lumMod val="40000"/>
                    <a:lumOff val="60000"/>
                  </a:schemeClr>
                </a:solidFill>
              </a:rPr>
              <a:t>Random Restart</a:t>
            </a:r>
          </a:p>
          <a:p>
            <a:endParaRPr lang="en-IN"/>
          </a:p>
          <a:p>
            <a:endParaRPr lang="en-IN"/>
          </a:p>
          <a:p>
            <a:r>
              <a:rPr lang="en-US"/>
              <a:t>The general hill climbing algorithm described above is incomplete.  This is because it can get stuck in a local minimum.</a:t>
            </a:r>
          </a:p>
          <a:p>
            <a:r>
              <a:rPr lang="en-US"/>
              <a:t> </a:t>
            </a:r>
          </a:p>
          <a:p>
            <a:r>
              <a:rPr lang="en-US"/>
              <a:t>One simple way to fix this is to randomly restart the algorithm whenever it goes a while without improving the heuristic value.  This is </a:t>
            </a:r>
          </a:p>
          <a:p>
            <a:r>
              <a:rPr lang="en-US"/>
              <a:t>known as random restart hill climbing (Russell and Norvig 114). </a:t>
            </a:r>
          </a:p>
          <a:p>
            <a:endParaRPr lang="en-US"/>
          </a:p>
          <a:p>
            <a:r>
              <a:rPr lang="en-US"/>
              <a:t>This version of hill climbing does not quite suffice to solve the puzzle.  The problem comes from the completely random way in </a:t>
            </a:r>
          </a:p>
          <a:p>
            <a:r>
              <a:rPr lang="en-US"/>
              <a:t>which the variables are filled in. One technique for dealing   with   this   is   to   switch   certain   values   after   the   initial   random placement.  Known as post­ swapping this technique attempts to minimize the number of values that conflict with the values given in the original puzzle (Jones et al., 45). </a:t>
            </a:r>
            <a:endParaRPr lang="en-IN"/>
          </a:p>
        </p:txBody>
      </p:sp>
    </p:spTree>
    <p:extLst>
      <p:ext uri="{BB962C8B-B14F-4D97-AF65-F5344CB8AC3E}">
        <p14:creationId xmlns:p14="http://schemas.microsoft.com/office/powerpoint/2010/main" val="182330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868D87-1AA8-5294-BAB8-5682EEA8E779}"/>
              </a:ext>
            </a:extLst>
          </p:cNvPr>
          <p:cNvSpPr txBox="1"/>
          <p:nvPr/>
        </p:nvSpPr>
        <p:spPr>
          <a:xfrm>
            <a:off x="606391" y="1694046"/>
            <a:ext cx="7873465" cy="2585323"/>
          </a:xfrm>
          <a:prstGeom prst="rect">
            <a:avLst/>
          </a:prstGeom>
          <a:noFill/>
        </p:spPr>
        <p:txBody>
          <a:bodyPr wrap="square" rtlCol="0">
            <a:spAutoFit/>
          </a:bodyPr>
          <a:lstStyle/>
          <a:p>
            <a:r>
              <a:rPr lang="en-US"/>
              <a:t> Another possible solution is to use the constraint propagation algorithm. Applying constraint propagation before filling in any random values prevents some values from being randomly guessed </a:t>
            </a:r>
          </a:p>
          <a:p>
            <a:r>
              <a:rPr lang="en-US"/>
              <a:t>incorrectly.   </a:t>
            </a:r>
          </a:p>
          <a:p>
            <a:endParaRPr lang="en-US"/>
          </a:p>
          <a:p>
            <a:r>
              <a:rPr lang="en-US"/>
              <a:t>Also, constraint propagation can be applied in between the assignments of each row to make sure that the future rows agree better with the rows that have already been assigned.  This </a:t>
            </a:r>
          </a:p>
          <a:p>
            <a:r>
              <a:rPr lang="en-US"/>
              <a:t>method allows most puzzles of size three to be solved.</a:t>
            </a:r>
            <a:endParaRPr lang="en-IN"/>
          </a:p>
        </p:txBody>
      </p:sp>
    </p:spTree>
    <p:extLst>
      <p:ext uri="{BB962C8B-B14F-4D97-AF65-F5344CB8AC3E}">
        <p14:creationId xmlns:p14="http://schemas.microsoft.com/office/powerpoint/2010/main" val="62355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4BE4-D6B8-AED6-ADBB-6B49D59625B1}"/>
              </a:ext>
            </a:extLst>
          </p:cNvPr>
          <p:cNvSpPr>
            <a:spLocks noGrp="1"/>
          </p:cNvSpPr>
          <p:nvPr>
            <p:ph type="title"/>
          </p:nvPr>
        </p:nvSpPr>
        <p:spPr>
          <a:xfrm>
            <a:off x="677334" y="609599"/>
            <a:ext cx="8596668" cy="5983705"/>
          </a:xfrm>
        </p:spPr>
        <p:txBody>
          <a:bodyPr>
            <a:normAutofit/>
          </a:bodyPr>
          <a:lstStyle/>
          <a:p>
            <a:br>
              <a:rPr lang="en-IN" sz="2400">
                <a:solidFill>
                  <a:schemeClr val="tx1"/>
                </a:solidFill>
              </a:rPr>
            </a:br>
            <a:endParaRPr lang="en-IN" sz="2400">
              <a:solidFill>
                <a:schemeClr val="tx1"/>
              </a:solidFill>
            </a:endParaRPr>
          </a:p>
        </p:txBody>
      </p:sp>
      <p:pic>
        <p:nvPicPr>
          <p:cNvPr id="4" name="Picture 3">
            <a:extLst>
              <a:ext uri="{FF2B5EF4-FFF2-40B4-BE49-F238E27FC236}">
                <a16:creationId xmlns:a16="http://schemas.microsoft.com/office/drawing/2014/main" id="{CA948D04-54AE-DBCD-E049-449D23E3BA49}"/>
              </a:ext>
            </a:extLst>
          </p:cNvPr>
          <p:cNvPicPr>
            <a:picLocks noChangeAspect="1"/>
          </p:cNvPicPr>
          <p:nvPr/>
        </p:nvPicPr>
        <p:blipFill rotWithShape="1">
          <a:blip r:embed="rId2"/>
          <a:srcRect l="9416" r="6448" b="7189"/>
          <a:stretch/>
        </p:blipFill>
        <p:spPr>
          <a:xfrm>
            <a:off x="827772" y="150900"/>
            <a:ext cx="7911967" cy="229081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Box 4">
            <a:extLst>
              <a:ext uri="{FF2B5EF4-FFF2-40B4-BE49-F238E27FC236}">
                <a16:creationId xmlns:a16="http://schemas.microsoft.com/office/drawing/2014/main" id="{693D72ED-F01D-8963-92D4-B37B93D1DBC4}"/>
              </a:ext>
            </a:extLst>
          </p:cNvPr>
          <p:cNvSpPr txBox="1"/>
          <p:nvPr/>
        </p:nvSpPr>
        <p:spPr>
          <a:xfrm>
            <a:off x="394636" y="2736782"/>
            <a:ext cx="9952522" cy="3970318"/>
          </a:xfrm>
          <a:prstGeom prst="rect">
            <a:avLst/>
          </a:prstGeom>
          <a:noFill/>
        </p:spPr>
        <p:txBody>
          <a:bodyPr wrap="square" rtlCol="0">
            <a:spAutoFit/>
          </a:bodyPr>
          <a:lstStyle/>
          <a:p>
            <a:r>
              <a:rPr lang="en-US"/>
              <a:t>The chart above indicates the average performance of the various algorithms described on size three puzzles of varying difficulties.  Clearly the backtracking search method has an </a:t>
            </a:r>
          </a:p>
          <a:p>
            <a:r>
              <a:rPr lang="en-US"/>
              <a:t>advantage over the hill climbing method. </a:t>
            </a:r>
          </a:p>
          <a:p>
            <a:endParaRPr lang="en-US"/>
          </a:p>
          <a:p>
            <a:r>
              <a:rPr lang="en-US"/>
              <a:t>It should be noted that the level one puzzles could be almost completely solved by the constraint propagation algorithm and required little actual search.  </a:t>
            </a:r>
          </a:p>
          <a:p>
            <a:r>
              <a:rPr lang="en-US"/>
              <a:t>The search algorithm is expensive and avoiding it entirely is very valuable in those cases where it is possible. </a:t>
            </a:r>
          </a:p>
          <a:p>
            <a:endParaRPr lang="en-US"/>
          </a:p>
          <a:p>
            <a:r>
              <a:rPr lang="en-US"/>
              <a:t>It should also be noted that the logic used by the constraint propagation algorithm </a:t>
            </a:r>
          </a:p>
          <a:p>
            <a:r>
              <a:rPr lang="en-US"/>
              <a:t>is very simple and its ability to solve the easy puzzles means that they do not require advanced logic. The graph below shows the number of nodes searched by a backtracking search without constraint propagation or minimum remaining values as a function of the number of givens.</a:t>
            </a:r>
            <a:endParaRPr lang="en-IN"/>
          </a:p>
        </p:txBody>
      </p:sp>
    </p:spTree>
    <p:extLst>
      <p:ext uri="{BB962C8B-B14F-4D97-AF65-F5344CB8AC3E}">
        <p14:creationId xmlns:p14="http://schemas.microsoft.com/office/powerpoint/2010/main" val="195256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7F5B05-86DA-942A-8F4F-C8DFB2F5FBE5}"/>
              </a:ext>
            </a:extLst>
          </p:cNvPr>
          <p:cNvPicPr>
            <a:picLocks noChangeAspect="1"/>
          </p:cNvPicPr>
          <p:nvPr/>
        </p:nvPicPr>
        <p:blipFill rotWithShape="1">
          <a:blip r:embed="rId2"/>
          <a:srcRect l="2675" r="25879" b="6427"/>
          <a:stretch/>
        </p:blipFill>
        <p:spPr>
          <a:xfrm>
            <a:off x="0" y="217782"/>
            <a:ext cx="5034014" cy="6024201"/>
          </a:xfrm>
          <a:prstGeom prst="rect">
            <a:avLst/>
          </a:prstGeom>
        </p:spPr>
      </p:pic>
      <p:sp>
        <p:nvSpPr>
          <p:cNvPr id="7" name="TextBox 6">
            <a:extLst>
              <a:ext uri="{FF2B5EF4-FFF2-40B4-BE49-F238E27FC236}">
                <a16:creationId xmlns:a16="http://schemas.microsoft.com/office/drawing/2014/main" id="{FBAF6E4A-1C6A-401A-0192-89B445CCC93A}"/>
              </a:ext>
            </a:extLst>
          </p:cNvPr>
          <p:cNvSpPr txBox="1"/>
          <p:nvPr/>
        </p:nvSpPr>
        <p:spPr>
          <a:xfrm>
            <a:off x="3984858" y="713776"/>
            <a:ext cx="5977289" cy="6001643"/>
          </a:xfrm>
          <a:prstGeom prst="rect">
            <a:avLst/>
          </a:prstGeom>
          <a:noFill/>
        </p:spPr>
        <p:txBody>
          <a:bodyPr wrap="square" rtlCol="0">
            <a:spAutoFit/>
          </a:bodyPr>
          <a:lstStyle/>
          <a:p>
            <a:r>
              <a:rPr lang="en-US" sz="3200" b="1">
                <a:ln w="22225">
                  <a:solidFill>
                    <a:schemeClr val="accent2"/>
                  </a:solidFill>
                  <a:prstDash val="solid"/>
                </a:ln>
                <a:solidFill>
                  <a:schemeClr val="accent2">
                    <a:lumMod val="40000"/>
                    <a:lumOff val="60000"/>
                  </a:schemeClr>
                </a:solidFill>
              </a:rPr>
              <a:t>Structure of Algorithm In this algorithm</a:t>
            </a:r>
          </a:p>
          <a:p>
            <a:endParaRPr lang="en-IN" sz="3200" b="1">
              <a:ln w="22225">
                <a:solidFill>
                  <a:schemeClr val="accent2"/>
                </a:solidFill>
                <a:prstDash val="solid"/>
              </a:ln>
              <a:solidFill>
                <a:schemeClr val="accent2">
                  <a:lumMod val="40000"/>
                  <a:lumOff val="60000"/>
                </a:schemeClr>
              </a:solidFill>
            </a:endParaRPr>
          </a:p>
          <a:p>
            <a:r>
              <a:rPr lang="en-US"/>
              <a:t>We first randomly filled the empty cells of the Sudoku problem. Then until no local optimization is possible, we randomly selected a cell and tried to insert values between 1 to 9 to that cell. During the insertion step, we considered the improvement at the end of that insertion</a:t>
            </a:r>
          </a:p>
          <a:p>
            <a:endParaRPr lang="en-US"/>
          </a:p>
          <a:p>
            <a:r>
              <a:rPr lang="en-US"/>
              <a:t>In order to make comparison between different algorithms and studying their effectiveness on solving the Sudoku problems visually and numerically, a Graphical User Interface (GUI) is built in Java language. This GUI enables the user to run any algorithm we implemented. It is also possible that the level of difficulty puzzle be chosen. In addition, the designed GUI is constructed to receive input from the user to tweak the setting of bees population</a:t>
            </a:r>
            <a:endParaRPr lang="en-IN"/>
          </a:p>
        </p:txBody>
      </p:sp>
      <p:cxnSp>
        <p:nvCxnSpPr>
          <p:cNvPr id="10" name="Straight Connector 9">
            <a:extLst>
              <a:ext uri="{FF2B5EF4-FFF2-40B4-BE49-F238E27FC236}">
                <a16:creationId xmlns:a16="http://schemas.microsoft.com/office/drawing/2014/main" id="{94E6F631-D7CE-C315-20B2-87D6F3CD30B3}"/>
              </a:ext>
            </a:extLst>
          </p:cNvPr>
          <p:cNvCxnSpPr/>
          <p:nvPr/>
        </p:nvCxnSpPr>
        <p:spPr>
          <a:xfrm>
            <a:off x="3984858" y="616017"/>
            <a:ext cx="0" cy="6241983"/>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939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4BE4-D6B8-AED6-ADBB-6B49D59625B1}"/>
              </a:ext>
            </a:extLst>
          </p:cNvPr>
          <p:cNvSpPr>
            <a:spLocks noGrp="1"/>
          </p:cNvSpPr>
          <p:nvPr>
            <p:ph type="title"/>
          </p:nvPr>
        </p:nvSpPr>
        <p:spPr>
          <a:xfrm>
            <a:off x="677334" y="609599"/>
            <a:ext cx="8596668" cy="5983705"/>
          </a:xfrm>
        </p:spPr>
        <p:txBody>
          <a:bodyPr>
            <a:normAutofit/>
          </a:bodyPr>
          <a:lstStyle/>
          <a:p>
            <a:br>
              <a:rPr lang="en-IN" sz="2400">
                <a:solidFill>
                  <a:schemeClr val="tx1"/>
                </a:solidFill>
              </a:rPr>
            </a:br>
            <a:endParaRPr lang="en-IN" sz="2400">
              <a:solidFill>
                <a:schemeClr val="tx1"/>
              </a:solidFill>
            </a:endParaRPr>
          </a:p>
        </p:txBody>
      </p:sp>
      <p:sp>
        <p:nvSpPr>
          <p:cNvPr id="5" name="TextBox 4">
            <a:extLst>
              <a:ext uri="{FF2B5EF4-FFF2-40B4-BE49-F238E27FC236}">
                <a16:creationId xmlns:a16="http://schemas.microsoft.com/office/drawing/2014/main" id="{FB7418C7-9A97-F334-E08E-4F10A65537C4}"/>
              </a:ext>
            </a:extLst>
          </p:cNvPr>
          <p:cNvSpPr txBox="1"/>
          <p:nvPr/>
        </p:nvSpPr>
        <p:spPr>
          <a:xfrm>
            <a:off x="303011" y="4581159"/>
            <a:ext cx="9100747" cy="1200329"/>
          </a:xfrm>
          <a:prstGeom prst="rect">
            <a:avLst/>
          </a:prstGeom>
          <a:noFill/>
        </p:spPr>
        <p:txBody>
          <a:bodyPr wrap="square" rtlCol="0">
            <a:spAutoFit/>
          </a:bodyPr>
          <a:lstStyle/>
          <a:p>
            <a:r>
              <a:rPr lang="en-US"/>
              <a:t>The graph definitely indicates a correlation between the number values given in the </a:t>
            </a:r>
          </a:p>
          <a:p>
            <a:r>
              <a:rPr lang="en-US"/>
              <a:t>puzzle and the time required to solve it.   Puzzles with more values given can be solved after a shorter search.</a:t>
            </a:r>
            <a:endParaRPr lang="en-IN"/>
          </a:p>
        </p:txBody>
      </p:sp>
      <p:pic>
        <p:nvPicPr>
          <p:cNvPr id="7" name="Picture 6">
            <a:extLst>
              <a:ext uri="{FF2B5EF4-FFF2-40B4-BE49-F238E27FC236}">
                <a16:creationId xmlns:a16="http://schemas.microsoft.com/office/drawing/2014/main" id="{1430ACE7-6DCD-5C08-48B2-97BDD44310C8}"/>
              </a:ext>
            </a:extLst>
          </p:cNvPr>
          <p:cNvPicPr>
            <a:picLocks noChangeAspect="1"/>
          </p:cNvPicPr>
          <p:nvPr/>
        </p:nvPicPr>
        <p:blipFill>
          <a:blip r:embed="rId2"/>
          <a:stretch>
            <a:fillRect/>
          </a:stretch>
        </p:blipFill>
        <p:spPr>
          <a:xfrm>
            <a:off x="303011" y="186554"/>
            <a:ext cx="6725425" cy="39715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0129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4BE4-D6B8-AED6-ADBB-6B49D59625B1}"/>
              </a:ext>
            </a:extLst>
          </p:cNvPr>
          <p:cNvSpPr>
            <a:spLocks noGrp="1"/>
          </p:cNvSpPr>
          <p:nvPr>
            <p:ph type="title"/>
          </p:nvPr>
        </p:nvSpPr>
        <p:spPr>
          <a:xfrm>
            <a:off x="629208" y="320841"/>
            <a:ext cx="8596668" cy="5983705"/>
          </a:xfrm>
        </p:spPr>
        <p:txBody>
          <a:bodyPr>
            <a:normAutofit fontScale="90000"/>
          </a:bodyPr>
          <a:lstStyle/>
          <a:p>
            <a:r>
              <a:rPr lang="en-US" sz="6000" b="1">
                <a:ln w="22225">
                  <a:solidFill>
                    <a:schemeClr val="accent2"/>
                  </a:solidFill>
                  <a:prstDash val="solid"/>
                </a:ln>
                <a:solidFill>
                  <a:schemeClr val="accent2">
                    <a:lumMod val="40000"/>
                    <a:lumOff val="60000"/>
                  </a:schemeClr>
                </a:solidFill>
              </a:rPr>
              <a:t>Conclusion</a:t>
            </a:r>
            <a:br>
              <a:rPr lang="en-IN" sz="2400" b="1">
                <a:ln w="22225">
                  <a:solidFill>
                    <a:schemeClr val="accent2"/>
                  </a:solidFill>
                  <a:prstDash val="solid"/>
                </a:ln>
                <a:solidFill>
                  <a:schemeClr val="accent2">
                    <a:lumMod val="40000"/>
                    <a:lumOff val="60000"/>
                  </a:schemeClr>
                </a:solidFill>
              </a:rPr>
            </a:br>
            <a:br>
              <a:rPr lang="en-US" sz="2400">
                <a:solidFill>
                  <a:schemeClr val="tx1"/>
                </a:solidFill>
              </a:rPr>
            </a:br>
            <a:br>
              <a:rPr lang="en-US" sz="2400">
                <a:solidFill>
                  <a:schemeClr val="tx1"/>
                </a:solidFill>
              </a:rPr>
            </a:br>
            <a:r>
              <a:rPr lang="en-US" sz="2400">
                <a:solidFill>
                  <a:schemeClr val="tx1"/>
                </a:solidFill>
              </a:rPr>
              <a:t>Although   the   Sudoku   problem   is   a   difficult   constraint   satisfaction   problem,   it   is   not completely invulnerable to search methods.  Puzzles of size three or less can be solved very quickly and consistently.   </a:t>
            </a:r>
            <a:br>
              <a:rPr lang="en-US" sz="2400">
                <a:solidFill>
                  <a:schemeClr val="tx1"/>
                </a:solidFill>
              </a:rPr>
            </a:br>
            <a:br>
              <a:rPr lang="en-US" sz="2400">
                <a:solidFill>
                  <a:schemeClr val="tx1"/>
                </a:solidFill>
              </a:rPr>
            </a:br>
            <a:r>
              <a:rPr lang="en-US" sz="2400">
                <a:solidFill>
                  <a:schemeClr val="tx1"/>
                </a:solidFill>
              </a:rPr>
              <a:t>The backtracking search can consistently solve size three Sudoku puzzles after considering fewer than 200 states.  Considering that there are 6,670,903,752,021,072,936,960 valid Sudoku puzzles, searching only 200 of them to find a solution is excellent.</a:t>
            </a:r>
            <a:br>
              <a:rPr lang="en-US" sz="2400">
                <a:solidFill>
                  <a:schemeClr val="tx1"/>
                </a:solidFill>
              </a:rPr>
            </a:br>
            <a:br>
              <a:rPr lang="en-US" sz="2400">
                <a:solidFill>
                  <a:schemeClr val="tx1"/>
                </a:solidFill>
              </a:rPr>
            </a:br>
            <a:r>
              <a:rPr lang="en-US" sz="2400">
                <a:solidFill>
                  <a:schemeClr val="tx1"/>
                </a:solidFill>
              </a:rPr>
              <a:t>Random restart hill climbing is also successful on easy puzzles of size three, but is unable to solve more difficult puzzles.</a:t>
            </a:r>
            <a:endParaRPr lang="en-IN" sz="2400">
              <a:solidFill>
                <a:schemeClr val="tx1"/>
              </a:solidFill>
            </a:endParaRPr>
          </a:p>
        </p:txBody>
      </p:sp>
    </p:spTree>
    <p:extLst>
      <p:ext uri="{BB962C8B-B14F-4D97-AF65-F5344CB8AC3E}">
        <p14:creationId xmlns:p14="http://schemas.microsoft.com/office/powerpoint/2010/main" val="2948153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3.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 design</Template>
  <TotalTime>250</TotalTime>
  <Words>1980</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 </vt:lpstr>
      <vt:lpstr>PowerPoint Presentation</vt:lpstr>
      <vt:lpstr> </vt:lpstr>
      <vt:lpstr>Conclusion   Although   the   Sudoku   problem   is   a   difficult   constraint   satisfaction   problem,   it   is   not completely invulnerable to search methods.  Puzzles of size three or less can be solved very quickly and consistently.     The backtracking search can consistently solve size three Sudoku puzzles after considering fewer than 200 states.  Considering that there are 6,670,903,752,021,072,936,960 valid Sudoku puzzles, searching only 200 of them to find a solution is excellent.  Random restart hill climbing is also successful on easy puzzles of size three, but is unable to solve more difficult puzzles.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NIRAJ KUMAR</dc:creator>
  <cp:lastModifiedBy>NIRAJ KUMAR</cp:lastModifiedBy>
  <cp:revision>1</cp:revision>
  <dcterms:created xsi:type="dcterms:W3CDTF">2022-05-03T16:02:13Z</dcterms:created>
  <dcterms:modified xsi:type="dcterms:W3CDTF">2022-05-03T20:12:24Z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