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146847056" r:id="rId18"/>
    <p:sldId id="2146847059" r:id="rId19"/>
    <p:sldId id="271" r:id="rId20"/>
  </p:sldIdLst>
  <p:sldSz cx="9144000" cy="5143500" type="screen16x9"/>
  <p:notesSz cx="6858000" cy="9144000"/>
  <p:embeddedFontLst>
    <p:embeddedFont>
      <p:font typeface="Franklin Gothic" panose="020B0604020202020204" charset="0"/>
      <p:bold r:id="rId22"/>
    </p:embeddedFont>
    <p:embeddedFont>
      <p:font typeface="Libre Franklin"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94660"/>
  </p:normalViewPr>
  <p:slideViewPr>
    <p:cSldViewPr snapToGrid="0">
      <p:cViewPr varScale="1">
        <p:scale>
          <a:sx n="103" d="100"/>
          <a:sy n="103" d="100"/>
        </p:scale>
        <p:origin x="71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15212c49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26615212c49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15212c49_1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615212c49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0fe4388ef_0_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b0fe4388e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61ba13ca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61ba13c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615212c49_1_1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6615212c49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615212c49_1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6615212c49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615212c49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615212c49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615212c49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615212c49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15212c49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6615212c49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615212c49_1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6615212c49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61ba13ca2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61ba13ca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65" name="Google Shape;65;p1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69" name="Google Shape;69;p15"/>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16"/>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9" name="Google Shape;79;p17"/>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7"/>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8"/>
          <p:cNvSpPr txBox="1">
            <a:spLocks noGrp="1"/>
          </p:cNvSpPr>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6" name="Google Shape;86;p18"/>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8"/>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9"/>
          <p:cNvSpPr txBox="1">
            <a:spLocks noGrp="1"/>
          </p:cNvSpPr>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9"/>
          <p:cNvSpPr txBox="1">
            <a:spLocks noGrp="1"/>
          </p:cNvSpPr>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9"/>
          <p:cNvSpPr txBox="1">
            <a:spLocks noGrp="1"/>
          </p:cNvSpPr>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1" name="Google Shape;101;p20"/>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06" name="Google Shape;106;p21"/>
          <p:cNvSpPr txBox="1">
            <a:spLocks noGrp="1"/>
          </p:cNvSpPr>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07" name="Google Shape;107;p21"/>
          <p:cNvSpPr txBox="1">
            <a:spLocks noGrp="1"/>
          </p:cNvSpPr>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9" name="Google Shape;109;p21"/>
          <p:cNvSpPr txBox="1">
            <a:spLocks noGrp="1"/>
          </p:cNvSpPr>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a:spLocks noGrp="1"/>
          </p:cNvSpPr>
          <p:nvPr>
            <p:ph type="pic" idx="2"/>
          </p:nvPr>
        </p:nvSpPr>
        <p:spPr>
          <a:xfrm>
            <a:off x="335863" y="481013"/>
            <a:ext cx="8468144" cy="2738437"/>
          </a:xfrm>
          <a:prstGeom prst="rect">
            <a:avLst/>
          </a:prstGeom>
          <a:noFill/>
          <a:ln>
            <a:noFill/>
          </a:ln>
        </p:spPr>
      </p:sp>
      <p:sp>
        <p:nvSpPr>
          <p:cNvPr id="113" name="Google Shape;113;p22"/>
          <p:cNvSpPr txBox="1">
            <a:spLocks noGrp="1"/>
          </p:cNvSpPr>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2"/>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p22"/>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0" name="Google Shape;120;p2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22" name="Google Shape;122;p2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32" name="Google Shape;132;p2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8" name="Google Shape;58;p13" descr="Logo&#10;&#10;Description automatically generated"/>
          <p:cNvPicPr preferRelativeResize="0"/>
          <p:nvPr/>
        </p:nvPicPr>
        <p:blipFill rotWithShape="1">
          <a:blip r:embed="rId13">
            <a:alphaModFix/>
          </a:blip>
          <a:src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019331" y="1366226"/>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2700"/>
              <a:buFont typeface="Arial"/>
              <a:buNone/>
            </a:pPr>
            <a:r>
              <a:rPr lang="en" b="1" dirty="0">
                <a:solidFill>
                  <a:schemeClr val="accent1"/>
                </a:solidFill>
                <a:latin typeface="Arial"/>
                <a:ea typeface="Arial"/>
                <a:cs typeface="Arial"/>
                <a:sym typeface="Arial"/>
              </a:rPr>
              <a:t>HOUSE PRICE PREDICTION</a:t>
            </a:r>
            <a:endParaRPr dirty="0"/>
          </a:p>
        </p:txBody>
      </p:sp>
      <p:sp>
        <p:nvSpPr>
          <p:cNvPr id="138" name="Google Shape;138;p25"/>
          <p:cNvSpPr txBox="1"/>
          <p:nvPr/>
        </p:nvSpPr>
        <p:spPr>
          <a:xfrm>
            <a:off x="-247336" y="775741"/>
            <a:ext cx="9544986"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i="0" u="none" strike="noStrike" cap="none">
                <a:solidFill>
                  <a:srgbClr val="1482AB"/>
                </a:solidFill>
                <a:latin typeface="Arial"/>
                <a:ea typeface="Arial"/>
                <a:cs typeface="Arial"/>
                <a:sym typeface="Arial"/>
              </a:rPr>
              <a:t>CAPSTONE PROJECT</a:t>
            </a:r>
            <a:endParaRPr sz="1100"/>
          </a:p>
        </p:txBody>
      </p:sp>
      <p:sp>
        <p:nvSpPr>
          <p:cNvPr id="139" name="Google Shape;139;p25"/>
          <p:cNvSpPr txBox="1"/>
          <p:nvPr/>
        </p:nvSpPr>
        <p:spPr>
          <a:xfrm>
            <a:off x="0" y="2440132"/>
            <a:ext cx="9144000" cy="1634263"/>
          </a:xfrm>
          <a:prstGeom prst="rect">
            <a:avLst/>
          </a:prstGeom>
          <a:noFill/>
          <a:ln>
            <a:noFill/>
          </a:ln>
        </p:spPr>
        <p:txBody>
          <a:bodyPr spcFirstLastPara="1" wrap="square" lIns="68575" tIns="34275" rIns="68575" bIns="34275" anchor="t" anchorCtr="0">
            <a:spAutoFit/>
          </a:bodyPr>
          <a:lstStyle/>
          <a:p>
            <a:pPr marL="457200" algn="ctr">
              <a:lnSpc>
                <a:spcPct val="150000"/>
              </a:lnSpc>
            </a:pPr>
            <a:r>
              <a:rPr lang="en-IN" sz="1800" b="1" i="0" u="none" strike="noStrike" cap="none" dirty="0">
                <a:solidFill>
                  <a:schemeClr val="accent1"/>
                </a:solidFill>
                <a:latin typeface="Arial"/>
                <a:ea typeface="Arial"/>
                <a:cs typeface="Arial"/>
                <a:sym typeface="Arial"/>
              </a:rPr>
              <a:t>Presented By:</a:t>
            </a:r>
          </a:p>
          <a:p>
            <a:pPr marL="457200" marR="0" lvl="0" indent="0" algn="ctr" rtl="0">
              <a:lnSpc>
                <a:spcPct val="150000"/>
              </a:lnSpc>
              <a:spcBef>
                <a:spcPts val="0"/>
              </a:spcBef>
              <a:spcAft>
                <a:spcPts val="0"/>
              </a:spcAft>
              <a:buNone/>
            </a:pPr>
            <a:r>
              <a:rPr lang="en-US" sz="1800" b="1" dirty="0">
                <a:solidFill>
                  <a:schemeClr val="accent1"/>
                </a:solidFill>
              </a:rPr>
              <a:t>NIRAJ KUMAR SINGH </a:t>
            </a:r>
          </a:p>
          <a:p>
            <a:pPr marL="457200" marR="0" lvl="0" indent="0" algn="ctr" rtl="0">
              <a:lnSpc>
                <a:spcPct val="150000"/>
              </a:lnSpc>
              <a:spcBef>
                <a:spcPts val="0"/>
              </a:spcBef>
              <a:spcAft>
                <a:spcPts val="0"/>
              </a:spcAft>
              <a:buNone/>
            </a:pPr>
            <a:r>
              <a:rPr lang="en-GB" sz="1800" b="1" dirty="0">
                <a:solidFill>
                  <a:schemeClr val="accent1"/>
                </a:solidFill>
              </a:rPr>
              <a:t>AMITY UNIVERSITY PATNA </a:t>
            </a:r>
            <a:endParaRPr lang="en-US" sz="1800" b="1" dirty="0">
              <a:solidFill>
                <a:schemeClr val="accent1"/>
              </a:solidFill>
            </a:endParaRPr>
          </a:p>
          <a:p>
            <a:pPr marL="1371600" marR="0" lvl="0" indent="0" algn="ctr" rtl="0">
              <a:lnSpc>
                <a:spcPct val="115000"/>
              </a:lnSpc>
              <a:spcBef>
                <a:spcPts val="0"/>
              </a:spcBef>
              <a:spcAft>
                <a:spcPts val="0"/>
              </a:spcAft>
              <a:buNone/>
            </a:pPr>
            <a:r>
              <a:rPr lang="en-IN" sz="1800" b="1" dirty="0">
                <a:solidFill>
                  <a:schemeClr val="accent1"/>
                </a:solidFill>
              </a:rPr>
              <a:t>AICTE Student ID : STU64187ccc89ca91679326412</a:t>
            </a:r>
            <a:endParaRPr sz="1800" b="1" dirty="0">
              <a:solidFill>
                <a:schemeClr val="accent1"/>
              </a:solidFill>
            </a:endParaRPr>
          </a:p>
        </p:txBody>
      </p:sp>
      <p:sp>
        <p:nvSpPr>
          <p:cNvPr id="2" name="Slide Number Placeholder 1">
            <a:extLst>
              <a:ext uri="{FF2B5EF4-FFF2-40B4-BE49-F238E27FC236}">
                <a16:creationId xmlns:a16="http://schemas.microsoft.com/office/drawing/2014/main" id="{ABD85422-1B96-1C14-DF70-76F794C84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193" name="Google Shape;193;p34"/>
          <p:cNvSpPr txBox="1">
            <a:spLocks noGrp="1"/>
          </p:cNvSpPr>
          <p:nvPr>
            <p:ph type="body" idx="1"/>
          </p:nvPr>
        </p:nvSpPr>
        <p:spPr>
          <a:xfrm>
            <a:off x="435900" y="976525"/>
            <a:ext cx="8272200" cy="37302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6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Performance: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Random Forest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Random Forest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Decision Tree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means that the Decision Tree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Gradient Boosting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indicates that the Gradient Boosting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KNN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KNN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0000"/>
              </a:lnSpc>
              <a:spcBef>
                <a:spcPts val="1000"/>
              </a:spcBef>
              <a:spcAft>
                <a:spcPts val="0"/>
              </a:spcAft>
              <a:buSzPts val="1700"/>
              <a:buNone/>
            </a:pPr>
            <a:endParaRPr sz="14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RESULT</a:t>
            </a:r>
            <a:endParaRPr dirty="0"/>
          </a:p>
        </p:txBody>
      </p:sp>
      <p:sp>
        <p:nvSpPr>
          <p:cNvPr id="199" name="Google Shape;199;p35"/>
          <p:cNvSpPr txBox="1">
            <a:spLocks noGrp="1"/>
          </p:cNvSpPr>
          <p:nvPr>
            <p:ph type="body" idx="1"/>
          </p:nvPr>
        </p:nvSpPr>
        <p:spPr>
          <a:xfrm>
            <a:off x="435899" y="976526"/>
            <a:ext cx="8417155" cy="3858710"/>
          </a:xfrm>
          <a:prstGeom prst="rect">
            <a:avLst/>
          </a:prstGeom>
          <a:noFill/>
          <a:ln>
            <a:noFill/>
          </a:ln>
        </p:spPr>
        <p:txBody>
          <a:bodyPr spcFirstLastPara="1" wrap="square" lIns="68575" tIns="34275" rIns="68575" bIns="34275" anchor="t" anchorCtr="0">
            <a:normAutofit/>
          </a:bodyPr>
          <a:lstStyle/>
          <a:p>
            <a:pPr marL="152400" lvl="0" indent="0" algn="just" rtl="0">
              <a:lnSpc>
                <a:spcPct val="160000"/>
              </a:lnSpc>
              <a:spcBef>
                <a:spcPts val="900"/>
              </a:spcBef>
              <a:spcAft>
                <a:spcPts val="0"/>
              </a:spcAft>
              <a:buSzPts val="1200"/>
              <a:buNone/>
            </a:pPr>
            <a:endParaRPr lang="en-US" sz="1800" dirty="0">
              <a:solidFill>
                <a:srgbClr val="0F0F0F"/>
              </a:solidFill>
            </a:endParaRPr>
          </a:p>
        </p:txBody>
      </p:sp>
      <p:pic>
        <p:nvPicPr>
          <p:cNvPr id="200" name="Google Shape;200;p35"/>
          <p:cNvPicPr preferRelativeResize="0"/>
          <p:nvPr/>
        </p:nvPicPr>
        <p:blipFill>
          <a:blip r:embed="rId3">
            <a:alphaModFix/>
          </a:blip>
          <a:stretch>
            <a:fillRect/>
          </a:stretch>
        </p:blipFill>
        <p:spPr>
          <a:xfrm>
            <a:off x="598146" y="1073503"/>
            <a:ext cx="3495872" cy="1722937"/>
          </a:xfrm>
          <a:prstGeom prst="rect">
            <a:avLst/>
          </a:prstGeom>
          <a:noFill/>
          <a:ln>
            <a:noFill/>
          </a:ln>
        </p:spPr>
      </p:pic>
      <p:pic>
        <p:nvPicPr>
          <p:cNvPr id="201" name="Google Shape;201;p35"/>
          <p:cNvPicPr preferRelativeResize="0"/>
          <p:nvPr/>
        </p:nvPicPr>
        <p:blipFill>
          <a:blip r:embed="rId4">
            <a:alphaModFix/>
          </a:blip>
          <a:stretch>
            <a:fillRect/>
          </a:stretch>
        </p:blipFill>
        <p:spPr>
          <a:xfrm>
            <a:off x="4256264" y="1073503"/>
            <a:ext cx="3592335" cy="1722937"/>
          </a:xfrm>
          <a:prstGeom prst="rect">
            <a:avLst/>
          </a:prstGeom>
          <a:noFill/>
          <a:ln>
            <a:noFill/>
          </a:ln>
        </p:spPr>
      </p:pic>
      <p:pic>
        <p:nvPicPr>
          <p:cNvPr id="202" name="Google Shape;202;p35"/>
          <p:cNvPicPr preferRelativeResize="0"/>
          <p:nvPr/>
        </p:nvPicPr>
        <p:blipFill>
          <a:blip r:embed="rId5">
            <a:alphaModFix/>
          </a:blip>
          <a:stretch>
            <a:fillRect/>
          </a:stretch>
        </p:blipFill>
        <p:spPr>
          <a:xfrm>
            <a:off x="598145" y="2848549"/>
            <a:ext cx="3495871" cy="1722937"/>
          </a:xfrm>
          <a:prstGeom prst="rect">
            <a:avLst/>
          </a:prstGeom>
          <a:noFill/>
          <a:ln>
            <a:noFill/>
          </a:ln>
        </p:spPr>
      </p:pic>
      <p:pic>
        <p:nvPicPr>
          <p:cNvPr id="203" name="Google Shape;203;p35"/>
          <p:cNvPicPr preferRelativeResize="0"/>
          <p:nvPr/>
        </p:nvPicPr>
        <p:blipFill>
          <a:blip r:embed="rId6">
            <a:alphaModFix/>
          </a:blip>
          <a:stretch>
            <a:fillRect/>
          </a:stretch>
        </p:blipFill>
        <p:spPr>
          <a:xfrm>
            <a:off x="4256261" y="2848548"/>
            <a:ext cx="3592335" cy="1722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209" name="Google Shape;209;p36"/>
          <p:cNvSpPr txBox="1">
            <a:spLocks noGrp="1"/>
          </p:cNvSpPr>
          <p:nvPr>
            <p:ph type="body" idx="1"/>
          </p:nvPr>
        </p:nvSpPr>
        <p:spPr>
          <a:xfrm>
            <a:off x="6089072" y="976520"/>
            <a:ext cx="2619021" cy="3504900"/>
          </a:xfrm>
          <a:prstGeom prst="rect">
            <a:avLst/>
          </a:prstGeom>
          <a:noFill/>
          <a:ln>
            <a:noFill/>
          </a:ln>
        </p:spPr>
        <p:txBody>
          <a:bodyPr spcFirstLastPara="1" wrap="square" lIns="68575" tIns="34275" rIns="68575" bIns="34275" anchor="t" anchorCtr="0">
            <a:normAutofit/>
          </a:bodyPr>
          <a:lstStyle/>
          <a:p>
            <a:pPr marL="457200" lvl="0" indent="-304800" algn="just" rtl="0">
              <a:lnSpc>
                <a:spcPct val="160000"/>
              </a:lnSpc>
              <a:spcBef>
                <a:spcPts val="900"/>
              </a:spcBef>
              <a:spcAft>
                <a:spcPts val="0"/>
              </a:spcAft>
              <a:buSzPts val="1200"/>
              <a:buFont typeface="Roboto"/>
              <a:buChar char="◼"/>
            </a:pPr>
            <a:r>
              <a:rPr lang="en-US" sz="1200" b="1" dirty="0">
                <a:solidFill>
                  <a:srgbClr val="111111"/>
                </a:solidFill>
                <a:latin typeface="Times New Roman" panose="02020603050405020304" pitchFamily="18" charset="0"/>
                <a:ea typeface="Roboto"/>
                <a:cs typeface="Times New Roman" panose="02020603050405020304" pitchFamily="18" charset="0"/>
                <a:sym typeface="Roboto"/>
              </a:rPr>
              <a:t>Visualizations: </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includes line graphs to compare the predicted and actual house prices for each model</a:t>
            </a:r>
            <a:endParaRPr lang="en" sz="1200" b="1"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60000"/>
              </a:lnSpc>
              <a:spcBef>
                <a:spcPts val="900"/>
              </a:spcBef>
              <a:spcAft>
                <a:spcPts val="0"/>
              </a:spcAft>
              <a:buSzPts val="1200"/>
              <a:buFont typeface="Roboto"/>
              <a:buChar char="◼"/>
            </a:pPr>
            <a:r>
              <a:rPr lang="en" sz="1200" b="1" dirty="0">
                <a:solidFill>
                  <a:srgbClr val="111111"/>
                </a:solidFill>
                <a:latin typeface="Times New Roman" panose="02020603050405020304" pitchFamily="18" charset="0"/>
                <a:ea typeface="Roboto"/>
                <a:cs typeface="Times New Roman" panose="02020603050405020304" pitchFamily="18" charset="0"/>
                <a:sym typeface="Roboto"/>
              </a:rPr>
              <a:t>Model Comparison</a:t>
            </a:r>
            <a:r>
              <a:rPr lang="en" sz="1200" dirty="0">
                <a:solidFill>
                  <a:srgbClr val="111111"/>
                </a:solidFill>
                <a:latin typeface="Times New Roman" panose="02020603050405020304" pitchFamily="18" charset="0"/>
                <a:ea typeface="Roboto"/>
                <a:cs typeface="Times New Roman" panose="02020603050405020304" pitchFamily="18" charset="0"/>
                <a:sym typeface="Roboto"/>
              </a:rPr>
              <a:t>: Based on the performance comparison of the models, the Gradient Boosting Regressor has the lowest Mean Absolute Percentage Error (MAPE).</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0"/>
              </a:spcBef>
              <a:spcAft>
                <a:spcPts val="0"/>
              </a:spcAft>
              <a:buSzPts val="1700"/>
              <a:buNone/>
            </a:pPr>
            <a:endParaRPr sz="1200" dirty="0">
              <a:solidFill>
                <a:srgbClr val="0F0F0F"/>
              </a:solidFill>
              <a:latin typeface="Times New Roman" panose="02020603050405020304" pitchFamily="18" charset="0"/>
              <a:cs typeface="Times New Roman" panose="02020603050405020304" pitchFamily="18" charset="0"/>
            </a:endParaRPr>
          </a:p>
        </p:txBody>
      </p:sp>
      <p:pic>
        <p:nvPicPr>
          <p:cNvPr id="210" name="Google Shape;210;p36"/>
          <p:cNvPicPr preferRelativeResize="0"/>
          <p:nvPr/>
        </p:nvPicPr>
        <p:blipFill>
          <a:blip r:embed="rId3">
            <a:alphaModFix/>
          </a:blip>
          <a:stretch>
            <a:fillRect/>
          </a:stretch>
        </p:blipFill>
        <p:spPr>
          <a:xfrm>
            <a:off x="320230" y="1120034"/>
            <a:ext cx="5469397" cy="30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325063" y="860883"/>
            <a:ext cx="8444863" cy="3756000"/>
          </a:xfrm>
          <a:prstGeom prst="rect">
            <a:avLst/>
          </a:prstGeom>
          <a:noFill/>
          <a:ln>
            <a:noFill/>
          </a:ln>
        </p:spPr>
        <p:txBody>
          <a:bodyPr spcFirstLastPara="1" wrap="square" lIns="68575" tIns="34275" rIns="68575" bIns="34275" anchor="ctr" anchorCtr="0">
            <a:noAutofit/>
          </a:bodyPr>
          <a:lstStyle/>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Finally, the project 'House Price Prediction using Machine Learning' demonstrated the efficacy of various machine learning algorithms for predicting house prices. The Gradient Boosting Regressor model outperformed all others.</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435900" y="976525"/>
            <a:ext cx="8272200" cy="3794400"/>
          </a:xfrm>
          <a:prstGeom prst="rect">
            <a:avLst/>
          </a:prstGeom>
          <a:noFill/>
          <a:ln>
            <a:noFill/>
          </a:ln>
        </p:spPr>
        <p:txBody>
          <a:bodyPr spcFirstLastPara="1" wrap="square" lIns="68575" tIns="34275" rIns="68575" bIns="34275" anchor="ctr" anchorCtr="0">
            <a:noAutofit/>
          </a:bodyPr>
          <a:lstStyle/>
          <a:p>
            <a:pPr marL="0" lvl="0" indent="0" algn="just" rtl="0">
              <a:lnSpc>
                <a:spcPct val="110000"/>
              </a:lnSpc>
              <a:spcBef>
                <a:spcPts val="0"/>
              </a:spcBef>
              <a:spcAft>
                <a:spcPts val="0"/>
              </a:spcAft>
              <a:buSzPct val="93333"/>
              <a:buNone/>
            </a:pPr>
            <a:endParaRPr sz="1200" b="1" dirty="0">
              <a:latin typeface="Times New Roman" panose="02020603050405020304" pitchFamily="18" charset="0"/>
              <a:cs typeface="Times New Roman" panose="02020603050405020304" pitchFamily="18" charset="0"/>
            </a:endParaRP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The 'House Price Prediction using Machine Learning' project has a bright future ahead. Here are some potential improvements and expansions for the system.</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a:t>
            </a: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neighbourhood</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such as the distance to schools, hospitals, and public transportation, could be included. Furthermore, macroeconomic factors such as interest rates, inflation, and housing market trends may provide useful context.</a:t>
            </a:r>
          </a:p>
          <a:p>
            <a:pPr marL="228600" lvl="0" indent="-233702" algn="just" rtl="0">
              <a:lnSpc>
                <a:spcPct val="115000"/>
              </a:lnSpc>
              <a:spcBef>
                <a:spcPts val="1000"/>
              </a:spcBef>
              <a:spcAft>
                <a:spcPts val="0"/>
              </a:spcAft>
              <a:buSzPct val="104063"/>
              <a:buChar char="◼"/>
            </a:pP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Optimising</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the Algorithm for Better Performance: Machine learning models can always be improved. Advanced techniques such as hyperparameter tuning, ensemble methods, and deep learning could be used to improve the model's performance.</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However, house prices can vary greatly between cities and regions. Expanding the system to include data from multiple cities or regions may improve the model's robustness and applicability.</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228600" lvl="0" indent="-152400" algn="just" rtl="0">
              <a:lnSpc>
                <a:spcPct val="110000"/>
              </a:lnSpc>
              <a:spcBef>
                <a:spcPts val="1000"/>
              </a:spcBef>
              <a:spcAft>
                <a:spcPts val="1000"/>
              </a:spcAft>
              <a:buSzPct val="92307"/>
              <a:buNone/>
            </a:pPr>
            <a:endParaRPr sz="12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435903" y="517669"/>
            <a:ext cx="8272200" cy="3978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300"/>
              <a:buFont typeface="Arial"/>
              <a:buNone/>
            </a:pPr>
            <a:r>
              <a:rPr lang="en" sz="2950" b="1" cap="none">
                <a:solidFill>
                  <a:schemeClr val="accent1"/>
                </a:solidFill>
                <a:latin typeface="Arial"/>
                <a:ea typeface="Arial"/>
                <a:cs typeface="Arial"/>
                <a:sym typeface="Arial"/>
              </a:rPr>
              <a:t>FUTURE SCOPE</a:t>
            </a:r>
            <a:endParaRPr sz="295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REFERENCES</a:t>
            </a:r>
            <a:endParaRPr/>
          </a:p>
        </p:txBody>
      </p:sp>
      <p:sp>
        <p:nvSpPr>
          <p:cNvPr id="228" name="Google Shape;228;p39"/>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8600" algn="l" rtl="0">
              <a:lnSpc>
                <a:spcPct val="115000"/>
              </a:lnSpc>
              <a:spcBef>
                <a:spcPts val="9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Pedregosa et al., “Scikit-learn: Machine Learning in Python”, JMLR 12, pp. 2825-2830, 2011.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Jain, A., &amp; Kumar, A. M., “House price prediction: a comparison of multiple linear regression and artificial neural networks”, Journal of AI and Data Mining, 2018.</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1000"/>
              </a:spcBef>
              <a:spcAft>
                <a:spcPts val="0"/>
              </a:spcAft>
              <a:buNone/>
            </a:pPr>
            <a:endParaRPr sz="18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1 </a:t>
            </a:r>
          </a:p>
        </p:txBody>
      </p:sp>
      <p:pic>
        <p:nvPicPr>
          <p:cNvPr id="5" name="Picture 4" descr="A close-up of a card&#10;&#10;Description automatically generated">
            <a:extLst>
              <a:ext uri="{FF2B5EF4-FFF2-40B4-BE49-F238E27FC236}">
                <a16:creationId xmlns:a16="http://schemas.microsoft.com/office/drawing/2014/main" id="{47DC60CC-E369-532F-887E-9AD0AA38BEE9}"/>
              </a:ext>
            </a:extLst>
          </p:cNvPr>
          <p:cNvPicPr>
            <a:picLocks noChangeAspect="1"/>
          </p:cNvPicPr>
          <p:nvPr/>
        </p:nvPicPr>
        <p:blipFill>
          <a:blip r:embed="rId2"/>
          <a:stretch>
            <a:fillRect/>
          </a:stretch>
        </p:blipFill>
        <p:spPr>
          <a:xfrm>
            <a:off x="2282283" y="1018478"/>
            <a:ext cx="4814686" cy="372771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2 </a:t>
            </a:r>
          </a:p>
        </p:txBody>
      </p:sp>
      <p:pic>
        <p:nvPicPr>
          <p:cNvPr id="4" name="Picture 3" descr="A screenshot of a certificate&#10;&#10;Description automatically generated">
            <a:extLst>
              <a:ext uri="{FF2B5EF4-FFF2-40B4-BE49-F238E27FC236}">
                <a16:creationId xmlns:a16="http://schemas.microsoft.com/office/drawing/2014/main" id="{F8EDE118-9E71-FC84-0483-1B01EA5FA6C4}"/>
              </a:ext>
            </a:extLst>
          </p:cNvPr>
          <p:cNvPicPr>
            <a:picLocks noChangeAspect="1"/>
          </p:cNvPicPr>
          <p:nvPr/>
        </p:nvPicPr>
        <p:blipFill>
          <a:blip r:embed="rId2"/>
          <a:stretch>
            <a:fillRect/>
          </a:stretch>
        </p:blipFill>
        <p:spPr>
          <a:xfrm>
            <a:off x="2140186" y="924339"/>
            <a:ext cx="5027177" cy="3892230"/>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 sz="5400" b="1" dirty="0">
                <a:solidFill>
                  <a:srgbClr val="002060"/>
                </a:solidFill>
                <a:latin typeface="Times New Roman" panose="02020603050405020304" pitchFamily="18" charset="0"/>
                <a:ea typeface="Arial"/>
                <a:cs typeface="Times New Roman" panose="02020603050405020304" pitchFamily="18" charset="0"/>
                <a:sym typeface="Arial"/>
              </a:rPr>
              <a:t>THANK YOU</a:t>
            </a:r>
            <a:endParaRPr sz="5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F347C43-86F4-2E66-F33E-707D9FF66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 b="1">
                <a:solidFill>
                  <a:srgbClr val="002060"/>
                </a:solidFill>
                <a:latin typeface="Arial"/>
                <a:ea typeface="Arial"/>
                <a:cs typeface="Arial"/>
                <a:sym typeface="Arial"/>
              </a:rPr>
              <a:t>OUTLINE</a:t>
            </a:r>
            <a:endParaRPr/>
          </a:p>
        </p:txBody>
      </p:sp>
      <p:sp>
        <p:nvSpPr>
          <p:cNvPr id="145" name="Google Shape;145;p26"/>
          <p:cNvSpPr txBox="1">
            <a:spLocks noGrp="1"/>
          </p:cNvSpPr>
          <p:nvPr>
            <p:ph type="body" idx="1"/>
          </p:nvPr>
        </p:nvSpPr>
        <p:spPr>
          <a:xfrm>
            <a:off x="620120" y="1131077"/>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 sz="1600" b="1" dirty="0">
                <a:latin typeface="Arial"/>
                <a:ea typeface="Arial"/>
                <a:cs typeface="Arial"/>
                <a:sym typeface="Arial"/>
              </a:rPr>
              <a:t>  </a:t>
            </a:r>
            <a:endParaRPr sz="1600" dirty="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Problem Statement</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Proposed System/Solution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System Development Approach </a:t>
            </a:r>
            <a:r>
              <a:rPr lang="en" sz="1600" dirty="0">
                <a:latin typeface="Times New Roman" panose="02020603050405020304" pitchFamily="18" charset="0"/>
                <a:ea typeface="Arial"/>
                <a:cs typeface="Times New Roman" panose="02020603050405020304" pitchFamily="18" charset="0"/>
                <a:sym typeface="Arial"/>
              </a:rPr>
              <a:t>(Technology Used)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Algorithm &amp; Deployment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Result</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Conclusion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Future Scope</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References</a:t>
            </a:r>
            <a:endParaRPr sz="1600" dirty="0">
              <a:latin typeface="Times New Roman" panose="02020603050405020304" pitchFamily="18" charset="0"/>
              <a:ea typeface="Arial"/>
              <a:cs typeface="Times New Roman" panose="02020603050405020304" pitchFamily="18" charset="0"/>
              <a:sym typeface="Arial"/>
            </a:endParaRPr>
          </a:p>
          <a:p>
            <a:pPr marL="228600" lvl="0" indent="-152400" algn="l" rtl="0">
              <a:lnSpc>
                <a:spcPct val="110000"/>
              </a:lnSpc>
              <a:spcBef>
                <a:spcPts val="700"/>
              </a:spcBef>
              <a:spcAft>
                <a:spcPts val="0"/>
              </a:spcAft>
              <a:buSzPts val="1200"/>
              <a:buNone/>
            </a:pPr>
            <a:endParaRPr sz="16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PROBLEM STATEMENT</a:t>
            </a:r>
            <a:endParaRPr sz="3300"/>
          </a:p>
        </p:txBody>
      </p:sp>
      <p:sp>
        <p:nvSpPr>
          <p:cNvPr id="4" name="TextBox 3">
            <a:extLst>
              <a:ext uri="{FF2B5EF4-FFF2-40B4-BE49-F238E27FC236}">
                <a16:creationId xmlns:a16="http://schemas.microsoft.com/office/drawing/2014/main" id="{EE8EC9CC-5637-96AB-E098-760819BDDAE1}"/>
              </a:ext>
            </a:extLst>
          </p:cNvPr>
          <p:cNvSpPr txBox="1"/>
          <p:nvPr/>
        </p:nvSpPr>
        <p:spPr>
          <a:xfrm>
            <a:off x="325582" y="989924"/>
            <a:ext cx="8499763"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Determining the optimal price for residential properties in today's real estate market is challenging due to the diverse factors influencing house prices, such as type of dwelling, lot size, condition, and construction year.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today's real estate market, determining the appropriate price for a home is a difficult task. A variety of factors influence the price of a house, including the type of dwelling, lot size, overall condition, year built, and so 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Accurate price prediction is critical for both buyers who want to avoid overpaying and sellers who want to get the highest possible price. It is also important for real estate agencies and online property listing platforms, which require accurate price estimates.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However, because of the high variability and complexity of these factors, forecasting house prices remains a difficult task. The critical part is predicting house prices based on various features to provide a stable, reliable estimate.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57" name="Google Shape;157;p28"/>
          <p:cNvSpPr txBox="1">
            <a:spLocks noGrp="1"/>
          </p:cNvSpPr>
          <p:nvPr>
            <p:ph type="body" idx="1"/>
          </p:nvPr>
        </p:nvSpPr>
        <p:spPr>
          <a:xfrm>
            <a:off x="331253" y="815534"/>
            <a:ext cx="8710114" cy="4172980"/>
          </a:xfrm>
          <a:prstGeom prst="rect">
            <a:avLst/>
          </a:prstGeom>
          <a:noFill/>
          <a:ln>
            <a:noFill/>
          </a:ln>
        </p:spPr>
        <p:txBody>
          <a:bodyPr spcFirstLastPara="1" wrap="square" lIns="68575" tIns="34275" rIns="68575" bIns="34275" anchor="ctr" anchorCtr="0">
            <a:noAutofit/>
          </a:bodyPr>
          <a:lstStyle/>
          <a:p>
            <a:pPr marL="0" lvl="0" indent="0" algn="just" rtl="0">
              <a:lnSpc>
                <a:spcPct val="160000"/>
              </a:lnSpc>
              <a:spcBef>
                <a:spcPts val="900"/>
              </a:spcBef>
              <a:spcAft>
                <a:spcPts val="0"/>
              </a:spcAft>
              <a:buClr>
                <a:schemeClr val="dk1"/>
              </a:buClr>
              <a:buSzPts val="1100"/>
              <a:buFont typeface="Arial"/>
              <a:buNone/>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proposed system seeks to address the challenge of predicting house prices based on a variety of factors. This entails using data analytics and machine learning techniques to accurately predict house prices. The solution will include the following components: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Collection: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Collect historical information on house sales, such as the type of dwelling, lot size, overall condition, year built, and other relevant factors.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Clean and preprocess the collected data to remove missing values, outliers, and inconsistencies. Feature engineering involves extracting relevant features from data that may have an impact on house prices.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Machine Learning Algorithm: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Implement a variety of machine learning algorithms, including Random Forest Regressor, Decision Tree Regressor, Gradient Boosting Regressor, and K-Nearest </a:t>
            </a:r>
            <a:r>
              <a:rPr lang="en-US" sz="1400" dirty="0" err="1">
                <a:solidFill>
                  <a:srgbClr val="111111"/>
                </a:solidFill>
                <a:latin typeface="Times New Roman" panose="02020603050405020304" pitchFamily="18" charset="0"/>
                <a:ea typeface="Roboto"/>
                <a:cs typeface="Times New Roman" panose="02020603050405020304" pitchFamily="18" charset="0"/>
                <a:sym typeface="Roboto"/>
              </a:rPr>
              <a:t>Neighbours</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 (KNN). These models will be trained and tested on a subset of the dataset to forecast house prices based on past trends.</a:t>
            </a:r>
          </a:p>
          <a:p>
            <a:pPr marL="0" lvl="0" indent="0" algn="just" rtl="0">
              <a:lnSpc>
                <a:spcPct val="160000"/>
              </a:lnSpc>
              <a:spcBef>
                <a:spcPts val="900"/>
              </a:spcBef>
              <a:spcAft>
                <a:spcPts val="0"/>
              </a:spcAft>
              <a:buClr>
                <a:schemeClr val="dk1"/>
              </a:buClr>
              <a:buSzPts val="1100"/>
              <a:buFont typeface="Arial"/>
              <a:buNone/>
            </a:pPr>
            <a:endParaRPr lang="en-US" sz="12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63" name="Google Shape;163;p29"/>
          <p:cNvSpPr txBox="1">
            <a:spLocks noGrp="1"/>
          </p:cNvSpPr>
          <p:nvPr>
            <p:ph type="body" idx="1"/>
          </p:nvPr>
        </p:nvSpPr>
        <p:spPr>
          <a:xfrm>
            <a:off x="216894" y="443883"/>
            <a:ext cx="8710200" cy="41730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35894" y="496929"/>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373554" y="574743"/>
            <a:ext cx="8500282" cy="4212001"/>
          </a:xfrm>
          <a:prstGeom prst="rect">
            <a:avLst/>
          </a:prstGeom>
          <a:noFill/>
          <a:ln>
            <a:noFill/>
          </a:ln>
        </p:spPr>
        <p:txBody>
          <a:bodyPr spcFirstLastPara="1" wrap="square" lIns="68575" tIns="34275" rIns="68575" bIns="34275" anchor="ctr" anchorCtr="0">
            <a:noAutofit/>
          </a:bodyPr>
          <a:lstStyle/>
          <a:p>
            <a:pPr marL="0" lvl="0" indent="0" algn="just" rtl="0">
              <a:lnSpc>
                <a:spcPct val="150000"/>
              </a:lnSpc>
              <a:spcBef>
                <a:spcPts val="900"/>
              </a:spcBef>
              <a:spcAft>
                <a:spcPts val="0"/>
              </a:spcAft>
              <a:buSzPts val="358"/>
              <a:buNone/>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House Price Prediction system.</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Access to the house price dataset.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35894" y="496929"/>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1" name="Google Shape;181;p32"/>
          <p:cNvSpPr txBox="1">
            <a:spLocks noGrp="1"/>
          </p:cNvSpPr>
          <p:nvPr>
            <p:ph type="body" idx="1"/>
          </p:nvPr>
        </p:nvSpPr>
        <p:spPr>
          <a:xfrm>
            <a:off x="435894" y="951183"/>
            <a:ext cx="8272200" cy="36657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Algorithm Selection:</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is a meta estimator that fits several classifying decision trees on various sub-samples of the dataset and uses averaging to improve the predictive accuracy and control over-fitting.</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builds regression models in the form of a tree structure and breaks down our dataset into smaller subsets while at the same time an associated decision tree is incrementally developed.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produces a prediction model in the form of an ensemble of weak prediction models, typically decision trees. It builds the model in a stage-wise fashion, and it generalizes them by allowing optimization of an arbitrary differentiable loss function.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100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the value of any given point in the dataset by averaging the values of the ‘k’ closest points.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7" name="Google Shape;187;p33"/>
          <p:cNvSpPr txBox="1">
            <a:spLocks noGrp="1"/>
          </p:cNvSpPr>
          <p:nvPr>
            <p:ph type="body" idx="1"/>
          </p:nvPr>
        </p:nvSpPr>
        <p:spPr>
          <a:xfrm>
            <a:off x="435900" y="976525"/>
            <a:ext cx="8272200" cy="36657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Input: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input features used by the algorithms include type of dwelling, lot size, overall condition, year built, and other relevant factors.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Training Process: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Prediction Process: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Once trained, the models make predictions for house prices based on the input features of the dataset. The output is a continuous value representing the predicted price of the house.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final model is deployed to make real-time predictions. This could be in the form of a web application or a software component in a larger system, depending on the specific requirements of the project.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1798</Words>
  <Application>Microsoft Office PowerPoint</Application>
  <PresentationFormat>On-screen Show (16:9)</PresentationFormat>
  <Paragraphs>95</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Noto Sans Symbols</vt:lpstr>
      <vt:lpstr>Calibri</vt:lpstr>
      <vt:lpstr>Wingdings</vt:lpstr>
      <vt:lpstr>Times New Roman</vt:lpstr>
      <vt:lpstr>Roboto</vt:lpstr>
      <vt:lpstr>Libre Franklin</vt:lpstr>
      <vt:lpstr>Franklin Gothic</vt:lpstr>
      <vt:lpstr>Simple Light</vt:lpstr>
      <vt:lpstr>DividendVTI</vt:lpstr>
      <vt:lpstr>HOUSE PRICE PREDICTION</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White DEVIL</dc:creator>
  <cp:lastModifiedBy>NIRAJ KUMAR SINGH</cp:lastModifiedBy>
  <cp:revision>8</cp:revision>
  <dcterms:modified xsi:type="dcterms:W3CDTF">2024-07-01T10:24:12Z</dcterms:modified>
</cp:coreProperties>
</file>