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2" r:id="rId3"/>
    <p:sldId id="27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852854" y="1184319"/>
            <a:ext cx="3366925"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House Price Prediction</a:t>
            </a:r>
          </a:p>
        </p:txBody>
      </p:sp>
      <p:sp>
        <p:nvSpPr>
          <p:cNvPr id="6" name="Freeform 6"/>
          <p:cNvSpPr/>
          <p:nvPr/>
        </p:nvSpPr>
        <p:spPr>
          <a:xfrm rot="-5400000" flipH="1">
            <a:off x="-935071" y="2222772"/>
            <a:ext cx="6202177" cy="2371406"/>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427529" y="1024605"/>
            <a:ext cx="2900742" cy="3566906"/>
            <a:chOff x="0" y="-38100"/>
            <a:chExt cx="1591725" cy="1337379"/>
          </a:xfrm>
        </p:grpSpPr>
        <p:sp>
          <p:nvSpPr>
            <p:cNvPr id="9" name="Freeform 9"/>
            <p:cNvSpPr/>
            <p:nvPr/>
          </p:nvSpPr>
          <p:spPr>
            <a:xfrm>
              <a:off x="235516" y="38892"/>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dirty="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92061" y="4393168"/>
            <a:ext cx="3535579" cy="2477510"/>
            <a:chOff x="18533" y="7252454"/>
            <a:chExt cx="6007155" cy="4138609"/>
          </a:xfrm>
        </p:grpSpPr>
        <p:grpSp>
          <p:nvGrpSpPr>
            <p:cNvPr id="29" name="Group 29"/>
            <p:cNvGrpSpPr/>
            <p:nvPr/>
          </p:nvGrpSpPr>
          <p:grpSpPr>
            <a:xfrm>
              <a:off x="152181" y="7252454"/>
              <a:ext cx="5843771" cy="3230757"/>
              <a:chOff x="0" y="-38100"/>
              <a:chExt cx="1055136" cy="850900"/>
            </a:xfrm>
          </p:grpSpPr>
          <p:sp>
            <p:nvSpPr>
              <p:cNvPr id="30" name="Freeform 30"/>
              <p:cNvSpPr/>
              <p:nvPr/>
            </p:nvSpPr>
            <p:spPr>
              <a:xfrm>
                <a:off x="0" y="84483"/>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5061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53262"/>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86084" y="9600817"/>
              <a:ext cx="5871282" cy="444190"/>
            </a:xfrm>
            <a:prstGeom prst="rect">
              <a:avLst/>
            </a:prstGeom>
          </p:spPr>
          <p:txBody>
            <a:bodyPr wrap="square" lIns="0" tIns="0" rIns="0" bIns="0" rtlCol="0" anchor="ctr">
              <a:spAutoFit/>
            </a:bodyPr>
            <a:lstStyle/>
            <a:p>
              <a:pPr algn="ctr">
                <a:lnSpc>
                  <a:spcPts val="2365"/>
                </a:lnSpc>
                <a:spcBef>
                  <a:spcPct val="0"/>
                </a:spcBef>
              </a:pPr>
              <a:r>
                <a:rPr lang="en-IN" sz="1200" b="1" dirty="0">
                  <a:solidFill>
                    <a:schemeClr val="bg1"/>
                  </a:solidFill>
                </a:rPr>
                <a:t>AMITY UNIVERSITY PATNA </a:t>
              </a:r>
              <a:endParaRPr lang="en-US" sz="1200" b="1" kern="0" dirty="0">
                <a:solidFill>
                  <a:schemeClr val="bg1"/>
                </a:solidFill>
                <a:cs typeface="Calibri"/>
              </a:endParaRPr>
            </a:p>
          </p:txBody>
        </p:sp>
      </p:gr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5365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6060455"/>
            <a:ext cx="3251200"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081588"/>
            <a:ext cx="3829014" cy="29050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rPr>
              <a:t>Project Short Summary</a:t>
            </a:r>
          </a:p>
        </p:txBody>
      </p:sp>
      <p:sp>
        <p:nvSpPr>
          <p:cNvPr id="12" name="TextBox 11">
            <a:extLst>
              <a:ext uri="{FF2B5EF4-FFF2-40B4-BE49-F238E27FC236}">
                <a16:creationId xmlns:a16="http://schemas.microsoft.com/office/drawing/2014/main" id="{03D5D176-745F-9BE2-9BF3-078034519D27}"/>
              </a:ext>
            </a:extLst>
          </p:cNvPr>
          <p:cNvSpPr txBox="1">
            <a:spLocks/>
          </p:cNvSpPr>
          <p:nvPr/>
        </p:nvSpPr>
        <p:spPr>
          <a:xfrm>
            <a:off x="707046" y="4697070"/>
            <a:ext cx="2403217" cy="336631"/>
          </a:xfrm>
          <a:prstGeom prst="rect">
            <a:avLst/>
          </a:prstGeom>
          <a:noFill/>
        </p:spPr>
        <p:txBody>
          <a:bodyPr wrap="square" lIns="91440" tIns="45720" rIns="91440" bIns="45720" anchor="ctr">
            <a:spAutoFit/>
          </a:bodyPr>
          <a:lstStyle/>
          <a:p>
            <a:pPr algn="ctr">
              <a:lnSpc>
                <a:spcPct val="107000"/>
              </a:lnSpc>
              <a:spcAft>
                <a:spcPts val="533"/>
              </a:spcAft>
            </a:pPr>
            <a:r>
              <a:rPr lang="en-IN" sz="1600" b="1" dirty="0">
                <a:solidFill>
                  <a:schemeClr val="bg1"/>
                </a:solidFill>
                <a:ea typeface="Calibri" panose="020F0502020204030204" pitchFamily="34" charset="0"/>
                <a:cs typeface="Times New Roman" panose="02020603050405020304" pitchFamily="18" charset="0"/>
              </a:rPr>
              <a:t>NIRAJ KUMAR SINGH</a:t>
            </a:r>
          </a:p>
        </p:txBody>
      </p:sp>
      <p:sp>
        <p:nvSpPr>
          <p:cNvPr id="14" name="TextBox 13">
            <a:extLst>
              <a:ext uri="{FF2B5EF4-FFF2-40B4-BE49-F238E27FC236}">
                <a16:creationId xmlns:a16="http://schemas.microsoft.com/office/drawing/2014/main" id="{777DC1F0-B9B3-4013-741B-5C0378C1C483}"/>
              </a:ext>
            </a:extLst>
          </p:cNvPr>
          <p:cNvSpPr txBox="1">
            <a:spLocks/>
          </p:cNvSpPr>
          <p:nvPr/>
        </p:nvSpPr>
        <p:spPr>
          <a:xfrm>
            <a:off x="270721" y="5168424"/>
            <a:ext cx="3259060" cy="307777"/>
          </a:xfrm>
          <a:prstGeom prst="rect">
            <a:avLst/>
          </a:prstGeom>
          <a:noFill/>
        </p:spPr>
        <p:txBody>
          <a:bodyPr wrap="square" lIns="91440" tIns="45720" rIns="91440" bIns="45720" anchor="ctr">
            <a:spAutoFit/>
          </a:bodyPr>
          <a:lstStyle/>
          <a:p>
            <a:pPr algn="ctr"/>
            <a:r>
              <a:rPr lang="en-US" sz="1400" b="1" kern="0" dirty="0">
                <a:solidFill>
                  <a:schemeClr val="bg1"/>
                </a:solidFill>
                <a:ea typeface="+mn-lt"/>
                <a:cs typeface="+mn-lt"/>
              </a:rPr>
              <a:t>nirajsingh9570460932@gmail.com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172824" y="1445240"/>
            <a:ext cx="3557569" cy="4185761"/>
          </a:xfrm>
          <a:prstGeom prst="rect">
            <a:avLst/>
          </a:prstGeom>
          <a:noFill/>
          <a:ln>
            <a:noFill/>
          </a:ln>
        </p:spPr>
        <p:txBody>
          <a:bodyPr wrap="square" lIns="91440" tIns="45720" rIns="91440" bIns="45720" anchor="t">
            <a:spAutoFit/>
          </a:bodyPr>
          <a:lstStyle/>
          <a:p>
            <a:pPr algn="just">
              <a:spcBef>
                <a:spcPts val="100"/>
              </a:spcBef>
              <a:spcAft>
                <a:spcPts val="130"/>
              </a:spcAft>
            </a:pPr>
            <a:r>
              <a:rPr lang="en-GB" sz="1400" dirty="0">
                <a:ea typeface="+mn-lt"/>
                <a:cs typeface="+mn-lt"/>
              </a:rPr>
              <a:t>This project addresses the challenge of determining optimal house prices by utilizing data analytics and machine learning. The development approach involves data collection, preprocessing, and the application of various machine learning algorithms, including the Gradient Boosting Regressor. Model evaluation is conducted using Mean Absolute Percentage Error (MAPE). The project's success is demonstrated through the effective deployment of the model for real-time predictions, showcasing the accuracy of the Gradient Boosting Regressor in predicting house prices. Future improvements aim to incorporate additional data sources, optimize algorithms, and expand the system to cover multiple cities or regions.</a:t>
            </a:r>
            <a:endParaRPr lang="en-US" sz="1400" dirty="0"/>
          </a:p>
        </p:txBody>
      </p:sp>
      <p:sp>
        <p:nvSpPr>
          <p:cNvPr id="18" name="TextBox 17">
            <a:extLst>
              <a:ext uri="{FF2B5EF4-FFF2-40B4-BE49-F238E27FC236}">
                <a16:creationId xmlns:a16="http://schemas.microsoft.com/office/drawing/2014/main" id="{22D8ED70-C5CE-BA06-4FAA-2767F0DBAFCC}"/>
              </a:ext>
            </a:extLst>
          </p:cNvPr>
          <p:cNvSpPr txBox="1"/>
          <p:nvPr/>
        </p:nvSpPr>
        <p:spPr>
          <a:xfrm>
            <a:off x="4026590" y="1973852"/>
            <a:ext cx="2850459" cy="399084"/>
          </a:xfrm>
          <a:prstGeom prst="rect">
            <a:avLst/>
          </a:prstGeom>
          <a:noFill/>
        </p:spPr>
        <p:txBody>
          <a:bodyPr wrap="square">
            <a:spAutoFit/>
          </a:bodyPr>
          <a:lstStyle/>
          <a:p>
            <a:pPr algn="ctr">
              <a:lnSpc>
                <a:spcPts val="2526"/>
              </a:lnSpc>
              <a:spcBef>
                <a:spcPct val="0"/>
              </a:spcBef>
            </a:pPr>
            <a:r>
              <a:rPr lang="en-US" sz="1900"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45101"/>
            <a:ext cx="3557569" cy="4016484"/>
          </a:xfrm>
          <a:prstGeom prst="rect">
            <a:avLst/>
          </a:prstGeom>
          <a:noFill/>
        </p:spPr>
        <p:txBody>
          <a:bodyPr wrap="square" lIns="91440" tIns="45720" rIns="91440" bIns="45720" anchor="t">
            <a:spAutoFit/>
          </a:bodyPr>
          <a:lstStyle/>
          <a:p>
            <a:pPr algn="just"/>
            <a:r>
              <a:rPr lang="en-GB" sz="1500" dirty="0">
                <a:ea typeface="+mn-lt"/>
                <a:cs typeface="+mn-lt"/>
              </a:rPr>
              <a:t>The project effectively outlines the objective of leveraging data analytics and machine learning for real-time house price prediction. While the success of the Gradient Boosting Regressor is highlighted, including more details about the data used, exploring other algorithms for comparison, and providing specific performance metrics (such as MAPE) would enhance the overall impact. Additionally, discussing any challenges encountered and suggesting future improvements (such as incorporating more diverse data) would present a more comprehensive view of the project.</a:t>
            </a:r>
            <a:endParaRPr lang="en-US" sz="1500" dirty="0">
              <a:ea typeface="+mn-lt"/>
              <a:cs typeface="+mn-lt"/>
            </a:endParaRPr>
          </a:p>
        </p:txBody>
      </p:sp>
      <p:pic>
        <p:nvPicPr>
          <p:cNvPr id="7" name="Picture 6" descr="A person standing in a podium&#10;&#10;Description automatically generated">
            <a:extLst>
              <a:ext uri="{FF2B5EF4-FFF2-40B4-BE49-F238E27FC236}">
                <a16:creationId xmlns:a16="http://schemas.microsoft.com/office/drawing/2014/main" id="{0EEF4B42-CF9B-0A99-1ACF-274B78A5CA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766" y="1317271"/>
            <a:ext cx="2380505" cy="3187836"/>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12" name="Picture 11" descr="A graph of a house price&#10;&#10;Description automatically generated">
            <a:extLst>
              <a:ext uri="{FF2B5EF4-FFF2-40B4-BE49-F238E27FC236}">
                <a16:creationId xmlns:a16="http://schemas.microsoft.com/office/drawing/2014/main" id="{A39CFB8E-10A0-1122-1021-F77D9B344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08" y="1034292"/>
            <a:ext cx="4940651" cy="2636516"/>
          </a:xfrm>
          <a:prstGeom prst="rect">
            <a:avLst/>
          </a:prstGeom>
        </p:spPr>
      </p:pic>
      <p:pic>
        <p:nvPicPr>
          <p:cNvPr id="14" name="Picture 13">
            <a:extLst>
              <a:ext uri="{FF2B5EF4-FFF2-40B4-BE49-F238E27FC236}">
                <a16:creationId xmlns:a16="http://schemas.microsoft.com/office/drawing/2014/main" id="{D56930E4-AB17-9512-FA28-A649F74C6B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1480" y="1034292"/>
            <a:ext cx="4940651" cy="2636516"/>
          </a:xfrm>
          <a:prstGeom prst="rect">
            <a:avLst/>
          </a:prstGeom>
        </p:spPr>
      </p:pic>
      <p:pic>
        <p:nvPicPr>
          <p:cNvPr id="15" name="Picture 14">
            <a:extLst>
              <a:ext uri="{FF2B5EF4-FFF2-40B4-BE49-F238E27FC236}">
                <a16:creationId xmlns:a16="http://schemas.microsoft.com/office/drawing/2014/main" id="{84363FAC-A52F-AA0E-9611-1D571879DE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6008" y="3960372"/>
            <a:ext cx="4940651" cy="2636515"/>
          </a:xfrm>
          <a:prstGeom prst="rect">
            <a:avLst/>
          </a:prstGeom>
        </p:spPr>
      </p:pic>
      <p:pic>
        <p:nvPicPr>
          <p:cNvPr id="16" name="Picture 15">
            <a:extLst>
              <a:ext uri="{FF2B5EF4-FFF2-40B4-BE49-F238E27FC236}">
                <a16:creationId xmlns:a16="http://schemas.microsoft.com/office/drawing/2014/main" id="{FD689B51-F36D-A24B-BBE4-68ABAEF6855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11480" y="3960372"/>
            <a:ext cx="4940651" cy="2636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288" y="237109"/>
            <a:ext cx="7734935" cy="796163"/>
          </a:xfrm>
        </p:spPr>
        <p:txBody>
          <a:bodyPr>
            <a:normAutofit/>
          </a:bodyPr>
          <a:lstStyle/>
          <a:p>
            <a:r>
              <a:rPr lang="en-US" sz="3600" dirty="0">
                <a:solidFill>
                  <a:schemeClr val="tx2">
                    <a:lumMod val="75000"/>
                    <a:lumOff val="25000"/>
                  </a:schemeClr>
                </a:solidFill>
              </a:rPr>
              <a:t>Final project Outcome Screenshot</a:t>
            </a:r>
          </a:p>
        </p:txBody>
      </p:sp>
      <p:pic>
        <p:nvPicPr>
          <p:cNvPr id="3" name="Picture 2" descr="A graph of different colored rectangles&#10;&#10;Description automatically generated">
            <a:extLst>
              <a:ext uri="{FF2B5EF4-FFF2-40B4-BE49-F238E27FC236}">
                <a16:creationId xmlns:a16="http://schemas.microsoft.com/office/drawing/2014/main" id="{7EBC02F6-B303-4D13-F992-8AD6D87C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211" y="1401060"/>
            <a:ext cx="8929965" cy="4887980"/>
          </a:xfrm>
          <a:prstGeom prst="rect">
            <a:avLst/>
          </a:prstGeom>
        </p:spPr>
      </p:pic>
    </p:spTree>
    <p:extLst>
      <p:ext uri="{BB962C8B-B14F-4D97-AF65-F5344CB8AC3E}">
        <p14:creationId xmlns:p14="http://schemas.microsoft.com/office/powerpoint/2010/main" val="317505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TotalTime>
  <Words>224</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IBM Plex Sans</vt:lpstr>
      <vt:lpstr>IBM Plex Sans 2</vt:lpstr>
      <vt:lpstr>Office Theme</vt:lpstr>
      <vt:lpstr>PowerPoint Presentation</vt:lpstr>
      <vt:lpstr>Final project Outcome Screenshot</vt:lpstr>
      <vt:lpstr>Final project Outcome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NIRAJ KUMAR SINGH</cp:lastModifiedBy>
  <cp:revision>14</cp:revision>
  <dcterms:created xsi:type="dcterms:W3CDTF">2024-03-21T10:04:50Z</dcterms:created>
  <dcterms:modified xsi:type="dcterms:W3CDTF">2024-07-01T10:24:49Z</dcterms:modified>
</cp:coreProperties>
</file>