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Nunito-bold.fntdata"/><Relationship Id="rId10" Type="http://schemas.openxmlformats.org/officeDocument/2006/relationships/slide" Target="slides/slide5.xml"/><Relationship Id="rId21" Type="http://schemas.openxmlformats.org/officeDocument/2006/relationships/font" Target="fonts/Nunito-regular.fntdata"/><Relationship Id="rId13" Type="http://schemas.openxmlformats.org/officeDocument/2006/relationships/slide" Target="slides/slide8.xml"/><Relationship Id="rId24" Type="http://schemas.openxmlformats.org/officeDocument/2006/relationships/font" Target="fonts/Nunito-boldItalic.fntdata"/><Relationship Id="rId12" Type="http://schemas.openxmlformats.org/officeDocument/2006/relationships/slide" Target="slides/slide7.xml"/><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e7c922262_3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e7c922262_3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Bhaskar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e7c92226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e7c92226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Bhaskar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e7c922262_3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e7c922262_3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Bhaskar</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e7c922262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e7c922262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Bhaskar</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e7c922262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e7c922262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Bhaskar</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e7c9222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e7c9222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Bhaskar</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e7c92226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e7c92226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Niraj</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e7c922262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e7c922262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Niraj</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e7c922262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e7c922262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Niraj</a:t>
            </a:r>
            <a:endParaRPr/>
          </a:p>
          <a:p>
            <a:pPr indent="0" lvl="0" marL="0" rtl="0" algn="l">
              <a:spcBef>
                <a:spcPts val="0"/>
              </a:spcBef>
              <a:spcAft>
                <a:spcPts val="0"/>
              </a:spcAft>
              <a:buNone/>
            </a:pPr>
            <a:r>
              <a:rPr lang="en"/>
              <a:t>Two ways to implement melt down - exception suppression, exception handling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e7c922262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e7c922262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e7c922262_3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e7c922262_3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Bhaskar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e7c922262_3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e7c922262_3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Bhaskar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e7c922262_3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e7c922262_3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Bhaskar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e7c922262_3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e7c922262_3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Bhaskar</a:t>
            </a:r>
            <a:endParaRPr>
              <a:solidFill>
                <a:schemeClr val="dk1"/>
              </a:solidFill>
            </a:endParaRPr>
          </a:p>
          <a:p>
            <a:pPr indent="0" lvl="0" marL="0" rtl="0" algn="l">
              <a:spcBef>
                <a:spcPts val="0"/>
              </a:spcBef>
              <a:spcAft>
                <a:spcPts val="0"/>
              </a:spcAft>
              <a:buNone/>
            </a:pPr>
            <a:r>
              <a:rPr lang="en"/>
              <a:t>“</a:t>
            </a:r>
            <a:r>
              <a:rPr lang="en" sz="1200">
                <a:solidFill>
                  <a:srgbClr val="233A44"/>
                </a:solidFill>
                <a:latin typeface="Calibri"/>
                <a:ea typeface="Calibri"/>
                <a:cs typeface="Calibri"/>
                <a:sym typeface="Calibri"/>
              </a:rPr>
              <a:t>This injective mapping allows us to find the value of the byte(as lines of only page will be added to the cache)</a:t>
            </a:r>
            <a:r>
              <a:rPr lang="en"/>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sciencedirect.com/topics/computer-science/instruction-queu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418650" y="1289425"/>
            <a:ext cx="62526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Meltdown Security Exploit</a:t>
            </a:r>
            <a:endParaRPr/>
          </a:p>
          <a:p>
            <a:pPr indent="0" lvl="0" marL="0" rtl="0" algn="ctr">
              <a:lnSpc>
                <a:spcPct val="100000"/>
              </a:lnSpc>
              <a:spcBef>
                <a:spcPts val="0"/>
              </a:spcBef>
              <a:spcAft>
                <a:spcPts val="0"/>
              </a:spcAft>
              <a:buNone/>
            </a:pPr>
            <a:r>
              <a:rPr lang="en" sz="2400"/>
              <a:t>CS 305/341 Course Project</a:t>
            </a:r>
            <a:endParaRPr sz="2400"/>
          </a:p>
        </p:txBody>
      </p:sp>
      <p:sp>
        <p:nvSpPr>
          <p:cNvPr id="129" name="Google Shape;129;p13"/>
          <p:cNvSpPr txBox="1"/>
          <p:nvPr>
            <p:ph idx="1" type="subTitle"/>
          </p:nvPr>
        </p:nvSpPr>
        <p:spPr>
          <a:xfrm>
            <a:off x="2163500" y="2967214"/>
            <a:ext cx="5361300" cy="1197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i="1" lang="en" sz="1400"/>
              <a:t>Bhaskar Gupta - 180050022</a:t>
            </a:r>
            <a:endParaRPr i="1" sz="1400"/>
          </a:p>
          <a:p>
            <a:pPr indent="0" lvl="0" marL="0" rtl="0" algn="r">
              <a:spcBef>
                <a:spcPts val="0"/>
              </a:spcBef>
              <a:spcAft>
                <a:spcPts val="0"/>
              </a:spcAft>
              <a:buNone/>
            </a:pPr>
            <a:r>
              <a:rPr i="1" lang="en" sz="1400"/>
              <a:t>Niraj Mahajan - 180050069</a:t>
            </a:r>
            <a:endParaRPr i="1" sz="1400"/>
          </a:p>
          <a:p>
            <a:pPr indent="0" lvl="0" marL="0" rtl="0" algn="r">
              <a:spcBef>
                <a:spcPts val="0"/>
              </a:spcBef>
              <a:spcAft>
                <a:spcPts val="0"/>
              </a:spcAft>
              <a:buNone/>
            </a:pPr>
            <a:r>
              <a:rPr i="1" lang="en" sz="1400"/>
              <a:t>Shivam Goel - 180050098</a:t>
            </a:r>
            <a:endParaRPr i="1" sz="1400"/>
          </a:p>
          <a:p>
            <a:pPr indent="0" lvl="0" marL="0" rtl="0" algn="r">
              <a:spcBef>
                <a:spcPts val="0"/>
              </a:spcBef>
              <a:spcAft>
                <a:spcPts val="0"/>
              </a:spcAft>
              <a:buNone/>
            </a:pPr>
            <a:r>
              <a:rPr i="1" lang="en" sz="1400"/>
              <a:t>Tathagat Verma - 180050111</a:t>
            </a:r>
            <a:endParaRPr i="1"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Meltdown Attack - Optimisations</a:t>
            </a:r>
            <a:endParaRPr/>
          </a:p>
        </p:txBody>
      </p:sp>
      <p:sp>
        <p:nvSpPr>
          <p:cNvPr id="188" name="Google Shape;188;p22"/>
          <p:cNvSpPr txBox="1"/>
          <p:nvPr>
            <p:ph idx="1" type="body"/>
          </p:nvPr>
        </p:nvSpPr>
        <p:spPr>
          <a:xfrm>
            <a:off x="736775" y="1800200"/>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On reading the data if we get the value 0, we reiterate until fault is raised to check if it is actually zero(instead of 0 due to the error)</a:t>
            </a:r>
            <a:endParaRPr sz="1800"/>
          </a:p>
          <a:p>
            <a:pPr indent="-342900" lvl="0" marL="457200" rtl="0" algn="l">
              <a:spcBef>
                <a:spcPts val="0"/>
              </a:spcBef>
              <a:spcAft>
                <a:spcPts val="0"/>
              </a:spcAft>
              <a:buSzPts val="1800"/>
              <a:buChar char="●"/>
            </a:pPr>
            <a:r>
              <a:rPr lang="en" sz="1800"/>
              <a:t>The probability of error will reduce and we can dump the physical memory with more accuracy</a:t>
            </a:r>
            <a:endParaRPr sz="1800"/>
          </a:p>
          <a:p>
            <a:pPr indent="-342900" lvl="0" marL="457200" rtl="0" algn="l">
              <a:spcBef>
                <a:spcPts val="0"/>
              </a:spcBef>
              <a:spcAft>
                <a:spcPts val="0"/>
              </a:spcAft>
              <a:buSzPts val="1800"/>
              <a:buChar char="●"/>
            </a:pPr>
            <a:r>
              <a:rPr lang="en" sz="1800"/>
              <a:t>Exception Handling(122 KB/s) vs Exception Suppression with Intel TSX or Branch Predictors(502 KB/s)</a:t>
            </a:r>
            <a:endParaRPr sz="1800"/>
          </a:p>
          <a:p>
            <a:pPr indent="-342900" lvl="0" marL="457200" rtl="0" algn="l">
              <a:spcBef>
                <a:spcPts val="0"/>
              </a:spcBef>
              <a:spcAft>
                <a:spcPts val="0"/>
              </a:spcAft>
              <a:buSzPts val="1800"/>
              <a:buChar char="●"/>
            </a:pPr>
            <a:r>
              <a:rPr lang="en" sz="1800"/>
              <a:t>Single Bit Transmission - 256 data accesses in Flush+Reload is the bottleneck</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Protection from Meltdown</a:t>
            </a:r>
            <a:endParaRPr/>
          </a:p>
        </p:txBody>
      </p:sp>
      <p:sp>
        <p:nvSpPr>
          <p:cNvPr id="194" name="Google Shape;194;p23"/>
          <p:cNvSpPr txBox="1"/>
          <p:nvPr>
            <p:ph idx="1" type="body"/>
          </p:nvPr>
        </p:nvSpPr>
        <p:spPr>
          <a:xfrm>
            <a:off x="819150" y="1590550"/>
            <a:ext cx="7505700" cy="2448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Arial"/>
              <a:buChar char="●"/>
            </a:pPr>
            <a:r>
              <a:rPr b="1" lang="en" sz="1700">
                <a:latin typeface="Arial"/>
                <a:ea typeface="Arial"/>
                <a:cs typeface="Arial"/>
                <a:sym typeface="Arial"/>
              </a:rPr>
              <a:t>Disabling out-of-order execution:</a:t>
            </a:r>
            <a:r>
              <a:rPr lang="en" sz="1700">
                <a:latin typeface="Arial"/>
                <a:ea typeface="Arial"/>
                <a:cs typeface="Arial"/>
                <a:sym typeface="Arial"/>
              </a:rPr>
              <a:t> Though this is the most obvious change this shall not let us reap the benefits of parallelism.</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b="1" lang="en" sz="1700">
                <a:latin typeface="Arial"/>
                <a:ea typeface="Arial"/>
                <a:cs typeface="Arial"/>
                <a:sym typeface="Arial"/>
              </a:rPr>
              <a:t>Permission check before register fetch:</a:t>
            </a:r>
            <a:r>
              <a:rPr lang="en" sz="1700">
                <a:latin typeface="Arial"/>
                <a:ea typeface="Arial"/>
                <a:cs typeface="Arial"/>
                <a:sym typeface="Arial"/>
              </a:rPr>
              <a:t> This shall completely prevent meltdown as the memory access in the last step of meltdown shall never occur but this is inefficient as until the permission is checked we will need to stall.</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b="1" lang="en" sz="1700">
                <a:latin typeface="Arial"/>
                <a:ea typeface="Arial"/>
                <a:cs typeface="Arial"/>
                <a:sym typeface="Arial"/>
              </a:rPr>
              <a:t>Hard split between user and kernel space:</a:t>
            </a:r>
            <a:r>
              <a:rPr lang="en" sz="1700">
                <a:latin typeface="Arial"/>
                <a:ea typeface="Arial"/>
                <a:cs typeface="Arial"/>
                <a:sym typeface="Arial"/>
              </a:rPr>
              <a:t> Let’s say the kernel space shall lie in the top half while user space on the bottom half. This hard split shall save time as we can understand if the address is restricted just on the basis of virtual memory.</a:t>
            </a:r>
            <a:endParaRPr sz="17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Protection from Meltdown - KASLR</a:t>
            </a:r>
            <a:endParaRPr/>
          </a:p>
        </p:txBody>
      </p:sp>
      <p:sp>
        <p:nvSpPr>
          <p:cNvPr id="200" name="Google Shape;200;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434343"/>
              </a:buClr>
              <a:buSzPts val="1700"/>
              <a:buFont typeface="Arial"/>
              <a:buChar char="●"/>
            </a:pPr>
            <a:r>
              <a:rPr b="1" lang="en" sz="1700">
                <a:latin typeface="Arial"/>
                <a:ea typeface="Arial"/>
                <a:cs typeface="Arial"/>
                <a:sym typeface="Arial"/>
              </a:rPr>
              <a:t>KASLR</a:t>
            </a:r>
            <a:r>
              <a:rPr lang="en" sz="1700">
                <a:latin typeface="Arial"/>
                <a:ea typeface="Arial"/>
                <a:cs typeface="Arial"/>
                <a:sym typeface="Arial"/>
              </a:rPr>
              <a:t> (Kernel Address Space Layout Randomization) randomizes the offsets where drivers are located on every boot, making attacks harder as they now require to guess the location of kernel data structures</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This randomized offset can be found out in a few seconds as randomisation is limited to 40bits, hence KASLR is not a suitable protection against Meltdown</a:t>
            </a:r>
            <a:endParaRPr sz="17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Protection from Meltdown - KAISER</a:t>
            </a:r>
            <a:endParaRPr/>
          </a:p>
          <a:p>
            <a:pPr indent="0" lvl="0" marL="0" rtl="0" algn="l">
              <a:spcBef>
                <a:spcPts val="0"/>
              </a:spcBef>
              <a:spcAft>
                <a:spcPts val="0"/>
              </a:spcAft>
              <a:buNone/>
            </a:pPr>
            <a:r>
              <a:rPr lang="en"/>
              <a:t>Page Table Isolation (PTI)</a:t>
            </a:r>
            <a:endParaRPr/>
          </a:p>
        </p:txBody>
      </p:sp>
      <p:sp>
        <p:nvSpPr>
          <p:cNvPr id="206" name="Google Shape;206;p25"/>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Arial"/>
              <a:buChar char="●"/>
            </a:pPr>
            <a:r>
              <a:rPr b="1" lang="en" sz="1700">
                <a:latin typeface="Arial"/>
                <a:ea typeface="Arial"/>
                <a:cs typeface="Arial"/>
                <a:sym typeface="Arial"/>
              </a:rPr>
              <a:t>KAISER</a:t>
            </a:r>
            <a:r>
              <a:rPr lang="en" sz="1700">
                <a:latin typeface="Arial"/>
                <a:ea typeface="Arial"/>
                <a:cs typeface="Arial"/>
                <a:sym typeface="Arial"/>
              </a:rPr>
              <a:t> is a software change which already exists and prevents meltdown attacks to a certain extent</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It is a kernel modification to not have the kernel mapped in user space</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It prevents meltdown attacks as there are no valid mappings to kernel space or physical memory available in user-space</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A few privileged memory locations are required to be mapped in user space which still leaves room for a meltdown attack</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Although KAISER is not full-proof, it is the best short-time solution currently available</a:t>
            </a:r>
            <a:endParaRPr sz="17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a:t>
            </a:r>
            <a:endParaRPr/>
          </a:p>
        </p:txBody>
      </p:sp>
      <p:sp>
        <p:nvSpPr>
          <p:cNvPr id="212" name="Google Shape;212;p26"/>
          <p:cNvSpPr txBox="1"/>
          <p:nvPr>
            <p:ph idx="1" type="body"/>
          </p:nvPr>
        </p:nvSpPr>
        <p:spPr>
          <a:xfrm>
            <a:off x="819150" y="1508150"/>
            <a:ext cx="7505700" cy="2448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434343"/>
              </a:buClr>
              <a:buSzPts val="1700"/>
              <a:buFont typeface="Roboto"/>
              <a:buChar char="●"/>
            </a:pPr>
            <a:r>
              <a:rPr b="1" lang="en" sz="1700">
                <a:latin typeface="Arial"/>
                <a:ea typeface="Arial"/>
                <a:cs typeface="Arial"/>
                <a:sym typeface="Arial"/>
              </a:rPr>
              <a:t>Transient Instruction: </a:t>
            </a:r>
            <a:r>
              <a:rPr lang="en" sz="1700">
                <a:latin typeface="Arial"/>
                <a:ea typeface="Arial"/>
                <a:cs typeface="Arial"/>
                <a:sym typeface="Arial"/>
              </a:rPr>
              <a:t>An instruction which is executed out of order, leaving measurable side effects, is called a transient instruction</a:t>
            </a:r>
            <a:endParaRPr sz="1700">
              <a:latin typeface="Arial"/>
              <a:ea typeface="Arial"/>
              <a:cs typeface="Arial"/>
              <a:sym typeface="Arial"/>
            </a:endParaRPr>
          </a:p>
          <a:p>
            <a:pPr indent="-336550" lvl="0" marL="457200" rtl="0" algn="l">
              <a:spcBef>
                <a:spcPts val="0"/>
              </a:spcBef>
              <a:spcAft>
                <a:spcPts val="0"/>
              </a:spcAft>
              <a:buSzPts val="1700"/>
              <a:buChar char="●"/>
            </a:pPr>
            <a:r>
              <a:rPr b="1" lang="en" sz="1700">
                <a:latin typeface="Arial"/>
                <a:ea typeface="Arial"/>
                <a:cs typeface="Arial"/>
                <a:sym typeface="Arial"/>
              </a:rPr>
              <a:t>Architectural State: </a:t>
            </a:r>
            <a:r>
              <a:rPr lang="en" sz="1700">
                <a:latin typeface="Arial"/>
                <a:ea typeface="Arial"/>
                <a:cs typeface="Arial"/>
                <a:sym typeface="Arial"/>
              </a:rPr>
              <a:t>A</a:t>
            </a:r>
            <a:r>
              <a:rPr lang="en" sz="1700">
                <a:solidFill>
                  <a:srgbClr val="2E2E2E"/>
                </a:solidFill>
                <a:latin typeface="Arial"/>
                <a:ea typeface="Arial"/>
                <a:cs typeface="Arial"/>
                <a:sym typeface="Arial"/>
              </a:rPr>
              <a:t>rchitectural state includes register files and memory</a:t>
            </a:r>
            <a:endParaRPr b="1" sz="1700">
              <a:latin typeface="Arial"/>
              <a:ea typeface="Arial"/>
              <a:cs typeface="Arial"/>
              <a:sym typeface="Arial"/>
            </a:endParaRPr>
          </a:p>
          <a:p>
            <a:pPr indent="-336550" lvl="0" marL="457200" rtl="0" algn="l">
              <a:spcBef>
                <a:spcPts val="0"/>
              </a:spcBef>
              <a:spcAft>
                <a:spcPts val="0"/>
              </a:spcAft>
              <a:buSzPts val="1700"/>
              <a:buChar char="●"/>
            </a:pPr>
            <a:r>
              <a:rPr b="1" lang="en" sz="1700">
                <a:latin typeface="Arial"/>
                <a:ea typeface="Arial"/>
                <a:cs typeface="Arial"/>
                <a:sym typeface="Arial"/>
              </a:rPr>
              <a:t>Microarchitectural State: </a:t>
            </a:r>
            <a:r>
              <a:rPr lang="en" sz="1700">
                <a:solidFill>
                  <a:srgbClr val="2E2E2E"/>
                </a:solidFill>
                <a:latin typeface="Arial"/>
                <a:ea typeface="Arial"/>
                <a:cs typeface="Arial"/>
                <a:sym typeface="Arial"/>
              </a:rPr>
              <a:t>Microarchitectural state represents internal state that has not yet been exposed outside the processor (e.g., </a:t>
            </a:r>
            <a:r>
              <a:rPr lang="en" sz="1700">
                <a:solidFill>
                  <a:srgbClr val="0C7DBB"/>
                </a:solidFill>
                <a:uFill>
                  <a:noFill/>
                </a:uFill>
                <a:latin typeface="Arial"/>
                <a:ea typeface="Arial"/>
                <a:cs typeface="Arial"/>
                <a:sym typeface="Arial"/>
                <a:hlinkClick r:id="rId3">
                  <a:extLst>
                    <a:ext uri="{A12FA001-AC4F-418D-AE19-62706E023703}">
                      <ahyp:hlinkClr val="tx"/>
                    </a:ext>
                  </a:extLst>
                </a:hlinkClick>
              </a:rPr>
              <a:t>instruction queue</a:t>
            </a:r>
            <a:r>
              <a:rPr lang="en" sz="1700">
                <a:solidFill>
                  <a:srgbClr val="2E2E2E"/>
                </a:solidFill>
                <a:latin typeface="Arial"/>
                <a:ea typeface="Arial"/>
                <a:cs typeface="Arial"/>
                <a:sym typeface="Arial"/>
              </a:rPr>
              <a:t> state).</a:t>
            </a:r>
            <a:endParaRPr sz="1700">
              <a:solidFill>
                <a:srgbClr val="2E2E2E"/>
              </a:solidFill>
              <a:latin typeface="Arial"/>
              <a:ea typeface="Arial"/>
              <a:cs typeface="Arial"/>
              <a:sym typeface="Arial"/>
            </a:endParaRPr>
          </a:p>
          <a:p>
            <a:pPr indent="-336550" lvl="0" marL="457200" rtl="0" algn="l">
              <a:spcBef>
                <a:spcPts val="0"/>
              </a:spcBef>
              <a:spcAft>
                <a:spcPts val="0"/>
              </a:spcAft>
              <a:buClr>
                <a:srgbClr val="2E2E2E"/>
              </a:buClr>
              <a:buSzPts val="1700"/>
              <a:buFont typeface="Arial"/>
              <a:buChar char="●"/>
            </a:pPr>
            <a:r>
              <a:rPr b="1" lang="en" sz="1700">
                <a:solidFill>
                  <a:srgbClr val="2E2E2E"/>
                </a:solidFill>
                <a:latin typeface="Arial"/>
                <a:ea typeface="Arial"/>
                <a:cs typeface="Arial"/>
                <a:sym typeface="Arial"/>
              </a:rPr>
              <a:t>Side-channel attack: </a:t>
            </a:r>
            <a:r>
              <a:rPr lang="en" sz="1700">
                <a:solidFill>
                  <a:srgbClr val="2E2E2E"/>
                </a:solidFill>
                <a:latin typeface="Arial"/>
                <a:ea typeface="Arial"/>
                <a:cs typeface="Arial"/>
                <a:sym typeface="Arial"/>
              </a:rPr>
              <a:t>A side-channel attack is any attack based on information gained from the implementation of a computer system, rather than weaknesses in the implemented algorithm itself</a:t>
            </a:r>
            <a:endParaRPr sz="1700">
              <a:solidFill>
                <a:srgbClr val="2E2E2E"/>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18" name="Google Shape;218;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Meltdown: Reading Kernel Memory from User Space, Moritz Lipp, Michael Schwarz, Daniel Gruss, Thomas Prescher, Werner Haas, Anders Fogh, Jann Horn, Stefan Mangard, Paul Kocher, Daniel Genkin, Yuval Yarom, and Mike Hamburg Appears in Proceedings of the 27th USENIX Security Symposium, 2018</a:t>
            </a:r>
            <a:endParaRPr/>
          </a:p>
          <a:p>
            <a:pPr indent="-311150" lvl="0" marL="457200" rtl="0" algn="l">
              <a:spcBef>
                <a:spcPts val="0"/>
              </a:spcBef>
              <a:spcAft>
                <a:spcPts val="0"/>
              </a:spcAft>
              <a:buSzPts val="1300"/>
              <a:buChar char="●"/>
            </a:pPr>
            <a:r>
              <a:rPr lang="en"/>
              <a:t>Institute of Applied Information Processing and Communications (IAIK). Meltdown (security vulnerability). url: https://</a:t>
            </a:r>
            <a:r>
              <a:rPr lang="en"/>
              <a:t>github</a:t>
            </a:r>
            <a:r>
              <a:rPr lang="en"/>
              <a:t>.com/IAIK/meltdown.</a:t>
            </a:r>
            <a:endParaRPr/>
          </a:p>
          <a:p>
            <a:pPr indent="-311150" lvl="0" marL="457200" rtl="0" algn="l">
              <a:spcBef>
                <a:spcPts val="0"/>
              </a:spcBef>
              <a:spcAft>
                <a:spcPts val="0"/>
              </a:spcAft>
              <a:buSzPts val="1300"/>
              <a:buChar char="●"/>
            </a:pPr>
            <a:r>
              <a:rPr lang="en"/>
              <a:t>Wikipedia. Meltdown (security vulnerability). url: https://en.wikipedia.org/wiki/Meltdown_(security_vulnerability).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7694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Meltdown?</a:t>
            </a:r>
            <a:endParaRPr/>
          </a:p>
        </p:txBody>
      </p:sp>
      <p:sp>
        <p:nvSpPr>
          <p:cNvPr id="135" name="Google Shape;135;p14"/>
          <p:cNvSpPr txBox="1"/>
          <p:nvPr>
            <p:ph idx="1" type="body"/>
          </p:nvPr>
        </p:nvSpPr>
        <p:spPr>
          <a:xfrm>
            <a:off x="819150" y="1356350"/>
            <a:ext cx="7505700" cy="2448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434343"/>
              </a:buClr>
              <a:buSzPts val="1700"/>
              <a:buFont typeface="Arial"/>
              <a:buChar char="●"/>
            </a:pPr>
            <a:r>
              <a:rPr lang="en" sz="1700">
                <a:solidFill>
                  <a:srgbClr val="434343"/>
                </a:solidFill>
                <a:latin typeface="Arial"/>
                <a:ea typeface="Arial"/>
                <a:cs typeface="Arial"/>
                <a:sym typeface="Arial"/>
              </a:rPr>
              <a:t>An attack that allows overcoming memory isolation completely by providing a way for any user process to read the entire kernel memory</a:t>
            </a:r>
            <a:endParaRPr sz="1700">
              <a:solidFill>
                <a:srgbClr val="434343"/>
              </a:solidFill>
              <a:latin typeface="Arial"/>
              <a:ea typeface="Arial"/>
              <a:cs typeface="Arial"/>
              <a:sym typeface="Arial"/>
            </a:endParaRPr>
          </a:p>
          <a:p>
            <a:pPr indent="-336550" lvl="0" marL="457200" rtl="0" algn="l">
              <a:spcBef>
                <a:spcPts val="0"/>
              </a:spcBef>
              <a:spcAft>
                <a:spcPts val="0"/>
              </a:spcAft>
              <a:buClr>
                <a:srgbClr val="434343"/>
              </a:buClr>
              <a:buSzPts val="1700"/>
              <a:buFont typeface="Arial"/>
              <a:buChar char="●"/>
            </a:pPr>
            <a:r>
              <a:rPr lang="en" sz="1700">
                <a:solidFill>
                  <a:srgbClr val="434343"/>
                </a:solidFill>
                <a:latin typeface="Arial"/>
                <a:ea typeface="Arial"/>
                <a:cs typeface="Arial"/>
                <a:sym typeface="Arial"/>
              </a:rPr>
              <a:t>Programs can get hold of secrets stored in memory of other running programs by reading kernel memory which has mappings of the entire physical memory</a:t>
            </a:r>
            <a:endParaRPr sz="1700">
              <a:solidFill>
                <a:srgbClr val="434343"/>
              </a:solidFill>
              <a:latin typeface="Arial"/>
              <a:ea typeface="Arial"/>
              <a:cs typeface="Arial"/>
              <a:sym typeface="Arial"/>
            </a:endParaRPr>
          </a:p>
          <a:p>
            <a:pPr indent="0" lvl="0" marL="457200" rtl="0" algn="l">
              <a:spcBef>
                <a:spcPts val="1600"/>
              </a:spcBef>
              <a:spcAft>
                <a:spcPts val="0"/>
              </a:spcAft>
              <a:buNone/>
            </a:pPr>
            <a:r>
              <a:t/>
            </a:r>
            <a:endParaRPr sz="1700">
              <a:solidFill>
                <a:srgbClr val="434343"/>
              </a:solidFill>
              <a:latin typeface="Arial"/>
              <a:ea typeface="Arial"/>
              <a:cs typeface="Arial"/>
              <a:sym typeface="Arial"/>
            </a:endParaRPr>
          </a:p>
          <a:p>
            <a:pPr indent="-336550" lvl="0" marL="457200" rtl="0" algn="l">
              <a:spcBef>
                <a:spcPts val="1600"/>
              </a:spcBef>
              <a:spcAft>
                <a:spcPts val="0"/>
              </a:spcAft>
              <a:buClr>
                <a:srgbClr val="434343"/>
              </a:buClr>
              <a:buSzPts val="1700"/>
              <a:buFont typeface="Arial"/>
              <a:buChar char="●"/>
            </a:pPr>
            <a:r>
              <a:rPr lang="en" sz="1700">
                <a:solidFill>
                  <a:srgbClr val="434343"/>
                </a:solidFill>
                <a:latin typeface="Arial"/>
                <a:ea typeface="Arial"/>
                <a:cs typeface="Arial"/>
                <a:sym typeface="Arial"/>
              </a:rPr>
              <a:t>Meltdown does not exploit any software vulnerability and hence works on all major operating systems</a:t>
            </a:r>
            <a:endParaRPr sz="1700">
              <a:solidFill>
                <a:srgbClr val="434343"/>
              </a:solidFill>
              <a:latin typeface="Arial"/>
              <a:ea typeface="Arial"/>
              <a:cs typeface="Arial"/>
              <a:sym typeface="Arial"/>
            </a:endParaRPr>
          </a:p>
          <a:p>
            <a:pPr indent="-336550" lvl="0" marL="457200" rtl="0" algn="l">
              <a:spcBef>
                <a:spcPts val="0"/>
              </a:spcBef>
              <a:spcAft>
                <a:spcPts val="0"/>
              </a:spcAft>
              <a:buClr>
                <a:srgbClr val="434343"/>
              </a:buClr>
              <a:buSzPts val="1700"/>
              <a:buFont typeface="Arial"/>
              <a:buChar char="●"/>
            </a:pPr>
            <a:r>
              <a:rPr lang="en" sz="1700">
                <a:solidFill>
                  <a:srgbClr val="434343"/>
                </a:solidFill>
                <a:latin typeface="Arial"/>
                <a:ea typeface="Arial"/>
                <a:cs typeface="Arial"/>
                <a:sym typeface="Arial"/>
              </a:rPr>
              <a:t>Exploits out-of-order execution of hardware to read inaccessible data</a:t>
            </a:r>
            <a:endParaRPr sz="1700">
              <a:latin typeface="Arial"/>
              <a:ea typeface="Arial"/>
              <a:cs typeface="Arial"/>
              <a:sym typeface="Arial"/>
            </a:endParaRPr>
          </a:p>
        </p:txBody>
      </p:sp>
      <p:pic>
        <p:nvPicPr>
          <p:cNvPr id="136" name="Google Shape;136;p14"/>
          <p:cNvPicPr preferRelativeResize="0"/>
          <p:nvPr/>
        </p:nvPicPr>
        <p:blipFill rotWithShape="1">
          <a:blip r:embed="rId3">
            <a:alphaModFix/>
          </a:blip>
          <a:srcRect b="0" l="4707" r="0" t="0"/>
          <a:stretch/>
        </p:blipFill>
        <p:spPr>
          <a:xfrm>
            <a:off x="3236675" y="2579625"/>
            <a:ext cx="2803040" cy="954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Roboto"/>
              <a:buChar char="●"/>
            </a:pPr>
            <a:r>
              <a:rPr lang="en" sz="1800"/>
              <a:t>Out-of-order execution is used to maximize the usage of the CPU</a:t>
            </a:r>
            <a:endParaRPr sz="1800"/>
          </a:p>
          <a:p>
            <a:pPr indent="-342900" lvl="0" marL="457200" rtl="0" algn="l">
              <a:spcBef>
                <a:spcPts val="0"/>
              </a:spcBef>
              <a:spcAft>
                <a:spcPts val="0"/>
              </a:spcAft>
              <a:buSzPts val="1800"/>
              <a:buChar char="●"/>
            </a:pPr>
            <a:r>
              <a:rPr lang="en" sz="1800"/>
              <a:t>The CPU executes instructions whenever their required resources(variable values) are available, rather than sequentially processing them</a:t>
            </a:r>
            <a:endParaRPr sz="1800"/>
          </a:p>
          <a:p>
            <a:pPr indent="-342900" lvl="0" marL="457200" rtl="0" algn="l">
              <a:spcBef>
                <a:spcPts val="0"/>
              </a:spcBef>
              <a:spcAft>
                <a:spcPts val="0"/>
              </a:spcAft>
              <a:buSzPts val="1800"/>
              <a:buChar char="●"/>
            </a:pPr>
            <a:r>
              <a:rPr lang="en" sz="1800"/>
              <a:t>The CPU does operations on the subsequent instructions but commits them to memory only when it is certain that operation has to be run</a:t>
            </a:r>
            <a:endParaRPr sz="1800"/>
          </a:p>
          <a:p>
            <a:pPr indent="-342900" lvl="0" marL="457200" rtl="0" algn="l">
              <a:spcBef>
                <a:spcPts val="0"/>
              </a:spcBef>
              <a:spcAft>
                <a:spcPts val="0"/>
              </a:spcAft>
              <a:buSzPts val="1800"/>
              <a:buChar char="●"/>
            </a:pPr>
            <a:r>
              <a:rPr lang="en" sz="1800"/>
              <a:t>For example branching conditions can lead to out-of-order executed instructions being wasted</a:t>
            </a:r>
            <a:endParaRPr sz="1800"/>
          </a:p>
        </p:txBody>
      </p:sp>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Out of Order Execution?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Blocks of Meltdown</a:t>
            </a:r>
            <a:endParaRPr/>
          </a:p>
        </p:txBody>
      </p:sp>
      <p:sp>
        <p:nvSpPr>
          <p:cNvPr id="148" name="Google Shape;148;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Arial"/>
              <a:buChar char="●"/>
            </a:pPr>
            <a:r>
              <a:rPr lang="en" sz="1700">
                <a:latin typeface="Arial"/>
                <a:ea typeface="Arial"/>
                <a:cs typeface="Arial"/>
                <a:sym typeface="Arial"/>
              </a:rPr>
              <a:t>Transient instructions introduce an exploitable side channel if their operation depends on a secret value</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The parent process fork</a:t>
            </a:r>
            <a:r>
              <a:rPr lang="en" sz="1700">
                <a:latin typeface="Arial"/>
                <a:ea typeface="Arial"/>
                <a:cs typeface="Arial"/>
                <a:sym typeface="Arial"/>
              </a:rPr>
              <a:t>s</a:t>
            </a:r>
            <a:r>
              <a:rPr lang="en" sz="1700">
                <a:latin typeface="Arial"/>
                <a:ea typeface="Arial"/>
                <a:cs typeface="Arial"/>
                <a:sym typeface="Arial"/>
              </a:rPr>
              <a:t> a child which accesses a protected memory location containing the “secret”, and subsequently is terminated</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This secret can be recovered by the parent process by observing the microarchitectural state</a:t>
            </a:r>
            <a:endParaRPr sz="17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Blocks of Meltdown (ctd)</a:t>
            </a:r>
            <a:endParaRPr/>
          </a:p>
        </p:txBody>
      </p:sp>
      <p:pic>
        <p:nvPicPr>
          <p:cNvPr id="154" name="Google Shape;154;p17"/>
          <p:cNvPicPr preferRelativeResize="0"/>
          <p:nvPr/>
        </p:nvPicPr>
        <p:blipFill>
          <a:blip r:embed="rId3">
            <a:alphaModFix/>
          </a:blip>
          <a:stretch>
            <a:fillRect/>
          </a:stretch>
        </p:blipFill>
        <p:spPr>
          <a:xfrm>
            <a:off x="2810245" y="1425750"/>
            <a:ext cx="3654955" cy="3012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Meltdown Attack</a:t>
            </a:r>
            <a:endParaRPr/>
          </a:p>
        </p:txBody>
      </p:sp>
      <p:sp>
        <p:nvSpPr>
          <p:cNvPr id="160" name="Google Shape;160;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600"/>
              </a:spcBef>
              <a:spcAft>
                <a:spcPts val="0"/>
              </a:spcAft>
              <a:buNone/>
            </a:pPr>
            <a:r>
              <a:t/>
            </a:r>
            <a:endParaRPr sz="1800"/>
          </a:p>
          <a:p>
            <a:pPr indent="-342900" lvl="0" marL="457200" rtl="0" algn="l">
              <a:spcBef>
                <a:spcPts val="1600"/>
              </a:spcBef>
              <a:spcAft>
                <a:spcPts val="0"/>
              </a:spcAft>
              <a:buSzPts val="1800"/>
              <a:buChar char="●"/>
            </a:pPr>
            <a:r>
              <a:rPr lang="en" sz="1800"/>
              <a:t>Let rcx represent the kernel address, and rbx the array using which we affect the cache.</a:t>
            </a:r>
            <a:endParaRPr sz="1800"/>
          </a:p>
          <a:p>
            <a:pPr indent="-342900" lvl="0" marL="457200" rtl="0" algn="l">
              <a:spcBef>
                <a:spcPts val="0"/>
              </a:spcBef>
              <a:spcAft>
                <a:spcPts val="0"/>
              </a:spcAft>
              <a:buSzPts val="1800"/>
              <a:buChar char="●"/>
            </a:pPr>
            <a:r>
              <a:rPr lang="en" sz="1800"/>
              <a:t>On line 4 we access the first byte of rcx and store it in the first byte of rax register which raises the exception</a:t>
            </a:r>
            <a:endParaRPr sz="1800"/>
          </a:p>
        </p:txBody>
      </p:sp>
      <p:pic>
        <p:nvPicPr>
          <p:cNvPr id="161" name="Google Shape;161;p18"/>
          <p:cNvPicPr preferRelativeResize="0"/>
          <p:nvPr/>
        </p:nvPicPr>
        <p:blipFill>
          <a:blip r:embed="rId3">
            <a:alphaModFix/>
          </a:blip>
          <a:stretch>
            <a:fillRect/>
          </a:stretch>
        </p:blipFill>
        <p:spPr>
          <a:xfrm>
            <a:off x="2526850" y="1618550"/>
            <a:ext cx="3619500" cy="1200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Meltdown Attack</a:t>
            </a:r>
            <a:endParaRPr/>
          </a:p>
        </p:txBody>
      </p:sp>
      <p:sp>
        <p:nvSpPr>
          <p:cNvPr id="167" name="Google Shape;167;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600"/>
              </a:spcBef>
              <a:spcAft>
                <a:spcPts val="0"/>
              </a:spcAft>
              <a:buNone/>
            </a:pPr>
            <a:r>
              <a:t/>
            </a:r>
            <a:endParaRPr sz="1800"/>
          </a:p>
          <a:p>
            <a:pPr indent="-342900" lvl="0" marL="457200" rtl="0" algn="l">
              <a:spcBef>
                <a:spcPts val="1600"/>
              </a:spcBef>
              <a:spcAft>
                <a:spcPts val="0"/>
              </a:spcAft>
              <a:buSzPts val="1800"/>
              <a:buChar char="●"/>
            </a:pPr>
            <a:r>
              <a:rPr lang="en" sz="1800"/>
              <a:t>On line 5 we do a left shift of rax register by 12 bits(so that each data element of the array will be stored on a different page)</a:t>
            </a:r>
            <a:endParaRPr sz="1800"/>
          </a:p>
          <a:p>
            <a:pPr indent="-342900" lvl="0" marL="457200" rtl="0" algn="l">
              <a:spcBef>
                <a:spcPts val="0"/>
              </a:spcBef>
              <a:spcAft>
                <a:spcPts val="0"/>
              </a:spcAft>
              <a:buSzPts val="1800"/>
              <a:buChar char="●"/>
            </a:pPr>
            <a:r>
              <a:rPr lang="en" sz="1800"/>
              <a:t>The final step is accessing the address rbx+rax, ie, the rax’th index of the probe array pointed by rbx</a:t>
            </a:r>
            <a:endParaRPr sz="1800"/>
          </a:p>
        </p:txBody>
      </p:sp>
      <p:pic>
        <p:nvPicPr>
          <p:cNvPr id="168" name="Google Shape;168;p19"/>
          <p:cNvPicPr preferRelativeResize="0"/>
          <p:nvPr/>
        </p:nvPicPr>
        <p:blipFill>
          <a:blip r:embed="rId3">
            <a:alphaModFix/>
          </a:blip>
          <a:stretch>
            <a:fillRect/>
          </a:stretch>
        </p:blipFill>
        <p:spPr>
          <a:xfrm>
            <a:off x="2526850" y="1618550"/>
            <a:ext cx="3619500" cy="1200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Meltdown Attack</a:t>
            </a:r>
            <a:endParaRPr/>
          </a:p>
        </p:txBody>
      </p:sp>
      <p:sp>
        <p:nvSpPr>
          <p:cNvPr id="174" name="Google Shape;174;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sz="1800"/>
            </a:br>
            <a:endParaRPr sz="1800"/>
          </a:p>
          <a:p>
            <a:pPr indent="-342900" lvl="0" marL="457200" rtl="0" algn="l">
              <a:spcBef>
                <a:spcPts val="1600"/>
              </a:spcBef>
              <a:spcAft>
                <a:spcPts val="0"/>
              </a:spcAft>
              <a:buSzPts val="1800"/>
              <a:buChar char="●"/>
            </a:pPr>
            <a:r>
              <a:rPr lang="en" sz="1800"/>
              <a:t>T</a:t>
            </a:r>
            <a:r>
              <a:rPr lang="en" sz="1800"/>
              <a:t>his leads to a race condition between the exception being handled and the array being accessed in the final step</a:t>
            </a:r>
            <a:endParaRPr sz="1800"/>
          </a:p>
          <a:p>
            <a:pPr indent="-342900" lvl="0" marL="457200" rtl="0" algn="l">
              <a:spcBef>
                <a:spcPts val="0"/>
              </a:spcBef>
              <a:spcAft>
                <a:spcPts val="0"/>
              </a:spcAft>
              <a:buSzPts val="1800"/>
              <a:buChar char="●"/>
            </a:pPr>
            <a:r>
              <a:rPr lang="en" sz="1800"/>
              <a:t>If the last step of the algorithm wins the race, the cache shall be changed.</a:t>
            </a:r>
            <a:endParaRPr sz="1800"/>
          </a:p>
          <a:p>
            <a:pPr indent="-342900" lvl="0" marL="457200" rtl="0" algn="l">
              <a:spcBef>
                <a:spcPts val="0"/>
              </a:spcBef>
              <a:spcAft>
                <a:spcPts val="0"/>
              </a:spcAft>
              <a:buSzPts val="1800"/>
              <a:buChar char="●"/>
            </a:pPr>
            <a:r>
              <a:rPr lang="en" sz="1800"/>
              <a:t>The secret is recovered by observing the cache using Flush+Reload attack</a:t>
            </a:r>
            <a:endParaRPr sz="1800"/>
          </a:p>
        </p:txBody>
      </p:sp>
      <p:pic>
        <p:nvPicPr>
          <p:cNvPr id="175" name="Google Shape;175;p20"/>
          <p:cNvPicPr preferRelativeResize="0"/>
          <p:nvPr/>
        </p:nvPicPr>
        <p:blipFill>
          <a:blip r:embed="rId3">
            <a:alphaModFix/>
          </a:blip>
          <a:stretch>
            <a:fillRect/>
          </a:stretch>
        </p:blipFill>
        <p:spPr>
          <a:xfrm>
            <a:off x="2526850" y="1618550"/>
            <a:ext cx="3619500" cy="1200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Meltdown Attack - Flush+Reload</a:t>
            </a:r>
            <a:endParaRPr/>
          </a:p>
        </p:txBody>
      </p:sp>
      <p:sp>
        <p:nvSpPr>
          <p:cNvPr id="181" name="Google Shape;181;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sz="1800"/>
            </a:br>
            <a:endParaRPr sz="1800"/>
          </a:p>
          <a:p>
            <a:pPr indent="-342900" lvl="0" marL="457200" rtl="0" algn="l">
              <a:spcBef>
                <a:spcPts val="1600"/>
              </a:spcBef>
              <a:spcAft>
                <a:spcPts val="0"/>
              </a:spcAft>
              <a:buSzPts val="1800"/>
              <a:buChar char="●"/>
            </a:pPr>
            <a:r>
              <a:rPr lang="en" sz="1800"/>
              <a:t>The probe array (of size 256*4096) maps onto 256 pages and there are 256 possible values for a byte</a:t>
            </a:r>
            <a:endParaRPr sz="1800"/>
          </a:p>
          <a:p>
            <a:pPr indent="-342900" lvl="0" marL="457200" rtl="0" algn="l">
              <a:spcBef>
                <a:spcPts val="0"/>
              </a:spcBef>
              <a:spcAft>
                <a:spcPts val="0"/>
              </a:spcAft>
              <a:buSzPts val="1800"/>
              <a:buChar char="●"/>
            </a:pPr>
            <a:r>
              <a:rPr lang="en" sz="1800"/>
              <a:t>We now access the pages of the probe array sequentially and note access time in every case</a:t>
            </a:r>
            <a:endParaRPr sz="1800"/>
          </a:p>
          <a:p>
            <a:pPr indent="-342900" lvl="0" marL="457200" rtl="0" algn="l">
              <a:spcBef>
                <a:spcPts val="0"/>
              </a:spcBef>
              <a:spcAft>
                <a:spcPts val="0"/>
              </a:spcAft>
              <a:buSzPts val="1800"/>
              <a:buChar char="●"/>
            </a:pPr>
            <a:r>
              <a:rPr lang="en" sz="1800"/>
              <a:t>We will have</a:t>
            </a:r>
            <a:r>
              <a:rPr lang="en" sz="1800"/>
              <a:t> only </a:t>
            </a:r>
            <a:r>
              <a:rPr lang="en" sz="1800"/>
              <a:t>one </a:t>
            </a:r>
            <a:r>
              <a:rPr lang="en" sz="1800"/>
              <a:t>hit in the cache, which corresponds to the page accessed during the out-of-order execution</a:t>
            </a:r>
            <a:endParaRPr sz="1800"/>
          </a:p>
        </p:txBody>
      </p:sp>
      <p:pic>
        <p:nvPicPr>
          <p:cNvPr id="182" name="Google Shape;182;p21"/>
          <p:cNvPicPr preferRelativeResize="0"/>
          <p:nvPr/>
        </p:nvPicPr>
        <p:blipFill rotWithShape="1">
          <a:blip r:embed="rId3">
            <a:alphaModFix/>
          </a:blip>
          <a:srcRect b="7544" l="3451" r="3525" t="0"/>
          <a:stretch/>
        </p:blipFill>
        <p:spPr>
          <a:xfrm>
            <a:off x="2219400" y="1381125"/>
            <a:ext cx="4230624" cy="1573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