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Economica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5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Economica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Economica-italic.fntdata"/><Relationship Id="rId14" Type="http://schemas.openxmlformats.org/officeDocument/2006/relationships/slide" Target="slides/slide9.xml"/><Relationship Id="rId36" Type="http://schemas.openxmlformats.org/officeDocument/2006/relationships/font" Target="fonts/Economica-bold.fntdata"/><Relationship Id="rId17" Type="http://schemas.openxmlformats.org/officeDocument/2006/relationships/slide" Target="slides/slide12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1.xml"/><Relationship Id="rId38" Type="http://schemas.openxmlformats.org/officeDocument/2006/relationships/font" Target="fonts/Economica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890908e1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890908e1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890908e1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890908e1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890908e1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890908e1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890908e11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890908e11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890908e11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890908e11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890908e11_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890908e11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890908e11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890908e11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890908e11_3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890908e11_3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890908e11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890908e11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890908e11_3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890908e11_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59291fc2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59291fc2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890908e11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890908e11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890908e11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890908e11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890908e11_3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890908e11_3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890908e11_3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890908e11_3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890908e1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890908e1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890908e11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890908e11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890908e11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890908e11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890908e11_4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890908e11_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890908e11_4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890908e11_4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890908e1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890908e1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890908e11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890908e11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890908e1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890908e1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890908e1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890908e1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890908e11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890908e11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890908e1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890908e1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890908e1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890908e1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890908e11_3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890908e11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jonathan-hui.medium.com/gan-wasserstein-gan-wgan-gp-6a1a2aa1b490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hindupuravinash/the-gan-zoo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en.wikipedia.org/wiki/Mutual_information" TargetMode="External"/><Relationship Id="rId4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machinelearningmastery.com/what-are-generative-adversarial-networks-gans/" TargetMode="External"/><Relationship Id="rId4" Type="http://schemas.openxmlformats.org/officeDocument/2006/relationships/hyperlink" Target="https://arxiv.org/abs/1406.2661" TargetMode="External"/><Relationship Id="rId5" Type="http://schemas.openxmlformats.org/officeDocument/2006/relationships/hyperlink" Target="http://slazebni.cs.illinois.edu/spring17/lec11_gan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/>
              <a:t>Generative Adversarial Networks</a:t>
            </a:r>
            <a:br>
              <a:rPr lang="en" sz="3080"/>
            </a:br>
            <a:r>
              <a:rPr lang="en" sz="3080"/>
              <a:t>(GANs)</a:t>
            </a:r>
            <a:endParaRPr sz="308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Ian Goodfellow et al.</a:t>
            </a:r>
            <a:endParaRPr sz="18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436725" y="4420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Slides compiled by Niraj Mahajan for WiDS 2021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Notation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 - Discriminator function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D(x) → Probability of x being a real image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 - Generator function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G(z) → Generated sample using input noise ‘z’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θ</a:t>
            </a:r>
            <a:r>
              <a:rPr baseline="-25000" lang="en" sz="1700"/>
              <a:t>D</a:t>
            </a:r>
            <a:r>
              <a:rPr lang="en" sz="1700"/>
              <a:t> - Discriminator weights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θ</a:t>
            </a:r>
            <a:r>
              <a:rPr baseline="-25000" lang="en" sz="1700"/>
              <a:t>G</a:t>
            </a:r>
            <a:r>
              <a:rPr lang="en" sz="1700"/>
              <a:t> - Generator weights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z - Noise vector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</a:t>
            </a:r>
            <a:r>
              <a:rPr baseline="-25000" lang="en" sz="1700"/>
              <a:t>z</a:t>
            </a:r>
            <a:r>
              <a:rPr lang="en" sz="1700"/>
              <a:t>(z) - Noise distribution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</a:t>
            </a:r>
            <a:r>
              <a:rPr baseline="-25000" lang="en" sz="1700"/>
              <a:t>data</a:t>
            </a:r>
            <a:r>
              <a:rPr lang="en" sz="1700"/>
              <a:t>(x) - Original Data distribution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</a:t>
            </a:r>
            <a:r>
              <a:rPr baseline="-25000" lang="en" sz="1700"/>
              <a:t>G</a:t>
            </a:r>
            <a:r>
              <a:rPr lang="en" sz="1700"/>
              <a:t>(x) - Generated Data distribution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- The Binary Cross Entropy Loss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 = - {                                                                                      }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Here y</a:t>
            </a:r>
            <a:r>
              <a:rPr baseline="-25000" lang="en"/>
              <a:t>i</a:t>
            </a:r>
            <a:r>
              <a:rPr lang="en"/>
              <a:t> is  the true label,      is the predicted label.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 rotWithShape="1">
          <a:blip r:embed="rId3">
            <a:alphaModFix/>
          </a:blip>
          <a:srcRect b="30844" l="37872" r="0" t="38769"/>
          <a:stretch/>
        </p:blipFill>
        <p:spPr>
          <a:xfrm>
            <a:off x="1839375" y="1652175"/>
            <a:ext cx="5008476" cy="47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 rotWithShape="1">
          <a:blip r:embed="rId3">
            <a:alphaModFix/>
          </a:blip>
          <a:srcRect b="30844" l="51999" r="43610" t="38769"/>
          <a:stretch/>
        </p:blipFill>
        <p:spPr>
          <a:xfrm>
            <a:off x="3008225" y="2635550"/>
            <a:ext cx="306724" cy="4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Discriminator Loss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discriminator wants to distinguish between the real and fake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x ~ P</a:t>
            </a:r>
            <a:r>
              <a:rPr baseline="-25000" lang="en"/>
              <a:t>data</a:t>
            </a:r>
            <a:r>
              <a:rPr lang="en"/>
              <a:t> &amp;</a:t>
            </a:r>
            <a:r>
              <a:rPr lang="en"/>
              <a:t> z ~ P</a:t>
            </a:r>
            <a:r>
              <a:rPr baseline="-25000" lang="en"/>
              <a:t>z</a:t>
            </a:r>
            <a:r>
              <a:rPr lang="en"/>
              <a:t> , the discriminator wants -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D(x) to be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D(G(z)) to be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</a:t>
            </a:r>
            <a:r>
              <a:rPr lang="en"/>
              <a:t>m</a:t>
            </a:r>
            <a:r>
              <a:rPr lang="en"/>
              <a:t>aximise log[ D(x) 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minimise log[ D(G(z)) ] ⇒ maximise log[ 1 - D(G(z)) ]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Discriminator Goal: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maximise { log[ D(x) ] + log[ 1 - D(G(z)) ]  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</a:t>
            </a:r>
            <a:r>
              <a:rPr lang="en"/>
              <a:t> Loss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discriminator wants to fool the discriminator to classify fake data as real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x ~ P</a:t>
            </a:r>
            <a:r>
              <a:rPr baseline="-25000" lang="en"/>
              <a:t>data</a:t>
            </a:r>
            <a:r>
              <a:rPr lang="en"/>
              <a:t> &amp; z ~ P</a:t>
            </a:r>
            <a:r>
              <a:rPr baseline="-25000" lang="en"/>
              <a:t>z</a:t>
            </a:r>
            <a:r>
              <a:rPr lang="en"/>
              <a:t> , the generator wants -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D(x) to be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D(G(z)) to be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minimise log[ D(x) 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maximise log[ D(G(z)) ] ⇒ minimise log[ 1 - D(G(z)) ]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Discriminator Goal: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minimise { log[ D(x) ] + log[ 1 - D(G(z)) ]  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 - loss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any data x, noise z</a:t>
            </a:r>
            <a:r>
              <a:rPr lang="en"/>
              <a:t>- 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GAN Loss = min</a:t>
            </a:r>
            <a:r>
              <a:rPr baseline="-25000" lang="en"/>
              <a:t>G</a:t>
            </a:r>
            <a:r>
              <a:rPr lang="en"/>
              <a:t> max</a:t>
            </a:r>
            <a:r>
              <a:rPr baseline="-25000" lang="en"/>
              <a:t>D</a:t>
            </a:r>
            <a:r>
              <a:rPr lang="en"/>
              <a:t> { log[ D(x) ] + log[ 1 - D(G(z)) ]  }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since we need to consider our entire dataset, we take expectation over x, 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238" y="3086625"/>
            <a:ext cx="7601525" cy="4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</a:t>
            </a:r>
            <a:r>
              <a:rPr lang="en"/>
              <a:t>Problems faced by GANs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 Collapse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</a:t>
            </a:r>
            <a:r>
              <a:rPr lang="en" sz="1700"/>
              <a:t>f a generator produces an especially plausible output, the generator may learn to produce only that output.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If the generator starts producing the same outputs repeatedly, the discriminator's best strategy is to learn to always reject that output.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But if the discriminator gets stuck in a local minima, then it’s too easy for the Generator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Such a phenomenon is called mode collapse</a:t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Convergence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 an ideal training scenario, the discriminator’s accuracy is 50% - a coin toss.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Thus the discriminator performance gets worse because the discriminator can't easily tell the difference between real and fake.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Hence, the discriminator feedback gets less meaningful over time.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So if the GAN continues to train beyond this point, the generator quality will deteriorate.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It is not guaranteed that a GAN will always converge. </a:t>
            </a:r>
            <a:endParaRPr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Vanishing Gradient?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 rotWithShape="1">
          <a:blip r:embed="rId3">
            <a:alphaModFix/>
          </a:blip>
          <a:srcRect b="8228" l="1293" r="0" t="17105"/>
          <a:stretch/>
        </p:blipFill>
        <p:spPr>
          <a:xfrm>
            <a:off x="117975" y="1113375"/>
            <a:ext cx="9026026" cy="38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Wasserstein GANs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the presentation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Generative Models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Intro to GANs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Loss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Problems faced by GANs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W-GANs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Some other Interesting GANs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Wasserstein GANs!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</a:t>
            </a:r>
            <a:r>
              <a:rPr lang="en" sz="1700"/>
              <a:t>iscriminator does not actually classify instances - generates scores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threshold is not 0!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Eg. The discriminator might learn score &gt; 4 as real &amp; score &lt;= 4 as fake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 cannot discriminate between real and fake - hence called </a:t>
            </a:r>
            <a:r>
              <a:rPr b="1" lang="en" sz="1700"/>
              <a:t>critic.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Critic Loss: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D(x) - D(G(z))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Generator Loss: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D(G(z))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Refer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 sz="1700"/>
              <a:t> for a tutorial on WGANs.</a:t>
            </a:r>
            <a:endParaRPr sz="1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WGAN continued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deriving the loss for WGANs, the authors assume Lipschitz Continuity for the Critic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WGAN paper gave a workaround to this by clipping the weights of the model in some range. But even the authors mentioned that ”Weight clipping is clearly a terrible way to enforce a Lipschitz constraint”.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Alternately, we can impose a gradient penalty</a:t>
            </a:r>
            <a:endParaRPr/>
          </a:p>
          <a:p>
            <a:pPr indent="45720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</a:t>
            </a:r>
            <a:r>
              <a:rPr baseline="-25000" lang="en"/>
              <a:t>discriminator</a:t>
            </a:r>
            <a:r>
              <a:rPr lang="en"/>
              <a:t>=score</a:t>
            </a:r>
            <a:r>
              <a:rPr baseline="-25000" lang="en"/>
              <a:t>fake </a:t>
            </a:r>
            <a:r>
              <a:rPr lang="en"/>
              <a:t>− score</a:t>
            </a:r>
            <a:r>
              <a:rPr baseline="-25000" lang="en"/>
              <a:t>real</a:t>
            </a:r>
            <a:r>
              <a:rPr lang="en"/>
              <a:t>+ λ ∗ (||gradient||</a:t>
            </a:r>
            <a:r>
              <a:rPr baseline="-25000" lang="en"/>
              <a:t>2</a:t>
            </a:r>
            <a:r>
              <a:rPr lang="en"/>
              <a:t>−1)</a:t>
            </a:r>
            <a:r>
              <a:rPr baseline="30000" lang="en"/>
              <a:t>2</a:t>
            </a:r>
            <a:endParaRPr baseline="30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 Other Interesting GANs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GAN Zoo?</a:t>
            </a:r>
            <a:endParaRPr/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https://github.com/hindupuravinash/the-gan-zoo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DCGAN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cGAN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InfoGAN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AC-GAN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Pix2Pix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Cycle-GAN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 Encoder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StyleGAN - IMPORTANT FOR THIS PROJECT!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DCGAN - Deep Convolution GAN</a:t>
            </a:r>
            <a:endParaRPr/>
          </a:p>
        </p:txBody>
      </p:sp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450" y="1382175"/>
            <a:ext cx="6483099" cy="324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cGAN - Conditional GAN</a:t>
            </a:r>
            <a:endParaRPr/>
          </a:p>
        </p:txBody>
      </p:sp>
      <p:sp>
        <p:nvSpPr>
          <p:cNvPr id="208" name="Google Shape;208;p37"/>
          <p:cNvSpPr txBox="1"/>
          <p:nvPr>
            <p:ph idx="1" type="body"/>
          </p:nvPr>
        </p:nvSpPr>
        <p:spPr>
          <a:xfrm>
            <a:off x="311700" y="1225225"/>
            <a:ext cx="561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akes advantage of labels during the training process.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Generator models the joint distribution P(X,y)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Discriminator models the distribution P(X | y)</a:t>
            </a:r>
            <a:endParaRPr/>
          </a:p>
        </p:txBody>
      </p:sp>
      <p:pic>
        <p:nvPicPr>
          <p:cNvPr id="209" name="Google Shape;2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2675" y="1044850"/>
            <a:ext cx="260985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AC-</a:t>
            </a:r>
            <a:r>
              <a:rPr lang="en"/>
              <a:t>GAN - </a:t>
            </a:r>
            <a:r>
              <a:rPr lang="en"/>
              <a:t>Auxiliary Classifier</a:t>
            </a:r>
            <a:r>
              <a:rPr lang="en"/>
              <a:t> GAN</a:t>
            </a:r>
            <a:endParaRPr/>
          </a:p>
        </p:txBody>
      </p:sp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311700" y="1225225"/>
            <a:ext cx="561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</a:t>
            </a:r>
            <a:r>
              <a:rPr lang="en"/>
              <a:t>xtension of class-conditional GAN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Discriminator predicts the ‘class label’ of the given image.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Stabilises the training, gives excellent results</a:t>
            </a:r>
            <a:endParaRPr/>
          </a:p>
        </p:txBody>
      </p:sp>
      <p:pic>
        <p:nvPicPr>
          <p:cNvPr id="216" name="Google Shape;2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7475" y="1044850"/>
            <a:ext cx="230505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</a:t>
            </a:r>
            <a:r>
              <a:rPr lang="en"/>
              <a:t>GAN - Auxiliary Classifier GAN</a:t>
            </a:r>
            <a:endParaRPr/>
          </a:p>
        </p:txBody>
      </p:sp>
      <p:sp>
        <p:nvSpPr>
          <p:cNvPr id="222" name="Google Shape;222;p39"/>
          <p:cNvSpPr txBox="1"/>
          <p:nvPr>
            <p:ph idx="1" type="body"/>
          </p:nvPr>
        </p:nvSpPr>
        <p:spPr>
          <a:xfrm>
            <a:off x="311700" y="1225225"/>
            <a:ext cx="561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a “latent code” to the generator as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codes are then made meaningful by maximizing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Mutual Information</a:t>
            </a:r>
            <a:r>
              <a:rPr lang="en"/>
              <a:t> between the code and the generator output.</a:t>
            </a:r>
            <a:endParaRPr/>
          </a:p>
        </p:txBody>
      </p:sp>
      <p:pic>
        <p:nvPicPr>
          <p:cNvPr id="223" name="Google Shape;22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2225" y="1282325"/>
            <a:ext cx="229552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Pix2Pix and Cycle GAN</a:t>
            </a:r>
            <a:endParaRPr/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311700" y="1225225"/>
            <a:ext cx="561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for Image to Image Translation</a:t>
            </a:r>
            <a:endParaRPr/>
          </a:p>
        </p:txBody>
      </p:sp>
      <p:pic>
        <p:nvPicPr>
          <p:cNvPr id="230" name="Google Shape;2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1776900"/>
            <a:ext cx="809625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https://machinelearningmastery.com/what-are-generative-adversarial-networks-gans/</a:t>
            </a:r>
            <a:r>
              <a:rPr lang="en" sz="1700"/>
              <a:t>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u="sng">
                <a:solidFill>
                  <a:schemeClr val="hlink"/>
                </a:solidFill>
                <a:hlinkClick r:id="rId4"/>
              </a:rPr>
              <a:t>https://arxiv.org/abs/1406.2661</a:t>
            </a:r>
            <a:r>
              <a:rPr lang="en" sz="1700"/>
              <a:t>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u="sng">
                <a:solidFill>
                  <a:schemeClr val="hlink"/>
                </a:solidFill>
                <a:hlinkClick r:id="rId5"/>
              </a:rPr>
              <a:t>http://slazebni.cs.illinois.edu/spring17/lec11_gan.pdf</a:t>
            </a:r>
            <a:r>
              <a:rPr lang="en" sz="1700"/>
              <a:t> 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95300" lvl="0" marL="457200" rtl="0" algn="ctr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lang="en"/>
              <a:t>Generative Models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Models vs Discriminative Models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Discriminative models</a:t>
            </a:r>
            <a:r>
              <a:rPr lang="en" sz="1700"/>
              <a:t> discriminate between different kinds of data instances.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Capture the conditional probability p(Y | X).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Generative models</a:t>
            </a:r>
            <a:r>
              <a:rPr lang="en" sz="1700"/>
              <a:t> can generate new data instances.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Capture the joint probability p(X, Y), or just p(X) if there are no labels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ctd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Neither kind of model has to return a number representing a probability. You can model the distribution of data by imitating that distribution.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500" y="2086988"/>
            <a:ext cx="551497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Introduction to GANs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153350" y="1225225"/>
            <a:ext cx="8895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“GAN” is more like a method to train generative models to produce fake data.</a:t>
            </a:r>
            <a:endParaRPr sz="1700"/>
          </a:p>
          <a:p>
            <a:pPr indent="-3365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GAN model architecture involves two sub-models:</a:t>
            </a:r>
            <a:endParaRPr sz="1700"/>
          </a:p>
          <a:p>
            <a:pPr indent="-3111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Generator:</a:t>
            </a:r>
            <a:r>
              <a:rPr lang="en" sz="1300"/>
              <a:t> Model that is used to generate new plausible examples from the problem domain.</a:t>
            </a:r>
            <a:endParaRPr sz="1300"/>
          </a:p>
          <a:p>
            <a:pPr indent="-3111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Discriminator:</a:t>
            </a:r>
            <a:r>
              <a:rPr lang="en" sz="1300"/>
              <a:t> Model that is used to classify examples as real (from the domain) or fake (generated).</a:t>
            </a:r>
            <a:endParaRPr sz="1300"/>
          </a:p>
          <a:p>
            <a:pPr indent="-3365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Both models are made to compete against each other in an adversarial game.</a:t>
            </a:r>
            <a:endParaRPr sz="1700"/>
          </a:p>
          <a:p>
            <a:pPr indent="-3365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discriminator is updated to get better at discriminating real and fake samples and the generator is updated based on how well, or not, the generated samples fooled the discriminator.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ctd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838" y="1280913"/>
            <a:ext cx="6174324" cy="32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GAN Loss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