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Economica"/>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Economic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Economica-italic.fntdata"/><Relationship Id="rId16" Type="http://schemas.openxmlformats.org/officeDocument/2006/relationships/slide" Target="slides/slide11.xml"/><Relationship Id="rId38" Type="http://schemas.openxmlformats.org/officeDocument/2006/relationships/font" Target="fonts/Economic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89e336b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89e336b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d89e336be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d89e336be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89e336b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89e336b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89e336be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89e336be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89e336be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89e336b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9e336b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89e336b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89e336be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89e336be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89e336b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89e336b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89e336be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89e336be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89e336be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89e336be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503855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503855f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876b4fa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876b4fa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89e336be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89e336be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89e336be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89e336be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89e336be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89e336be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89e336be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89e336be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89e336be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89e336be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89e336be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d89e336be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89e336be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89e336be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89e336be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89e336be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89e336be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89e336be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503855f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503855f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89e336b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89e336b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89e336be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89e336be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03855fe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03855fe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503855fe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503855fe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89e336b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89e336b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876b4fa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876b4fa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876b4fa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876b4fa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876b4fa6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876b4fa6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9.png"/><Relationship Id="rId6"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arxiv.org/pdf/1604.07379"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400"/>
              <a:t>Location Controlled Brain Tumour Image Synthesis</a:t>
            </a:r>
            <a:endParaRPr sz="4400"/>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Abhinav Kumar (180050003)</a:t>
            </a:r>
            <a:br>
              <a:rPr lang="en"/>
            </a:br>
            <a:r>
              <a:rPr lang="en"/>
              <a:t>Niraj Mahajan (180050069)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&lt;ctd&gt;</a:t>
            </a:r>
            <a:endParaRPr/>
          </a:p>
        </p:txBody>
      </p:sp>
      <p:sp>
        <p:nvSpPr>
          <p:cNvPr id="140" name="Google Shape;140;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trained our model by adding an </a:t>
            </a:r>
            <a:r>
              <a:rPr lang="en"/>
              <a:t>adversarial</a:t>
            </a:r>
            <a:r>
              <a:rPr lang="en"/>
              <a:t> loss to the latent space of the encoder-decoder pipeline.</a:t>
            </a:r>
            <a:endParaRPr/>
          </a:p>
          <a:p>
            <a:pPr indent="-342900" lvl="0" marL="457200" rtl="0" algn="l">
              <a:spcBef>
                <a:spcPts val="0"/>
              </a:spcBef>
              <a:spcAft>
                <a:spcPts val="0"/>
              </a:spcAft>
              <a:buSzPts val="1800"/>
              <a:buChar char="●"/>
            </a:pPr>
            <a:r>
              <a:rPr lang="en"/>
              <a:t>The key idea is to treat the tumour as a outlier in the image. That is, if we consider a bounding box at some location, then the event of this bounding box to have a tumour is an outlier.</a:t>
            </a:r>
            <a:endParaRPr/>
          </a:p>
          <a:p>
            <a:pPr indent="-342900" lvl="0" marL="457200" rtl="0" algn="l">
              <a:spcBef>
                <a:spcPts val="0"/>
              </a:spcBef>
              <a:spcAft>
                <a:spcPts val="0"/>
              </a:spcAft>
              <a:buSzPts val="1800"/>
              <a:buChar char="●"/>
            </a:pPr>
            <a:r>
              <a:rPr lang="en"/>
              <a:t>We exploit this property of Neural Networks to develop a rectifier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0" y="-76200"/>
            <a:ext cx="9279176" cy="3029603"/>
          </a:xfrm>
          <a:prstGeom prst="rect">
            <a:avLst/>
          </a:prstGeom>
          <a:noFill/>
          <a:ln>
            <a:noFill/>
          </a:ln>
        </p:spPr>
      </p:pic>
      <p:pic>
        <p:nvPicPr>
          <p:cNvPr id="146" name="Google Shape;146;p23"/>
          <p:cNvPicPr preferRelativeResize="0"/>
          <p:nvPr/>
        </p:nvPicPr>
        <p:blipFill>
          <a:blip r:embed="rId4">
            <a:alphaModFix/>
          </a:blip>
          <a:stretch>
            <a:fillRect/>
          </a:stretch>
        </p:blipFill>
        <p:spPr>
          <a:xfrm>
            <a:off x="0" y="2481197"/>
            <a:ext cx="9279176" cy="30296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Insights/ Takeaways</a:t>
            </a:r>
            <a:endParaRPr/>
          </a:p>
        </p:txBody>
      </p:sp>
      <p:sp>
        <p:nvSpPr>
          <p:cNvPr id="152" name="Google Shape;152;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idea to consider the tumour as an outlier clearly works, as none of the generated images show the presence of a tumour.</a:t>
            </a:r>
            <a:endParaRPr/>
          </a:p>
          <a:p>
            <a:pPr indent="-342900" lvl="0" marL="457200" rtl="0" algn="l">
              <a:spcBef>
                <a:spcPts val="0"/>
              </a:spcBef>
              <a:spcAft>
                <a:spcPts val="0"/>
              </a:spcAft>
              <a:buSzPts val="1800"/>
              <a:buChar char="●"/>
            </a:pPr>
            <a:r>
              <a:rPr lang="en"/>
              <a:t>The parameters need to be fine tuned because the research paper shows promising results for inpainting on more complicated datasets.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Pix2Pix Architecture</a:t>
            </a:r>
            <a:endParaRPr/>
          </a:p>
        </p:txBody>
      </p:sp>
      <p:sp>
        <p:nvSpPr>
          <p:cNvPr id="158" name="Google Shape;158;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5"/>
          <p:cNvPicPr preferRelativeResize="0"/>
          <p:nvPr/>
        </p:nvPicPr>
        <p:blipFill>
          <a:blip r:embed="rId3">
            <a:alphaModFix/>
          </a:blip>
          <a:stretch>
            <a:fillRect/>
          </a:stretch>
        </p:blipFill>
        <p:spPr>
          <a:xfrm>
            <a:off x="1885302" y="1147225"/>
            <a:ext cx="5830586" cy="383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&lt;ctd&gt;</a:t>
            </a:r>
            <a:endParaRPr/>
          </a:p>
        </p:txBody>
      </p:sp>
      <p:sp>
        <p:nvSpPr>
          <p:cNvPr id="165" name="Google Shape;165;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Again relying on the principle that the tumour part is an outlier, we train a Pix2Pix Network for generating the healthy images.</a:t>
            </a:r>
            <a:endParaRPr/>
          </a:p>
          <a:p>
            <a:pPr indent="-342900" lvl="0" marL="457200" rtl="0" algn="l">
              <a:spcBef>
                <a:spcPts val="0"/>
              </a:spcBef>
              <a:spcAft>
                <a:spcPts val="0"/>
              </a:spcAft>
              <a:buSzPts val="1800"/>
              <a:buChar char="●"/>
            </a:pPr>
            <a:r>
              <a:rPr lang="en"/>
              <a:t>The generator uses a similarity loss on the generated image with the “target” complete brain image to ensure that the generated image does not </a:t>
            </a:r>
            <a:r>
              <a:rPr lang="en"/>
              <a:t>deviate</a:t>
            </a:r>
            <a:r>
              <a:rPr lang="en"/>
              <a:t> a lot from the original structure, since the idea is to simply add a tumour to the given location, without changing the brain </a:t>
            </a:r>
            <a:r>
              <a:rPr lang="en"/>
              <a:t>structure</a:t>
            </a:r>
            <a:r>
              <a:rPr lang="en"/>
              <a:t>.</a:t>
            </a:r>
            <a:endParaRPr/>
          </a:p>
          <a:p>
            <a:pPr indent="-342900" lvl="0" marL="457200" rtl="0" algn="l">
              <a:spcBef>
                <a:spcPts val="0"/>
              </a:spcBef>
              <a:spcAft>
                <a:spcPts val="0"/>
              </a:spcAft>
              <a:buSzPts val="1800"/>
              <a:buChar char="●"/>
            </a:pPr>
            <a:r>
              <a:rPr lang="en"/>
              <a:t>We tried two different losses for this </a:t>
            </a:r>
            <a:r>
              <a:rPr lang="en"/>
              <a:t>similarity</a:t>
            </a:r>
            <a:r>
              <a:rPr lang="en"/>
              <a:t> measure - </a:t>
            </a:r>
            <a:r>
              <a:rPr b="1" lang="en"/>
              <a:t>L1 loss and L2 Loss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L1 loss vs L2 loss</a:t>
            </a:r>
            <a:endParaRPr/>
          </a:p>
        </p:txBody>
      </p:sp>
      <p:sp>
        <p:nvSpPr>
          <p:cNvPr id="171" name="Google Shape;171;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know that the Median minimises the sum of the </a:t>
            </a:r>
            <a:r>
              <a:rPr lang="en"/>
              <a:t>absolute</a:t>
            </a:r>
            <a:r>
              <a:rPr lang="en"/>
              <a:t> </a:t>
            </a:r>
            <a:r>
              <a:rPr lang="en"/>
              <a:t>deviations (aka L1 loss), while the mean minimises the sum of euclidean distances from points (aka L2 loss).</a:t>
            </a:r>
            <a:br>
              <a:rPr lang="en"/>
            </a:br>
            <a:r>
              <a:rPr lang="en"/>
              <a:t>				X</a:t>
            </a:r>
            <a:r>
              <a:rPr baseline="-25000" lang="en"/>
              <a:t>median</a:t>
            </a:r>
            <a:r>
              <a:rPr lang="en"/>
              <a:t> =			      |s</a:t>
            </a:r>
            <a:r>
              <a:rPr baseline="-25000" lang="en"/>
              <a:t>i</a:t>
            </a:r>
            <a:r>
              <a:rPr lang="en"/>
              <a:t> - x|</a:t>
            </a:r>
            <a:br>
              <a:rPr lang="en"/>
            </a:br>
            <a:br>
              <a:rPr lang="en"/>
            </a:br>
            <a:br>
              <a:rPr lang="en"/>
            </a:br>
            <a:r>
              <a:rPr lang="en"/>
              <a:t>				X</a:t>
            </a:r>
            <a:r>
              <a:rPr baseline="-25000" lang="en"/>
              <a:t>mean</a:t>
            </a:r>
            <a:r>
              <a:rPr lang="en"/>
              <a:t> =  				(s</a:t>
            </a:r>
            <a:r>
              <a:rPr baseline="-25000" lang="en"/>
              <a:t>i</a:t>
            </a:r>
            <a:r>
              <a:rPr lang="en"/>
              <a:t> - x)</a:t>
            </a:r>
            <a:r>
              <a:rPr baseline="30000" lang="en"/>
              <a:t>2</a:t>
            </a:r>
            <a:br>
              <a:rPr baseline="30000" lang="en"/>
            </a:br>
            <a:endParaRPr/>
          </a:p>
        </p:txBody>
      </p:sp>
      <p:pic>
        <p:nvPicPr>
          <p:cNvPr id="172" name="Google Shape;172;p27"/>
          <p:cNvPicPr preferRelativeResize="0"/>
          <p:nvPr/>
        </p:nvPicPr>
        <p:blipFill rotWithShape="1">
          <a:blip r:embed="rId3">
            <a:alphaModFix/>
          </a:blip>
          <a:srcRect b="0" l="0" r="40870" t="0"/>
          <a:stretch/>
        </p:blipFill>
        <p:spPr>
          <a:xfrm>
            <a:off x="3710350" y="2104350"/>
            <a:ext cx="1148975" cy="622225"/>
          </a:xfrm>
          <a:prstGeom prst="rect">
            <a:avLst/>
          </a:prstGeom>
          <a:noFill/>
          <a:ln>
            <a:noFill/>
          </a:ln>
        </p:spPr>
      </p:pic>
      <p:pic>
        <p:nvPicPr>
          <p:cNvPr id="173" name="Google Shape;173;p27"/>
          <p:cNvPicPr preferRelativeResize="0"/>
          <p:nvPr/>
        </p:nvPicPr>
        <p:blipFill rotWithShape="1">
          <a:blip r:embed="rId3">
            <a:alphaModFix/>
          </a:blip>
          <a:srcRect b="0" l="0" r="40870" t="0"/>
          <a:stretch/>
        </p:blipFill>
        <p:spPr>
          <a:xfrm>
            <a:off x="3757225" y="3062700"/>
            <a:ext cx="1148975" cy="62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&lt;ctd&gt;</a:t>
            </a:r>
            <a:endParaRPr/>
          </a:p>
        </p:txBody>
      </p:sp>
      <p:sp>
        <p:nvSpPr>
          <p:cNvPr id="179" name="Google Shape;179;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median is robust to outliers, and our method relies on the assumption that the tumour regions are outliers and will be ignored.</a:t>
            </a:r>
            <a:endParaRPr/>
          </a:p>
          <a:p>
            <a:pPr indent="-342900" lvl="0" marL="457200" rtl="0" algn="l">
              <a:spcBef>
                <a:spcPts val="0"/>
              </a:spcBef>
              <a:spcAft>
                <a:spcPts val="0"/>
              </a:spcAft>
              <a:buSzPts val="1800"/>
              <a:buChar char="●"/>
            </a:pPr>
            <a:r>
              <a:rPr lang="en"/>
              <a:t>Thus, the method with L1 loss gives a marginally better result when visually compared with the results obtained from L2 loss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9"/>
          <p:cNvPicPr preferRelativeResize="0"/>
          <p:nvPr/>
        </p:nvPicPr>
        <p:blipFill rotWithShape="1">
          <a:blip r:embed="rId3">
            <a:alphaModFix/>
          </a:blip>
          <a:srcRect b="11544" l="11026" r="7778" t="6407"/>
          <a:stretch/>
        </p:blipFill>
        <p:spPr>
          <a:xfrm>
            <a:off x="0" y="0"/>
            <a:ext cx="6960575" cy="2344600"/>
          </a:xfrm>
          <a:prstGeom prst="rect">
            <a:avLst/>
          </a:prstGeom>
          <a:noFill/>
          <a:ln>
            <a:noFill/>
          </a:ln>
        </p:spPr>
      </p:pic>
      <p:sp>
        <p:nvSpPr>
          <p:cNvPr id="185" name="Google Shape;185;p29"/>
          <p:cNvSpPr txBox="1"/>
          <p:nvPr/>
        </p:nvSpPr>
        <p:spPr>
          <a:xfrm>
            <a:off x="6447825" y="-58625"/>
            <a:ext cx="512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L1</a:t>
            </a:r>
            <a:endParaRPr>
              <a:latin typeface="Open Sans"/>
              <a:ea typeface="Open Sans"/>
              <a:cs typeface="Open Sans"/>
              <a:sym typeface="Open Sans"/>
            </a:endParaRPr>
          </a:p>
        </p:txBody>
      </p:sp>
      <p:pic>
        <p:nvPicPr>
          <p:cNvPr id="186" name="Google Shape;186;p29"/>
          <p:cNvPicPr preferRelativeResize="0"/>
          <p:nvPr/>
        </p:nvPicPr>
        <p:blipFill rotWithShape="1">
          <a:blip r:embed="rId4">
            <a:alphaModFix/>
          </a:blip>
          <a:srcRect b="12734" l="66122" r="8340" t="5997"/>
          <a:stretch/>
        </p:blipFill>
        <p:spPr>
          <a:xfrm>
            <a:off x="6860600" y="0"/>
            <a:ext cx="2210126" cy="2344600"/>
          </a:xfrm>
          <a:prstGeom prst="rect">
            <a:avLst/>
          </a:prstGeom>
          <a:noFill/>
          <a:ln>
            <a:noFill/>
          </a:ln>
        </p:spPr>
      </p:pic>
      <p:sp>
        <p:nvSpPr>
          <p:cNvPr id="187" name="Google Shape;187;p29"/>
          <p:cNvSpPr txBox="1"/>
          <p:nvPr/>
        </p:nvSpPr>
        <p:spPr>
          <a:xfrm>
            <a:off x="8631300" y="-58625"/>
            <a:ext cx="512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L2</a:t>
            </a:r>
            <a:endParaRPr>
              <a:latin typeface="Open Sans"/>
              <a:ea typeface="Open Sans"/>
              <a:cs typeface="Open Sans"/>
              <a:sym typeface="Open Sans"/>
            </a:endParaRPr>
          </a:p>
        </p:txBody>
      </p:sp>
      <p:pic>
        <p:nvPicPr>
          <p:cNvPr id="188" name="Google Shape;188;p29"/>
          <p:cNvPicPr preferRelativeResize="0"/>
          <p:nvPr/>
        </p:nvPicPr>
        <p:blipFill rotWithShape="1">
          <a:blip r:embed="rId5">
            <a:alphaModFix/>
          </a:blip>
          <a:srcRect b="12139" l="11176" r="7890" t="6000"/>
          <a:stretch/>
        </p:blipFill>
        <p:spPr>
          <a:xfrm>
            <a:off x="0" y="2685700"/>
            <a:ext cx="6953877" cy="2344600"/>
          </a:xfrm>
          <a:prstGeom prst="rect">
            <a:avLst/>
          </a:prstGeom>
          <a:noFill/>
          <a:ln>
            <a:noFill/>
          </a:ln>
        </p:spPr>
      </p:pic>
      <p:pic>
        <p:nvPicPr>
          <p:cNvPr id="189" name="Google Shape;189;p29"/>
          <p:cNvPicPr preferRelativeResize="0"/>
          <p:nvPr/>
        </p:nvPicPr>
        <p:blipFill rotWithShape="1">
          <a:blip r:embed="rId6">
            <a:alphaModFix/>
          </a:blip>
          <a:srcRect b="12752" l="65959" r="9065" t="7445"/>
          <a:stretch/>
        </p:blipFill>
        <p:spPr>
          <a:xfrm>
            <a:off x="6895163" y="2717825"/>
            <a:ext cx="2141001" cy="2280350"/>
          </a:xfrm>
          <a:prstGeom prst="rect">
            <a:avLst/>
          </a:prstGeom>
          <a:noFill/>
          <a:ln>
            <a:noFill/>
          </a:ln>
        </p:spPr>
      </p:pic>
      <p:sp>
        <p:nvSpPr>
          <p:cNvPr id="190" name="Google Shape;190;p29"/>
          <p:cNvSpPr txBox="1"/>
          <p:nvPr/>
        </p:nvSpPr>
        <p:spPr>
          <a:xfrm>
            <a:off x="6498875" y="2627525"/>
            <a:ext cx="512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L1</a:t>
            </a:r>
            <a:endParaRPr>
              <a:latin typeface="Open Sans"/>
              <a:ea typeface="Open Sans"/>
              <a:cs typeface="Open Sans"/>
              <a:sym typeface="Open Sans"/>
            </a:endParaRPr>
          </a:p>
        </p:txBody>
      </p:sp>
      <p:sp>
        <p:nvSpPr>
          <p:cNvPr id="191" name="Google Shape;191;p29"/>
          <p:cNvSpPr txBox="1"/>
          <p:nvPr/>
        </p:nvSpPr>
        <p:spPr>
          <a:xfrm>
            <a:off x="8695025" y="2627525"/>
            <a:ext cx="512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L2</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0"/>
          <p:cNvPicPr preferRelativeResize="0"/>
          <p:nvPr/>
        </p:nvPicPr>
        <p:blipFill rotWithShape="1">
          <a:blip r:embed="rId3">
            <a:alphaModFix/>
          </a:blip>
          <a:srcRect b="12188" l="10937" r="8521" t="5790"/>
          <a:stretch/>
        </p:blipFill>
        <p:spPr>
          <a:xfrm>
            <a:off x="0" y="0"/>
            <a:ext cx="6904449" cy="2343700"/>
          </a:xfrm>
          <a:prstGeom prst="rect">
            <a:avLst/>
          </a:prstGeom>
          <a:noFill/>
          <a:ln>
            <a:noFill/>
          </a:ln>
        </p:spPr>
      </p:pic>
      <p:pic>
        <p:nvPicPr>
          <p:cNvPr id="197" name="Google Shape;197;p30"/>
          <p:cNvPicPr preferRelativeResize="0"/>
          <p:nvPr/>
        </p:nvPicPr>
        <p:blipFill rotWithShape="1">
          <a:blip r:embed="rId4">
            <a:alphaModFix/>
          </a:blip>
          <a:srcRect b="11612" l="66064" r="8164" t="6781"/>
          <a:stretch/>
        </p:blipFill>
        <p:spPr>
          <a:xfrm>
            <a:off x="6904450" y="0"/>
            <a:ext cx="2220349" cy="2343700"/>
          </a:xfrm>
          <a:prstGeom prst="rect">
            <a:avLst/>
          </a:prstGeom>
          <a:noFill/>
          <a:ln>
            <a:noFill/>
          </a:ln>
        </p:spPr>
      </p:pic>
      <p:pic>
        <p:nvPicPr>
          <p:cNvPr id="198" name="Google Shape;198;p30"/>
          <p:cNvPicPr preferRelativeResize="0"/>
          <p:nvPr/>
        </p:nvPicPr>
        <p:blipFill rotWithShape="1">
          <a:blip r:embed="rId5">
            <a:alphaModFix/>
          </a:blip>
          <a:srcRect b="12123" l="11176" r="8766" t="6070"/>
          <a:stretch/>
        </p:blipFill>
        <p:spPr>
          <a:xfrm>
            <a:off x="0" y="2686625"/>
            <a:ext cx="6880257" cy="2343700"/>
          </a:xfrm>
          <a:prstGeom prst="rect">
            <a:avLst/>
          </a:prstGeom>
          <a:noFill/>
          <a:ln>
            <a:noFill/>
          </a:ln>
        </p:spPr>
      </p:pic>
      <p:pic>
        <p:nvPicPr>
          <p:cNvPr id="199" name="Google Shape;199;p30"/>
          <p:cNvPicPr preferRelativeResize="0"/>
          <p:nvPr/>
        </p:nvPicPr>
        <p:blipFill rotWithShape="1">
          <a:blip r:embed="rId6">
            <a:alphaModFix/>
          </a:blip>
          <a:srcRect b="11425" l="65791" r="8306" t="6553"/>
          <a:stretch/>
        </p:blipFill>
        <p:spPr>
          <a:xfrm>
            <a:off x="6904450" y="2686625"/>
            <a:ext cx="2220349" cy="2343700"/>
          </a:xfrm>
          <a:prstGeom prst="rect">
            <a:avLst/>
          </a:prstGeom>
          <a:noFill/>
          <a:ln>
            <a:noFill/>
          </a:ln>
        </p:spPr>
      </p:pic>
      <p:sp>
        <p:nvSpPr>
          <p:cNvPr id="200" name="Google Shape;200;p30"/>
          <p:cNvSpPr txBox="1"/>
          <p:nvPr/>
        </p:nvSpPr>
        <p:spPr>
          <a:xfrm>
            <a:off x="6447825" y="-58625"/>
            <a:ext cx="512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L1</a:t>
            </a:r>
            <a:endParaRPr>
              <a:latin typeface="Open Sans"/>
              <a:ea typeface="Open Sans"/>
              <a:cs typeface="Open Sans"/>
              <a:sym typeface="Open Sans"/>
            </a:endParaRPr>
          </a:p>
        </p:txBody>
      </p:sp>
      <p:sp>
        <p:nvSpPr>
          <p:cNvPr id="201" name="Google Shape;201;p30"/>
          <p:cNvSpPr txBox="1"/>
          <p:nvPr/>
        </p:nvSpPr>
        <p:spPr>
          <a:xfrm>
            <a:off x="8631300" y="-58625"/>
            <a:ext cx="512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L2</a:t>
            </a:r>
            <a:endParaRPr>
              <a:latin typeface="Open Sans"/>
              <a:ea typeface="Open Sans"/>
              <a:cs typeface="Open Sans"/>
              <a:sym typeface="Open Sans"/>
            </a:endParaRPr>
          </a:p>
        </p:txBody>
      </p:sp>
      <p:sp>
        <p:nvSpPr>
          <p:cNvPr id="202" name="Google Shape;202;p30"/>
          <p:cNvSpPr txBox="1"/>
          <p:nvPr/>
        </p:nvSpPr>
        <p:spPr>
          <a:xfrm>
            <a:off x="6498875" y="2627525"/>
            <a:ext cx="512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L1</a:t>
            </a:r>
            <a:endParaRPr>
              <a:latin typeface="Open Sans"/>
              <a:ea typeface="Open Sans"/>
              <a:cs typeface="Open Sans"/>
              <a:sym typeface="Open Sans"/>
            </a:endParaRPr>
          </a:p>
        </p:txBody>
      </p:sp>
      <p:sp>
        <p:nvSpPr>
          <p:cNvPr id="203" name="Google Shape;203;p30"/>
          <p:cNvSpPr txBox="1"/>
          <p:nvPr/>
        </p:nvSpPr>
        <p:spPr>
          <a:xfrm>
            <a:off x="8695025" y="2627525"/>
            <a:ext cx="5127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L2</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Section 2: Tumour Inserter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Aim</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explore various models and methods of training for </a:t>
            </a:r>
            <a:r>
              <a:rPr b="1" lang="en"/>
              <a:t>location controlled abnormality insertion</a:t>
            </a:r>
            <a:r>
              <a:rPr lang="en"/>
              <a:t> in normal medical Images</a:t>
            </a:r>
            <a:endParaRPr/>
          </a:p>
          <a:p>
            <a:pPr indent="-342900" lvl="0" marL="457200" rtl="0" algn="l">
              <a:spcBef>
                <a:spcPts val="0"/>
              </a:spcBef>
              <a:spcAft>
                <a:spcPts val="0"/>
              </a:spcAft>
              <a:buSzPts val="1800"/>
              <a:buChar char="●"/>
            </a:pPr>
            <a:r>
              <a:rPr lang="en"/>
              <a:t>Incorporate </a:t>
            </a:r>
            <a:r>
              <a:rPr b="1" lang="en"/>
              <a:t>Image inpainting</a:t>
            </a:r>
            <a:r>
              <a:rPr lang="en"/>
              <a:t> for generating the training data, ie, normal brain MRI images corresponding to the tumour images.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a:t>
            </a:r>
            <a:endParaRPr/>
          </a:p>
        </p:txBody>
      </p:sp>
      <p:sp>
        <p:nvSpPr>
          <p:cNvPr id="214" name="Google Shape;214;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this section, we will assume that we have tumour images, and the corresponding healthy image (given we have the rectifier).</a:t>
            </a:r>
            <a:endParaRPr/>
          </a:p>
          <a:p>
            <a:pPr indent="-342900" lvl="0" marL="457200" rtl="0" algn="l">
              <a:spcBef>
                <a:spcPts val="0"/>
              </a:spcBef>
              <a:spcAft>
                <a:spcPts val="0"/>
              </a:spcAft>
              <a:buSzPts val="1800"/>
              <a:buChar char="●"/>
            </a:pPr>
            <a:r>
              <a:rPr lang="en"/>
              <a:t>Given a healthy image and a custom bounding box, we need to insert a tumour at the specified location.</a:t>
            </a:r>
            <a:endParaRPr/>
          </a:p>
          <a:p>
            <a:pPr indent="-342900" lvl="0" marL="457200" rtl="0" algn="l">
              <a:spcBef>
                <a:spcPts val="0"/>
              </a:spcBef>
              <a:spcAft>
                <a:spcPts val="0"/>
              </a:spcAft>
              <a:buSzPts val="1800"/>
              <a:buChar char="●"/>
            </a:pPr>
            <a:r>
              <a:rPr lang="en"/>
              <a:t>The idea is to establish a general method that can be applied for location controlled abnormality insertion for any medical imaging application.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Loss Functions</a:t>
            </a:r>
            <a:endParaRPr/>
          </a:p>
        </p:txBody>
      </p:sp>
      <p:sp>
        <p:nvSpPr>
          <p:cNvPr id="220" name="Google Shape;220;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Adversarial Loss, we have trained both lsGAN as well as vanilla GAN. Both of the training processes give comparable results</a:t>
            </a:r>
            <a:endParaRPr/>
          </a:p>
          <a:p>
            <a:pPr indent="-342900" lvl="0" marL="457200" rtl="0" algn="l">
              <a:spcBef>
                <a:spcPts val="0"/>
              </a:spcBef>
              <a:spcAft>
                <a:spcPts val="0"/>
              </a:spcAft>
              <a:buSzPts val="1800"/>
              <a:buChar char="●"/>
            </a:pPr>
            <a:r>
              <a:rPr lang="en"/>
              <a:t>We induce a similarity measure similar to the rectifier case. We tried 3 variations here</a:t>
            </a:r>
            <a:endParaRPr/>
          </a:p>
          <a:p>
            <a:pPr indent="-317500" lvl="1" marL="914400" rtl="0" algn="l">
              <a:spcBef>
                <a:spcPts val="0"/>
              </a:spcBef>
              <a:spcAft>
                <a:spcPts val="0"/>
              </a:spcAft>
              <a:buSzPts val="1400"/>
              <a:buChar char="○"/>
            </a:pPr>
            <a:r>
              <a:rPr lang="en"/>
              <a:t>L1 loss</a:t>
            </a:r>
            <a:endParaRPr/>
          </a:p>
          <a:p>
            <a:pPr indent="-317500" lvl="1" marL="914400" rtl="0" algn="l">
              <a:spcBef>
                <a:spcPts val="0"/>
              </a:spcBef>
              <a:spcAft>
                <a:spcPts val="0"/>
              </a:spcAft>
              <a:buSzPts val="1400"/>
              <a:buChar char="○"/>
            </a:pPr>
            <a:r>
              <a:rPr lang="en"/>
              <a:t>L1 loss for the tumour part, MSE loss for the rest (1:1 ratio weight)</a:t>
            </a:r>
            <a:endParaRPr/>
          </a:p>
          <a:p>
            <a:pPr indent="-317500" lvl="1" marL="914400" rtl="0" algn="l">
              <a:spcBef>
                <a:spcPts val="0"/>
              </a:spcBef>
              <a:spcAft>
                <a:spcPts val="0"/>
              </a:spcAft>
              <a:buSzPts val="1400"/>
              <a:buChar char="○"/>
            </a:pPr>
            <a:r>
              <a:rPr lang="en"/>
              <a:t>L1 loss for the tumour part, MSE loss for the rest (1:100 ratio weight)</a:t>
            </a:r>
            <a:endParaRPr/>
          </a:p>
          <a:p>
            <a:pPr indent="-342900" lvl="0" marL="457200" rtl="0" algn="l">
              <a:spcBef>
                <a:spcPts val="0"/>
              </a:spcBef>
              <a:spcAft>
                <a:spcPts val="0"/>
              </a:spcAft>
              <a:buSzPts val="1800"/>
              <a:buChar char="●"/>
            </a:pPr>
            <a:r>
              <a:rPr lang="en"/>
              <a:t>We have shown and compared the results for all 4 methods for the same healthy image, with different bounding boxes.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4"/>
          <p:cNvPicPr preferRelativeResize="0"/>
          <p:nvPr/>
        </p:nvPicPr>
        <p:blipFill rotWithShape="1">
          <a:blip r:embed="rId3">
            <a:alphaModFix/>
          </a:blip>
          <a:srcRect b="12001" l="9389" r="8817" t="6465"/>
          <a:stretch/>
        </p:blipFill>
        <p:spPr>
          <a:xfrm>
            <a:off x="87863" y="307100"/>
            <a:ext cx="4396275" cy="2191225"/>
          </a:xfrm>
          <a:prstGeom prst="rect">
            <a:avLst/>
          </a:prstGeom>
          <a:noFill/>
          <a:ln>
            <a:noFill/>
          </a:ln>
        </p:spPr>
      </p:pic>
      <p:pic>
        <p:nvPicPr>
          <p:cNvPr id="226" name="Google Shape;226;p34"/>
          <p:cNvPicPr preferRelativeResize="0"/>
          <p:nvPr/>
        </p:nvPicPr>
        <p:blipFill rotWithShape="1">
          <a:blip r:embed="rId4">
            <a:alphaModFix/>
          </a:blip>
          <a:srcRect b="11183" l="10917" r="7302" t="7123"/>
          <a:stretch/>
        </p:blipFill>
        <p:spPr>
          <a:xfrm>
            <a:off x="4747725" y="304800"/>
            <a:ext cx="4396275" cy="2195833"/>
          </a:xfrm>
          <a:prstGeom prst="rect">
            <a:avLst/>
          </a:prstGeom>
          <a:noFill/>
          <a:ln>
            <a:noFill/>
          </a:ln>
        </p:spPr>
      </p:pic>
      <p:pic>
        <p:nvPicPr>
          <p:cNvPr id="227" name="Google Shape;227;p34"/>
          <p:cNvPicPr preferRelativeResize="0"/>
          <p:nvPr/>
        </p:nvPicPr>
        <p:blipFill rotWithShape="1">
          <a:blip r:embed="rId5">
            <a:alphaModFix/>
          </a:blip>
          <a:srcRect b="10884" l="9041" r="7785" t="6031"/>
          <a:stretch/>
        </p:blipFill>
        <p:spPr>
          <a:xfrm>
            <a:off x="0" y="2752550"/>
            <a:ext cx="4572000" cy="2283595"/>
          </a:xfrm>
          <a:prstGeom prst="rect">
            <a:avLst/>
          </a:prstGeom>
          <a:noFill/>
          <a:ln>
            <a:noFill/>
          </a:ln>
        </p:spPr>
      </p:pic>
      <p:pic>
        <p:nvPicPr>
          <p:cNvPr id="228" name="Google Shape;228;p34"/>
          <p:cNvPicPr preferRelativeResize="0"/>
          <p:nvPr/>
        </p:nvPicPr>
        <p:blipFill rotWithShape="1">
          <a:blip r:embed="rId6">
            <a:alphaModFix/>
          </a:blip>
          <a:srcRect b="10780" l="9816" r="8108" t="6799"/>
          <a:stretch/>
        </p:blipFill>
        <p:spPr>
          <a:xfrm>
            <a:off x="4595861" y="2752550"/>
            <a:ext cx="4548138" cy="2283600"/>
          </a:xfrm>
          <a:prstGeom prst="rect">
            <a:avLst/>
          </a:prstGeom>
          <a:noFill/>
          <a:ln>
            <a:noFill/>
          </a:ln>
        </p:spPr>
      </p:pic>
      <p:sp>
        <p:nvSpPr>
          <p:cNvPr id="229" name="Google Shape;229;p34"/>
          <p:cNvSpPr txBox="1"/>
          <p:nvPr/>
        </p:nvSpPr>
        <p:spPr>
          <a:xfrm>
            <a:off x="571500" y="31500"/>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Vanilla | L1</a:t>
            </a:r>
            <a:endParaRPr>
              <a:latin typeface="Open Sans"/>
              <a:ea typeface="Open Sans"/>
              <a:cs typeface="Open Sans"/>
              <a:sym typeface="Open Sans"/>
            </a:endParaRPr>
          </a:p>
        </p:txBody>
      </p:sp>
      <p:sp>
        <p:nvSpPr>
          <p:cNvPr id="230" name="Google Shape;230;p34"/>
          <p:cNvSpPr txBox="1"/>
          <p:nvPr/>
        </p:nvSpPr>
        <p:spPr>
          <a:xfrm>
            <a:off x="5231363" y="31500"/>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a:t>
            </a:r>
            <a:r>
              <a:rPr lang="en">
                <a:latin typeface="Open Sans"/>
                <a:ea typeface="Open Sans"/>
                <a:cs typeface="Open Sans"/>
                <a:sym typeface="Open Sans"/>
              </a:rPr>
              <a:t> | L1</a:t>
            </a:r>
            <a:endParaRPr>
              <a:latin typeface="Open Sans"/>
              <a:ea typeface="Open Sans"/>
              <a:cs typeface="Open Sans"/>
              <a:sym typeface="Open Sans"/>
            </a:endParaRPr>
          </a:p>
        </p:txBody>
      </p:sp>
      <p:sp>
        <p:nvSpPr>
          <p:cNvPr id="231" name="Google Shape;231;p34"/>
          <p:cNvSpPr txBox="1"/>
          <p:nvPr/>
        </p:nvSpPr>
        <p:spPr>
          <a:xfrm>
            <a:off x="571488" y="2430275"/>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 + MSE</a:t>
            </a:r>
            <a:endParaRPr>
              <a:latin typeface="Open Sans"/>
              <a:ea typeface="Open Sans"/>
              <a:cs typeface="Open Sans"/>
              <a:sym typeface="Open Sans"/>
            </a:endParaRPr>
          </a:p>
        </p:txBody>
      </p:sp>
      <p:sp>
        <p:nvSpPr>
          <p:cNvPr id="232" name="Google Shape;232;p34"/>
          <p:cNvSpPr txBox="1"/>
          <p:nvPr/>
        </p:nvSpPr>
        <p:spPr>
          <a:xfrm>
            <a:off x="5231363" y="2430275"/>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 + MSE weighted</a:t>
            </a:r>
            <a:endParaRPr>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5"/>
          <p:cNvPicPr preferRelativeResize="0"/>
          <p:nvPr/>
        </p:nvPicPr>
        <p:blipFill rotWithShape="1">
          <a:blip r:embed="rId3">
            <a:alphaModFix/>
          </a:blip>
          <a:srcRect b="11228" l="9782" r="7593" t="6575"/>
          <a:stretch/>
        </p:blipFill>
        <p:spPr>
          <a:xfrm>
            <a:off x="11925" y="271635"/>
            <a:ext cx="4548150" cy="2262165"/>
          </a:xfrm>
          <a:prstGeom prst="rect">
            <a:avLst/>
          </a:prstGeom>
          <a:noFill/>
          <a:ln>
            <a:noFill/>
          </a:ln>
        </p:spPr>
      </p:pic>
      <p:sp>
        <p:nvSpPr>
          <p:cNvPr id="238" name="Google Shape;238;p35"/>
          <p:cNvSpPr txBox="1"/>
          <p:nvPr/>
        </p:nvSpPr>
        <p:spPr>
          <a:xfrm>
            <a:off x="571500" y="31500"/>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Vanilla | L1</a:t>
            </a:r>
            <a:endParaRPr>
              <a:latin typeface="Open Sans"/>
              <a:ea typeface="Open Sans"/>
              <a:cs typeface="Open Sans"/>
              <a:sym typeface="Open Sans"/>
            </a:endParaRPr>
          </a:p>
        </p:txBody>
      </p:sp>
      <p:pic>
        <p:nvPicPr>
          <p:cNvPr id="239" name="Google Shape;239;p35"/>
          <p:cNvPicPr preferRelativeResize="0"/>
          <p:nvPr/>
        </p:nvPicPr>
        <p:blipFill rotWithShape="1">
          <a:blip r:embed="rId4">
            <a:alphaModFix/>
          </a:blip>
          <a:srcRect b="9768" l="10126" r="7677" t="7099"/>
          <a:stretch/>
        </p:blipFill>
        <p:spPr>
          <a:xfrm>
            <a:off x="4633315" y="271625"/>
            <a:ext cx="4473210" cy="2262175"/>
          </a:xfrm>
          <a:prstGeom prst="rect">
            <a:avLst/>
          </a:prstGeom>
          <a:noFill/>
          <a:ln>
            <a:noFill/>
          </a:ln>
        </p:spPr>
      </p:pic>
      <p:sp>
        <p:nvSpPr>
          <p:cNvPr id="240" name="Google Shape;240;p35"/>
          <p:cNvSpPr txBox="1"/>
          <p:nvPr/>
        </p:nvSpPr>
        <p:spPr>
          <a:xfrm>
            <a:off x="5155413" y="31500"/>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a:t>
            </a:r>
            <a:endParaRPr>
              <a:latin typeface="Open Sans"/>
              <a:ea typeface="Open Sans"/>
              <a:cs typeface="Open Sans"/>
              <a:sym typeface="Open Sans"/>
            </a:endParaRPr>
          </a:p>
        </p:txBody>
      </p:sp>
      <p:pic>
        <p:nvPicPr>
          <p:cNvPr id="241" name="Google Shape;241;p35"/>
          <p:cNvPicPr preferRelativeResize="0"/>
          <p:nvPr/>
        </p:nvPicPr>
        <p:blipFill rotWithShape="1">
          <a:blip r:embed="rId5">
            <a:alphaModFix/>
          </a:blip>
          <a:srcRect b="10606" l="10434" r="7470" t="6205"/>
          <a:stretch/>
        </p:blipFill>
        <p:spPr>
          <a:xfrm>
            <a:off x="0" y="2731867"/>
            <a:ext cx="4548150" cy="2304283"/>
          </a:xfrm>
          <a:prstGeom prst="rect">
            <a:avLst/>
          </a:prstGeom>
          <a:noFill/>
          <a:ln>
            <a:noFill/>
          </a:ln>
        </p:spPr>
      </p:pic>
      <p:sp>
        <p:nvSpPr>
          <p:cNvPr id="242" name="Google Shape;242;p35"/>
          <p:cNvSpPr txBox="1"/>
          <p:nvPr/>
        </p:nvSpPr>
        <p:spPr>
          <a:xfrm>
            <a:off x="571488" y="2430275"/>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 + MSE</a:t>
            </a:r>
            <a:endParaRPr>
              <a:latin typeface="Open Sans"/>
              <a:ea typeface="Open Sans"/>
              <a:cs typeface="Open Sans"/>
              <a:sym typeface="Open Sans"/>
            </a:endParaRPr>
          </a:p>
        </p:txBody>
      </p:sp>
      <p:pic>
        <p:nvPicPr>
          <p:cNvPr id="243" name="Google Shape;243;p35"/>
          <p:cNvPicPr preferRelativeResize="0"/>
          <p:nvPr/>
        </p:nvPicPr>
        <p:blipFill rotWithShape="1">
          <a:blip r:embed="rId6">
            <a:alphaModFix/>
          </a:blip>
          <a:srcRect b="10606" l="9208" r="7603" t="6205"/>
          <a:stretch/>
        </p:blipFill>
        <p:spPr>
          <a:xfrm>
            <a:off x="4535398" y="2731875"/>
            <a:ext cx="4608602" cy="2304275"/>
          </a:xfrm>
          <a:prstGeom prst="rect">
            <a:avLst/>
          </a:prstGeom>
          <a:noFill/>
          <a:ln>
            <a:noFill/>
          </a:ln>
        </p:spPr>
      </p:pic>
      <p:sp>
        <p:nvSpPr>
          <p:cNvPr id="244" name="Google Shape;244;p35"/>
          <p:cNvSpPr txBox="1"/>
          <p:nvPr/>
        </p:nvSpPr>
        <p:spPr>
          <a:xfrm>
            <a:off x="5231363" y="2430275"/>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 + MSE weighted</a:t>
            </a:r>
            <a:endParaRPr>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6"/>
          <p:cNvPicPr preferRelativeResize="0"/>
          <p:nvPr/>
        </p:nvPicPr>
        <p:blipFill rotWithShape="1">
          <a:blip r:embed="rId3">
            <a:alphaModFix/>
          </a:blip>
          <a:srcRect b="11065" l="8992" r="7044" t="5918"/>
          <a:stretch/>
        </p:blipFill>
        <p:spPr>
          <a:xfrm>
            <a:off x="0" y="271625"/>
            <a:ext cx="4548150" cy="2248317"/>
          </a:xfrm>
          <a:prstGeom prst="rect">
            <a:avLst/>
          </a:prstGeom>
          <a:noFill/>
          <a:ln>
            <a:noFill/>
          </a:ln>
        </p:spPr>
      </p:pic>
      <p:sp>
        <p:nvSpPr>
          <p:cNvPr id="250" name="Google Shape;250;p36"/>
          <p:cNvSpPr txBox="1"/>
          <p:nvPr/>
        </p:nvSpPr>
        <p:spPr>
          <a:xfrm>
            <a:off x="571500" y="31500"/>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Vanilla | L1</a:t>
            </a:r>
            <a:endParaRPr>
              <a:latin typeface="Open Sans"/>
              <a:ea typeface="Open Sans"/>
              <a:cs typeface="Open Sans"/>
              <a:sym typeface="Open Sans"/>
            </a:endParaRPr>
          </a:p>
        </p:txBody>
      </p:sp>
      <p:pic>
        <p:nvPicPr>
          <p:cNvPr id="251" name="Google Shape;251;p36"/>
          <p:cNvPicPr preferRelativeResize="0"/>
          <p:nvPr/>
        </p:nvPicPr>
        <p:blipFill rotWithShape="1">
          <a:blip r:embed="rId4">
            <a:alphaModFix/>
          </a:blip>
          <a:srcRect b="10480" l="9616" r="7485" t="6276"/>
          <a:stretch/>
        </p:blipFill>
        <p:spPr>
          <a:xfrm>
            <a:off x="4595850" y="271625"/>
            <a:ext cx="4548150" cy="2283402"/>
          </a:xfrm>
          <a:prstGeom prst="rect">
            <a:avLst/>
          </a:prstGeom>
          <a:noFill/>
          <a:ln>
            <a:noFill/>
          </a:ln>
        </p:spPr>
      </p:pic>
      <p:sp>
        <p:nvSpPr>
          <p:cNvPr id="252" name="Google Shape;252;p36"/>
          <p:cNvSpPr txBox="1"/>
          <p:nvPr/>
        </p:nvSpPr>
        <p:spPr>
          <a:xfrm>
            <a:off x="5155413" y="31500"/>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a:t>
            </a:r>
            <a:endParaRPr>
              <a:latin typeface="Open Sans"/>
              <a:ea typeface="Open Sans"/>
              <a:cs typeface="Open Sans"/>
              <a:sym typeface="Open Sans"/>
            </a:endParaRPr>
          </a:p>
        </p:txBody>
      </p:sp>
      <p:pic>
        <p:nvPicPr>
          <p:cNvPr id="253" name="Google Shape;253;p36"/>
          <p:cNvPicPr preferRelativeResize="0"/>
          <p:nvPr/>
        </p:nvPicPr>
        <p:blipFill rotWithShape="1">
          <a:blip r:embed="rId5">
            <a:alphaModFix/>
          </a:blip>
          <a:srcRect b="10656" l="10434" r="7470" t="6155"/>
          <a:stretch/>
        </p:blipFill>
        <p:spPr>
          <a:xfrm>
            <a:off x="0" y="2731750"/>
            <a:ext cx="4548150" cy="2304400"/>
          </a:xfrm>
          <a:prstGeom prst="rect">
            <a:avLst/>
          </a:prstGeom>
          <a:noFill/>
          <a:ln>
            <a:noFill/>
          </a:ln>
        </p:spPr>
      </p:pic>
      <p:sp>
        <p:nvSpPr>
          <p:cNvPr id="254" name="Google Shape;254;p36"/>
          <p:cNvSpPr txBox="1"/>
          <p:nvPr/>
        </p:nvSpPr>
        <p:spPr>
          <a:xfrm>
            <a:off x="571488" y="2430275"/>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 + MSE</a:t>
            </a:r>
            <a:endParaRPr>
              <a:latin typeface="Open Sans"/>
              <a:ea typeface="Open Sans"/>
              <a:cs typeface="Open Sans"/>
              <a:sym typeface="Open Sans"/>
            </a:endParaRPr>
          </a:p>
        </p:txBody>
      </p:sp>
      <p:pic>
        <p:nvPicPr>
          <p:cNvPr id="255" name="Google Shape;255;p36"/>
          <p:cNvPicPr preferRelativeResize="0"/>
          <p:nvPr/>
        </p:nvPicPr>
        <p:blipFill rotWithShape="1">
          <a:blip r:embed="rId6">
            <a:alphaModFix/>
          </a:blip>
          <a:srcRect b="9141" l="9574" r="7245" t="6212"/>
          <a:stretch/>
        </p:blipFill>
        <p:spPr>
          <a:xfrm>
            <a:off x="4614675" y="2731750"/>
            <a:ext cx="4529325" cy="2304400"/>
          </a:xfrm>
          <a:prstGeom prst="rect">
            <a:avLst/>
          </a:prstGeom>
          <a:noFill/>
          <a:ln>
            <a:noFill/>
          </a:ln>
        </p:spPr>
      </p:pic>
      <p:sp>
        <p:nvSpPr>
          <p:cNvPr id="256" name="Google Shape;256;p36"/>
          <p:cNvSpPr txBox="1"/>
          <p:nvPr/>
        </p:nvSpPr>
        <p:spPr>
          <a:xfrm>
            <a:off x="5231363" y="2430275"/>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 + MSE weighted</a:t>
            </a:r>
            <a:endParaRPr>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37"/>
          <p:cNvPicPr preferRelativeResize="0"/>
          <p:nvPr/>
        </p:nvPicPr>
        <p:blipFill rotWithShape="1">
          <a:blip r:embed="rId3">
            <a:alphaModFix/>
          </a:blip>
          <a:srcRect b="7608" l="8920" r="7158" t="7096"/>
          <a:stretch/>
        </p:blipFill>
        <p:spPr>
          <a:xfrm>
            <a:off x="0" y="271625"/>
            <a:ext cx="4548150" cy="2311272"/>
          </a:xfrm>
          <a:prstGeom prst="rect">
            <a:avLst/>
          </a:prstGeom>
          <a:noFill/>
          <a:ln>
            <a:noFill/>
          </a:ln>
        </p:spPr>
      </p:pic>
      <p:sp>
        <p:nvSpPr>
          <p:cNvPr id="262" name="Google Shape;262;p37"/>
          <p:cNvSpPr txBox="1"/>
          <p:nvPr/>
        </p:nvSpPr>
        <p:spPr>
          <a:xfrm>
            <a:off x="571500" y="31500"/>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Vanilla | L1</a:t>
            </a:r>
            <a:endParaRPr>
              <a:latin typeface="Open Sans"/>
              <a:ea typeface="Open Sans"/>
              <a:cs typeface="Open Sans"/>
              <a:sym typeface="Open Sans"/>
            </a:endParaRPr>
          </a:p>
        </p:txBody>
      </p:sp>
      <p:pic>
        <p:nvPicPr>
          <p:cNvPr id="263" name="Google Shape;263;p37"/>
          <p:cNvPicPr preferRelativeResize="0"/>
          <p:nvPr/>
        </p:nvPicPr>
        <p:blipFill rotWithShape="1">
          <a:blip r:embed="rId4">
            <a:alphaModFix/>
          </a:blip>
          <a:srcRect b="9105" l="9166" r="7346" t="6973"/>
          <a:stretch/>
        </p:blipFill>
        <p:spPr>
          <a:xfrm>
            <a:off x="4595850" y="271625"/>
            <a:ext cx="4548150" cy="2285869"/>
          </a:xfrm>
          <a:prstGeom prst="rect">
            <a:avLst/>
          </a:prstGeom>
          <a:noFill/>
          <a:ln>
            <a:noFill/>
          </a:ln>
        </p:spPr>
      </p:pic>
      <p:sp>
        <p:nvSpPr>
          <p:cNvPr id="264" name="Google Shape;264;p37"/>
          <p:cNvSpPr txBox="1"/>
          <p:nvPr/>
        </p:nvSpPr>
        <p:spPr>
          <a:xfrm>
            <a:off x="5155413" y="31500"/>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a:t>
            </a:r>
            <a:endParaRPr>
              <a:latin typeface="Open Sans"/>
              <a:ea typeface="Open Sans"/>
              <a:cs typeface="Open Sans"/>
              <a:sym typeface="Open Sans"/>
            </a:endParaRPr>
          </a:p>
        </p:txBody>
      </p:sp>
      <p:pic>
        <p:nvPicPr>
          <p:cNvPr id="265" name="Google Shape;265;p37"/>
          <p:cNvPicPr preferRelativeResize="0"/>
          <p:nvPr/>
        </p:nvPicPr>
        <p:blipFill rotWithShape="1">
          <a:blip r:embed="rId5">
            <a:alphaModFix/>
          </a:blip>
          <a:srcRect b="9205" l="9849" r="6962" t="6880"/>
          <a:stretch/>
        </p:blipFill>
        <p:spPr>
          <a:xfrm>
            <a:off x="0" y="2751644"/>
            <a:ext cx="4529325" cy="2284506"/>
          </a:xfrm>
          <a:prstGeom prst="rect">
            <a:avLst/>
          </a:prstGeom>
          <a:noFill/>
          <a:ln>
            <a:noFill/>
          </a:ln>
        </p:spPr>
      </p:pic>
      <p:sp>
        <p:nvSpPr>
          <p:cNvPr id="266" name="Google Shape;266;p37"/>
          <p:cNvSpPr txBox="1"/>
          <p:nvPr/>
        </p:nvSpPr>
        <p:spPr>
          <a:xfrm>
            <a:off x="571488" y="2430275"/>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 + MSE</a:t>
            </a:r>
            <a:endParaRPr>
              <a:latin typeface="Open Sans"/>
              <a:ea typeface="Open Sans"/>
              <a:cs typeface="Open Sans"/>
              <a:sym typeface="Open Sans"/>
            </a:endParaRPr>
          </a:p>
        </p:txBody>
      </p:sp>
      <p:pic>
        <p:nvPicPr>
          <p:cNvPr id="267" name="Google Shape;267;p37"/>
          <p:cNvPicPr preferRelativeResize="0"/>
          <p:nvPr/>
        </p:nvPicPr>
        <p:blipFill rotWithShape="1">
          <a:blip r:embed="rId6">
            <a:alphaModFix/>
          </a:blip>
          <a:srcRect b="9440" l="10266" r="7136" t="6645"/>
          <a:stretch/>
        </p:blipFill>
        <p:spPr>
          <a:xfrm>
            <a:off x="4595850" y="2725743"/>
            <a:ext cx="4548150" cy="2310407"/>
          </a:xfrm>
          <a:prstGeom prst="rect">
            <a:avLst/>
          </a:prstGeom>
          <a:noFill/>
          <a:ln>
            <a:noFill/>
          </a:ln>
        </p:spPr>
      </p:pic>
      <p:sp>
        <p:nvSpPr>
          <p:cNvPr id="268" name="Google Shape;268;p37"/>
          <p:cNvSpPr txBox="1"/>
          <p:nvPr/>
        </p:nvSpPr>
        <p:spPr>
          <a:xfrm>
            <a:off x="5231363" y="2430275"/>
            <a:ext cx="34290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LSGAN | L1 + MSE weighted</a:t>
            </a:r>
            <a:endParaRPr>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a rectifier?</a:t>
            </a:r>
            <a:endParaRPr/>
          </a:p>
        </p:txBody>
      </p:sp>
      <p:sp>
        <p:nvSpPr>
          <p:cNvPr id="274" name="Google Shape;274;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may argue that we can directly train a location controlled abnormality generator by simply giving the segmentation mask. (The loss can be the L2 difference between the tumour image and the output)</a:t>
            </a:r>
            <a:endParaRPr/>
          </a:p>
          <a:p>
            <a:pPr indent="-342900" lvl="0" marL="457200" rtl="0" algn="l">
              <a:spcBef>
                <a:spcPts val="0"/>
              </a:spcBef>
              <a:spcAft>
                <a:spcPts val="0"/>
              </a:spcAft>
              <a:buSzPts val="1800"/>
              <a:buChar char="●"/>
            </a:pPr>
            <a:r>
              <a:rPr lang="en"/>
              <a:t>So the reason we use a rectifier is because we want the corresponding abnormal, healthy image pair while training. This is useful because</a:t>
            </a:r>
            <a:endParaRPr/>
          </a:p>
          <a:p>
            <a:pPr indent="-317500" lvl="1" marL="1028700" rtl="0" algn="l">
              <a:spcBef>
                <a:spcPts val="0"/>
              </a:spcBef>
              <a:spcAft>
                <a:spcPts val="0"/>
              </a:spcAft>
              <a:buSzPts val="1400"/>
              <a:buChar char="○"/>
            </a:pPr>
            <a:r>
              <a:rPr lang="en"/>
              <a:t>Having the healthy image ensures that our model will preserve all the features outside the bounding box, and this will be very useful when we combine such abnormality generators - or simply when we want complete control over the image outside the target area.</a:t>
            </a:r>
            <a:endParaRPr/>
          </a:p>
          <a:p>
            <a:pPr indent="-317500" lvl="1" marL="1028700" rtl="0" algn="l">
              <a:spcBef>
                <a:spcPts val="0"/>
              </a:spcBef>
              <a:spcAft>
                <a:spcPts val="0"/>
              </a:spcAft>
              <a:buSzPts val="1400"/>
              <a:buChar char="○"/>
            </a:pPr>
            <a:r>
              <a:rPr lang="en"/>
              <a:t>Having the </a:t>
            </a:r>
            <a:r>
              <a:rPr lang="en"/>
              <a:t>surrounding</a:t>
            </a:r>
            <a:r>
              <a:rPr lang="en"/>
              <a:t> image information given as input, the training will be significantly easy and faster.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Experiments/Applications</a:t>
            </a:r>
            <a:endParaRPr/>
          </a:p>
        </p:txBody>
      </p:sp>
      <p:sp>
        <p:nvSpPr>
          <p:cNvPr id="280" name="Google Shape;280;p3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While training the rectifier, we used the tumour image as a target. We showed that this was treated as an outlier by the model. But instead of the tumour image, what if we use an image with the tumour region blurred (say by a gaussian filter), or completely </a:t>
            </a:r>
            <a:r>
              <a:rPr lang="en"/>
              <a:t>blackened</a:t>
            </a:r>
            <a:r>
              <a:rPr lang="en"/>
              <a:t> out?</a:t>
            </a:r>
            <a:endParaRPr/>
          </a:p>
          <a:p>
            <a:pPr indent="-342900" lvl="0" marL="457200" rtl="0" algn="l">
              <a:spcBef>
                <a:spcPts val="0"/>
              </a:spcBef>
              <a:spcAft>
                <a:spcPts val="0"/>
              </a:spcAft>
              <a:buSzPts val="1800"/>
              <a:buChar char="●"/>
            </a:pPr>
            <a:r>
              <a:rPr lang="en"/>
              <a:t>Of course this is only for datasets that do not have healthy images - for those having healthy images, we can simply use a random crop operation for training the rectifier.</a:t>
            </a:r>
            <a:endParaRPr/>
          </a:p>
          <a:p>
            <a:pPr indent="-342900" lvl="0" marL="457200" rtl="0" algn="l">
              <a:spcBef>
                <a:spcPts val="0"/>
              </a:spcBef>
              <a:spcAft>
                <a:spcPts val="0"/>
              </a:spcAft>
              <a:buSzPts val="1800"/>
              <a:buChar char="●"/>
            </a:pPr>
            <a:r>
              <a:rPr lang="en"/>
              <a:t>This method can be further augmented for generating complicated textures/objects in images. We can have a separate “abnormality generator” and have an end to end training with such a generator incorporated.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&lt;ctd&gt;</a:t>
            </a:r>
            <a:endParaRPr/>
          </a:p>
        </p:txBody>
      </p:sp>
      <p:sp>
        <p:nvSpPr>
          <p:cNvPr id="286" name="Google Shape;286;p4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method can also be used for conditional location controlled abnormality generator, in cases where the abnormality has grades.</a:t>
            </a:r>
            <a:endParaRPr/>
          </a:p>
          <a:p>
            <a:pPr indent="-342900" lvl="0" marL="457200" rtl="0" algn="l">
              <a:spcBef>
                <a:spcPts val="0"/>
              </a:spcBef>
              <a:spcAft>
                <a:spcPts val="0"/>
              </a:spcAft>
              <a:buSzPts val="1800"/>
              <a:buChar char="●"/>
            </a:pPr>
            <a:r>
              <a:rPr lang="en"/>
              <a:t>We could see the output of the pix2pix network was a bit blurred out - the region outside the target region has some loss in the edges. To counter this, we can add skip connections in the pix2pix architecture so that on down sampling, such high-detail data is not lost, thus helping us preserve the resolution of the image.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92" name="Google Shape;292;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project, we have proposed a method of generating location controlled abnormality images, which can be generalised for Medical Imaging Applications like fractures, retinopathy, pneumonia, etc.</a:t>
            </a:r>
            <a:endParaRPr/>
          </a:p>
          <a:p>
            <a:pPr indent="-342900" lvl="0" marL="457200" rtl="0" algn="l">
              <a:spcBef>
                <a:spcPts val="0"/>
              </a:spcBef>
              <a:spcAft>
                <a:spcPts val="0"/>
              </a:spcAft>
              <a:buSzPts val="1800"/>
              <a:buChar char="●"/>
            </a:pPr>
            <a:r>
              <a:rPr lang="en"/>
              <a:t>We proposed a rectifier based pipeline that helps preserve the other features in the image, while easing the training process of the abnormality generator.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dataset used</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used the BRATS dataset, which contains the tumour + segmentation information.</a:t>
            </a:r>
            <a:endParaRPr/>
          </a:p>
          <a:p>
            <a:pPr indent="-342900" lvl="0" marL="457200" rtl="0" algn="l">
              <a:spcBef>
                <a:spcPts val="0"/>
              </a:spcBef>
              <a:spcAft>
                <a:spcPts val="0"/>
              </a:spcAft>
              <a:buSzPts val="1800"/>
              <a:buChar char="●"/>
            </a:pPr>
            <a:r>
              <a:rPr lang="en"/>
              <a:t>The data is already processed, ie, the skull is cropped off.</a:t>
            </a:r>
            <a:endParaRPr/>
          </a:p>
          <a:p>
            <a:pPr indent="-342900" lvl="0" marL="457200" rtl="0" algn="l">
              <a:spcBef>
                <a:spcPts val="0"/>
              </a:spcBef>
              <a:spcAft>
                <a:spcPts val="0"/>
              </a:spcAft>
              <a:buSzPts val="1800"/>
              <a:buChar char="●"/>
            </a:pPr>
            <a:r>
              <a:rPr lang="en"/>
              <a:t>Since the MRI is 3D, with the z coordinate varying from [0,~150], we have used 26 images per MRI in the range [70-95]</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98" name="Google Shape;298;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Context Encoders: Feature Learning by Inpainting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your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Sample Images from the dataset</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860900" y="1225225"/>
            <a:ext cx="3437501" cy="3354001"/>
          </a:xfrm>
          <a:prstGeom prst="rect">
            <a:avLst/>
          </a:prstGeom>
          <a:noFill/>
          <a:ln>
            <a:noFill/>
          </a:ln>
        </p:spPr>
      </p:pic>
      <p:pic>
        <p:nvPicPr>
          <p:cNvPr id="83" name="Google Shape;83;p16"/>
          <p:cNvPicPr preferRelativeResize="0"/>
          <p:nvPr/>
        </p:nvPicPr>
        <p:blipFill>
          <a:blip r:embed="rId4">
            <a:alphaModFix/>
          </a:blip>
          <a:stretch>
            <a:fillRect/>
          </a:stretch>
        </p:blipFill>
        <p:spPr>
          <a:xfrm>
            <a:off x="4939400" y="1227539"/>
            <a:ext cx="3437501" cy="33493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39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Image Generation Pipeline</a:t>
            </a:r>
            <a:endParaRPr/>
          </a:p>
        </p:txBody>
      </p:sp>
      <p:sp>
        <p:nvSpPr>
          <p:cNvPr id="89" name="Google Shape;89;p17"/>
          <p:cNvSpPr txBox="1"/>
          <p:nvPr>
            <p:ph idx="1" type="body"/>
          </p:nvPr>
        </p:nvSpPr>
        <p:spPr>
          <a:xfrm>
            <a:off x="152200" y="1052325"/>
            <a:ext cx="8830200" cy="3526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0" name="Google Shape;90;p17"/>
          <p:cNvSpPr/>
          <p:nvPr/>
        </p:nvSpPr>
        <p:spPr>
          <a:xfrm>
            <a:off x="311700" y="1225225"/>
            <a:ext cx="11655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Tumour Image</a:t>
            </a:r>
            <a:endParaRPr/>
          </a:p>
        </p:txBody>
      </p:sp>
      <p:sp>
        <p:nvSpPr>
          <p:cNvPr id="91" name="Google Shape;91;p17"/>
          <p:cNvSpPr/>
          <p:nvPr/>
        </p:nvSpPr>
        <p:spPr>
          <a:xfrm>
            <a:off x="3231050" y="1225225"/>
            <a:ext cx="11655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Rectified</a:t>
            </a:r>
            <a:r>
              <a:rPr lang="en"/>
              <a:t> Image</a:t>
            </a:r>
            <a:endParaRPr/>
          </a:p>
        </p:txBody>
      </p:sp>
      <p:sp>
        <p:nvSpPr>
          <p:cNvPr id="92" name="Google Shape;92;p17"/>
          <p:cNvSpPr/>
          <p:nvPr/>
        </p:nvSpPr>
        <p:spPr>
          <a:xfrm>
            <a:off x="5739825" y="1225225"/>
            <a:ext cx="11655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Rectified</a:t>
            </a:r>
            <a:r>
              <a:rPr lang="en"/>
              <a:t> Image</a:t>
            </a:r>
            <a:endParaRPr/>
          </a:p>
        </p:txBody>
      </p:sp>
      <p:sp>
        <p:nvSpPr>
          <p:cNvPr id="93" name="Google Shape;93;p17"/>
          <p:cNvSpPr/>
          <p:nvPr/>
        </p:nvSpPr>
        <p:spPr>
          <a:xfrm>
            <a:off x="7666800" y="1225225"/>
            <a:ext cx="11655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Bounding Box</a:t>
            </a:r>
            <a:endParaRPr/>
          </a:p>
        </p:txBody>
      </p:sp>
      <p:sp>
        <p:nvSpPr>
          <p:cNvPr id="94" name="Google Shape;94;p17"/>
          <p:cNvSpPr/>
          <p:nvPr/>
        </p:nvSpPr>
        <p:spPr>
          <a:xfrm>
            <a:off x="1878925" y="1297075"/>
            <a:ext cx="950400" cy="3675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Rectifier</a:t>
            </a:r>
            <a:endParaRPr sz="1000"/>
          </a:p>
        </p:txBody>
      </p:sp>
      <p:sp>
        <p:nvSpPr>
          <p:cNvPr id="95" name="Google Shape;95;p17"/>
          <p:cNvSpPr/>
          <p:nvPr/>
        </p:nvSpPr>
        <p:spPr>
          <a:xfrm>
            <a:off x="1435675" y="2154500"/>
            <a:ext cx="1836900" cy="5112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Abnormality Inserter</a:t>
            </a:r>
            <a:endParaRPr/>
          </a:p>
        </p:txBody>
      </p:sp>
      <p:sp>
        <p:nvSpPr>
          <p:cNvPr id="96" name="Google Shape;96;p17"/>
          <p:cNvSpPr/>
          <p:nvPr/>
        </p:nvSpPr>
        <p:spPr>
          <a:xfrm>
            <a:off x="6364175" y="2154500"/>
            <a:ext cx="1836900" cy="5112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Abnormality Inserter</a:t>
            </a:r>
            <a:endParaRPr/>
          </a:p>
        </p:txBody>
      </p:sp>
      <p:cxnSp>
        <p:nvCxnSpPr>
          <p:cNvPr id="97" name="Google Shape;97;p17"/>
          <p:cNvCxnSpPr>
            <a:stCxn id="91" idx="3"/>
            <a:endCxn id="92" idx="1"/>
          </p:cNvCxnSpPr>
          <p:nvPr/>
        </p:nvCxnSpPr>
        <p:spPr>
          <a:xfrm>
            <a:off x="4396550" y="1480825"/>
            <a:ext cx="1343400" cy="0"/>
          </a:xfrm>
          <a:prstGeom prst="straightConnector1">
            <a:avLst/>
          </a:prstGeom>
          <a:noFill/>
          <a:ln cap="flat" cmpd="sng" w="28575">
            <a:solidFill>
              <a:schemeClr val="dk2"/>
            </a:solidFill>
            <a:prstDash val="dash"/>
            <a:round/>
            <a:headEnd len="med" w="med" type="none"/>
            <a:tailEnd len="med" w="med" type="none"/>
          </a:ln>
        </p:spPr>
      </p:cxnSp>
      <p:cxnSp>
        <p:nvCxnSpPr>
          <p:cNvPr id="98" name="Google Shape;98;p17"/>
          <p:cNvCxnSpPr/>
          <p:nvPr/>
        </p:nvCxnSpPr>
        <p:spPr>
          <a:xfrm>
            <a:off x="5024500" y="1052325"/>
            <a:ext cx="0" cy="35268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7"/>
          <p:cNvCxnSpPr>
            <a:stCxn id="91" idx="2"/>
            <a:endCxn id="95" idx="3"/>
          </p:cNvCxnSpPr>
          <p:nvPr/>
        </p:nvCxnSpPr>
        <p:spPr>
          <a:xfrm rot="5400000">
            <a:off x="3206300" y="1802725"/>
            <a:ext cx="673800" cy="541200"/>
          </a:xfrm>
          <a:prstGeom prst="curvedConnector2">
            <a:avLst/>
          </a:prstGeom>
          <a:noFill/>
          <a:ln cap="flat" cmpd="sng" w="9525">
            <a:solidFill>
              <a:schemeClr val="dk2"/>
            </a:solidFill>
            <a:prstDash val="solid"/>
            <a:round/>
            <a:headEnd len="med" w="med" type="none"/>
            <a:tailEnd len="med" w="med" type="stealth"/>
          </a:ln>
        </p:spPr>
      </p:cxnSp>
      <p:cxnSp>
        <p:nvCxnSpPr>
          <p:cNvPr id="100" name="Google Shape;100;p17"/>
          <p:cNvCxnSpPr>
            <a:stCxn id="95" idx="1"/>
            <a:endCxn id="90" idx="2"/>
          </p:cNvCxnSpPr>
          <p:nvPr/>
        </p:nvCxnSpPr>
        <p:spPr>
          <a:xfrm rot="10800000">
            <a:off x="894475" y="1736300"/>
            <a:ext cx="541200" cy="673800"/>
          </a:xfrm>
          <a:prstGeom prst="curvedConnector2">
            <a:avLst/>
          </a:prstGeom>
          <a:noFill/>
          <a:ln cap="flat" cmpd="sng" w="9525">
            <a:solidFill>
              <a:schemeClr val="dk2"/>
            </a:solidFill>
            <a:prstDash val="solid"/>
            <a:round/>
            <a:headEnd len="med" w="med" type="none"/>
            <a:tailEnd len="med" w="med" type="stealth"/>
          </a:ln>
        </p:spPr>
      </p:cxnSp>
      <p:cxnSp>
        <p:nvCxnSpPr>
          <p:cNvPr id="101" name="Google Shape;101;p17"/>
          <p:cNvCxnSpPr>
            <a:stCxn id="90" idx="3"/>
            <a:endCxn id="94" idx="2"/>
          </p:cNvCxnSpPr>
          <p:nvPr/>
        </p:nvCxnSpPr>
        <p:spPr>
          <a:xfrm>
            <a:off x="1477200" y="1480825"/>
            <a:ext cx="401700" cy="600"/>
          </a:xfrm>
          <a:prstGeom prst="curvedConnector3">
            <a:avLst>
              <a:gd fmla="val 50003" name="adj1"/>
            </a:avLst>
          </a:prstGeom>
          <a:noFill/>
          <a:ln cap="flat" cmpd="sng" w="9525">
            <a:solidFill>
              <a:schemeClr val="dk2"/>
            </a:solidFill>
            <a:prstDash val="solid"/>
            <a:round/>
            <a:headEnd len="med" w="med" type="none"/>
            <a:tailEnd len="med" w="med" type="stealth"/>
          </a:ln>
        </p:spPr>
      </p:cxnSp>
      <p:cxnSp>
        <p:nvCxnSpPr>
          <p:cNvPr id="102" name="Google Shape;102;p17"/>
          <p:cNvCxnSpPr>
            <a:stCxn id="94" idx="6"/>
            <a:endCxn id="91" idx="1"/>
          </p:cNvCxnSpPr>
          <p:nvPr/>
        </p:nvCxnSpPr>
        <p:spPr>
          <a:xfrm>
            <a:off x="2829325" y="1480825"/>
            <a:ext cx="401700" cy="600"/>
          </a:xfrm>
          <a:prstGeom prst="curvedConnector3">
            <a:avLst>
              <a:gd fmla="val 50003" name="adj1"/>
            </a:avLst>
          </a:prstGeom>
          <a:noFill/>
          <a:ln cap="flat" cmpd="sng" w="9525">
            <a:solidFill>
              <a:schemeClr val="dk2"/>
            </a:solidFill>
            <a:prstDash val="solid"/>
            <a:round/>
            <a:headEnd len="med" w="med" type="none"/>
            <a:tailEnd len="med" w="med" type="triangle"/>
          </a:ln>
        </p:spPr>
      </p:cxnSp>
      <p:sp>
        <p:nvSpPr>
          <p:cNvPr id="103" name="Google Shape;103;p17"/>
          <p:cNvSpPr txBox="1"/>
          <p:nvPr/>
        </p:nvSpPr>
        <p:spPr>
          <a:xfrm>
            <a:off x="480900" y="3815425"/>
            <a:ext cx="2394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Pix2Pix Training</a:t>
            </a:r>
            <a:endParaRPr>
              <a:latin typeface="Open Sans"/>
              <a:ea typeface="Open Sans"/>
              <a:cs typeface="Open Sans"/>
              <a:sym typeface="Open Sans"/>
            </a:endParaRPr>
          </a:p>
        </p:txBody>
      </p:sp>
      <p:sp>
        <p:nvSpPr>
          <p:cNvPr id="104" name="Google Shape;104;p17"/>
          <p:cNvSpPr/>
          <p:nvPr/>
        </p:nvSpPr>
        <p:spPr>
          <a:xfrm>
            <a:off x="3272600" y="2999425"/>
            <a:ext cx="11655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Bounding Box</a:t>
            </a:r>
            <a:endParaRPr/>
          </a:p>
        </p:txBody>
      </p:sp>
      <p:cxnSp>
        <p:nvCxnSpPr>
          <p:cNvPr id="105" name="Google Shape;105;p17"/>
          <p:cNvCxnSpPr>
            <a:stCxn id="104" idx="0"/>
            <a:endCxn id="95" idx="3"/>
          </p:cNvCxnSpPr>
          <p:nvPr/>
        </p:nvCxnSpPr>
        <p:spPr>
          <a:xfrm flipH="1" rot="5400000">
            <a:off x="3269300" y="2413375"/>
            <a:ext cx="589200" cy="582900"/>
          </a:xfrm>
          <a:prstGeom prst="curvedConnector2">
            <a:avLst/>
          </a:prstGeom>
          <a:noFill/>
          <a:ln cap="flat" cmpd="sng" w="9525">
            <a:solidFill>
              <a:schemeClr val="dk2"/>
            </a:solidFill>
            <a:prstDash val="solid"/>
            <a:round/>
            <a:headEnd len="med" w="med" type="none"/>
            <a:tailEnd len="med" w="med" type="stealth"/>
          </a:ln>
        </p:spPr>
      </p:cxnSp>
      <p:sp>
        <p:nvSpPr>
          <p:cNvPr id="106" name="Google Shape;106;p17"/>
          <p:cNvSpPr txBox="1"/>
          <p:nvPr/>
        </p:nvSpPr>
        <p:spPr>
          <a:xfrm>
            <a:off x="5125425" y="3815425"/>
            <a:ext cx="23943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Testing Pipeline</a:t>
            </a:r>
            <a:endParaRPr>
              <a:latin typeface="Open Sans"/>
              <a:ea typeface="Open Sans"/>
              <a:cs typeface="Open Sans"/>
              <a:sym typeface="Open Sans"/>
            </a:endParaRPr>
          </a:p>
        </p:txBody>
      </p:sp>
      <p:sp>
        <p:nvSpPr>
          <p:cNvPr id="107" name="Google Shape;107;p17"/>
          <p:cNvSpPr/>
          <p:nvPr/>
        </p:nvSpPr>
        <p:spPr>
          <a:xfrm>
            <a:off x="6699875" y="3024750"/>
            <a:ext cx="11655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Tumour Image</a:t>
            </a:r>
            <a:endParaRPr/>
          </a:p>
        </p:txBody>
      </p:sp>
      <p:cxnSp>
        <p:nvCxnSpPr>
          <p:cNvPr id="108" name="Google Shape;108;p17"/>
          <p:cNvCxnSpPr>
            <a:stCxn id="92" idx="2"/>
            <a:endCxn id="96" idx="0"/>
          </p:cNvCxnSpPr>
          <p:nvPr/>
        </p:nvCxnSpPr>
        <p:spPr>
          <a:xfrm flipH="1" rot="-5400000">
            <a:off x="6593475" y="1465525"/>
            <a:ext cx="418200" cy="960000"/>
          </a:xfrm>
          <a:prstGeom prst="curvedConnector3">
            <a:avLst>
              <a:gd fmla="val 49985" name="adj1"/>
            </a:avLst>
          </a:prstGeom>
          <a:noFill/>
          <a:ln cap="flat" cmpd="sng" w="9525">
            <a:solidFill>
              <a:schemeClr val="dk2"/>
            </a:solidFill>
            <a:prstDash val="solid"/>
            <a:round/>
            <a:headEnd len="med" w="med" type="none"/>
            <a:tailEnd len="med" w="med" type="triangle"/>
          </a:ln>
        </p:spPr>
      </p:cxnSp>
      <p:cxnSp>
        <p:nvCxnSpPr>
          <p:cNvPr id="109" name="Google Shape;109;p17"/>
          <p:cNvCxnSpPr>
            <a:stCxn id="93" idx="2"/>
            <a:endCxn id="96" idx="0"/>
          </p:cNvCxnSpPr>
          <p:nvPr/>
        </p:nvCxnSpPr>
        <p:spPr>
          <a:xfrm rot="5400000">
            <a:off x="7557000" y="1462075"/>
            <a:ext cx="418200" cy="966900"/>
          </a:xfrm>
          <a:prstGeom prst="curvedConnector3">
            <a:avLst>
              <a:gd fmla="val 49985" name="adj1"/>
            </a:avLst>
          </a:prstGeom>
          <a:noFill/>
          <a:ln cap="flat" cmpd="sng" w="9525">
            <a:solidFill>
              <a:schemeClr val="dk2"/>
            </a:solidFill>
            <a:prstDash val="solid"/>
            <a:round/>
            <a:headEnd len="med" w="med" type="none"/>
            <a:tailEnd len="med" w="med" type="triangle"/>
          </a:ln>
        </p:spPr>
      </p:cxnSp>
      <p:cxnSp>
        <p:nvCxnSpPr>
          <p:cNvPr id="110" name="Google Shape;110;p17"/>
          <p:cNvCxnSpPr>
            <a:stCxn id="96" idx="2"/>
            <a:endCxn id="107" idx="0"/>
          </p:cNvCxnSpPr>
          <p:nvPr/>
        </p:nvCxnSpPr>
        <p:spPr>
          <a:xfrm flipH="1" rot="-5400000">
            <a:off x="7103375" y="2844950"/>
            <a:ext cx="359100" cy="600"/>
          </a:xfrm>
          <a:prstGeom prst="curvedConnector3">
            <a:avLst>
              <a:gd fmla="val 49993"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Section 1: Rectifier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Idea</a:t>
            </a:r>
            <a:endParaRPr/>
          </a:p>
        </p:txBody>
      </p:sp>
      <p:sp>
        <p:nvSpPr>
          <p:cNvPr id="121" name="Google Shape;12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Normal Brain images are not readily available as it involves interaction with magnetic waves so healthy brain images are scarce</a:t>
            </a:r>
            <a:endParaRPr/>
          </a:p>
          <a:p>
            <a:pPr indent="-342900" lvl="0" marL="457200" rtl="0" algn="l">
              <a:spcBef>
                <a:spcPts val="0"/>
              </a:spcBef>
              <a:spcAft>
                <a:spcPts val="0"/>
              </a:spcAft>
              <a:buSzPts val="1800"/>
              <a:buChar char="●"/>
            </a:pPr>
            <a:r>
              <a:rPr lang="en"/>
              <a:t>Given a MRI image with a tumour, the corresponding healthy brain image is sparser.</a:t>
            </a:r>
            <a:endParaRPr/>
          </a:p>
          <a:p>
            <a:pPr indent="-342900" lvl="0" marL="457200" rtl="0" algn="l">
              <a:spcBef>
                <a:spcPts val="0"/>
              </a:spcBef>
              <a:spcAft>
                <a:spcPts val="0"/>
              </a:spcAft>
              <a:buSzPts val="1800"/>
              <a:buChar char="●"/>
            </a:pPr>
            <a:r>
              <a:rPr lang="en"/>
              <a:t>To deal with above, we came up with </a:t>
            </a:r>
            <a:r>
              <a:rPr lang="en"/>
              <a:t>a </a:t>
            </a:r>
            <a:r>
              <a:rPr lang="en"/>
              <a:t>rectifier network which performs image inpainting on a brain image with tumour part cropped out generates the </a:t>
            </a:r>
            <a:r>
              <a:rPr lang="en"/>
              <a:t>complete healthy </a:t>
            </a:r>
            <a:r>
              <a:rPr lang="en"/>
              <a:t>image.</a:t>
            </a:r>
            <a:endParaRPr/>
          </a:p>
          <a:p>
            <a:pPr indent="-342900" lvl="0" marL="457200" rtl="0" algn="l">
              <a:spcBef>
                <a:spcPts val="0"/>
              </a:spcBef>
              <a:spcAft>
                <a:spcPts val="0"/>
              </a:spcAft>
              <a:buSzPts val="1800"/>
              <a:buChar char="●"/>
            </a:pPr>
            <a:r>
              <a:rPr lang="en"/>
              <a:t>Above network is trained as a separate network from the main network for location controlled tumour generation from normal brain image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Experiments</a:t>
            </a:r>
            <a:endParaRPr/>
          </a:p>
        </p:txBody>
      </p:sp>
      <p:sp>
        <p:nvSpPr>
          <p:cNvPr id="127" name="Google Shape;127;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tried two methods for image inpainting  - Context Encoders and Pix2Pix GANS.</a:t>
            </a:r>
            <a:endParaRPr/>
          </a:p>
          <a:p>
            <a:pPr indent="-342900" lvl="0" marL="457200" rtl="0" algn="l">
              <a:spcBef>
                <a:spcPts val="0"/>
              </a:spcBef>
              <a:spcAft>
                <a:spcPts val="0"/>
              </a:spcAft>
              <a:buSzPts val="1800"/>
              <a:buChar char="●"/>
            </a:pPr>
            <a:r>
              <a:rPr lang="en"/>
              <a:t>We got good results from the Pix2Pix network, but the context encoder gave suboptimal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Encoder</a:t>
            </a:r>
            <a:endParaRPr/>
          </a:p>
        </p:txBody>
      </p:sp>
      <p:sp>
        <p:nvSpPr>
          <p:cNvPr id="133" name="Google Shape;133;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1"/>
          <p:cNvPicPr preferRelativeResize="0"/>
          <p:nvPr/>
        </p:nvPicPr>
        <p:blipFill>
          <a:blip r:embed="rId3">
            <a:alphaModFix/>
          </a:blip>
          <a:stretch>
            <a:fillRect/>
          </a:stretch>
        </p:blipFill>
        <p:spPr>
          <a:xfrm>
            <a:off x="509075" y="1225225"/>
            <a:ext cx="8125849" cy="380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