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7"/>
  </p:notesMasterIdLst>
  <p:sldIdLst>
    <p:sldId id="256" r:id="rId2"/>
    <p:sldId id="259" r:id="rId3"/>
    <p:sldId id="258" r:id="rId4"/>
    <p:sldId id="257" r:id="rId5"/>
    <p:sldId id="276" r:id="rId6"/>
    <p:sldId id="262" r:id="rId7"/>
    <p:sldId id="263" r:id="rId8"/>
    <p:sldId id="284" r:id="rId9"/>
    <p:sldId id="290" r:id="rId10"/>
    <p:sldId id="268" r:id="rId11"/>
    <p:sldId id="271" r:id="rId12"/>
    <p:sldId id="291" r:id="rId13"/>
    <p:sldId id="292" r:id="rId14"/>
    <p:sldId id="293" r:id="rId15"/>
    <p:sldId id="294" r:id="rId16"/>
    <p:sldId id="295" r:id="rId17"/>
    <p:sldId id="296" r:id="rId18"/>
    <p:sldId id="272" r:id="rId19"/>
    <p:sldId id="274" r:id="rId20"/>
    <p:sldId id="297" r:id="rId21"/>
    <p:sldId id="299" r:id="rId22"/>
    <p:sldId id="300" r:id="rId23"/>
    <p:sldId id="286" r:id="rId24"/>
    <p:sldId id="29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2" autoAdjust="0"/>
    <p:restoredTop sz="94799" autoAdjust="0"/>
  </p:normalViewPr>
  <p:slideViewPr>
    <p:cSldViewPr snapToGrid="0">
      <p:cViewPr varScale="1">
        <p:scale>
          <a:sx n="82" d="100"/>
          <a:sy n="82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E0FCD-182F-4212-B54C-1BB4390DD558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9F6AB-E2E4-4735-8E42-77382F694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7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434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1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9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859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8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9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424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38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18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1946420"/>
          </a:xfrm>
        </p:spPr>
        <p:txBody>
          <a:bodyPr/>
          <a:lstStyle/>
          <a:p>
            <a:r>
              <a:rPr lang="en-IN" sz="5400" dirty="0">
                <a:latin typeface="Algerian" panose="04020705040A02060702" pitchFamily="82" charset="0"/>
                <a:ea typeface="+mj-ea"/>
                <a:cs typeface="+mj-cs"/>
              </a:rPr>
              <a:t>Marketing Prediction Analysis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15177"/>
            <a:ext cx="6831673" cy="1127339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Group 4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Mentor Name :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Parth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2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54" y="935755"/>
            <a:ext cx="8973788" cy="5827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 Univariate Graph Description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86154" y="2219175"/>
            <a:ext cx="10377054" cy="213822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PROD_CD : </a:t>
            </a:r>
            <a:r>
              <a:rPr lang="en-IN" dirty="0"/>
              <a:t>There are total 86 Products.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SLSMAN_CD :</a:t>
            </a:r>
            <a:r>
              <a:rPr lang="en-IN" dirty="0"/>
              <a:t> There are total 224 Salesmen.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TARGET_IN_EA : </a:t>
            </a:r>
            <a:r>
              <a:rPr lang="en-IN" dirty="0"/>
              <a:t>All unique number of Targets are 2020. 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ACH_IN_EA : </a:t>
            </a:r>
            <a:r>
              <a:rPr lang="en-IN" dirty="0"/>
              <a:t>All unique number of Achieved Targets are 2020. 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55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145473"/>
            <a:ext cx="9601200" cy="6388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Graphs: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7" name="Picture 2" descr="C:\Users\admin\Desktop\project\New folder\ALL_VARIABLE_histogram.png">
            <a:extLst>
              <a:ext uri="{FF2B5EF4-FFF2-40B4-BE49-F238E27FC236}">
                <a16:creationId xmlns:a16="http://schemas.microsoft.com/office/drawing/2014/main" id="{1D002D59-22A0-4CDB-B5B7-C6D40D03E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984" y="784277"/>
            <a:ext cx="6355099" cy="4916727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9BF691-22BB-404D-9200-2509CABBE021}"/>
              </a:ext>
            </a:extLst>
          </p:cNvPr>
          <p:cNvSpPr txBox="1"/>
          <p:nvPr/>
        </p:nvSpPr>
        <p:spPr>
          <a:xfrm>
            <a:off x="7511143" y="1913281"/>
            <a:ext cx="4500518" cy="331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/>
                </a:solidFill>
              </a:rPr>
              <a:t>Right skewed therefore we can say it must have outliers for PROD_CD.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/>
                </a:solidFill>
              </a:rPr>
              <a:t>Here on SLSMAN_CD  most of the data's having same slight frequencies.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/>
                </a:solidFill>
              </a:rPr>
              <a:t>Right skewed outliers  are there for TARGET_IN_EA.</a:t>
            </a:r>
          </a:p>
        </p:txBody>
      </p:sp>
    </p:spTree>
    <p:extLst>
      <p:ext uri="{BB962C8B-B14F-4D97-AF65-F5344CB8AC3E}">
        <p14:creationId xmlns:p14="http://schemas.microsoft.com/office/powerpoint/2010/main" val="236703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4E85A36-5476-4123-B480-79A8E202C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38" y="410808"/>
            <a:ext cx="749268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0214A7-88CB-4270-9BFC-8C8D70F857E1}"/>
              </a:ext>
            </a:extLst>
          </p:cNvPr>
          <p:cNvSpPr txBox="1"/>
          <p:nvPr/>
        </p:nvSpPr>
        <p:spPr>
          <a:xfrm>
            <a:off x="1352938" y="4908309"/>
            <a:ext cx="86315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Represent "product code" in x label and "TARGET_IN_EA" in y label and see the scatter plot in the form of bar plot.</a:t>
            </a:r>
          </a:p>
        </p:txBody>
      </p:sp>
    </p:spTree>
    <p:extLst>
      <p:ext uri="{BB962C8B-B14F-4D97-AF65-F5344CB8AC3E}">
        <p14:creationId xmlns:p14="http://schemas.microsoft.com/office/powerpoint/2010/main" val="164690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271864E-DBF0-4A6A-A6F4-554C2CA8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16" y="605637"/>
            <a:ext cx="7985788" cy="426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E06BAD-3518-461C-82AA-55F489353DB8}"/>
              </a:ext>
            </a:extLst>
          </p:cNvPr>
          <p:cNvSpPr txBox="1"/>
          <p:nvPr/>
        </p:nvSpPr>
        <p:spPr>
          <a:xfrm>
            <a:off x="1154274" y="5253335"/>
            <a:ext cx="98834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Scatter plot for "TARGET_IN_EA" and “SLSMAN_CD" , whereas Y label is "TARGET_IN_EA" and " SLSMAN_CD " as X label</a:t>
            </a:r>
            <a:endParaRPr lang="en-IN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7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ADA3-8147-41B3-AE7F-84D36F2D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30" y="265923"/>
            <a:ext cx="9601200" cy="751114"/>
          </a:xfrm>
        </p:spPr>
        <p:txBody>
          <a:bodyPr>
            <a:normAutofit/>
          </a:bodyPr>
          <a:lstStyle/>
          <a:p>
            <a:r>
              <a:rPr lang="en-IN" sz="3600" b="1" dirty="0"/>
              <a:t>DISTRIBUTION PLOTS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34340E5-13AB-4B8A-9AEA-B5EA58DE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30" y="813253"/>
            <a:ext cx="5662668" cy="298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G:\EcxleR Project\EDA Graphs\SLSMAN_CD_distplot.png">
            <a:extLst>
              <a:ext uri="{FF2B5EF4-FFF2-40B4-BE49-F238E27FC236}">
                <a16:creationId xmlns:a16="http://schemas.microsoft.com/office/drawing/2014/main" id="{B041EBD9-580C-476E-A101-50C747B1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30" y="3952162"/>
            <a:ext cx="5282199" cy="290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:\EcxleR Project\EDA Graphs\PROD_CD_distplot.png">
            <a:extLst>
              <a:ext uri="{FF2B5EF4-FFF2-40B4-BE49-F238E27FC236}">
                <a16:creationId xmlns:a16="http://schemas.microsoft.com/office/drawing/2014/main" id="{DED5075C-F4D2-41C8-B1FE-90E2842E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72" y="813253"/>
            <a:ext cx="5080523" cy="348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9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5F5529-9E90-4306-AA34-32B42B89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93307"/>
            <a:ext cx="3396343" cy="727788"/>
          </a:xfrm>
        </p:spPr>
        <p:txBody>
          <a:bodyPr>
            <a:normAutofit/>
          </a:bodyPr>
          <a:lstStyle/>
          <a:p>
            <a:r>
              <a:rPr lang="en-IN" sz="3600" b="1" dirty="0"/>
              <a:t>SCATTER PLOTS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E588D1-3242-4DAE-A742-3180C4936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9" y="765112"/>
            <a:ext cx="5151633" cy="324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2794EA7-00F1-40C9-B89E-7F17DC4A6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55" y="4012263"/>
            <a:ext cx="6456784" cy="28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0F2AD9B-B9B6-4066-AC72-811A8F4C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45" y="765112"/>
            <a:ext cx="4292082" cy="370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6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914AC0-ECD5-4B73-A75F-0F37E352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69979"/>
            <a:ext cx="2192693" cy="573833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BOX PLOTS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7706226-3638-439E-9F07-0CC057AC0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0" y="542039"/>
            <a:ext cx="6027575" cy="33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F9E6791-02F6-4568-A99E-8D42B0DF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80" y="542040"/>
            <a:ext cx="5451362" cy="333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19E0DE4-FEC9-4DED-BE58-4387641D9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" y="3877809"/>
            <a:ext cx="11520196" cy="291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2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914AC0-ECD5-4B73-A75F-0F37E352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69979"/>
            <a:ext cx="2192693" cy="573833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BAR PLOTS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45B029-3E14-4091-A3C2-D01B41E4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8" y="643812"/>
            <a:ext cx="5514392" cy="31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FE77F1D-0417-4EA0-AFDD-AD0D9466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33" y="643812"/>
            <a:ext cx="6136432" cy="31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79BFCAE-741B-4A76-B35D-B7DC8590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0" y="3918857"/>
            <a:ext cx="11436220" cy="25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2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Algerian" panose="04020705040A02060702" pitchFamily="82" charset="0"/>
              </a:rPr>
              <a:t>Model Building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4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949" y="649134"/>
            <a:ext cx="4957051" cy="5634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lgerian" panose="04020705040A02060702" pitchFamily="82" charset="0"/>
              </a:rPr>
              <a:t>MoDels</a:t>
            </a:r>
            <a:r>
              <a:rPr lang="en-US" b="1" dirty="0">
                <a:latin typeface="Algerian" panose="04020705040A02060702" pitchFamily="82" charset="0"/>
              </a:rPr>
              <a:t> Built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989" y="1939847"/>
            <a:ext cx="7056440" cy="19136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Random Forest with </a:t>
            </a:r>
            <a:r>
              <a:rPr lang="en-US" b="1" dirty="0" err="1"/>
              <a:t>RandomizedSearchCV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 err="1"/>
              <a:t>LightGBM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XGBClassifier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7656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Contents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57745"/>
            <a:ext cx="9601200" cy="450965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FLOW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DEPLOYMENT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657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5C17C3-69EC-4138-94BB-E5FAEA39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Forest with </a:t>
            </a:r>
            <a:r>
              <a:rPr lang="en-US" b="1" dirty="0" err="1"/>
              <a:t>RandomizedSearchCV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74031-014C-4C37-9871-AF9F5CDD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Score – 99.28%</a:t>
            </a:r>
          </a:p>
          <a:p>
            <a:r>
              <a:rPr lang="en-IN" dirty="0"/>
              <a:t>Testing Score – 88.47%</a:t>
            </a:r>
          </a:p>
          <a:p>
            <a:r>
              <a:rPr lang="en-IN" dirty="0"/>
              <a:t>RMSE – 0.0512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03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5C17C3-69EC-4138-94BB-E5FAEA39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/>
              <a:t>LightGBM</a:t>
            </a:r>
            <a:endParaRPr lang="en-US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74031-014C-4C37-9871-AF9F5CDD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Score – 99.85%</a:t>
            </a:r>
          </a:p>
          <a:p>
            <a:r>
              <a:rPr lang="en-IN" dirty="0"/>
              <a:t>Testing Score – 88.32%</a:t>
            </a:r>
          </a:p>
          <a:p>
            <a:r>
              <a:rPr lang="en-IN" dirty="0"/>
              <a:t>RMSE – 0.05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135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5C17C3-69EC-4138-94BB-E5FAEA39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Forest with </a:t>
            </a:r>
            <a:r>
              <a:rPr lang="en-US" b="1" dirty="0" err="1"/>
              <a:t>RandomizedSearchCV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74031-014C-4C37-9871-AF9F5CDD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Score – 82.28%</a:t>
            </a:r>
          </a:p>
          <a:p>
            <a:r>
              <a:rPr lang="en-IN" dirty="0"/>
              <a:t>Testing Score – 73.56%</a:t>
            </a:r>
          </a:p>
          <a:p>
            <a:r>
              <a:rPr lang="en-IN" dirty="0"/>
              <a:t>RMSE – 182.75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541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Algerian" panose="04020705040A02060702" pitchFamily="82" charset="0"/>
              </a:rPr>
              <a:t>Model Deployment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92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989D-6733-4E4C-8735-1B568A35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298" y="2687216"/>
            <a:ext cx="7539135" cy="741784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Deployment is in Process…</a:t>
            </a:r>
          </a:p>
        </p:txBody>
      </p:sp>
    </p:spTree>
    <p:extLst>
      <p:ext uri="{BB962C8B-B14F-4D97-AF65-F5344CB8AC3E}">
        <p14:creationId xmlns:p14="http://schemas.microsoft.com/office/powerpoint/2010/main" val="2525630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048" y="1920462"/>
            <a:ext cx="8104635" cy="1508538"/>
          </a:xfrm>
        </p:spPr>
        <p:txBody>
          <a:bodyPr anchor="ctr"/>
          <a:lstStyle/>
          <a:p>
            <a:r>
              <a:rPr lang="en-US" dirty="0">
                <a:latin typeface="Algerian" panose="04020705040A02060702" pitchFamily="82" charset="0"/>
              </a:rPr>
              <a:t>Thank You!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6028" y="3588737"/>
            <a:ext cx="8229600" cy="1918952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92000"/>
              </a:lnSpc>
            </a:pPr>
            <a:r>
              <a:rPr lang="en-IN" sz="2800" dirty="0">
                <a:solidFill>
                  <a:schemeClr val="tx2"/>
                </a:solidFill>
                <a:latin typeface="Algerian" panose="04020705040A02060702" pitchFamily="82" charset="0"/>
              </a:rPr>
              <a:t>Vimal</a:t>
            </a:r>
          </a:p>
          <a:p>
            <a:pPr algn="r">
              <a:lnSpc>
                <a:spcPct val="92000"/>
              </a:lnSpc>
            </a:pPr>
            <a:r>
              <a:rPr lang="en-IN" sz="2800" dirty="0">
                <a:solidFill>
                  <a:schemeClr val="tx2"/>
                </a:solidFill>
                <a:latin typeface="Algerian" panose="04020705040A02060702" pitchFamily="82" charset="0"/>
              </a:rPr>
              <a:t>			     Nilesh </a:t>
            </a:r>
            <a:r>
              <a:rPr lang="en-IN" sz="2800" dirty="0" err="1">
                <a:solidFill>
                  <a:schemeClr val="tx2"/>
                </a:solidFill>
                <a:latin typeface="Algerian" panose="04020705040A02060702" pitchFamily="82" charset="0"/>
              </a:rPr>
              <a:t>Sinkar</a:t>
            </a:r>
            <a:endParaRPr lang="en-IN" sz="2800" dirty="0">
              <a:solidFill>
                <a:schemeClr val="tx2"/>
              </a:solidFill>
              <a:latin typeface="Algerian" panose="04020705040A02060702" pitchFamily="82" charset="0"/>
            </a:endParaRPr>
          </a:p>
          <a:p>
            <a:pPr algn="r">
              <a:lnSpc>
                <a:spcPct val="92000"/>
              </a:lnSpc>
            </a:pPr>
            <a:r>
              <a:rPr lang="en-IN" sz="2800" dirty="0">
                <a:solidFill>
                  <a:schemeClr val="tx2"/>
                </a:solidFill>
                <a:latin typeface="Algerian" panose="04020705040A02060702" pitchFamily="82" charset="0"/>
              </a:rPr>
              <a:t>			    Niraj Mohabey</a:t>
            </a:r>
          </a:p>
          <a:p>
            <a:pPr algn="r">
              <a:lnSpc>
                <a:spcPct val="92000"/>
              </a:lnSpc>
            </a:pPr>
            <a:r>
              <a:rPr lang="en-IN" sz="2800" dirty="0">
                <a:solidFill>
                  <a:schemeClr val="tx2"/>
                </a:solidFill>
                <a:latin typeface="Algerian" panose="04020705040A02060702" pitchFamily="82" charset="0"/>
              </a:rPr>
              <a:t>			    Punya</a:t>
            </a:r>
          </a:p>
          <a:p>
            <a:pPr algn="r">
              <a:lnSpc>
                <a:spcPct val="92000"/>
              </a:lnSpc>
            </a:pPr>
            <a:r>
              <a:rPr lang="en-IN" sz="2800" dirty="0">
                <a:solidFill>
                  <a:schemeClr val="tx2"/>
                </a:solidFill>
                <a:latin typeface="Algerian" panose="04020705040A02060702" pitchFamily="82" charset="0"/>
              </a:rPr>
              <a:t>			    </a:t>
            </a:r>
            <a:r>
              <a:rPr lang="en-IN" sz="2800" dirty="0" err="1">
                <a:solidFill>
                  <a:schemeClr val="tx2"/>
                </a:solidFill>
                <a:latin typeface="Algerian" panose="04020705040A02060702" pitchFamily="82" charset="0"/>
              </a:rPr>
              <a:t>Akshay</a:t>
            </a:r>
            <a:r>
              <a:rPr lang="en-IN" sz="2800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IN" sz="2800" dirty="0" err="1">
                <a:solidFill>
                  <a:schemeClr val="tx2"/>
                </a:solidFill>
                <a:latin typeface="Algerian" panose="04020705040A02060702" pitchFamily="82" charset="0"/>
              </a:rPr>
              <a:t>Chopade</a:t>
            </a:r>
            <a:endParaRPr lang="en-IN" sz="2800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70867"/>
            <a:ext cx="9601200" cy="239330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Objective:</a:t>
            </a:r>
            <a:br>
              <a:rPr lang="en-US" b="1" dirty="0">
                <a:solidFill>
                  <a:srgbClr val="002776"/>
                </a:solidFill>
                <a:latin typeface="Arial"/>
              </a:rPr>
            </a:br>
            <a:r>
              <a:rPr lang="en-US" b="1" dirty="0">
                <a:solidFill>
                  <a:srgbClr val="002776"/>
                </a:solidFill>
                <a:latin typeface="Arial"/>
              </a:rPr>
              <a:t>	</a:t>
            </a:r>
            <a:r>
              <a:rPr lang="en-US" sz="2000" dirty="0">
                <a:latin typeface="+mn-lt"/>
                <a:ea typeface="+mn-ea"/>
                <a:cs typeface="+mn-cs"/>
              </a:rPr>
              <a:t>Each Salesperson will be assigned with a Target(no of products to be sold) for each months. Which is given to them based on their last month's Achievement(no of products sold) </a:t>
            </a:r>
            <a:r>
              <a:rPr lang="en-US" sz="2000" dirty="0" err="1">
                <a:latin typeface="+mn-lt"/>
                <a:ea typeface="+mn-ea"/>
                <a:cs typeface="+mn-cs"/>
              </a:rPr>
              <a:t>i.e</a:t>
            </a:r>
            <a:r>
              <a:rPr lang="en-US" sz="2000" dirty="0">
                <a:latin typeface="+mn-lt"/>
                <a:ea typeface="+mn-ea"/>
                <a:cs typeface="+mn-cs"/>
              </a:rPr>
              <a:t> 10% Increased from the last achievement.</a:t>
            </a:r>
            <a:endParaRPr lang="en-IN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78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Project Flow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9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495" y="276701"/>
            <a:ext cx="8387269" cy="61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6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0" y="1561860"/>
            <a:ext cx="9612971" cy="3734279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EDA(Exploratory Data Analysis)</a:t>
            </a: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6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793123" y="4013130"/>
            <a:ext cx="10605753" cy="39924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number of rows</a:t>
            </a:r>
            <a:r>
              <a:rPr lang="en-US" dirty="0"/>
              <a:t> – 5840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number of columns</a:t>
            </a:r>
            <a:r>
              <a:rPr lang="en-US" dirty="0"/>
              <a:t> –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Target Variable -  </a:t>
            </a:r>
            <a:r>
              <a:rPr lang="en-IN" dirty="0"/>
              <a:t>TARGET_IN_EA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909777" y="4013130"/>
            <a:ext cx="189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Unique Values of each variable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8416" y="175838"/>
            <a:ext cx="941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lgerian" panose="04020705040A02060702" pitchFamily="82" charset="0"/>
              </a:rPr>
              <a:t>EDA(Exploratory Data Analysis)</a:t>
            </a:r>
            <a:endParaRPr lang="en-IN" sz="2400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487D1D-F3CE-428D-ADB6-67F730129E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7468" y="804139"/>
            <a:ext cx="7072050" cy="29001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62CF7-6995-48CC-905D-572916493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972" y="4013130"/>
            <a:ext cx="3149541" cy="159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9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25" y="1851107"/>
            <a:ext cx="5594868" cy="51100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Correlation Matrix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85CA-8D64-44E8-AE02-B09B3A96D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25" y="2774437"/>
            <a:ext cx="5594868" cy="36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6178CF-1D4F-4B60-80C2-2D1F5A06F42D}"/>
              </a:ext>
            </a:extLst>
          </p:cNvPr>
          <p:cNvSpPr txBox="1">
            <a:spLocks/>
          </p:cNvSpPr>
          <p:nvPr/>
        </p:nvSpPr>
        <p:spPr>
          <a:xfrm>
            <a:off x="1173325" y="578970"/>
            <a:ext cx="7906415" cy="511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Variable Transformation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D7754-08EC-4187-B262-502CB627B4B2}"/>
              </a:ext>
            </a:extLst>
          </p:cNvPr>
          <p:cNvSpPr txBox="1"/>
          <p:nvPr/>
        </p:nvSpPr>
        <p:spPr>
          <a:xfrm>
            <a:off x="1173325" y="1183278"/>
            <a:ext cx="10844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“SLSMAN_CD”, “PROD_CD”, “ACH_IN_EA”  these variables are converted to numeric.</a:t>
            </a:r>
          </a:p>
        </p:txBody>
      </p:sp>
    </p:spTree>
    <p:extLst>
      <p:ext uri="{BB962C8B-B14F-4D97-AF65-F5344CB8AC3E}">
        <p14:creationId xmlns:p14="http://schemas.microsoft.com/office/powerpoint/2010/main" val="416613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42F356-6421-479C-ABC0-DDBF2E8DE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7" y="1250302"/>
            <a:ext cx="11039670" cy="53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BB9572-7F75-46F3-B7C3-9C7FD08F709F}"/>
              </a:ext>
            </a:extLst>
          </p:cNvPr>
          <p:cNvSpPr txBox="1"/>
          <p:nvPr/>
        </p:nvSpPr>
        <p:spPr>
          <a:xfrm>
            <a:off x="1462573" y="371965"/>
            <a:ext cx="27362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lgerian" panose="04020705040A02060702" pitchFamily="82" charset="0"/>
                <a:ea typeface="+mj-ea"/>
                <a:cs typeface="+mj-cs"/>
              </a:rPr>
              <a:t>PAIRPLOT</a:t>
            </a:r>
          </a:p>
        </p:txBody>
      </p:sp>
    </p:spTree>
    <p:extLst>
      <p:ext uri="{BB962C8B-B14F-4D97-AF65-F5344CB8AC3E}">
        <p14:creationId xmlns:p14="http://schemas.microsoft.com/office/powerpoint/2010/main" val="9933687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1257</TotalTime>
  <Words>407</Words>
  <Application>Microsoft Office PowerPoint</Application>
  <PresentationFormat>Widescreen</PresentationFormat>
  <Paragraphs>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Algerian</vt:lpstr>
      <vt:lpstr>Arial</vt:lpstr>
      <vt:lpstr>Calibri</vt:lpstr>
      <vt:lpstr>Franklin Gothic Book</vt:lpstr>
      <vt:lpstr>Wingdings</vt:lpstr>
      <vt:lpstr>Crop</vt:lpstr>
      <vt:lpstr>Marketing Prediction Analysis</vt:lpstr>
      <vt:lpstr>Contents</vt:lpstr>
      <vt:lpstr>Objective:  Each Salesperson will be assigned with a Target(no of products to be sold) for each months. Which is given to them based on their last month's Achievement(no of products sold) i.e 10% Increased from the last achievement.</vt:lpstr>
      <vt:lpstr>Project Flow</vt:lpstr>
      <vt:lpstr>PowerPoint Presentation</vt:lpstr>
      <vt:lpstr>EDA(Exploratory Data Analysis)</vt:lpstr>
      <vt:lpstr>PowerPoint Presentation</vt:lpstr>
      <vt:lpstr>Correlation Matrix</vt:lpstr>
      <vt:lpstr>PowerPoint Presentation</vt:lpstr>
      <vt:lpstr> Univariate Graph Description</vt:lpstr>
      <vt:lpstr>Graphs:</vt:lpstr>
      <vt:lpstr>PowerPoint Presentation</vt:lpstr>
      <vt:lpstr>PowerPoint Presentation</vt:lpstr>
      <vt:lpstr>DISTRIBUTION PLOTS</vt:lpstr>
      <vt:lpstr>SCATTER PLOTS</vt:lpstr>
      <vt:lpstr>BOX PLOTS</vt:lpstr>
      <vt:lpstr>BAR PLOTS</vt:lpstr>
      <vt:lpstr>Model Building</vt:lpstr>
      <vt:lpstr>MoDels Built</vt:lpstr>
      <vt:lpstr>Random Forest with RandomizedSearchCV </vt:lpstr>
      <vt:lpstr>LightGBM</vt:lpstr>
      <vt:lpstr>Random Forest with RandomizedSearchCV </vt:lpstr>
      <vt:lpstr>Model Deployment</vt:lpstr>
      <vt:lpstr>Model Deployment is in Process…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</dc:title>
  <dc:creator>Admin</dc:creator>
  <cp:lastModifiedBy>Niraj Mohabey</cp:lastModifiedBy>
  <cp:revision>91</cp:revision>
  <dcterms:created xsi:type="dcterms:W3CDTF">2020-08-06T10:25:50Z</dcterms:created>
  <dcterms:modified xsi:type="dcterms:W3CDTF">2020-10-24T12:39:03Z</dcterms:modified>
</cp:coreProperties>
</file>