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6" r:id="rId3"/>
    <p:sldId id="257" r:id="rId4"/>
    <p:sldId id="265" r:id="rId5"/>
    <p:sldId id="258" r:id="rId6"/>
    <p:sldId id="259" r:id="rId7"/>
    <p:sldId id="260" r:id="rId8"/>
    <p:sldId id="261" r:id="rId9"/>
    <p:sldId id="262" r:id="rId10"/>
    <p:sldId id="263"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97757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7BDA14-8086-44E3-AF6D-CFA874A4215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176178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763263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3706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284357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2508472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685035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133369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391584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396429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271359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BDA14-8086-44E3-AF6D-CFA874A4215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151708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BDA14-8086-44E3-AF6D-CFA874A4215D}" type="datetimeFigureOut">
              <a:rPr lang="en-IN" smtClean="0"/>
              <a:t>29-07-2021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215916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65716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64554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57BDA14-8086-44E3-AF6D-CFA874A4215D}" type="datetimeFigureOut">
              <a:rPr lang="en-IN" smtClean="0"/>
              <a:t>29-07-2021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24898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7BDA14-8086-44E3-AF6D-CFA874A4215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007A1A-ED32-4B65-830D-D28CCB2F0DC7}" type="slidenum">
              <a:rPr lang="en-IN" smtClean="0"/>
              <a:t>‹#›</a:t>
            </a:fld>
            <a:endParaRPr lang="en-IN"/>
          </a:p>
        </p:txBody>
      </p:sp>
    </p:spTree>
    <p:extLst>
      <p:ext uri="{BB962C8B-B14F-4D97-AF65-F5344CB8AC3E}">
        <p14:creationId xmlns:p14="http://schemas.microsoft.com/office/powerpoint/2010/main" val="396212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7BDA14-8086-44E3-AF6D-CFA874A4215D}" type="datetimeFigureOut">
              <a:rPr lang="en-IN" smtClean="0"/>
              <a:t>29-07-2021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F007A1A-ED32-4B65-830D-D28CCB2F0DC7}" type="slidenum">
              <a:rPr lang="en-IN" smtClean="0"/>
              <a:t>‹#›</a:t>
            </a:fld>
            <a:endParaRPr lang="en-IN"/>
          </a:p>
        </p:txBody>
      </p:sp>
    </p:spTree>
    <p:extLst>
      <p:ext uri="{BB962C8B-B14F-4D97-AF65-F5344CB8AC3E}">
        <p14:creationId xmlns:p14="http://schemas.microsoft.com/office/powerpoint/2010/main" val="37192450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74A2-4BF9-4F05-92F9-23A10C52CAF8}"/>
              </a:ext>
            </a:extLst>
          </p:cNvPr>
          <p:cNvSpPr>
            <a:spLocks noGrp="1"/>
          </p:cNvSpPr>
          <p:nvPr>
            <p:ph type="ctrTitle"/>
          </p:nvPr>
        </p:nvSpPr>
        <p:spPr>
          <a:xfrm>
            <a:off x="685800" y="1122363"/>
            <a:ext cx="7772400" cy="1265730"/>
          </a:xfrm>
        </p:spPr>
        <p:txBody>
          <a:bodyPr/>
          <a:lstStyle/>
          <a:p>
            <a:r>
              <a:rPr lang="en-US" dirty="0"/>
              <a:t>Fake News Detection</a:t>
            </a:r>
            <a:endParaRPr lang="en-IN" dirty="0"/>
          </a:p>
        </p:txBody>
      </p:sp>
      <p:sp>
        <p:nvSpPr>
          <p:cNvPr id="3" name="Subtitle 2">
            <a:extLst>
              <a:ext uri="{FF2B5EF4-FFF2-40B4-BE49-F238E27FC236}">
                <a16:creationId xmlns:a16="http://schemas.microsoft.com/office/drawing/2014/main" id="{01078D47-188B-4822-B1D0-5B10FBF7DA2C}"/>
              </a:ext>
            </a:extLst>
          </p:cNvPr>
          <p:cNvSpPr>
            <a:spLocks noGrp="1"/>
          </p:cNvSpPr>
          <p:nvPr>
            <p:ph type="subTitle" idx="1"/>
          </p:nvPr>
        </p:nvSpPr>
        <p:spPr>
          <a:xfrm>
            <a:off x="866442" y="3266983"/>
            <a:ext cx="6620968" cy="2006353"/>
          </a:xfrm>
        </p:spPr>
        <p:txBody>
          <a:bodyPr>
            <a:normAutofit/>
          </a:bodyPr>
          <a:lstStyle/>
          <a:p>
            <a:pPr algn="l"/>
            <a:r>
              <a:rPr lang="en-US" dirty="0">
                <a:solidFill>
                  <a:schemeClr val="tx1"/>
                </a:solidFill>
              </a:rPr>
              <a:t>Submitted by: </a:t>
            </a:r>
          </a:p>
          <a:p>
            <a:pPr algn="l"/>
            <a:r>
              <a:rPr lang="en-US">
                <a:solidFill>
                  <a:schemeClr val="tx1"/>
                </a:solidFill>
              </a:rPr>
              <a:t>Niraj Patel</a:t>
            </a:r>
            <a:endParaRPr lang="en-US" dirty="0">
              <a:solidFill>
                <a:schemeClr val="tx1"/>
              </a:solidFill>
            </a:endParaRPr>
          </a:p>
        </p:txBody>
      </p:sp>
    </p:spTree>
    <p:extLst>
      <p:ext uri="{BB962C8B-B14F-4D97-AF65-F5344CB8AC3E}">
        <p14:creationId xmlns:p14="http://schemas.microsoft.com/office/powerpoint/2010/main" val="296467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5D65-8F77-4B8C-B6A2-7888A4CD169B}"/>
              </a:ext>
            </a:extLst>
          </p:cNvPr>
          <p:cNvSpPr>
            <a:spLocks noGrp="1"/>
          </p:cNvSpPr>
          <p:nvPr>
            <p:ph type="title"/>
          </p:nvPr>
        </p:nvSpPr>
        <p:spPr/>
        <p:txBody>
          <a:bodyPr/>
          <a:lstStyle/>
          <a:p>
            <a:r>
              <a:rPr lang="en-US" sz="4400" b="1" dirty="0">
                <a:latin typeface="Trebuchet MS" charset="0"/>
                <a:ea typeface="Trebuchet MS" charset="0"/>
                <a:cs typeface="Trebuchet MS" charset="0"/>
              </a:rPr>
              <a:t>Modelling</a:t>
            </a:r>
            <a:endParaRPr lang="en-IN" dirty="0"/>
          </a:p>
        </p:txBody>
      </p:sp>
      <p:sp>
        <p:nvSpPr>
          <p:cNvPr id="3" name="Content Placeholder 2">
            <a:extLst>
              <a:ext uri="{FF2B5EF4-FFF2-40B4-BE49-F238E27FC236}">
                <a16:creationId xmlns:a16="http://schemas.microsoft.com/office/drawing/2014/main" id="{0FE295D8-23AE-4A50-A7CF-D622739A6AB8}"/>
              </a:ext>
            </a:extLst>
          </p:cNvPr>
          <p:cNvSpPr>
            <a:spLocks noGrp="1"/>
          </p:cNvSpPr>
          <p:nvPr>
            <p:ph idx="1"/>
          </p:nvPr>
        </p:nvSpPr>
        <p:spPr/>
        <p:txBody>
          <a:bodyPr>
            <a:normAutofit/>
          </a:bodyPr>
          <a:lstStyle/>
          <a:p>
            <a:pPr marL="0" indent="0">
              <a:buNone/>
            </a:pPr>
            <a:r>
              <a:rPr lang="en-US" dirty="0"/>
              <a:t>We used Multinomial Naive Bayes because </a:t>
            </a:r>
            <a:r>
              <a:rPr lang="en-US" b="1" i="0" dirty="0">
                <a:effectLst/>
                <a:latin typeface="arial" panose="020B0604020202020204" pitchFamily="34" charset="0"/>
              </a:rPr>
              <a:t>it </a:t>
            </a:r>
            <a:r>
              <a:rPr lang="en-US" b="0" i="0" dirty="0">
                <a:effectLst/>
                <a:latin typeface="arial" panose="020B0604020202020204" pitchFamily="34" charset="0"/>
              </a:rPr>
              <a:t>is one of the most popular supervised learning classifications that is used for the analysis of the categorical text data. Text data classification is gaining popularity because there is an enormous amount of information available in email, documents, websites, etc. that needs to be analyzed.</a:t>
            </a:r>
            <a:endParaRPr lang="en-IN" dirty="0"/>
          </a:p>
        </p:txBody>
      </p:sp>
    </p:spTree>
    <p:extLst>
      <p:ext uri="{BB962C8B-B14F-4D97-AF65-F5344CB8AC3E}">
        <p14:creationId xmlns:p14="http://schemas.microsoft.com/office/powerpoint/2010/main" val="41269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F23E-B3A4-4CDE-8D79-02C4B4DBD814}"/>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186F2BFB-C2C0-49A2-BD17-32769A36118E}"/>
              </a:ext>
            </a:extLst>
          </p:cNvPr>
          <p:cNvSpPr>
            <a:spLocks noGrp="1"/>
          </p:cNvSpPr>
          <p:nvPr>
            <p:ph idx="1"/>
          </p:nvPr>
        </p:nvSpPr>
        <p:spPr/>
        <p:txBody>
          <a:bodyPr/>
          <a:lstStyle/>
          <a:p>
            <a:pPr marL="0" algn="l" fontAlgn="t">
              <a:spcBef>
                <a:spcPts val="0"/>
              </a:spcBef>
              <a:spcAft>
                <a:spcPts val="0"/>
              </a:spcAft>
            </a:pPr>
            <a:r>
              <a:rPr lang="en-US" sz="1800" b="1" i="0" u="none" strike="noStrike" dirty="0">
                <a:solidFill>
                  <a:srgbClr val="FFFFFF"/>
                </a:solidFill>
                <a:effectLst/>
                <a:latin typeface="Calibri" panose="020F0502020204030204" pitchFamily="34" charset="0"/>
              </a:rPr>
              <a:t>MODEL</a:t>
            </a:r>
            <a:endParaRPr lang="en-IN" sz="1800" b="0" i="0" u="none" strike="noStrike" dirty="0">
              <a:effectLst/>
              <a:latin typeface="Arial" panose="020B0604020202020204" pitchFamily="34" charset="0"/>
            </a:endParaRPr>
          </a:p>
          <a:p>
            <a:pPr marL="0" algn="l" fontAlgn="t">
              <a:spcBef>
                <a:spcPts val="0"/>
              </a:spcBef>
              <a:spcAft>
                <a:spcPts val="0"/>
              </a:spcAft>
            </a:pPr>
            <a:r>
              <a:rPr lang="en-US" sz="1800" b="1" i="0" u="none" strike="noStrike" dirty="0">
                <a:solidFill>
                  <a:srgbClr val="FFFFFF"/>
                </a:solidFill>
                <a:effectLst/>
                <a:latin typeface="Calibri" panose="020F0502020204030204" pitchFamily="34" charset="0"/>
              </a:rPr>
              <a:t>Score (in %)</a:t>
            </a:r>
            <a:endParaRPr lang="en-IN" sz="1800" b="0" i="0" u="none" strike="noStrike" dirty="0">
              <a:effectLst/>
              <a:latin typeface="Arial" panose="020B060402020202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3E4B03A7-31A5-4ECF-BA35-DB61EBCD6AA5}"/>
              </a:ext>
            </a:extLst>
          </p:cNvPr>
          <p:cNvGraphicFramePr>
            <a:graphicFrameLocks noGrp="1"/>
          </p:cNvGraphicFramePr>
          <p:nvPr>
            <p:extLst>
              <p:ext uri="{D42A27DB-BD31-4B8C-83A1-F6EECF244321}">
                <p14:modId xmlns:p14="http://schemas.microsoft.com/office/powerpoint/2010/main" val="2593286282"/>
              </p:ext>
            </p:extLst>
          </p:nvPr>
        </p:nvGraphicFramePr>
        <p:xfrm>
          <a:off x="827699" y="1406939"/>
          <a:ext cx="7277613" cy="2194560"/>
        </p:xfrm>
        <a:graphic>
          <a:graphicData uri="http://schemas.openxmlformats.org/drawingml/2006/table">
            <a:tbl>
              <a:tblPr firstRow="1" bandRow="1">
                <a:tableStyleId>{5C22544A-7EE6-4342-B048-85BDC9FD1C3A}</a:tableStyleId>
              </a:tblPr>
              <a:tblGrid>
                <a:gridCol w="2425871">
                  <a:extLst>
                    <a:ext uri="{9D8B030D-6E8A-4147-A177-3AD203B41FA5}">
                      <a16:colId xmlns:a16="http://schemas.microsoft.com/office/drawing/2014/main" val="1670273889"/>
                    </a:ext>
                  </a:extLst>
                </a:gridCol>
                <a:gridCol w="2425871">
                  <a:extLst>
                    <a:ext uri="{9D8B030D-6E8A-4147-A177-3AD203B41FA5}">
                      <a16:colId xmlns:a16="http://schemas.microsoft.com/office/drawing/2014/main" val="4119034883"/>
                    </a:ext>
                  </a:extLst>
                </a:gridCol>
                <a:gridCol w="2425871">
                  <a:extLst>
                    <a:ext uri="{9D8B030D-6E8A-4147-A177-3AD203B41FA5}">
                      <a16:colId xmlns:a16="http://schemas.microsoft.com/office/drawing/2014/main" val="499764496"/>
                    </a:ext>
                  </a:extLst>
                </a:gridCol>
              </a:tblGrid>
              <a:tr h="303098">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Multinomial NB Algorithm</a:t>
                      </a:r>
                    </a:p>
                    <a:p>
                      <a:endParaRPr lang="en-IN" dirty="0"/>
                    </a:p>
                  </a:txBody>
                  <a:tcPr/>
                </a:tc>
                <a:tc>
                  <a:txBody>
                    <a:bodyPr/>
                    <a:lstStyle/>
                    <a:p>
                      <a:r>
                        <a:rPr lang="en-US" dirty="0"/>
                        <a:t>Accuracy %(CV)</a:t>
                      </a:r>
                      <a:endParaRPr lang="en-IN"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dirty="0"/>
                        <a:t>Accuracy %(Tf-idf)</a:t>
                      </a:r>
                      <a:endParaRPr lang="en-IN" dirty="0"/>
                    </a:p>
                    <a:p>
                      <a:endParaRPr lang="en-IN" dirty="0"/>
                    </a:p>
                  </a:txBody>
                  <a:tcPr/>
                </a:tc>
                <a:extLst>
                  <a:ext uri="{0D108BD9-81ED-4DB2-BD59-A6C34878D82A}">
                    <a16:rowId xmlns:a16="http://schemas.microsoft.com/office/drawing/2014/main" val="2383125826"/>
                  </a:ext>
                </a:extLst>
              </a:tr>
              <a:tr h="523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column</a:t>
                      </a:r>
                      <a:endParaRPr lang="en-IN" dirty="0"/>
                    </a:p>
                    <a:p>
                      <a:endParaRPr lang="en-IN" dirty="0"/>
                    </a:p>
                  </a:txBody>
                  <a:tcPr/>
                </a:tc>
                <a:tc>
                  <a:txBody>
                    <a:bodyPr/>
                    <a:lstStyle/>
                    <a:p>
                      <a:r>
                        <a:rPr lang="en-IN" dirty="0"/>
                        <a:t>89.776</a:t>
                      </a:r>
                    </a:p>
                  </a:txBody>
                  <a:tcPr/>
                </a:tc>
                <a:tc>
                  <a:txBody>
                    <a:bodyPr/>
                    <a:lstStyle/>
                    <a:p>
                      <a:r>
                        <a:rPr lang="en-IN" dirty="0"/>
                        <a:t>89.959</a:t>
                      </a:r>
                    </a:p>
                  </a:txBody>
                  <a:tcPr/>
                </a:tc>
                <a:extLst>
                  <a:ext uri="{0D108BD9-81ED-4DB2-BD59-A6C34878D82A}">
                    <a16:rowId xmlns:a16="http://schemas.microsoft.com/office/drawing/2014/main" val="1505094338"/>
                  </a:ext>
                </a:extLst>
              </a:tr>
              <a:tr h="523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column</a:t>
                      </a:r>
                      <a:endParaRPr lang="en-IN" dirty="0"/>
                    </a:p>
                    <a:p>
                      <a:endParaRPr lang="en-IN" dirty="0"/>
                    </a:p>
                  </a:txBody>
                  <a:tcPr/>
                </a:tc>
                <a:tc>
                  <a:txBody>
                    <a:bodyPr/>
                    <a:lstStyle/>
                    <a:p>
                      <a:r>
                        <a:rPr lang="en-IN" dirty="0"/>
                        <a:t>90.108</a:t>
                      </a:r>
                    </a:p>
                  </a:txBody>
                  <a:tcPr/>
                </a:tc>
                <a:tc>
                  <a:txBody>
                    <a:bodyPr/>
                    <a:lstStyle/>
                    <a:p>
                      <a:r>
                        <a:rPr lang="en-IN" dirty="0"/>
                        <a:t>88.020</a:t>
                      </a:r>
                    </a:p>
                  </a:txBody>
                  <a:tcPr/>
                </a:tc>
                <a:extLst>
                  <a:ext uri="{0D108BD9-81ED-4DB2-BD59-A6C34878D82A}">
                    <a16:rowId xmlns:a16="http://schemas.microsoft.com/office/drawing/2014/main" val="108959739"/>
                  </a:ext>
                </a:extLst>
              </a:tr>
            </a:tbl>
          </a:graphicData>
        </a:graphic>
      </p:graphicFrame>
      <p:pic>
        <p:nvPicPr>
          <p:cNvPr id="7" name="Picture 6">
            <a:extLst>
              <a:ext uri="{FF2B5EF4-FFF2-40B4-BE49-F238E27FC236}">
                <a16:creationId xmlns:a16="http://schemas.microsoft.com/office/drawing/2014/main" id="{DA968976-AFC4-4AB8-BF3F-BC6BF3E69DAD}"/>
              </a:ext>
            </a:extLst>
          </p:cNvPr>
          <p:cNvPicPr>
            <a:picLocks noChangeAspect="1"/>
          </p:cNvPicPr>
          <p:nvPr/>
        </p:nvPicPr>
        <p:blipFill>
          <a:blip r:embed="rId2"/>
          <a:stretch>
            <a:fillRect/>
          </a:stretch>
        </p:blipFill>
        <p:spPr>
          <a:xfrm>
            <a:off x="695047" y="3801176"/>
            <a:ext cx="3303233" cy="2510723"/>
          </a:xfrm>
          <a:prstGeom prst="rect">
            <a:avLst/>
          </a:prstGeom>
        </p:spPr>
      </p:pic>
      <p:pic>
        <p:nvPicPr>
          <p:cNvPr id="9" name="Picture 8">
            <a:extLst>
              <a:ext uri="{FF2B5EF4-FFF2-40B4-BE49-F238E27FC236}">
                <a16:creationId xmlns:a16="http://schemas.microsoft.com/office/drawing/2014/main" id="{22B3710C-C082-4F3F-ACC0-04923B30A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01176"/>
            <a:ext cx="3444162" cy="2447230"/>
          </a:xfrm>
          <a:prstGeom prst="rect">
            <a:avLst/>
          </a:prstGeom>
        </p:spPr>
      </p:pic>
      <p:sp>
        <p:nvSpPr>
          <p:cNvPr id="11" name="TextBox 10">
            <a:extLst>
              <a:ext uri="{FF2B5EF4-FFF2-40B4-BE49-F238E27FC236}">
                <a16:creationId xmlns:a16="http://schemas.microsoft.com/office/drawing/2014/main" id="{10D2A367-C76F-44F2-AF5F-74A6F7705B75}"/>
              </a:ext>
            </a:extLst>
          </p:cNvPr>
          <p:cNvSpPr txBox="1"/>
          <p:nvPr/>
        </p:nvSpPr>
        <p:spPr>
          <a:xfrm>
            <a:off x="1038688" y="6326910"/>
            <a:ext cx="4572000" cy="369332"/>
          </a:xfrm>
          <a:prstGeom prst="rect">
            <a:avLst/>
          </a:prstGeom>
          <a:noFill/>
        </p:spPr>
        <p:txBody>
          <a:bodyPr wrap="square">
            <a:spAutoFit/>
          </a:bodyPr>
          <a:lstStyle/>
          <a:p>
            <a:r>
              <a:rPr lang="en-US" dirty="0">
                <a:latin typeface="arial" panose="020B0604020202020204" pitchFamily="34" charset="0"/>
              </a:rPr>
              <a:t>Using Text column</a:t>
            </a:r>
            <a:endParaRPr lang="en-IN" dirty="0"/>
          </a:p>
        </p:txBody>
      </p:sp>
      <p:sp>
        <p:nvSpPr>
          <p:cNvPr id="12" name="TextBox 11">
            <a:extLst>
              <a:ext uri="{FF2B5EF4-FFF2-40B4-BE49-F238E27FC236}">
                <a16:creationId xmlns:a16="http://schemas.microsoft.com/office/drawing/2014/main" id="{820DE370-CB36-414E-893B-F0E1CD1B94E2}"/>
              </a:ext>
            </a:extLst>
          </p:cNvPr>
          <p:cNvSpPr txBox="1"/>
          <p:nvPr/>
        </p:nvSpPr>
        <p:spPr>
          <a:xfrm>
            <a:off x="5242264" y="6326910"/>
            <a:ext cx="2863048" cy="369332"/>
          </a:xfrm>
          <a:prstGeom prst="rect">
            <a:avLst/>
          </a:prstGeom>
          <a:noFill/>
        </p:spPr>
        <p:txBody>
          <a:bodyPr wrap="square">
            <a:spAutoFit/>
          </a:bodyPr>
          <a:lstStyle/>
          <a:p>
            <a:r>
              <a:rPr lang="en-US" dirty="0">
                <a:latin typeface="arial" panose="020B0604020202020204" pitchFamily="34" charset="0"/>
              </a:rPr>
              <a:t>Using Title column</a:t>
            </a:r>
            <a:endParaRPr lang="en-IN" dirty="0"/>
          </a:p>
        </p:txBody>
      </p:sp>
    </p:spTree>
    <p:extLst>
      <p:ext uri="{BB962C8B-B14F-4D97-AF65-F5344CB8AC3E}">
        <p14:creationId xmlns:p14="http://schemas.microsoft.com/office/powerpoint/2010/main" val="338387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7E21-DCBE-419A-A177-A037E21561B3}"/>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8C7DA6BA-5F02-476E-93EC-6E5FAE130F40}"/>
              </a:ext>
            </a:extLst>
          </p:cNvPr>
          <p:cNvSpPr>
            <a:spLocks noGrp="1"/>
          </p:cNvSpPr>
          <p:nvPr>
            <p:ph idx="1"/>
          </p:nvPr>
        </p:nvSpPr>
        <p:spPr/>
        <p:txBody>
          <a:bodyPr/>
          <a:lstStyle/>
          <a:p>
            <a:r>
              <a:rPr lang="en-US" dirty="0"/>
              <a:t>We can implement this as a integrated feature on social media platform</a:t>
            </a:r>
            <a:endParaRPr lang="en-IN" dirty="0"/>
          </a:p>
        </p:txBody>
      </p:sp>
    </p:spTree>
    <p:extLst>
      <p:ext uri="{BB962C8B-B14F-4D97-AF65-F5344CB8AC3E}">
        <p14:creationId xmlns:p14="http://schemas.microsoft.com/office/powerpoint/2010/main" val="314811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95D6-EDF7-4764-9C3C-989CBBDE5EC5}"/>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2056BA5F-5C87-4F91-96C6-652945377F65}"/>
              </a:ext>
            </a:extLst>
          </p:cNvPr>
          <p:cNvSpPr>
            <a:spLocks noGrp="1"/>
          </p:cNvSpPr>
          <p:nvPr>
            <p:ph idx="1"/>
          </p:nvPr>
        </p:nvSpPr>
        <p:spPr/>
        <p:txBody>
          <a:bodyPr/>
          <a:lstStyle/>
          <a:p>
            <a:r>
              <a:rPr lang="en-US" dirty="0"/>
              <a:t>What is Fake news</a:t>
            </a:r>
          </a:p>
          <a:p>
            <a:r>
              <a:rPr lang="en-US" dirty="0"/>
              <a:t>Objective</a:t>
            </a:r>
          </a:p>
          <a:p>
            <a:r>
              <a:rPr lang="en-US" dirty="0"/>
              <a:t>Dataset</a:t>
            </a:r>
          </a:p>
          <a:p>
            <a:r>
              <a:rPr lang="en-US" dirty="0"/>
              <a:t>Textual Data Preprocessing</a:t>
            </a:r>
          </a:p>
          <a:p>
            <a:r>
              <a:rPr lang="en-US" dirty="0"/>
              <a:t>Vectorizer</a:t>
            </a:r>
          </a:p>
          <a:p>
            <a:r>
              <a:rPr lang="en-US" dirty="0"/>
              <a:t>Modelling</a:t>
            </a:r>
          </a:p>
          <a:p>
            <a:r>
              <a:rPr lang="en-US" dirty="0"/>
              <a:t>Future Scope</a:t>
            </a:r>
          </a:p>
          <a:p>
            <a:pPr marL="0" indent="0">
              <a:buNone/>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49471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DADA-70A0-48FD-AE97-0DC319F72C41}"/>
              </a:ext>
            </a:extLst>
          </p:cNvPr>
          <p:cNvSpPr>
            <a:spLocks noGrp="1"/>
          </p:cNvSpPr>
          <p:nvPr>
            <p:ph type="title"/>
          </p:nvPr>
        </p:nvSpPr>
        <p:spPr/>
        <p:txBody>
          <a:bodyPr/>
          <a:lstStyle/>
          <a:p>
            <a:r>
              <a:rPr lang="en-US" dirty="0"/>
              <a:t>What is Fake news?</a:t>
            </a:r>
            <a:endParaRPr lang="en-IN" dirty="0"/>
          </a:p>
        </p:txBody>
      </p:sp>
      <p:sp>
        <p:nvSpPr>
          <p:cNvPr id="3" name="Content Placeholder 2">
            <a:extLst>
              <a:ext uri="{FF2B5EF4-FFF2-40B4-BE49-F238E27FC236}">
                <a16:creationId xmlns:a16="http://schemas.microsoft.com/office/drawing/2014/main" id="{B7133EC8-0E27-4301-A704-9E4A67E36AFF}"/>
              </a:ext>
            </a:extLst>
          </p:cNvPr>
          <p:cNvSpPr>
            <a:spLocks noGrp="1"/>
          </p:cNvSpPr>
          <p:nvPr>
            <p:ph idx="1"/>
          </p:nvPr>
        </p:nvSpPr>
        <p:spPr/>
        <p:txBody>
          <a:bodyPr/>
          <a:lstStyle/>
          <a:p>
            <a:r>
              <a:rPr lang="en-US" dirty="0"/>
              <a:t>Fake news's simple meaning is to incorporate information that leads people to the wrong path.</a:t>
            </a:r>
          </a:p>
          <a:p>
            <a:r>
              <a:rPr lang="en-US" dirty="0"/>
              <a:t>Nowadays fake news spreading like water and people share this information without verifying it.</a:t>
            </a:r>
          </a:p>
          <a:p>
            <a:r>
              <a:rPr lang="en-US" dirty="0"/>
              <a:t>This is often done to further or impose certain ideas and is often achieved with political agendas.</a:t>
            </a:r>
          </a:p>
          <a:p>
            <a:r>
              <a:rPr lang="en-US" dirty="0"/>
              <a:t>For media outlets, the ability to attract viewers to their websites is necessary to generate online advertising revenue. So it is necessary to detect fake news.</a:t>
            </a:r>
            <a:endParaRPr lang="en-IN" dirty="0"/>
          </a:p>
        </p:txBody>
      </p:sp>
    </p:spTree>
    <p:extLst>
      <p:ext uri="{BB962C8B-B14F-4D97-AF65-F5344CB8AC3E}">
        <p14:creationId xmlns:p14="http://schemas.microsoft.com/office/powerpoint/2010/main" val="411987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F178-FCD9-4419-8242-3A658255B27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FBE02DC-5432-443C-9E41-70AA5AF054D5}"/>
              </a:ext>
            </a:extLst>
          </p:cNvPr>
          <p:cNvSpPr>
            <a:spLocks noGrp="1"/>
          </p:cNvSpPr>
          <p:nvPr>
            <p:ph idx="1"/>
          </p:nvPr>
        </p:nvSpPr>
        <p:spPr/>
        <p:txBody>
          <a:bodyPr/>
          <a:lstStyle/>
          <a:p>
            <a:r>
              <a:rPr lang="en-US" dirty="0"/>
              <a:t>To build a modal that classifies whether the data is fake or real</a:t>
            </a:r>
            <a:endParaRPr lang="en-IN" dirty="0"/>
          </a:p>
        </p:txBody>
      </p:sp>
    </p:spTree>
    <p:extLst>
      <p:ext uri="{BB962C8B-B14F-4D97-AF65-F5344CB8AC3E}">
        <p14:creationId xmlns:p14="http://schemas.microsoft.com/office/powerpoint/2010/main" val="45064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0618-5E3E-46B0-993B-A00DDD284F8F}"/>
              </a:ext>
            </a:extLst>
          </p:cNvPr>
          <p:cNvSpPr>
            <a:spLocks noGrp="1"/>
          </p:cNvSpPr>
          <p:nvPr>
            <p:ph type="title"/>
          </p:nvPr>
        </p:nvSpPr>
        <p:spPr/>
        <p:txBody>
          <a:bodyPr/>
          <a:lstStyle/>
          <a:p>
            <a:r>
              <a:rPr lang="en-US" dirty="0" err="1"/>
              <a:t>DataSet</a:t>
            </a:r>
            <a:endParaRPr lang="en-IN" dirty="0"/>
          </a:p>
        </p:txBody>
      </p:sp>
      <p:sp>
        <p:nvSpPr>
          <p:cNvPr id="3" name="Content Placeholder 2">
            <a:extLst>
              <a:ext uri="{FF2B5EF4-FFF2-40B4-BE49-F238E27FC236}">
                <a16:creationId xmlns:a16="http://schemas.microsoft.com/office/drawing/2014/main" id="{BD657919-BB3B-4FA6-BC0A-9D10AFBDD303}"/>
              </a:ext>
            </a:extLst>
          </p:cNvPr>
          <p:cNvSpPr>
            <a:spLocks noGrp="1"/>
          </p:cNvSpPr>
          <p:nvPr>
            <p:ph idx="1"/>
          </p:nvPr>
        </p:nvSpPr>
        <p:spPr>
          <a:xfrm>
            <a:off x="415586" y="1516255"/>
            <a:ext cx="7514393" cy="4369639"/>
          </a:xfrm>
        </p:spPr>
        <p:txBody>
          <a:bodyPr>
            <a:normAutofit/>
          </a:bodyPr>
          <a:lstStyle/>
          <a:p>
            <a:pPr algn="l" fontAlgn="base"/>
            <a:r>
              <a:rPr lang="en-US" b="0" i="0" dirty="0">
                <a:effectLst/>
                <a:latin typeface="Inter"/>
              </a:rPr>
              <a:t>A full training dataset with the following attributes:</a:t>
            </a:r>
          </a:p>
          <a:p>
            <a:pPr algn="l" fontAlgn="base">
              <a:buFont typeface="Arial" panose="020B0604020202020204" pitchFamily="34" charset="0"/>
              <a:buChar char="•"/>
            </a:pPr>
            <a:r>
              <a:rPr lang="en-US" b="0" i="0" dirty="0">
                <a:effectLst/>
                <a:latin typeface="inherit"/>
              </a:rPr>
              <a:t>id</a:t>
            </a:r>
            <a:r>
              <a:rPr lang="en-US" b="0" i="0" dirty="0">
                <a:effectLst/>
                <a:latin typeface="Inter"/>
              </a:rPr>
              <a:t>: unique id for a news article</a:t>
            </a:r>
          </a:p>
          <a:p>
            <a:pPr algn="l" fontAlgn="base">
              <a:buFont typeface="Arial" panose="020B0604020202020204" pitchFamily="34" charset="0"/>
              <a:buChar char="•"/>
            </a:pPr>
            <a:r>
              <a:rPr lang="en-US" b="0" i="0" dirty="0">
                <a:effectLst/>
                <a:latin typeface="inherit"/>
              </a:rPr>
              <a:t>title</a:t>
            </a:r>
            <a:r>
              <a:rPr lang="en-US" b="0" i="0" dirty="0">
                <a:effectLst/>
                <a:latin typeface="Inter"/>
              </a:rPr>
              <a:t>: the title of a news article</a:t>
            </a:r>
          </a:p>
          <a:p>
            <a:pPr algn="l" fontAlgn="base">
              <a:buFont typeface="Arial" panose="020B0604020202020204" pitchFamily="34" charset="0"/>
              <a:buChar char="•"/>
            </a:pPr>
            <a:r>
              <a:rPr lang="en-US" b="0" i="0" dirty="0">
                <a:effectLst/>
                <a:latin typeface="inherit"/>
              </a:rPr>
              <a:t>author</a:t>
            </a:r>
            <a:r>
              <a:rPr lang="en-US" b="0" i="0" dirty="0">
                <a:effectLst/>
                <a:latin typeface="Inter"/>
              </a:rPr>
              <a:t>: author of the news article</a:t>
            </a:r>
          </a:p>
          <a:p>
            <a:pPr algn="l" fontAlgn="base">
              <a:buFont typeface="Arial" panose="020B0604020202020204" pitchFamily="34" charset="0"/>
              <a:buChar char="•"/>
            </a:pPr>
            <a:r>
              <a:rPr lang="en-US" b="0" i="0" dirty="0">
                <a:effectLst/>
                <a:latin typeface="inherit"/>
              </a:rPr>
              <a:t>text</a:t>
            </a:r>
            <a:r>
              <a:rPr lang="en-US" b="0" i="0" dirty="0">
                <a:effectLst/>
                <a:latin typeface="Inter"/>
              </a:rPr>
              <a:t>: the text of the article; could be incomplete</a:t>
            </a:r>
          </a:p>
          <a:p>
            <a:pPr algn="l" fontAlgn="base">
              <a:buFont typeface="Arial" panose="020B0604020202020204" pitchFamily="34" charset="0"/>
              <a:buChar char="•"/>
            </a:pPr>
            <a:r>
              <a:rPr lang="en-US" b="0" i="0" dirty="0">
                <a:effectLst/>
                <a:latin typeface="inherit"/>
              </a:rPr>
              <a:t>label</a:t>
            </a:r>
            <a:r>
              <a:rPr lang="en-US" b="0" i="0" dirty="0">
                <a:effectLst/>
                <a:latin typeface="Inter"/>
              </a:rPr>
              <a:t>: a label that marks the article as potentially unreliable</a:t>
            </a:r>
          </a:p>
          <a:p>
            <a:pPr marL="557213" lvl="1" indent="-214313" fontAlgn="base"/>
            <a:r>
              <a:rPr lang="en-US" b="0" i="0" dirty="0">
                <a:effectLst/>
                <a:latin typeface="Inter"/>
              </a:rPr>
              <a:t>1: unreliable</a:t>
            </a:r>
          </a:p>
          <a:p>
            <a:pPr marL="557213" lvl="1" indent="-214313" fontAlgn="base"/>
            <a:r>
              <a:rPr lang="en-US" b="0" i="0" dirty="0">
                <a:effectLst/>
                <a:latin typeface="Inter"/>
              </a:rPr>
              <a:t>0: reliable</a:t>
            </a:r>
          </a:p>
          <a:p>
            <a:endParaRPr lang="en-IN" dirty="0"/>
          </a:p>
        </p:txBody>
      </p:sp>
    </p:spTree>
    <p:extLst>
      <p:ext uri="{BB962C8B-B14F-4D97-AF65-F5344CB8AC3E}">
        <p14:creationId xmlns:p14="http://schemas.microsoft.com/office/powerpoint/2010/main" val="255396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E83A4-F13F-47A9-9470-0D2D50111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56" y="1411549"/>
            <a:ext cx="7704488" cy="4429958"/>
          </a:xfrm>
          <a:prstGeom prst="rect">
            <a:avLst/>
          </a:prstGeom>
        </p:spPr>
      </p:pic>
    </p:spTree>
    <p:extLst>
      <p:ext uri="{BB962C8B-B14F-4D97-AF65-F5344CB8AC3E}">
        <p14:creationId xmlns:p14="http://schemas.microsoft.com/office/powerpoint/2010/main" val="369170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4D1A-E335-418A-83BB-A70708EBAF36}"/>
              </a:ext>
            </a:extLst>
          </p:cNvPr>
          <p:cNvSpPr>
            <a:spLocks noGrp="1"/>
          </p:cNvSpPr>
          <p:nvPr>
            <p:ph type="title"/>
          </p:nvPr>
        </p:nvSpPr>
        <p:spPr>
          <a:xfrm>
            <a:off x="484710" y="452718"/>
            <a:ext cx="7055380" cy="1313938"/>
          </a:xfrm>
        </p:spPr>
        <p:txBody>
          <a:bodyPr/>
          <a:lstStyle/>
          <a:p>
            <a:r>
              <a:rPr lang="en-US" sz="4000" dirty="0"/>
              <a:t>Textual Data Preprocessing</a:t>
            </a:r>
            <a:endParaRPr lang="en-IN" sz="4000" dirty="0"/>
          </a:p>
        </p:txBody>
      </p:sp>
      <p:sp>
        <p:nvSpPr>
          <p:cNvPr id="5" name="Content Placeholder 4">
            <a:extLst>
              <a:ext uri="{FF2B5EF4-FFF2-40B4-BE49-F238E27FC236}">
                <a16:creationId xmlns:a16="http://schemas.microsoft.com/office/drawing/2014/main" id="{1135F48C-175A-443B-9993-1548A7A8D26F}"/>
              </a:ext>
            </a:extLst>
          </p:cNvPr>
          <p:cNvSpPr>
            <a:spLocks noGrp="1"/>
          </p:cNvSpPr>
          <p:nvPr>
            <p:ph idx="1"/>
          </p:nvPr>
        </p:nvSpPr>
        <p:spPr>
          <a:xfrm>
            <a:off x="381740" y="2052925"/>
            <a:ext cx="7157614" cy="3850725"/>
          </a:xfrm>
        </p:spPr>
        <p:txBody>
          <a:bodyPr/>
          <a:lstStyle/>
          <a:p>
            <a:pPr marL="0" indent="0" algn="just">
              <a:buNone/>
            </a:pPr>
            <a:r>
              <a:rPr lang="en-US" sz="2000" b="1" dirty="0">
                <a:solidFill>
                  <a:schemeClr val="tx1"/>
                </a:solidFill>
              </a:rPr>
              <a:t>Data Cleaning/Preprocessing</a:t>
            </a:r>
          </a:p>
          <a:p>
            <a:pPr marL="285750" indent="-285750" algn="just">
              <a:buFont typeface="Arial" charset="0"/>
              <a:buChar char="•"/>
            </a:pPr>
            <a:r>
              <a:rPr lang="en-US" sz="2000" dirty="0">
                <a:solidFill>
                  <a:schemeClr val="tx1"/>
                </a:solidFill>
              </a:rPr>
              <a:t>Tokenize the word</a:t>
            </a:r>
          </a:p>
          <a:p>
            <a:pPr marL="285750" indent="-285750" algn="just">
              <a:buFont typeface="Arial" charset="0"/>
              <a:buChar char="•"/>
            </a:pPr>
            <a:r>
              <a:rPr lang="en-US" sz="2000" dirty="0">
                <a:solidFill>
                  <a:schemeClr val="tx1"/>
                </a:solidFill>
              </a:rPr>
              <a:t>Remove Stop Words</a:t>
            </a:r>
          </a:p>
          <a:p>
            <a:pPr marL="285750" indent="-285750" algn="just">
              <a:buFont typeface="Arial" charset="0"/>
              <a:buChar char="•"/>
            </a:pPr>
            <a:r>
              <a:rPr lang="en-US" sz="2000" dirty="0">
                <a:solidFill>
                  <a:schemeClr val="tx1"/>
                </a:solidFill>
              </a:rPr>
              <a:t>Remove Mentions starting with ‘@’</a:t>
            </a:r>
          </a:p>
          <a:p>
            <a:pPr marL="285750" indent="-285750" algn="just">
              <a:buFont typeface="Arial" charset="0"/>
              <a:buChar char="•"/>
            </a:pPr>
            <a:r>
              <a:rPr lang="en-US" sz="2000" dirty="0">
                <a:solidFill>
                  <a:schemeClr val="tx1"/>
                </a:solidFill>
              </a:rPr>
              <a:t>Convert Text into Lower Case</a:t>
            </a:r>
          </a:p>
          <a:p>
            <a:pPr marL="285750" indent="-285750" algn="just">
              <a:buFont typeface="Arial" charset="0"/>
              <a:buChar char="•"/>
            </a:pPr>
            <a:r>
              <a:rPr lang="en-US" sz="2000" dirty="0">
                <a:solidFill>
                  <a:schemeClr val="tx1"/>
                </a:solidFill>
              </a:rPr>
              <a:t>Splitting</a:t>
            </a:r>
          </a:p>
          <a:p>
            <a:endParaRPr lang="en-IN" dirty="0"/>
          </a:p>
        </p:txBody>
      </p:sp>
    </p:spTree>
    <p:extLst>
      <p:ext uri="{BB962C8B-B14F-4D97-AF65-F5344CB8AC3E}">
        <p14:creationId xmlns:p14="http://schemas.microsoft.com/office/powerpoint/2010/main" val="148729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09D2-BDC2-4310-8F95-C5A33237FA0A}"/>
              </a:ext>
            </a:extLst>
          </p:cNvPr>
          <p:cNvSpPr>
            <a:spLocks noGrp="1"/>
          </p:cNvSpPr>
          <p:nvPr>
            <p:ph type="title"/>
          </p:nvPr>
        </p:nvSpPr>
        <p:spPr>
          <a:xfrm>
            <a:off x="484710" y="532660"/>
            <a:ext cx="7055380" cy="1320588"/>
          </a:xfrm>
        </p:spPr>
        <p:txBody>
          <a:bodyPr/>
          <a:lstStyle/>
          <a:p>
            <a:r>
              <a:rPr lang="en-US" sz="4400" dirty="0"/>
              <a:t>Stemming</a:t>
            </a:r>
            <a:endParaRPr lang="en-IN" dirty="0"/>
          </a:p>
        </p:txBody>
      </p:sp>
      <p:sp>
        <p:nvSpPr>
          <p:cNvPr id="5" name="Content Placeholder 4">
            <a:extLst>
              <a:ext uri="{FF2B5EF4-FFF2-40B4-BE49-F238E27FC236}">
                <a16:creationId xmlns:a16="http://schemas.microsoft.com/office/drawing/2014/main" id="{2A1491F3-5B97-4B8B-B456-0F1A86EC9C5B}"/>
              </a:ext>
            </a:extLst>
          </p:cNvPr>
          <p:cNvSpPr>
            <a:spLocks noGrp="1"/>
          </p:cNvSpPr>
          <p:nvPr>
            <p:ph idx="1"/>
          </p:nvPr>
        </p:nvSpPr>
        <p:spPr/>
        <p:txBody>
          <a:bodyPr>
            <a:normAutofit/>
          </a:bodyPr>
          <a:lstStyle/>
          <a:p>
            <a:pPr marL="342900" indent="-342900" algn="just">
              <a:buFont typeface="Arial" charset="0"/>
              <a:buChar char="•"/>
            </a:pPr>
            <a:r>
              <a:rPr lang="en-US" sz="2200" dirty="0">
                <a:solidFill>
                  <a:schemeClr val="tx1"/>
                </a:solidFill>
              </a:rPr>
              <a:t>Stemming is the process of producing morphological variants of a base word</a:t>
            </a:r>
          </a:p>
          <a:p>
            <a:pPr marL="342900" indent="-342900" algn="just">
              <a:buFont typeface="Arial" charset="0"/>
              <a:buChar char="•"/>
            </a:pPr>
            <a:r>
              <a:rPr lang="en-US" sz="2200" dirty="0">
                <a:solidFill>
                  <a:schemeClr val="tx1"/>
                </a:solidFill>
              </a:rPr>
              <a:t>It takes Tokenized words as inputs and output its word stem</a:t>
            </a:r>
          </a:p>
          <a:p>
            <a:pPr marL="342900" indent="-342900" algn="just">
              <a:buFont typeface="Arial" charset="0"/>
              <a:buChar char="•"/>
            </a:pPr>
            <a:r>
              <a:rPr lang="en-US" sz="2200" dirty="0">
                <a:solidFill>
                  <a:schemeClr val="tx1"/>
                </a:solidFill>
              </a:rPr>
              <a:t>Examples:</a:t>
            </a:r>
          </a:p>
          <a:p>
            <a:pPr marL="800100" lvl="1" indent="-342900">
              <a:buFont typeface="Arial" charset="0"/>
              <a:buChar char="•"/>
            </a:pPr>
            <a:r>
              <a:rPr lang="en-US" sz="2200" dirty="0">
                <a:solidFill>
                  <a:schemeClr val="tx1"/>
                </a:solidFill>
              </a:rPr>
              <a:t>Words like “</a:t>
            </a:r>
            <a:r>
              <a:rPr lang="en-US" sz="2200" dirty="0"/>
              <a:t>History", "Historical</a:t>
            </a:r>
            <a:r>
              <a:rPr lang="en-US" sz="2200" dirty="0">
                <a:solidFill>
                  <a:schemeClr val="tx1"/>
                </a:solidFill>
              </a:rPr>
              <a:t>” to the root word “</a:t>
            </a:r>
            <a:r>
              <a:rPr lang="en-US" sz="2200" dirty="0"/>
              <a:t>Histori</a:t>
            </a:r>
            <a:r>
              <a:rPr lang="en-US" sz="2200" dirty="0">
                <a:solidFill>
                  <a:schemeClr val="tx1"/>
                </a:solidFill>
              </a:rPr>
              <a:t>”</a:t>
            </a:r>
          </a:p>
          <a:p>
            <a:pPr marL="800100" lvl="1" indent="-342900">
              <a:buFont typeface="Arial" charset="0"/>
              <a:buChar char="•"/>
            </a:pPr>
            <a:r>
              <a:rPr lang="en-US" sz="2200" dirty="0">
                <a:solidFill>
                  <a:schemeClr val="tx1"/>
                </a:solidFill>
              </a:rPr>
              <a:t>Words like “Going”, ”Goes”, ”</a:t>
            </a:r>
            <a:r>
              <a:rPr lang="en-US" sz="2200" dirty="0"/>
              <a:t>G</a:t>
            </a:r>
            <a:r>
              <a:rPr lang="en-US" sz="2200" dirty="0">
                <a:solidFill>
                  <a:schemeClr val="tx1"/>
                </a:solidFill>
              </a:rPr>
              <a:t>one” to the root word “</a:t>
            </a:r>
            <a:r>
              <a:rPr lang="en-US" sz="2200" dirty="0"/>
              <a:t>go</a:t>
            </a:r>
            <a:r>
              <a:rPr lang="en-US" sz="2200" dirty="0">
                <a:solidFill>
                  <a:schemeClr val="tx1"/>
                </a:solidFill>
              </a:rPr>
              <a:t>”</a:t>
            </a:r>
          </a:p>
          <a:p>
            <a:pPr marL="0" indent="0">
              <a:buNone/>
            </a:pPr>
            <a:endParaRPr lang="en-IN" dirty="0"/>
          </a:p>
        </p:txBody>
      </p:sp>
    </p:spTree>
    <p:extLst>
      <p:ext uri="{BB962C8B-B14F-4D97-AF65-F5344CB8AC3E}">
        <p14:creationId xmlns:p14="http://schemas.microsoft.com/office/powerpoint/2010/main" val="379094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DBBB2E-534D-4DAC-BA81-659D9DB6F9CD}"/>
              </a:ext>
            </a:extLst>
          </p:cNvPr>
          <p:cNvSpPr>
            <a:spLocks noGrp="1"/>
          </p:cNvSpPr>
          <p:nvPr>
            <p:ph type="title"/>
          </p:nvPr>
        </p:nvSpPr>
        <p:spPr>
          <a:xfrm>
            <a:off x="628650" y="365127"/>
            <a:ext cx="7886700" cy="1090812"/>
          </a:xfrm>
        </p:spPr>
        <p:txBody>
          <a:bodyPr>
            <a:normAutofit fontScale="90000"/>
          </a:bodyPr>
          <a:lstStyle/>
          <a:p>
            <a:r>
              <a:rPr lang="en-US" sz="4400" b="1" spc="65" dirty="0">
                <a:latin typeface="Arial"/>
                <a:cs typeface="Arial"/>
              </a:rPr>
              <a:t>Vectorizer</a:t>
            </a:r>
            <a:br>
              <a:rPr lang="en-US" sz="4400" b="1" dirty="0">
                <a:latin typeface="Arial"/>
                <a:cs typeface="Arial"/>
              </a:rPr>
            </a:br>
            <a:endParaRPr lang="en-IN" dirty="0"/>
          </a:p>
        </p:txBody>
      </p:sp>
      <p:sp>
        <p:nvSpPr>
          <p:cNvPr id="4" name="object 5">
            <a:extLst>
              <a:ext uri="{FF2B5EF4-FFF2-40B4-BE49-F238E27FC236}">
                <a16:creationId xmlns:a16="http://schemas.microsoft.com/office/drawing/2014/main" id="{5642B6D1-BB3B-4BC0-A34B-DEEAD7D84872}"/>
              </a:ext>
            </a:extLst>
          </p:cNvPr>
          <p:cNvSpPr txBox="1">
            <a:spLocks noGrp="1"/>
          </p:cNvSpPr>
          <p:nvPr>
            <p:ph idx="4294967295"/>
          </p:nvPr>
        </p:nvSpPr>
        <p:spPr>
          <a:xfrm>
            <a:off x="435005" y="1824952"/>
            <a:ext cx="3446463" cy="3811588"/>
          </a:xfrm>
          <a:prstGeom prst="rect">
            <a:avLst/>
          </a:prstGeom>
          <a:ln w="76200">
            <a:solidFill>
              <a:srgbClr val="00B050"/>
            </a:solidFill>
          </a:ln>
        </p:spPr>
        <p:txBody>
          <a:bodyPr vert="horz" wrap="square" lIns="0" tIns="280670" rIns="0" bIns="0" rtlCol="0">
            <a:spAutoFit/>
          </a:bodyPr>
          <a:lstStyle/>
          <a:p>
            <a:pPr marL="0" marR="12700" indent="0" algn="ctr">
              <a:lnSpc>
                <a:spcPct val="100000"/>
              </a:lnSpc>
              <a:spcBef>
                <a:spcPts val="2210"/>
              </a:spcBef>
              <a:buNone/>
            </a:pPr>
            <a:r>
              <a:rPr lang="en-US" sz="2200" b="1" spc="65" dirty="0">
                <a:latin typeface="Arial"/>
                <a:cs typeface="Arial"/>
              </a:rPr>
              <a:t>Count Vectorizer</a:t>
            </a:r>
            <a:endParaRPr sz="2200" b="1" dirty="0">
              <a:latin typeface="Arial"/>
              <a:cs typeface="Arial"/>
            </a:endParaRPr>
          </a:p>
          <a:p>
            <a:pPr>
              <a:lnSpc>
                <a:spcPct val="100000"/>
              </a:lnSpc>
            </a:pPr>
            <a:endParaRPr sz="2200" dirty="0">
              <a:latin typeface="Arial"/>
              <a:cs typeface="Arial"/>
            </a:endParaRPr>
          </a:p>
          <a:p>
            <a:pPr marL="596900" marR="304800" indent="-285750" algn="ctr">
              <a:lnSpc>
                <a:spcPct val="112000"/>
              </a:lnSpc>
              <a:spcBef>
                <a:spcPts val="2245"/>
              </a:spcBef>
              <a:buFont typeface="Arial" charset="0"/>
              <a:buChar char="•"/>
            </a:pPr>
            <a:r>
              <a:rPr lang="en-US" sz="2200" dirty="0">
                <a:latin typeface="Calibri" charset="0"/>
                <a:ea typeface="Calibri" charset="0"/>
                <a:cs typeface="Calibri" charset="0"/>
              </a:rPr>
              <a:t>It gives all the words same weight</a:t>
            </a:r>
          </a:p>
          <a:p>
            <a:pPr marL="596900" marR="304800" indent="-285750" algn="ctr">
              <a:lnSpc>
                <a:spcPct val="112000"/>
              </a:lnSpc>
              <a:spcBef>
                <a:spcPts val="2245"/>
              </a:spcBef>
              <a:buFont typeface="Arial" charset="0"/>
              <a:buChar char="•"/>
            </a:pPr>
            <a:r>
              <a:rPr lang="en-US" sz="2200" dirty="0">
                <a:latin typeface="Calibri" charset="0"/>
                <a:ea typeface="Calibri" charset="0"/>
                <a:cs typeface="Calibri" charset="0"/>
              </a:rPr>
              <a:t>Doesn’t have much semantic meaning</a:t>
            </a:r>
          </a:p>
          <a:p>
            <a:pPr marL="311150" marR="304800" algn="ctr">
              <a:lnSpc>
                <a:spcPct val="112000"/>
              </a:lnSpc>
              <a:spcBef>
                <a:spcPts val="2245"/>
              </a:spcBef>
            </a:pPr>
            <a:endParaRPr sz="2200" dirty="0">
              <a:latin typeface="Calibri" charset="0"/>
              <a:ea typeface="Calibri" charset="0"/>
              <a:cs typeface="Calibri" charset="0"/>
            </a:endParaRPr>
          </a:p>
        </p:txBody>
      </p:sp>
      <p:sp>
        <p:nvSpPr>
          <p:cNvPr id="5" name="object 7">
            <a:extLst>
              <a:ext uri="{FF2B5EF4-FFF2-40B4-BE49-F238E27FC236}">
                <a16:creationId xmlns:a16="http://schemas.microsoft.com/office/drawing/2014/main" id="{AE89037B-99D9-4374-8B54-E1D1677E47FA}"/>
              </a:ext>
            </a:extLst>
          </p:cNvPr>
          <p:cNvSpPr txBox="1"/>
          <p:nvPr/>
        </p:nvSpPr>
        <p:spPr>
          <a:xfrm>
            <a:off x="4572000" y="1825625"/>
            <a:ext cx="3666478" cy="3810915"/>
          </a:xfrm>
          <a:prstGeom prst="rect">
            <a:avLst/>
          </a:prstGeom>
          <a:ln w="76200">
            <a:solidFill>
              <a:srgbClr val="FD5D53"/>
            </a:solidFill>
          </a:ln>
        </p:spPr>
        <p:txBody>
          <a:bodyPr vert="horz" wrap="square" lIns="0" tIns="280670" rIns="0" bIns="0" rtlCol="0">
            <a:spAutoFit/>
          </a:bodyPr>
          <a:lstStyle/>
          <a:p>
            <a:pPr marR="13970" algn="ctr">
              <a:lnSpc>
                <a:spcPct val="100000"/>
              </a:lnSpc>
              <a:spcBef>
                <a:spcPts val="2210"/>
              </a:spcBef>
            </a:pPr>
            <a:r>
              <a:rPr lang="en-US" sz="2200" b="1" spc="25" dirty="0">
                <a:latin typeface="Arial"/>
                <a:cs typeface="Arial"/>
              </a:rPr>
              <a:t>Tfidf Vectorizer</a:t>
            </a:r>
            <a:endParaRPr sz="2200" b="1" dirty="0">
              <a:latin typeface="Arial"/>
              <a:cs typeface="Arial"/>
            </a:endParaRPr>
          </a:p>
          <a:p>
            <a:pPr>
              <a:lnSpc>
                <a:spcPct val="100000"/>
              </a:lnSpc>
            </a:pPr>
            <a:endParaRPr sz="2200" dirty="0">
              <a:latin typeface="Arial"/>
              <a:cs typeface="Arial"/>
            </a:endParaRPr>
          </a:p>
          <a:p>
            <a:pPr marL="647065" marR="354330" indent="-285750" algn="ctr">
              <a:lnSpc>
                <a:spcPct val="112000"/>
              </a:lnSpc>
              <a:spcBef>
                <a:spcPts val="2245"/>
              </a:spcBef>
              <a:buFont typeface="Arial" charset="0"/>
              <a:buChar char="•"/>
            </a:pPr>
            <a:r>
              <a:rPr lang="en-US" sz="2200" spc="40" dirty="0">
                <a:latin typeface="Calibri" charset="0"/>
                <a:ea typeface="Calibri" charset="0"/>
                <a:cs typeface="Calibri" charset="0"/>
              </a:rPr>
              <a:t>It gives weightage to more frequent words</a:t>
            </a:r>
          </a:p>
          <a:p>
            <a:pPr marL="647065" marR="354330" indent="-285750" algn="ctr">
              <a:lnSpc>
                <a:spcPct val="112000"/>
              </a:lnSpc>
              <a:spcBef>
                <a:spcPts val="2245"/>
              </a:spcBef>
              <a:buFont typeface="Arial" charset="0"/>
              <a:buChar char="•"/>
            </a:pPr>
            <a:r>
              <a:rPr lang="en-US" sz="2200" spc="40" dirty="0">
                <a:latin typeface="Calibri" charset="0"/>
                <a:ea typeface="Calibri" charset="0"/>
                <a:cs typeface="Calibri" charset="0"/>
              </a:rPr>
              <a:t>Has Some Semantic Meaning</a:t>
            </a:r>
          </a:p>
          <a:p>
            <a:pPr marL="361950" marR="354330" indent="-635" algn="ctr">
              <a:lnSpc>
                <a:spcPct val="112000"/>
              </a:lnSpc>
              <a:spcBef>
                <a:spcPts val="2245"/>
              </a:spcBef>
            </a:pPr>
            <a:endParaRPr sz="2200" dirty="0">
              <a:latin typeface="Calibri" charset="0"/>
              <a:ea typeface="Calibri" charset="0"/>
              <a:cs typeface="Calibri" charset="0"/>
            </a:endParaRPr>
          </a:p>
        </p:txBody>
      </p:sp>
    </p:spTree>
    <p:extLst>
      <p:ext uri="{BB962C8B-B14F-4D97-AF65-F5344CB8AC3E}">
        <p14:creationId xmlns:p14="http://schemas.microsoft.com/office/powerpoint/2010/main" val="2890151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118</TotalTime>
  <Words>397</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Century Gothic</vt:lpstr>
      <vt:lpstr>inherit</vt:lpstr>
      <vt:lpstr>Inter</vt:lpstr>
      <vt:lpstr>Trebuchet MS</vt:lpstr>
      <vt:lpstr>Wingdings 3</vt:lpstr>
      <vt:lpstr>Ion</vt:lpstr>
      <vt:lpstr>Fake News Detection</vt:lpstr>
      <vt:lpstr>Outline</vt:lpstr>
      <vt:lpstr>What is Fake news?</vt:lpstr>
      <vt:lpstr>Objective</vt:lpstr>
      <vt:lpstr>DataSet</vt:lpstr>
      <vt:lpstr>PowerPoint Presentation</vt:lpstr>
      <vt:lpstr>Textual Data Preprocessing</vt:lpstr>
      <vt:lpstr>Stemming</vt:lpstr>
      <vt:lpstr>Vectorizer </vt:lpstr>
      <vt:lpstr>Modelling</vt:lpstr>
      <vt:lpstr>Model Evaluation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NirajPatel</dc:creator>
  <cp:lastModifiedBy>NIRAJ PATEL</cp:lastModifiedBy>
  <cp:revision>13</cp:revision>
  <dcterms:created xsi:type="dcterms:W3CDTF">2021-06-06T19:12:16Z</dcterms:created>
  <dcterms:modified xsi:type="dcterms:W3CDTF">2021-07-29T10:20:44Z</dcterms:modified>
</cp:coreProperties>
</file>