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63" r:id="rId1"/>
  </p:sldMasterIdLst>
  <p:sldIdLst>
    <p:sldId id="256" r:id="rId2"/>
    <p:sldId id="258" r:id="rId3"/>
    <p:sldId id="257" r:id="rId4"/>
    <p:sldId id="263" r:id="rId5"/>
    <p:sldId id="265"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F52B23-0183-4844-A44E-066BC23F731D}" type="datetimeFigureOut">
              <a:rPr lang="en-IN" smtClean="0"/>
              <a:t>29-07-2021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1887058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37291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444883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305375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1668376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3520181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1816427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310289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1511830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52B23-0183-4844-A44E-066BC23F731D}"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1052373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2952915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1954203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391133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199085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7/29/2021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108415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218382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245778-7881-4339-A560-4388C02B90FA}" type="slidenum">
              <a:rPr lang="en-IN" smtClean="0"/>
              <a:t>‹#›</a:t>
            </a:fld>
            <a:endParaRPr lang="en-IN"/>
          </a:p>
        </p:txBody>
      </p:sp>
    </p:spTree>
    <p:extLst>
      <p:ext uri="{BB962C8B-B14F-4D97-AF65-F5344CB8AC3E}">
        <p14:creationId xmlns:p14="http://schemas.microsoft.com/office/powerpoint/2010/main" val="282655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DFF08F-DC6B-4601-B491-B0F83F6DD2DA}" type="datetimeFigureOut">
              <a:rPr lang="en-US" smtClean="0"/>
              <a:pPr/>
              <a:t>7/29/2021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245778-7881-4339-A560-4388C02B90FA}" type="slidenum">
              <a:rPr lang="en-IN" smtClean="0"/>
              <a:t>‹#›</a:t>
            </a:fld>
            <a:endParaRPr lang="en-IN"/>
          </a:p>
        </p:txBody>
      </p:sp>
    </p:spTree>
    <p:extLst>
      <p:ext uri="{BB962C8B-B14F-4D97-AF65-F5344CB8AC3E}">
        <p14:creationId xmlns:p14="http://schemas.microsoft.com/office/powerpoint/2010/main" val="2015161999"/>
      </p:ext>
    </p:extLst>
  </p:cSld>
  <p:clrMap bg1="lt1" tx1="dk1" bg2="lt2" tx2="dk2" accent1="accent1" accent2="accent2" accent3="accent3" accent4="accent4" accent5="accent5" accent6="accent6" hlink="hlink" folHlink="folHlink"/>
  <p:sldLayoutIdLst>
    <p:sldLayoutId id="2147484964" r:id="rId1"/>
    <p:sldLayoutId id="2147484965" r:id="rId2"/>
    <p:sldLayoutId id="2147484966" r:id="rId3"/>
    <p:sldLayoutId id="2147484967" r:id="rId4"/>
    <p:sldLayoutId id="2147484968" r:id="rId5"/>
    <p:sldLayoutId id="2147484969" r:id="rId6"/>
    <p:sldLayoutId id="2147484970" r:id="rId7"/>
    <p:sldLayoutId id="2147484971" r:id="rId8"/>
    <p:sldLayoutId id="2147484972" r:id="rId9"/>
    <p:sldLayoutId id="2147484973" r:id="rId10"/>
    <p:sldLayoutId id="2147484974" r:id="rId11"/>
    <p:sldLayoutId id="2147484975" r:id="rId12"/>
    <p:sldLayoutId id="2147484976" r:id="rId13"/>
    <p:sldLayoutId id="2147484977" r:id="rId14"/>
    <p:sldLayoutId id="2147484978" r:id="rId15"/>
    <p:sldLayoutId id="2147484979" r:id="rId16"/>
    <p:sldLayoutId id="2147484980" r:id="rId17"/>
  </p:sldLayoutIdLst>
  <p:transition>
    <p:fade thruBlk="1"/>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gpreda/pfizer-vaccine-tweets?select=vaccination_tweet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15CA-399F-42C7-8559-91DC53A9E9AF}"/>
              </a:ext>
            </a:extLst>
          </p:cNvPr>
          <p:cNvSpPr>
            <a:spLocks noGrp="1"/>
          </p:cNvSpPr>
          <p:nvPr>
            <p:ph type="ctrTitle"/>
          </p:nvPr>
        </p:nvSpPr>
        <p:spPr/>
        <p:txBody>
          <a:bodyPr>
            <a:normAutofit/>
          </a:bodyPr>
          <a:lstStyle/>
          <a:p>
            <a:r>
              <a:rPr lang="en-US" sz="4400" i="0" u="none" strike="noStrike" baseline="0" dirty="0">
                <a:latin typeface="Arial" panose="020B0604020202020204" pitchFamily="34" charset="0"/>
                <a:cs typeface="Arial" panose="020B0604020202020204" pitchFamily="34" charset="0"/>
              </a:rPr>
              <a:t>Geographical Sentiment Analysis for Pfizer Vaccine Tweets</a:t>
            </a:r>
            <a:endParaRPr lang="en-IN" sz="44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72EFA77-DCC3-4C87-80FD-84BB27C460D0}"/>
              </a:ext>
            </a:extLst>
          </p:cNvPr>
          <p:cNvSpPr>
            <a:spLocks noGrp="1"/>
          </p:cNvSpPr>
          <p:nvPr>
            <p:ph type="subTitle" idx="1"/>
          </p:nvPr>
        </p:nvSpPr>
        <p:spPr>
          <a:xfrm>
            <a:off x="6096000" y="4525701"/>
            <a:ext cx="5412419" cy="1655762"/>
          </a:xfrm>
        </p:spPr>
        <p:txBody>
          <a:bodyPr>
            <a:normAutofit/>
          </a:bodyPr>
          <a:lstStyle/>
          <a:p>
            <a:r>
              <a:rPr lang="en-US" sz="2000" dirty="0">
                <a:latin typeface="Arial" panose="020B0604020202020204" pitchFamily="34" charset="0"/>
                <a:cs typeface="Arial" panose="020B0604020202020204" pitchFamily="34" charset="0"/>
              </a:rPr>
              <a:t>Submitted by: Niraj Patel</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6182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B7C7-897A-4397-83D7-A95A21264389}"/>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Problem Statement</a:t>
            </a:r>
            <a:endParaRPr lang="en-IN" sz="4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080C4F6-935A-43C5-B217-56D9AD4A0E89}"/>
              </a:ext>
            </a:extLst>
          </p:cNvPr>
          <p:cNvSpPr>
            <a:spLocks noGrp="1"/>
          </p:cNvSpPr>
          <p:nvPr>
            <p:ph idx="1"/>
          </p:nvPr>
        </p:nvSpPr>
        <p:spPr/>
        <p:txBody>
          <a:bodyPr/>
          <a:lstStyle/>
          <a:p>
            <a:r>
              <a:rPr lang="en-US" sz="2400" b="0" i="0" dirty="0">
                <a:effectLst/>
                <a:latin typeface="Arial" panose="020B0604020202020204" pitchFamily="34" charset="0"/>
                <a:cs typeface="Arial" panose="020B0604020202020204" pitchFamily="34" charset="0"/>
              </a:rPr>
              <a:t>Study the subjects of recent tweets about the vaccine made in collaboration by Pfizer and BioNTech, perform various NLP tasks on this data source. </a:t>
            </a:r>
          </a:p>
          <a:p>
            <a:r>
              <a:rPr lang="en-US" sz="2400" dirty="0">
                <a:latin typeface="Arial" panose="020B0604020202020204" pitchFamily="34" charset="0"/>
                <a:cs typeface="Arial" panose="020B0604020202020204" pitchFamily="34" charset="0"/>
              </a:rPr>
              <a:t>O</a:t>
            </a:r>
            <a:r>
              <a:rPr lang="en-US" sz="2400" b="0" i="0" dirty="0">
                <a:effectLst/>
                <a:latin typeface="Arial" panose="020B0604020202020204" pitchFamily="34" charset="0"/>
                <a:cs typeface="Arial" panose="020B0604020202020204" pitchFamily="34" charset="0"/>
              </a:rPr>
              <a:t>ne have to analyze tweets Geographically weather their feelings towards vaccine is positive, negative or neutral.</a:t>
            </a:r>
          </a:p>
          <a:p>
            <a:endParaRPr lang="en-US" b="0" i="0" dirty="0">
              <a:effectLst/>
              <a:latin typeface="Inter"/>
            </a:endParaRPr>
          </a:p>
          <a:p>
            <a:endParaRPr lang="en-IN" dirty="0"/>
          </a:p>
        </p:txBody>
      </p:sp>
    </p:spTree>
    <p:extLst>
      <p:ext uri="{BB962C8B-B14F-4D97-AF65-F5344CB8AC3E}">
        <p14:creationId xmlns:p14="http://schemas.microsoft.com/office/powerpoint/2010/main" val="8529914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31C3-7322-4A6E-94C0-A377E2C090AE}"/>
              </a:ext>
            </a:extLst>
          </p:cNvPr>
          <p:cNvSpPr>
            <a:spLocks noGrp="1"/>
          </p:cNvSpPr>
          <p:nvPr>
            <p:ph type="title"/>
          </p:nvPr>
        </p:nvSpPr>
        <p:spPr/>
        <p:txBody>
          <a:bodyPr>
            <a:normAutofit/>
          </a:bodyPr>
          <a:lstStyle/>
          <a:p>
            <a:r>
              <a:rPr lang="en-US" sz="4400" dirty="0"/>
              <a:t>What is Sentiment Analysis?</a:t>
            </a:r>
            <a:endParaRPr lang="en-IN" sz="4400" dirty="0"/>
          </a:p>
        </p:txBody>
      </p:sp>
      <p:sp>
        <p:nvSpPr>
          <p:cNvPr id="3" name="Content Placeholder 2">
            <a:extLst>
              <a:ext uri="{FF2B5EF4-FFF2-40B4-BE49-F238E27FC236}">
                <a16:creationId xmlns:a16="http://schemas.microsoft.com/office/drawing/2014/main" id="{7B1D40C7-1732-49E9-87F3-48287C8595CA}"/>
              </a:ext>
            </a:extLst>
          </p:cNvPr>
          <p:cNvSpPr>
            <a:spLocks noGrp="1"/>
          </p:cNvSpPr>
          <p:nvPr>
            <p:ph idx="1"/>
          </p:nvPr>
        </p:nvSpPr>
        <p:spPr/>
        <p:txBody>
          <a:bodyPr>
            <a:normAutofit fontScale="92500" lnSpcReduction="10000"/>
          </a:bodyPr>
          <a:lstStyle/>
          <a:p>
            <a:r>
              <a:rPr lang="en-US" b="0" i="0" dirty="0">
                <a:solidFill>
                  <a:srgbClr val="0A0A23"/>
                </a:solidFill>
                <a:effectLst/>
              </a:rPr>
              <a:t>Sentiment analysis is a technique through which you can analyze a piece of text to determine the sentiment behind it. It combines machine learning and natural language processing (NLP) to achieve this.</a:t>
            </a:r>
          </a:p>
          <a:p>
            <a:r>
              <a:rPr lang="en-US" b="0" i="0" dirty="0">
                <a:solidFill>
                  <a:srgbClr val="0A0A23"/>
                </a:solidFill>
                <a:effectLst/>
              </a:rPr>
              <a:t>Using basic Sentiment analysis, a program can understand whether the sentiment behind a piece of text is positive, negative, or neutral.</a:t>
            </a:r>
            <a:endParaRPr lang="en-US" b="0" i="0" dirty="0">
              <a:solidFill>
                <a:srgbClr val="444444"/>
              </a:solidFill>
              <a:effectLst/>
            </a:endParaRPr>
          </a:p>
          <a:p>
            <a:r>
              <a:rPr lang="en-US" b="0" i="0" dirty="0">
                <a:solidFill>
                  <a:srgbClr val="0A0A23"/>
                </a:solidFill>
                <a:effectLst/>
              </a:rPr>
              <a:t>For example, you can use sentiment analysis to analyze customer feedback. After collecting that feedback through various mediums like Twitter and Facebook, you can run sentiment analysis algorithms on those text snippets to understand your customers' attitude towards your product.</a:t>
            </a:r>
            <a:endParaRPr lang="en-IN" dirty="0"/>
          </a:p>
        </p:txBody>
      </p:sp>
    </p:spTree>
    <p:extLst>
      <p:ext uri="{BB962C8B-B14F-4D97-AF65-F5344CB8AC3E}">
        <p14:creationId xmlns:p14="http://schemas.microsoft.com/office/powerpoint/2010/main" val="20774949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3EA1D-EE10-4701-8EA2-C0322A691A57}"/>
              </a:ext>
            </a:extLst>
          </p:cNvPr>
          <p:cNvSpPr>
            <a:spLocks noGrp="1"/>
          </p:cNvSpPr>
          <p:nvPr>
            <p:ph type="title"/>
          </p:nvPr>
        </p:nvSpPr>
        <p:spPr>
          <a:xfrm>
            <a:off x="512900" y="256755"/>
            <a:ext cx="10363200" cy="872228"/>
          </a:xfrm>
        </p:spPr>
        <p:txBody>
          <a:bodyPr>
            <a:normAutofit/>
          </a:bodyPr>
          <a:lstStyle/>
          <a:p>
            <a:r>
              <a:rPr lang="en-US" sz="4400" i="0" u="none" strike="noStrike" dirty="0">
                <a:solidFill>
                  <a:srgbClr val="000000"/>
                </a:solidFill>
                <a:effectLst/>
                <a:latin typeface="Arial" panose="020B0604020202020204" pitchFamily="34" charset="0"/>
                <a:cs typeface="Arial" panose="020B0604020202020204" pitchFamily="34" charset="0"/>
              </a:rPr>
              <a:t>Dataset</a:t>
            </a:r>
            <a:endParaRPr lang="en-IN" sz="4400"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C8B55BF1-1B43-4E8B-A41F-EF00EDA0330F}"/>
              </a:ext>
            </a:extLst>
          </p:cNvPr>
          <p:cNvSpPr>
            <a:spLocks noGrp="1"/>
          </p:cNvSpPr>
          <p:nvPr>
            <p:ph idx="1"/>
          </p:nvPr>
        </p:nvSpPr>
        <p:spPr>
          <a:xfrm>
            <a:off x="1446898" y="1128983"/>
            <a:ext cx="10363199" cy="872229"/>
          </a:xfrm>
        </p:spPr>
        <p:txBody>
          <a:bodyPr>
            <a:normAutofit/>
          </a:bodyPr>
          <a:lstStyle/>
          <a:p>
            <a:r>
              <a:rPr lang="en-US" sz="1800" dirty="0">
                <a:latin typeface="Arial" panose="020B0604020202020204" pitchFamily="34" charset="0"/>
                <a:cs typeface="Arial" panose="020B0604020202020204" pitchFamily="34" charset="0"/>
              </a:rPr>
              <a:t>Dataset : </a:t>
            </a:r>
            <a:r>
              <a:rPr lang="en-IN" sz="1800" u="sng" dirty="0">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https://www.kaggle.com/gpreda/pfizer-vaccine-tweets?select=vaccination_tweets.csv</a:t>
            </a:r>
            <a:endParaRPr lang="en-IN" sz="1800" u="sng" dirty="0">
              <a:effectLst/>
              <a:latin typeface="Arial" panose="020B0604020202020204" pitchFamily="34" charset="0"/>
              <a:ea typeface="Calibri" panose="020F0502020204030204" pitchFamily="34" charset="0"/>
              <a:cs typeface="Arial" panose="020B0604020202020204" pitchFamily="34" charset="0"/>
            </a:endParaRPr>
          </a:p>
        </p:txBody>
      </p:sp>
      <p:pic>
        <p:nvPicPr>
          <p:cNvPr id="10" name="Content Placeholder 4">
            <a:extLst>
              <a:ext uri="{FF2B5EF4-FFF2-40B4-BE49-F238E27FC236}">
                <a16:creationId xmlns:a16="http://schemas.microsoft.com/office/drawing/2014/main" id="{D9CF9B9F-6E97-4827-B9CE-1366F705E2AA}"/>
              </a:ext>
            </a:extLst>
          </p:cNvPr>
          <p:cNvPicPr>
            <a:picLocks noChangeAspect="1"/>
          </p:cNvPicPr>
          <p:nvPr/>
        </p:nvPicPr>
        <p:blipFill>
          <a:blip r:embed="rId3"/>
          <a:stretch>
            <a:fillRect/>
          </a:stretch>
        </p:blipFill>
        <p:spPr>
          <a:xfrm>
            <a:off x="2734160" y="2001211"/>
            <a:ext cx="6338818" cy="4226471"/>
          </a:xfrm>
          <a:prstGeom prst="rect">
            <a:avLst/>
          </a:prstGeom>
        </p:spPr>
      </p:pic>
    </p:spTree>
    <p:extLst>
      <p:ext uri="{BB962C8B-B14F-4D97-AF65-F5344CB8AC3E}">
        <p14:creationId xmlns:p14="http://schemas.microsoft.com/office/powerpoint/2010/main" val="41169445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6933-8A4E-43F2-BF7E-2A7C8EA46949}"/>
              </a:ext>
            </a:extLst>
          </p:cNvPr>
          <p:cNvSpPr>
            <a:spLocks noGrp="1"/>
          </p:cNvSpPr>
          <p:nvPr>
            <p:ph type="title"/>
          </p:nvPr>
        </p:nvSpPr>
        <p:spPr>
          <a:xfrm>
            <a:off x="1484312" y="190501"/>
            <a:ext cx="10018713" cy="1531768"/>
          </a:xfrm>
        </p:spPr>
        <p:txBody>
          <a:bodyPr>
            <a:normAutofit/>
          </a:bodyPr>
          <a:lstStyle/>
          <a:p>
            <a:r>
              <a:rPr lang="en-US" sz="4400" dirty="0">
                <a:latin typeface="Arial" panose="020B0604020202020204" pitchFamily="34" charset="0"/>
                <a:cs typeface="Arial" panose="020B0604020202020204" pitchFamily="34" charset="0"/>
              </a:rPr>
              <a:t>Process of Analysis</a:t>
            </a:r>
            <a:endParaRPr lang="en-IN" sz="44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6D3E7AEE-C2DC-44DD-86AE-5D42ECDEE6A3}"/>
              </a:ext>
            </a:extLst>
          </p:cNvPr>
          <p:cNvPicPr>
            <a:picLocks noGrp="1" noChangeAspect="1"/>
          </p:cNvPicPr>
          <p:nvPr>
            <p:ph idx="1"/>
          </p:nvPr>
        </p:nvPicPr>
        <p:blipFill>
          <a:blip r:embed="rId2"/>
          <a:stretch>
            <a:fillRect/>
          </a:stretch>
        </p:blipFill>
        <p:spPr>
          <a:xfrm>
            <a:off x="2692235" y="2081073"/>
            <a:ext cx="8191787" cy="3875748"/>
          </a:xfrm>
        </p:spPr>
      </p:pic>
    </p:spTree>
    <p:extLst>
      <p:ext uri="{BB962C8B-B14F-4D97-AF65-F5344CB8AC3E}">
        <p14:creationId xmlns:p14="http://schemas.microsoft.com/office/powerpoint/2010/main" val="35697022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EF047-4CD0-4687-95B0-56725D0250D2}"/>
              </a:ext>
            </a:extLst>
          </p:cNvPr>
          <p:cNvSpPr>
            <a:spLocks noGrp="1"/>
          </p:cNvSpPr>
          <p:nvPr>
            <p:ph type="title"/>
          </p:nvPr>
        </p:nvSpPr>
        <p:spPr>
          <a:xfrm>
            <a:off x="1484311" y="685801"/>
            <a:ext cx="10018713" cy="1409330"/>
          </a:xfrm>
        </p:spPr>
        <p:txBody>
          <a:bodyPr>
            <a:normAutofit/>
          </a:bodyPr>
          <a:lstStyle/>
          <a:p>
            <a:r>
              <a:rPr lang="en-US" sz="4400" dirty="0">
                <a:latin typeface="Arial" panose="020B0604020202020204" pitchFamily="34" charset="0"/>
                <a:cs typeface="Arial" panose="020B0604020202020204" pitchFamily="34" charset="0"/>
              </a:rPr>
              <a:t>W</a:t>
            </a:r>
            <a:r>
              <a:rPr lang="en-US" sz="4400" b="0" i="0" dirty="0">
                <a:effectLst/>
                <a:latin typeface="Arial" panose="020B0604020202020204" pitchFamily="34" charset="0"/>
                <a:cs typeface="Arial" panose="020B0604020202020204" pitchFamily="34" charset="0"/>
              </a:rPr>
              <a:t>hat is Textblob?</a:t>
            </a:r>
            <a:endParaRPr lang="en-IN" sz="4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86166DB-679E-461E-AD9C-0B48F15F7A30}"/>
              </a:ext>
            </a:extLst>
          </p:cNvPr>
          <p:cNvSpPr>
            <a:spLocks noGrp="1"/>
          </p:cNvSpPr>
          <p:nvPr>
            <p:ph idx="1"/>
          </p:nvPr>
        </p:nvSpPr>
        <p:spPr>
          <a:xfrm>
            <a:off x="1484310" y="2192785"/>
            <a:ext cx="10018713" cy="3598416"/>
          </a:xfrm>
        </p:spPr>
        <p:txBody>
          <a:bodyPr>
            <a:normAutofit/>
          </a:bodyPr>
          <a:lstStyle/>
          <a:p>
            <a:r>
              <a:rPr lang="en-US" i="0" dirty="0">
                <a:effectLst/>
                <a:latin typeface="Arial" panose="020B0604020202020204" pitchFamily="34" charset="0"/>
                <a:cs typeface="Arial" panose="020B0604020202020204" pitchFamily="34" charset="0"/>
              </a:rPr>
              <a:t>TextBlob is a Python (2 and 3) library for processing textual data.</a:t>
            </a:r>
          </a:p>
          <a:p>
            <a:r>
              <a:rPr lang="en-US" i="0" dirty="0">
                <a:effectLst/>
                <a:latin typeface="Arial" panose="020B0604020202020204" pitchFamily="34" charset="0"/>
                <a:cs typeface="Arial" panose="020B0604020202020204" pitchFamily="34" charset="0"/>
              </a:rPr>
              <a:t>It </a:t>
            </a:r>
            <a:r>
              <a:rPr lang="en-US" b="0" i="0" dirty="0">
                <a:effectLst/>
                <a:latin typeface="Arial" panose="020B0604020202020204" pitchFamily="34" charset="0"/>
                <a:cs typeface="Arial" panose="020B0604020202020204" pitchFamily="34" charset="0"/>
              </a:rPr>
              <a:t>provides a simple API for diving into common natural language processing (NLP) tasks such as,</a:t>
            </a:r>
            <a:endParaRPr lang="en-US" sz="2800" b="0" i="0" dirty="0">
              <a:effectLst/>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2800" b="0" i="0" dirty="0">
                <a:effectLst/>
                <a:latin typeface="Arial" panose="020B0604020202020204" pitchFamily="34" charset="0"/>
                <a:cs typeface="Arial" panose="020B0604020202020204" pitchFamily="34" charset="0"/>
              </a:rPr>
              <a:t> sentiment analysis, </a:t>
            </a:r>
          </a:p>
          <a:p>
            <a:pPr lvl="1">
              <a:buFont typeface="Wingdings" panose="05000000000000000000" pitchFamily="2" charset="2"/>
              <a:buChar char="Ø"/>
            </a:pPr>
            <a:r>
              <a:rPr lang="en-US" sz="2800" b="0" i="0" dirty="0">
                <a:effectLst/>
                <a:latin typeface="Arial" panose="020B0604020202020204" pitchFamily="34" charset="0"/>
                <a:cs typeface="Arial" panose="020B0604020202020204" pitchFamily="34" charset="0"/>
              </a:rPr>
              <a:t> Classification,</a:t>
            </a:r>
          </a:p>
          <a:p>
            <a:pPr lvl="1">
              <a:buFont typeface="Wingdings" panose="05000000000000000000" pitchFamily="2" charset="2"/>
              <a:buChar char="Ø"/>
            </a:pPr>
            <a:r>
              <a:rPr lang="en-US" sz="2800" b="0" i="0" dirty="0">
                <a:effectLst/>
                <a:latin typeface="Arial" panose="020B0604020202020204" pitchFamily="34" charset="0"/>
                <a:cs typeface="Arial" panose="020B0604020202020204" pitchFamily="34" charset="0"/>
              </a:rPr>
              <a:t> </a:t>
            </a:r>
            <a:r>
              <a:rPr lang="en-IN" sz="2800" b="0" i="0" dirty="0">
                <a:effectLst/>
                <a:latin typeface="Arial" panose="020B0604020202020204" pitchFamily="34" charset="0"/>
                <a:cs typeface="Arial" panose="020B0604020202020204" pitchFamily="34" charset="0"/>
              </a:rPr>
              <a:t>Tokenization</a:t>
            </a:r>
            <a:r>
              <a:rPr lang="en-US" sz="2800" b="0" i="0" dirty="0">
                <a:effectLst/>
                <a:latin typeface="Arial" panose="020B0604020202020204" pitchFamily="34" charset="0"/>
                <a:cs typeface="Arial" panose="020B0604020202020204" pitchFamily="34" charset="0"/>
              </a:rPr>
              <a:t>, and more.</a:t>
            </a:r>
          </a:p>
          <a:p>
            <a:endParaRPr lang="en-IN" dirty="0"/>
          </a:p>
        </p:txBody>
      </p:sp>
    </p:spTree>
    <p:extLst>
      <p:ext uri="{BB962C8B-B14F-4D97-AF65-F5344CB8AC3E}">
        <p14:creationId xmlns:p14="http://schemas.microsoft.com/office/powerpoint/2010/main" val="20686321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D7F7-9A4A-44EE-B8E9-449A936C4430}"/>
              </a:ext>
            </a:extLst>
          </p:cNvPr>
          <p:cNvSpPr>
            <a:spLocks noGrp="1"/>
          </p:cNvSpPr>
          <p:nvPr>
            <p:ph type="title"/>
          </p:nvPr>
        </p:nvSpPr>
        <p:spPr>
          <a:xfrm>
            <a:off x="1426345" y="685800"/>
            <a:ext cx="9339309" cy="1134121"/>
          </a:xfrm>
        </p:spPr>
        <p:txBody>
          <a:bodyPr>
            <a:normAutofit/>
          </a:bodyPr>
          <a:lstStyle/>
          <a:p>
            <a:r>
              <a:rPr lang="en-US" sz="4400" dirty="0">
                <a:latin typeface="Arial" panose="020B0604020202020204" pitchFamily="34" charset="0"/>
                <a:cs typeface="Arial" panose="020B0604020202020204" pitchFamily="34" charset="0"/>
              </a:rPr>
              <a:t>Polarity and Subjectivity</a:t>
            </a:r>
            <a:endParaRPr lang="en-IN" sz="4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C30B32-8CE2-4FCF-9487-1D2F32A82438}"/>
              </a:ext>
            </a:extLst>
          </p:cNvPr>
          <p:cNvSpPr>
            <a:spLocks noGrp="1"/>
          </p:cNvSpPr>
          <p:nvPr>
            <p:ph idx="1"/>
          </p:nvPr>
        </p:nvSpPr>
        <p:spPr>
          <a:xfrm>
            <a:off x="1873188" y="1819921"/>
            <a:ext cx="9629836" cy="4145873"/>
          </a:xfrm>
        </p:spPr>
        <p:txBody>
          <a:bodyPr/>
          <a:lstStyle/>
          <a:p>
            <a:r>
              <a:rPr lang="en-US" b="0" i="0" dirty="0">
                <a:solidFill>
                  <a:srgbClr val="111111"/>
                </a:solidFill>
                <a:effectLst/>
                <a:latin typeface="Arial" panose="020B0604020202020204" pitchFamily="34" charset="0"/>
                <a:cs typeface="Arial" panose="020B0604020202020204" pitchFamily="34" charset="0"/>
              </a:rPr>
              <a:t>Based on the polarity and subjectivity, you determine whether it is a positive text or negative or neutral. </a:t>
            </a:r>
          </a:p>
          <a:p>
            <a:r>
              <a:rPr lang="en-US" b="0" i="0" dirty="0">
                <a:solidFill>
                  <a:srgbClr val="111111"/>
                </a:solidFill>
                <a:effectLst/>
                <a:latin typeface="Arial" panose="020B0604020202020204" pitchFamily="34" charset="0"/>
                <a:cs typeface="Arial" panose="020B0604020202020204" pitchFamily="34" charset="0"/>
              </a:rPr>
              <a:t>For TextBlog, if the polarity </a:t>
            </a:r>
            <a:r>
              <a:rPr lang="en-US" i="0" dirty="0">
                <a:solidFill>
                  <a:srgbClr val="111111"/>
                </a:solidFill>
                <a:effectLst/>
                <a:latin typeface="Arial" panose="020B0604020202020204" pitchFamily="34" charset="0"/>
                <a:cs typeface="Arial" panose="020B0604020202020204" pitchFamily="34" charset="0"/>
              </a:rPr>
              <a:t>&gt; 0</a:t>
            </a:r>
            <a:r>
              <a:rPr lang="en-US" b="0" i="0" dirty="0">
                <a:solidFill>
                  <a:srgbClr val="111111"/>
                </a:solidFill>
                <a:effectLst/>
                <a:latin typeface="Arial" panose="020B0604020202020204" pitchFamily="34" charset="0"/>
                <a:cs typeface="Arial" panose="020B0604020202020204" pitchFamily="34" charset="0"/>
              </a:rPr>
              <a:t>, it is considered positive, polarity &lt; 0 -is considered negative and polarity = 0 is considered neutral.</a:t>
            </a:r>
          </a:p>
          <a:p>
            <a:r>
              <a:rPr lang="en-US" dirty="0">
                <a:latin typeface="Arial" panose="020B0604020202020204" pitchFamily="34" charset="0"/>
                <a:cs typeface="Arial" panose="020B0604020202020204" pitchFamily="34" charset="0"/>
              </a:rPr>
              <a:t>Whereas, a subjectivity/objectivity identification task reports a float within the range [0.0, 1.0] where 0.0 is a very objective sentence and 1.0 is very subjective.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97519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27BD-73A2-4B46-B94B-739A84100059}"/>
              </a:ext>
            </a:extLst>
          </p:cNvPr>
          <p:cNvSpPr>
            <a:spLocks noGrp="1"/>
          </p:cNvSpPr>
          <p:nvPr>
            <p:ph type="title"/>
          </p:nvPr>
        </p:nvSpPr>
        <p:spPr>
          <a:xfrm>
            <a:off x="1136342" y="845598"/>
            <a:ext cx="9763001" cy="1267287"/>
          </a:xfrm>
        </p:spPr>
        <p:txBody>
          <a:bodyPr>
            <a:normAutofit/>
          </a:bodyPr>
          <a:lstStyle/>
          <a:p>
            <a:r>
              <a:rPr lang="en-US" sz="4400" dirty="0">
                <a:solidFill>
                  <a:srgbClr val="000000"/>
                </a:solidFill>
              </a:rPr>
              <a:t>Deliverable Expected</a:t>
            </a:r>
            <a:endParaRPr lang="en-IN" sz="4400" dirty="0"/>
          </a:p>
        </p:txBody>
      </p:sp>
      <p:sp>
        <p:nvSpPr>
          <p:cNvPr id="3" name="Content Placeholder 2">
            <a:extLst>
              <a:ext uri="{FF2B5EF4-FFF2-40B4-BE49-F238E27FC236}">
                <a16:creationId xmlns:a16="http://schemas.microsoft.com/office/drawing/2014/main" id="{A89B0002-0842-4ACA-8244-623C3F704002}"/>
              </a:ext>
            </a:extLst>
          </p:cNvPr>
          <p:cNvSpPr>
            <a:spLocks noGrp="1"/>
          </p:cNvSpPr>
          <p:nvPr>
            <p:ph idx="1"/>
          </p:nvPr>
        </p:nvSpPr>
        <p:spPr>
          <a:xfrm>
            <a:off x="1740022" y="2325951"/>
            <a:ext cx="10018713" cy="3465250"/>
          </a:xfrm>
        </p:spPr>
        <p:txBody>
          <a:bodyPr/>
          <a:lstStyle/>
          <a:p>
            <a:r>
              <a:rPr lang="en-US" dirty="0">
                <a:latin typeface="Arial" panose="020B0604020202020204" pitchFamily="34" charset="0"/>
                <a:cs typeface="Arial" panose="020B0604020202020204" pitchFamily="34" charset="0"/>
              </a:rPr>
              <a:t>To implement an algorithm for automatic classification of text into positive, negative or neutral.</a:t>
            </a:r>
          </a:p>
          <a:p>
            <a:r>
              <a:rPr lang="en-US" dirty="0">
                <a:latin typeface="Arial" panose="020B0604020202020204" pitchFamily="34" charset="0"/>
                <a:cs typeface="Arial" panose="020B0604020202020204" pitchFamily="34" charset="0"/>
              </a:rPr>
              <a:t>Sentiment Analysis to determine the attitude of user is positive, negative or neutral towards the Pfizer Vaccine.</a:t>
            </a:r>
          </a:p>
          <a:p>
            <a:r>
              <a:rPr lang="en-US" dirty="0">
                <a:latin typeface="Arial" panose="020B0604020202020204" pitchFamily="34" charset="0"/>
                <a:cs typeface="Arial" panose="020B0604020202020204" pitchFamily="34" charset="0"/>
              </a:rPr>
              <a:t>Sentiment analysis on Pfizer vaccine tweets will be done for user location.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65059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DBE8684-84D0-40BE-A8E9-FCD9F920899D}"/>
              </a:ext>
            </a:extLst>
          </p:cNvPr>
          <p:cNvSpPr>
            <a:spLocks noGrp="1"/>
          </p:cNvSpPr>
          <p:nvPr>
            <p:ph idx="1"/>
          </p:nvPr>
        </p:nvSpPr>
        <p:spPr>
          <a:xfrm>
            <a:off x="1484310" y="2666999"/>
            <a:ext cx="10018713" cy="2872667"/>
          </a:xfrm>
        </p:spPr>
        <p:txBody>
          <a:bodyPr>
            <a:normAutofit/>
          </a:bodyPr>
          <a:lstStyle/>
          <a:p>
            <a:pPr marL="0" indent="0" algn="ctr">
              <a:buNone/>
            </a:pPr>
            <a:r>
              <a:rPr lang="en-US" sz="8000" dirty="0"/>
              <a:t>Thank you</a:t>
            </a:r>
            <a:endParaRPr lang="en-IN" sz="8000" dirty="0"/>
          </a:p>
        </p:txBody>
      </p:sp>
    </p:spTree>
    <p:extLst>
      <p:ext uri="{BB962C8B-B14F-4D97-AF65-F5344CB8AC3E}">
        <p14:creationId xmlns:p14="http://schemas.microsoft.com/office/powerpoint/2010/main" val="12011803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4474</TotalTime>
  <Words>381</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Corbel</vt:lpstr>
      <vt:lpstr>Inter</vt:lpstr>
      <vt:lpstr>Wingdings</vt:lpstr>
      <vt:lpstr>Parallax</vt:lpstr>
      <vt:lpstr>Geographical Sentiment Analysis for Pfizer Vaccine Tweets</vt:lpstr>
      <vt:lpstr>Problem Statement</vt:lpstr>
      <vt:lpstr>What is Sentiment Analysis?</vt:lpstr>
      <vt:lpstr>Dataset</vt:lpstr>
      <vt:lpstr>Process of Analysis</vt:lpstr>
      <vt:lpstr>What is Textblob?</vt:lpstr>
      <vt:lpstr>Polarity and Subjectivity</vt:lpstr>
      <vt:lpstr>Deliverable Expected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HarviPatel</dc:creator>
  <cp:lastModifiedBy>NIRAJ PATEL</cp:lastModifiedBy>
  <cp:revision>26</cp:revision>
  <dcterms:created xsi:type="dcterms:W3CDTF">2021-01-24T18:40:37Z</dcterms:created>
  <dcterms:modified xsi:type="dcterms:W3CDTF">2021-07-29T11:27:08Z</dcterms:modified>
</cp:coreProperties>
</file>