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61" r:id="rId3"/>
    <p:sldId id="262" r:id="rId4"/>
    <p:sldId id="263" r:id="rId5"/>
    <p:sldId id="264" r:id="rId6"/>
    <p:sldId id="265" r:id="rId7"/>
    <p:sldId id="266" r:id="rId8"/>
    <p:sldId id="267" r:id="rId9"/>
    <p:sldId id="268" r:id="rId10"/>
    <p:sldId id="270" r:id="rId11"/>
    <p:sldId id="269" r:id="rId12"/>
    <p:sldId id="272" r:id="rId13"/>
    <p:sldId id="274" r:id="rId14"/>
    <p:sldId id="27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F9E37-AFFC-4871-A71E-1AFEC95B5AA3}"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21FF4-C7F6-4475-90D7-756A033BC128}" type="slidenum">
              <a:rPr lang="en-IN" smtClean="0"/>
              <a:t>‹#›</a:t>
            </a:fld>
            <a:endParaRPr lang="en-IN"/>
          </a:p>
        </p:txBody>
      </p:sp>
    </p:spTree>
    <p:extLst>
      <p:ext uri="{BB962C8B-B14F-4D97-AF65-F5344CB8AC3E}">
        <p14:creationId xmlns:p14="http://schemas.microsoft.com/office/powerpoint/2010/main" val="219201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D21FF4-C7F6-4475-90D7-756A033BC128}" type="slidenum">
              <a:rPr lang="en-IN" smtClean="0"/>
              <a:t>15</a:t>
            </a:fld>
            <a:endParaRPr lang="en-IN"/>
          </a:p>
        </p:txBody>
      </p:sp>
    </p:spTree>
    <p:extLst>
      <p:ext uri="{BB962C8B-B14F-4D97-AF65-F5344CB8AC3E}">
        <p14:creationId xmlns:p14="http://schemas.microsoft.com/office/powerpoint/2010/main" val="295360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269875-A9BA-4FEF-920E-4C22F8521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44B7B814-8E5E-4786-A782-E24833624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AAA5E4E-8582-4B31-8617-14CBB193ED0B}"/>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5" name="Footer Placeholder 4">
            <a:extLst>
              <a:ext uri="{FF2B5EF4-FFF2-40B4-BE49-F238E27FC236}">
                <a16:creationId xmlns="" xmlns:a16="http://schemas.microsoft.com/office/drawing/2014/main" id="{DFC4D1BD-2509-4FA4-AA14-87874273DA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6AA1064-57B6-4800-8A02-CD288A6D3DDD}"/>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380516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0D829-AF1E-40CC-AA8B-1614C04FA2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DC13EA5-94DB-490C-9FE7-D17609AA3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9CDDA9E-D2CC-47EE-9DDE-0F4657D3E0B3}"/>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5" name="Footer Placeholder 4">
            <a:extLst>
              <a:ext uri="{FF2B5EF4-FFF2-40B4-BE49-F238E27FC236}">
                <a16:creationId xmlns="" xmlns:a16="http://schemas.microsoft.com/office/drawing/2014/main" id="{09B34E4E-C739-4E42-AED6-8247868A7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EFAF632-88D5-40D9-ACDA-F145AC59A591}"/>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24441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4242E2B-190D-469C-BC26-97FFEE159A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99435C4-1632-4F15-9DF3-1D3E00CFD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847A6B3-D7C6-4E14-8562-56C5A43ED561}"/>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5" name="Footer Placeholder 4">
            <a:extLst>
              <a:ext uri="{FF2B5EF4-FFF2-40B4-BE49-F238E27FC236}">
                <a16:creationId xmlns="" xmlns:a16="http://schemas.microsoft.com/office/drawing/2014/main" id="{26B6DC34-0156-4A3B-AEE7-7A48BE575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B3704AD-9F7D-4B3D-B616-33C35F574482}"/>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39564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4DA26-6291-4D2B-8978-F93514DF0A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BA13C22-838A-44B1-81D3-9E211FEF0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07AA663-5137-4937-8100-DB7D3B00C8D3}"/>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5" name="Footer Placeholder 4">
            <a:extLst>
              <a:ext uri="{FF2B5EF4-FFF2-40B4-BE49-F238E27FC236}">
                <a16:creationId xmlns="" xmlns:a16="http://schemas.microsoft.com/office/drawing/2014/main" id="{4FDC0661-8587-448A-9B04-E94F20631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D056B56-4C9F-4BAE-9DC4-4EC0CB43962C}"/>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336116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4E9E4-BB58-4C34-A713-5C7FED4641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8C6DCC1-0042-4D16-8A40-07D1598A6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9608D7-A0AC-4F7F-9B2A-7E2BC2BCF3BD}"/>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5" name="Footer Placeholder 4">
            <a:extLst>
              <a:ext uri="{FF2B5EF4-FFF2-40B4-BE49-F238E27FC236}">
                <a16:creationId xmlns="" xmlns:a16="http://schemas.microsoft.com/office/drawing/2014/main" id="{857F6913-6AAC-424F-94E8-7967A5A06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BD0ECAC-D76A-4651-BD2D-47FA7FDE872E}"/>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196722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404B3B-6866-44C5-95A8-265479B674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CA90E14-26F7-4927-A965-637C61EF0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1966B2-1C21-40EC-AEB4-E6DF4D4CC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48D7BC0-6651-4CE9-BF89-B67C6D952BFF}"/>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6" name="Footer Placeholder 5">
            <a:extLst>
              <a:ext uri="{FF2B5EF4-FFF2-40B4-BE49-F238E27FC236}">
                <a16:creationId xmlns="" xmlns:a16="http://schemas.microsoft.com/office/drawing/2014/main" id="{B0C814CD-3BDE-475B-B2CE-F8785CAE8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A2A8915-DC5F-40A7-87F8-4991A692EAD4}"/>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1371718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2F9CE4-EDF2-4731-8314-40A65010B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CF80861-B423-43F6-9C0B-C057550FF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9EB849D-1629-4141-B0DA-74DAC9822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ABE2D5F-2402-43C2-982E-042CB8E31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AD5E2B4-51AA-4C0E-98D0-D89C08C382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B7F2DCC-82EF-468C-A9BD-A30BB42201A8}"/>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8" name="Footer Placeholder 7">
            <a:extLst>
              <a:ext uri="{FF2B5EF4-FFF2-40B4-BE49-F238E27FC236}">
                <a16:creationId xmlns="" xmlns:a16="http://schemas.microsoft.com/office/drawing/2014/main" id="{264869D6-01B3-445D-B02D-3DAA99E799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941305C-3FE6-4DE2-AFA9-63E378D45519}"/>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84238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2D828D-056B-484E-B46C-1913881D65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D48094D-3045-427E-AC8D-F81BFE5599C2}"/>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4" name="Footer Placeholder 3">
            <a:extLst>
              <a:ext uri="{FF2B5EF4-FFF2-40B4-BE49-F238E27FC236}">
                <a16:creationId xmlns="" xmlns:a16="http://schemas.microsoft.com/office/drawing/2014/main" id="{D97DD406-C044-4A88-A803-79A5F6B84C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48B2901-976F-482D-AE8B-41B5E7EB1673}"/>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58535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23FAE6-F69D-4630-A4D3-46E3DD971B11}"/>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3" name="Footer Placeholder 2">
            <a:extLst>
              <a:ext uri="{FF2B5EF4-FFF2-40B4-BE49-F238E27FC236}">
                <a16:creationId xmlns="" xmlns:a16="http://schemas.microsoft.com/office/drawing/2014/main" id="{B176A903-527D-416B-A653-12F4EA2FFB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1890FF6-2BA1-486B-9877-3C312C4888C1}"/>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4828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07C3EF-6A71-4940-AD16-8EAD5B2D6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0A1DD74-1CE7-4DE8-8609-CB87E8CFD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ECABA8D-6FA0-473A-A0DF-7F3F767FF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0C43AEE-30C0-41A9-B398-66CC3058D10A}"/>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6" name="Footer Placeholder 5">
            <a:extLst>
              <a:ext uri="{FF2B5EF4-FFF2-40B4-BE49-F238E27FC236}">
                <a16:creationId xmlns="" xmlns:a16="http://schemas.microsoft.com/office/drawing/2014/main" id="{720B8C12-85BE-4075-8059-73A399465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ACF5DF8-58D9-4B96-A949-09747A8BAE5B}"/>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418467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76579-818E-4976-A82D-F552B1763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316A0D9-1F47-44BF-A9FF-36FE018B5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7E5F-8F10-464E-A03D-F7B5DD464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CC63D88-923E-4462-B853-43E7AA367EB1}"/>
              </a:ext>
            </a:extLst>
          </p:cNvPr>
          <p:cNvSpPr>
            <a:spLocks noGrp="1"/>
          </p:cNvSpPr>
          <p:nvPr>
            <p:ph type="dt" sz="half" idx="10"/>
          </p:nvPr>
        </p:nvSpPr>
        <p:spPr/>
        <p:txBody>
          <a:bodyPr/>
          <a:lstStyle/>
          <a:p>
            <a:fld id="{C5B0FDB9-8E1A-4075-B100-3186540F4228}" type="datetimeFigureOut">
              <a:rPr lang="en-IN" smtClean="0"/>
              <a:t>05-06-2024</a:t>
            </a:fld>
            <a:endParaRPr lang="en-IN"/>
          </a:p>
        </p:txBody>
      </p:sp>
      <p:sp>
        <p:nvSpPr>
          <p:cNvPr id="6" name="Footer Placeholder 5">
            <a:extLst>
              <a:ext uri="{FF2B5EF4-FFF2-40B4-BE49-F238E27FC236}">
                <a16:creationId xmlns="" xmlns:a16="http://schemas.microsoft.com/office/drawing/2014/main" id="{4802F551-E142-4576-BE4B-C24ADDBF5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99E0A25-4D04-4F0F-B57E-539F0029D91C}"/>
              </a:ext>
            </a:extLst>
          </p:cNvPr>
          <p:cNvSpPr>
            <a:spLocks noGrp="1"/>
          </p:cNvSpPr>
          <p:nvPr>
            <p:ph type="sldNum" sz="quarter" idx="12"/>
          </p:nvPr>
        </p:nvSpPr>
        <p:spPr/>
        <p:txBody>
          <a:bodyPr/>
          <a:lstStyle/>
          <a:p>
            <a:fld id="{33DBC3EB-76E3-4D95-B949-998AB2567A6D}" type="slidenum">
              <a:rPr lang="en-IN" smtClean="0"/>
              <a:t>‹#›</a:t>
            </a:fld>
            <a:endParaRPr lang="en-IN"/>
          </a:p>
        </p:txBody>
      </p:sp>
    </p:spTree>
    <p:extLst>
      <p:ext uri="{BB962C8B-B14F-4D97-AF65-F5344CB8AC3E}">
        <p14:creationId xmlns:p14="http://schemas.microsoft.com/office/powerpoint/2010/main" val="9009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5A60A4F-4527-41DF-8948-4E6D3EB59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CA26F26-5539-47C1-AFFF-512008E41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343F1A-3A55-420B-98D8-F38BD8298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0FDB9-8E1A-4075-B100-3186540F4228}" type="datetimeFigureOut">
              <a:rPr lang="en-IN" smtClean="0"/>
              <a:t>05-06-2024</a:t>
            </a:fld>
            <a:endParaRPr lang="en-IN"/>
          </a:p>
        </p:txBody>
      </p:sp>
      <p:sp>
        <p:nvSpPr>
          <p:cNvPr id="5" name="Footer Placeholder 4">
            <a:extLst>
              <a:ext uri="{FF2B5EF4-FFF2-40B4-BE49-F238E27FC236}">
                <a16:creationId xmlns="" xmlns:a16="http://schemas.microsoft.com/office/drawing/2014/main" id="{587C541F-2A41-4FFA-B28A-697CB88FA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9850932-B360-451F-AC0E-CBA54D9D0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BC3EB-76E3-4D95-B949-998AB2567A6D}" type="slidenum">
              <a:rPr lang="en-IN" smtClean="0"/>
              <a:t>‹#›</a:t>
            </a:fld>
            <a:endParaRPr lang="en-IN"/>
          </a:p>
        </p:txBody>
      </p:sp>
      <p:pic>
        <p:nvPicPr>
          <p:cNvPr id="8" name="Picture 7">
            <a:extLst>
              <a:ext uri="{FF2B5EF4-FFF2-40B4-BE49-F238E27FC236}">
                <a16:creationId xmlns="" xmlns:a16="http://schemas.microsoft.com/office/drawing/2014/main" id="{FEC06054-F4D6-463D-B988-0441229AFFE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
        <p:nvSpPr>
          <p:cNvPr id="10" name="Rectangle 9">
            <a:extLst>
              <a:ext uri="{FF2B5EF4-FFF2-40B4-BE49-F238E27FC236}">
                <a16:creationId xmlns="" xmlns:a16="http://schemas.microsoft.com/office/drawing/2014/main" id="{52C55DDA-2F67-497D-805E-5136A8321681}"/>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743341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01datatype.ppt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319C1B-7CA2-4200-8F41-7E95EACC3DE5}"/>
              </a:ext>
            </a:extLst>
          </p:cNvPr>
          <p:cNvSpPr>
            <a:spLocks noGrp="1"/>
          </p:cNvSpPr>
          <p:nvPr>
            <p:ph idx="1"/>
          </p:nvPr>
        </p:nvSpPr>
        <p:spPr>
          <a:xfrm>
            <a:off x="452284" y="816631"/>
            <a:ext cx="10649268" cy="5426853"/>
          </a:xfrm>
        </p:spPr>
        <p:txBody>
          <a:bodyPr>
            <a:normAutofit fontScale="40000" lnSpcReduction="20000"/>
          </a:bodyPr>
          <a:lstStyle/>
          <a:p>
            <a:pPr marL="0" indent="0">
              <a:buNone/>
            </a:pPr>
            <a:endParaRPr lang="en-US" sz="4000" dirty="0"/>
          </a:p>
          <a:p>
            <a:pPr marL="0" indent="0">
              <a:buNone/>
            </a:pPr>
            <a:r>
              <a:rPr lang="en-US" sz="4000" dirty="0"/>
              <a:t>Also similar to let, an error is thrown whenever a const declaration is made with an identifier for an already-defined variable in the same scope. It doesn’t matter if that variable was declared using var (for global or function scope) or let (for block scope). For example:</a:t>
            </a:r>
          </a:p>
          <a:p>
            <a:pPr marL="0" indent="0">
              <a:buNone/>
            </a:pPr>
            <a:r>
              <a:rPr lang="en-US" sz="2800" dirty="0"/>
              <a:t>‘use strict’</a:t>
            </a:r>
          </a:p>
          <a:p>
            <a:pPr marL="0" indent="0">
              <a:buNone/>
            </a:pPr>
            <a:r>
              <a:rPr lang="en-US" sz="2800" dirty="0"/>
              <a:t>var message = "Hello!";</a:t>
            </a:r>
          </a:p>
          <a:p>
            <a:pPr marL="0" indent="0">
              <a:buNone/>
            </a:pPr>
            <a:r>
              <a:rPr lang="en-US" sz="2800" dirty="0"/>
              <a:t>let age = 25;</a:t>
            </a:r>
          </a:p>
          <a:p>
            <a:pPr marL="0" indent="0">
              <a:buNone/>
            </a:pPr>
            <a:endParaRPr lang="en-US" sz="2800" dirty="0"/>
          </a:p>
          <a:p>
            <a:pPr marL="0" indent="0">
              <a:buNone/>
            </a:pPr>
            <a:r>
              <a:rPr lang="en-US" sz="2800" dirty="0"/>
              <a:t>// Each of these would cause an error given the previous declarations</a:t>
            </a:r>
          </a:p>
          <a:p>
            <a:pPr marL="0" indent="0">
              <a:buNone/>
            </a:pPr>
            <a:r>
              <a:rPr lang="en-US" sz="2800" dirty="0"/>
              <a:t>const message = "Goodbye!";</a:t>
            </a:r>
          </a:p>
          <a:p>
            <a:pPr marL="0" indent="0">
              <a:buNone/>
            </a:pPr>
            <a:r>
              <a:rPr lang="en-US" sz="2800" dirty="0"/>
              <a:t>const age = 30;</a:t>
            </a:r>
          </a:p>
          <a:p>
            <a:pPr marL="0" indent="0">
              <a:buNone/>
            </a:pPr>
            <a:endParaRPr lang="en-IN" sz="2800" dirty="0"/>
          </a:p>
          <a:p>
            <a:r>
              <a:rPr lang="en-US" dirty="0"/>
              <a:t>Uncaught </a:t>
            </a:r>
            <a:r>
              <a:rPr lang="en-US" dirty="0" err="1"/>
              <a:t>SyntaxError</a:t>
            </a:r>
            <a:r>
              <a:rPr lang="en-US" dirty="0"/>
              <a:t>: redeclaration of let  age</a:t>
            </a:r>
          </a:p>
          <a:p>
            <a:r>
              <a:rPr lang="en-US" dirty="0"/>
              <a:t>Uncaught </a:t>
            </a:r>
            <a:r>
              <a:rPr lang="en-US" dirty="0" err="1"/>
              <a:t>SyntaxError</a:t>
            </a:r>
            <a:r>
              <a:rPr lang="en-US" dirty="0"/>
              <a:t>: redeclaration of var message</a:t>
            </a:r>
          </a:p>
          <a:p>
            <a:endParaRPr lang="en-US" dirty="0"/>
          </a:p>
          <a:p>
            <a:r>
              <a:rPr lang="en-US" dirty="0"/>
              <a:t>Let is preferred over var</a:t>
            </a:r>
          </a:p>
          <a:p>
            <a:r>
              <a:rPr lang="en-US" dirty="0"/>
              <a:t>Because var a=55;</a:t>
            </a:r>
          </a:p>
          <a:p>
            <a:r>
              <a:rPr lang="en-US" dirty="0"/>
              <a:t>var a=99</a:t>
            </a:r>
          </a:p>
          <a:p>
            <a:r>
              <a:rPr lang="en-US" dirty="0"/>
              <a:t>//no error  but</a:t>
            </a:r>
          </a:p>
          <a:p>
            <a:r>
              <a:rPr lang="en-US" dirty="0"/>
              <a:t>Let a=99;</a:t>
            </a:r>
          </a:p>
          <a:p>
            <a:r>
              <a:rPr lang="en-US" dirty="0"/>
              <a:t>Let a=55;</a:t>
            </a:r>
          </a:p>
          <a:p>
            <a:r>
              <a:rPr lang="en-US" dirty="0"/>
              <a:t>//you will get error Uncaught </a:t>
            </a:r>
            <a:r>
              <a:rPr lang="en-US" dirty="0" err="1"/>
              <a:t>SyntaxError</a:t>
            </a:r>
            <a:r>
              <a:rPr lang="en-US" dirty="0"/>
              <a:t>: redeclaration of let  a</a:t>
            </a:r>
          </a:p>
          <a:p>
            <a:endParaRPr lang="en-US" dirty="0"/>
          </a:p>
          <a:p>
            <a:endParaRPr lang="en-US" dirty="0"/>
          </a:p>
          <a:p>
            <a:endParaRPr lang="en-IN" dirty="0"/>
          </a:p>
        </p:txBody>
      </p:sp>
    </p:spTree>
    <p:extLst>
      <p:ext uri="{BB962C8B-B14F-4D97-AF65-F5344CB8AC3E}">
        <p14:creationId xmlns:p14="http://schemas.microsoft.com/office/powerpoint/2010/main" val="1893117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5E2F04-CE9F-44DC-A214-551A8E6FE293}"/>
              </a:ext>
            </a:extLst>
          </p:cNvPr>
          <p:cNvSpPr>
            <a:spLocks noGrp="1"/>
          </p:cNvSpPr>
          <p:nvPr>
            <p:ph type="title"/>
          </p:nvPr>
        </p:nvSpPr>
        <p:spPr>
          <a:xfrm>
            <a:off x="4319750" y="0"/>
            <a:ext cx="6442843" cy="801523"/>
          </a:xfrm>
        </p:spPr>
        <p:txBody>
          <a:bodyPr/>
          <a:lstStyle/>
          <a:p>
            <a:r>
              <a:rPr lang="en-IN" dirty="0"/>
              <a:t>Constant declarations</a:t>
            </a:r>
          </a:p>
        </p:txBody>
      </p:sp>
      <p:sp>
        <p:nvSpPr>
          <p:cNvPr id="3" name="Content Placeholder 2">
            <a:extLst>
              <a:ext uri="{FF2B5EF4-FFF2-40B4-BE49-F238E27FC236}">
                <a16:creationId xmlns="" xmlns:a16="http://schemas.microsoft.com/office/drawing/2014/main" id="{7026822D-D223-436C-8546-AE4DF9F7EAD8}"/>
              </a:ext>
            </a:extLst>
          </p:cNvPr>
          <p:cNvSpPr>
            <a:spLocks noGrp="1"/>
          </p:cNvSpPr>
          <p:nvPr>
            <p:ph idx="1"/>
          </p:nvPr>
        </p:nvSpPr>
        <p:spPr>
          <a:xfrm>
            <a:off x="84083" y="746233"/>
            <a:ext cx="5926523" cy="5875283"/>
          </a:xfrm>
        </p:spPr>
        <p:txBody>
          <a:bodyPr>
            <a:noAutofit/>
          </a:bodyPr>
          <a:lstStyle/>
          <a:p>
            <a:pPr marL="0" indent="0">
              <a:buNone/>
            </a:pPr>
            <a:r>
              <a:rPr lang="en-US" sz="2000" dirty="0"/>
              <a:t>Variables declared using const are considered to be constants, so the value cannot be changed once set.</a:t>
            </a:r>
          </a:p>
          <a:p>
            <a:pPr marL="0" indent="0">
              <a:buNone/>
            </a:pPr>
            <a:r>
              <a:rPr lang="en-US" sz="2000" dirty="0"/>
              <a:t> For this reason, every const variable must be initialized. For example:</a:t>
            </a:r>
          </a:p>
          <a:p>
            <a:pPr marL="0" indent="0">
              <a:buNone/>
            </a:pPr>
            <a:endParaRPr lang="en-US" sz="2000" dirty="0"/>
          </a:p>
          <a:p>
            <a:pPr marL="0" indent="0">
              <a:buNone/>
            </a:pPr>
            <a:r>
              <a:rPr lang="en-US" sz="2000" dirty="0"/>
              <a:t>// Valid constant</a:t>
            </a:r>
          </a:p>
          <a:p>
            <a:pPr marL="0" indent="0">
              <a:buNone/>
            </a:pPr>
            <a:r>
              <a:rPr lang="en-US" sz="2000" dirty="0"/>
              <a:t>const MAX_ITEMS = 30;</a:t>
            </a:r>
          </a:p>
          <a:p>
            <a:pPr marL="0" indent="0">
              <a:buNone/>
            </a:pPr>
            <a:endParaRPr lang="en-US" sz="2000" dirty="0"/>
          </a:p>
          <a:p>
            <a:pPr marL="0" indent="0">
              <a:buNone/>
            </a:pPr>
            <a:r>
              <a:rPr lang="en-US" sz="2000" dirty="0"/>
              <a:t>// Syntax error: </a:t>
            </a:r>
            <a:r>
              <a:rPr lang="en-US" sz="2000" dirty="0">
                <a:solidFill>
                  <a:srgbClr val="FF0000"/>
                </a:solidFill>
              </a:rPr>
              <a:t>missing initialization</a:t>
            </a:r>
          </a:p>
          <a:p>
            <a:pPr marL="0" indent="0">
              <a:buNone/>
            </a:pPr>
            <a:r>
              <a:rPr lang="en-US" sz="2000" dirty="0"/>
              <a:t>const NAME;</a:t>
            </a:r>
          </a:p>
          <a:p>
            <a:pPr marL="0" indent="0">
              <a:buNone/>
            </a:pPr>
            <a:endParaRPr lang="en-US" sz="2000" dirty="0"/>
          </a:p>
          <a:p>
            <a:pPr marL="0" indent="0">
              <a:buNone/>
            </a:pPr>
            <a:r>
              <a:rPr lang="en-US" sz="2000" dirty="0"/>
              <a:t>// Syntax error: </a:t>
            </a:r>
            <a:r>
              <a:rPr lang="en-US" sz="2000" dirty="0">
                <a:solidFill>
                  <a:srgbClr val="FF0000"/>
                </a:solidFill>
              </a:rPr>
              <a:t>Declaration and initialization in different line</a:t>
            </a:r>
          </a:p>
          <a:p>
            <a:pPr marL="0" indent="0">
              <a:buNone/>
            </a:pPr>
            <a:r>
              <a:rPr lang="en-US" sz="2000" dirty="0"/>
              <a:t>const NAME;</a:t>
            </a:r>
          </a:p>
          <a:p>
            <a:pPr marL="0" indent="0">
              <a:buNone/>
            </a:pPr>
            <a:r>
              <a:rPr lang="en-US" sz="2000" dirty="0"/>
              <a:t>NAME=“VITA”;</a:t>
            </a:r>
          </a:p>
          <a:p>
            <a:pPr marL="0" indent="0">
              <a:buNone/>
            </a:pPr>
            <a:endParaRPr lang="en-US" sz="2000" dirty="0"/>
          </a:p>
        </p:txBody>
      </p:sp>
      <p:sp>
        <p:nvSpPr>
          <p:cNvPr id="4" name="TextBox 3">
            <a:extLst>
              <a:ext uri="{FF2B5EF4-FFF2-40B4-BE49-F238E27FC236}">
                <a16:creationId xmlns="" xmlns:a16="http://schemas.microsoft.com/office/drawing/2014/main" id="{EB0C4EA5-CA77-42CC-8A25-AC656D0A0E7B}"/>
              </a:ext>
            </a:extLst>
          </p:cNvPr>
          <p:cNvSpPr txBox="1"/>
          <p:nvPr/>
        </p:nvSpPr>
        <p:spPr>
          <a:xfrm>
            <a:off x="6096000" y="557049"/>
            <a:ext cx="5812220" cy="4524315"/>
          </a:xfrm>
          <a:prstGeom prst="rect">
            <a:avLst/>
          </a:prstGeom>
          <a:noFill/>
        </p:spPr>
        <p:txBody>
          <a:bodyPr wrap="square" rtlCol="0">
            <a:spAutoFit/>
          </a:bodyPr>
          <a:lstStyle/>
          <a:p>
            <a:pPr marL="0" indent="0">
              <a:buNone/>
            </a:pPr>
            <a:endParaRPr lang="en-US" sz="1800" dirty="0"/>
          </a:p>
          <a:p>
            <a:pPr marL="0" indent="0">
              <a:buNone/>
            </a:pPr>
            <a:r>
              <a:rPr lang="en-US" sz="1800" dirty="0"/>
              <a:t>Constants are also block-level declarations, similar to let. That means constants are destroyed once execution flows out of the block in which they were declared and declarations are not hoisted to the top of the block. For example:</a:t>
            </a:r>
          </a:p>
          <a:p>
            <a:pPr marL="0" indent="0">
              <a:buNone/>
            </a:pPr>
            <a:r>
              <a:rPr lang="en-US" sz="1800" dirty="0"/>
              <a:t>if (condition) {</a:t>
            </a:r>
          </a:p>
          <a:p>
            <a:pPr marL="0" indent="0">
              <a:buNone/>
            </a:pPr>
            <a:r>
              <a:rPr lang="en-US" sz="1800" dirty="0"/>
              <a:t>    const MAX_ITEMS = 5;</a:t>
            </a:r>
          </a:p>
          <a:p>
            <a:pPr marL="0" indent="0">
              <a:buNone/>
            </a:pPr>
            <a:r>
              <a:rPr lang="en-US" sz="1800" dirty="0"/>
              <a:t>   // more code</a:t>
            </a:r>
          </a:p>
          <a:p>
            <a:pPr marL="0" indent="0">
              <a:buNone/>
            </a:pPr>
            <a:r>
              <a:rPr lang="en-US" sz="1800" dirty="0"/>
              <a:t>}</a:t>
            </a:r>
          </a:p>
          <a:p>
            <a:pPr marL="0" indent="0">
              <a:buNone/>
            </a:pPr>
            <a:r>
              <a:rPr lang="en-US" sz="1800" dirty="0"/>
              <a:t>// MAX_ITEMS isn't accessible here</a:t>
            </a:r>
          </a:p>
          <a:p>
            <a:pPr marL="0" indent="0">
              <a:buNone/>
            </a:pPr>
            <a:endParaRPr lang="en-US" sz="1800" dirty="0"/>
          </a:p>
          <a:p>
            <a:pPr marL="0" indent="0">
              <a:buNone/>
            </a:pPr>
            <a:r>
              <a:rPr lang="en-US" sz="1800" dirty="0"/>
              <a:t>In this code, the constant MAX_ITEMS is declared within and if statement.</a:t>
            </a:r>
          </a:p>
          <a:p>
            <a:pPr marL="0" indent="0">
              <a:buNone/>
            </a:pPr>
            <a:r>
              <a:rPr lang="en-US" sz="1800" dirty="0"/>
              <a:t> Once the statement finishes executing, MAX_ITEMS is destroyed and is not accessible outside of that block.</a:t>
            </a:r>
          </a:p>
        </p:txBody>
      </p:sp>
    </p:spTree>
    <p:extLst>
      <p:ext uri="{BB962C8B-B14F-4D97-AF65-F5344CB8AC3E}">
        <p14:creationId xmlns:p14="http://schemas.microsoft.com/office/powerpoint/2010/main" val="2628044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65918A-6250-49E6-AC77-D3C967275A34}"/>
              </a:ext>
            </a:extLst>
          </p:cNvPr>
          <p:cNvSpPr>
            <a:spLocks noGrp="1"/>
          </p:cNvSpPr>
          <p:nvPr>
            <p:ph type="title"/>
          </p:nvPr>
        </p:nvSpPr>
        <p:spPr>
          <a:xfrm>
            <a:off x="1327355" y="-5558"/>
            <a:ext cx="6705599" cy="462115"/>
          </a:xfrm>
        </p:spPr>
        <p:txBody>
          <a:bodyPr>
            <a:normAutofit fontScale="90000"/>
          </a:bodyPr>
          <a:lstStyle/>
          <a:p>
            <a:r>
              <a:rPr lang="en-US" u="sng" dirty="0">
                <a:solidFill>
                  <a:srgbClr val="FFFFFF"/>
                </a:solidFill>
                <a:latin typeface="zillaslab"/>
                <a:hlinkClick r:id="rId2" action="ppaction://hlinkpres?slideindex=1&amp;slidetitle=" tooltip="Permalink to const in objects and arrays"/>
              </a:rPr>
              <a:t>const in objects and arrays</a:t>
            </a:r>
            <a:endParaRPr lang="en-IN" dirty="0"/>
          </a:p>
        </p:txBody>
      </p:sp>
      <p:sp>
        <p:nvSpPr>
          <p:cNvPr id="5" name="Rectangle 2">
            <a:extLst>
              <a:ext uri="{FF2B5EF4-FFF2-40B4-BE49-F238E27FC236}">
                <a16:creationId xmlns="" xmlns:a16="http://schemas.microsoft.com/office/drawing/2014/main" id="{625C5806-82E9-4140-98FE-DA1C68E11A6C}"/>
              </a:ext>
            </a:extLst>
          </p:cNvPr>
          <p:cNvSpPr>
            <a:spLocks noChangeArrowheads="1"/>
          </p:cNvSpPr>
          <p:nvPr/>
        </p:nvSpPr>
        <p:spPr bwMode="auto">
          <a:xfrm>
            <a:off x="324464" y="1145900"/>
            <a:ext cx="11543071" cy="569381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458B"/>
                </a:solidFill>
                <a:effectLst/>
                <a:latin typeface="Consolas" panose="020B0609020204030204" pitchFamily="49" charset="0"/>
              </a:rPr>
              <a:t>const</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MY_OBJECT</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76738"/>
                </a:solidFill>
                <a:effectLst/>
                <a:latin typeface="Consolas" panose="020B0609020204030204" pitchFamily="49" charset="0"/>
              </a:rPr>
              <a:t>'key'</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276738"/>
                </a:solidFill>
                <a:effectLst/>
                <a:latin typeface="Consolas" panose="020B0609020204030204" pitchFamily="49" charset="0"/>
              </a:rPr>
              <a:t>'value’</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Attempting to overwrite the object throws an error</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Uncaught </a:t>
            </a:r>
            <a:r>
              <a:rPr kumimoji="0" lang="en-US" altLang="en-US" b="0" i="0" u="none" strike="noStrike" cap="none" normalizeH="0" baseline="0" dirty="0" err="1">
                <a:ln>
                  <a:noFill/>
                </a:ln>
                <a:solidFill>
                  <a:srgbClr val="626262"/>
                </a:solidFill>
                <a:effectLst/>
                <a:latin typeface="Consolas" panose="020B0609020204030204" pitchFamily="49" charset="0"/>
              </a:rPr>
              <a:t>TypeError</a:t>
            </a:r>
            <a:r>
              <a:rPr kumimoji="0" lang="en-US" altLang="en-US" b="0" i="0" u="none" strike="noStrike" cap="none" normalizeH="0" baseline="0" dirty="0">
                <a:ln>
                  <a:noFill/>
                </a:ln>
                <a:solidFill>
                  <a:srgbClr val="626262"/>
                </a:solidFill>
                <a:effectLst/>
                <a:latin typeface="Consolas" panose="020B0609020204030204" pitchFamily="49" charset="0"/>
              </a:rPr>
              <a:t>: Assignment to constant variable.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626262"/>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MY_OBJECT</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76738"/>
                </a:solidFill>
                <a:effectLst/>
                <a:latin typeface="Consolas" panose="020B0609020204030204" pitchFamily="49" charset="0"/>
              </a:rPr>
              <a:t>'OTHER_KEY'</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276738"/>
                </a:solidFill>
                <a:effectLst/>
                <a:latin typeface="Consolas" panose="020B0609020204030204" pitchFamily="49" charset="0"/>
              </a:rPr>
              <a:t>'value’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1212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1212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26262"/>
                </a:solidFill>
                <a:effectLst/>
                <a:latin typeface="Consolas" panose="020B0609020204030204" pitchFamily="49" charset="0"/>
              </a:rPr>
              <a:t>// However, object keys are not protected,</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so the following statement is executed without problem</a:t>
            </a:r>
            <a:r>
              <a:rPr kumimoji="0" lang="en-US" altLang="en-US" b="0" i="0" u="none" strike="noStrike" cap="none" normalizeH="0" baseline="0" dirty="0">
                <a:ln>
                  <a:noFill/>
                </a:ln>
                <a:solidFill>
                  <a:srgbClr val="21212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990055"/>
                </a:solidFill>
                <a:effectLst/>
                <a:latin typeface="Consolas" panose="020B0609020204030204" pitchFamily="49" charset="0"/>
              </a:rPr>
              <a:t>MY_OBJECT</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212121"/>
                </a:solidFill>
                <a:effectLst/>
                <a:latin typeface="Consolas" panose="020B0609020204030204" pitchFamily="49" charset="0"/>
              </a:rPr>
              <a:t>key</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276738"/>
                </a:solidFill>
                <a:effectLst/>
                <a:latin typeface="Consolas" panose="020B0609020204030204" pitchFamily="49" charset="0"/>
              </a:rPr>
              <a:t>'</a:t>
            </a:r>
            <a:r>
              <a:rPr kumimoji="0" lang="en-US" altLang="en-US" b="0" i="0" u="none" strike="noStrike" cap="none" normalizeH="0" baseline="0" dirty="0" err="1">
                <a:ln>
                  <a:noFill/>
                </a:ln>
                <a:solidFill>
                  <a:srgbClr val="276738"/>
                </a:solidFill>
                <a:effectLst/>
                <a:latin typeface="Consolas" panose="020B0609020204030204" pitchFamily="49" charset="0"/>
              </a:rPr>
              <a:t>otherValue</a:t>
            </a:r>
            <a:r>
              <a:rPr kumimoji="0" lang="en-US" altLang="en-US" b="0" i="0" u="none" strike="noStrike" cap="none" normalizeH="0" baseline="0" dirty="0">
                <a:ln>
                  <a:noFill/>
                </a:ln>
                <a:solidFill>
                  <a:srgbClr val="276738"/>
                </a:solidFill>
                <a:effectLst/>
                <a:latin typeface="Consolas" panose="020B0609020204030204" pitchFamily="49" charset="0"/>
              </a:rPr>
              <a: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Use </a:t>
            </a:r>
            <a:r>
              <a:rPr kumimoji="0" lang="en-US" altLang="en-US" b="0" i="0" u="none" strike="noStrike" cap="none" normalizeH="0" baseline="0" dirty="0" err="1">
                <a:ln>
                  <a:noFill/>
                </a:ln>
                <a:solidFill>
                  <a:srgbClr val="626262"/>
                </a:solidFill>
                <a:effectLst/>
                <a:latin typeface="Consolas" panose="020B0609020204030204" pitchFamily="49" charset="0"/>
              </a:rPr>
              <a:t>Object.freeze</a:t>
            </a:r>
            <a:r>
              <a:rPr kumimoji="0" lang="en-US" altLang="en-US" b="0" i="0" u="none" strike="noStrike" cap="none" normalizeH="0" baseline="0" dirty="0">
                <a:ln>
                  <a:noFill/>
                </a:ln>
                <a:solidFill>
                  <a:srgbClr val="626262"/>
                </a:solidFill>
                <a:effectLst/>
                <a:latin typeface="Consolas" panose="020B0609020204030204" pitchFamily="49" charset="0"/>
              </a:rPr>
              <a:t>() to make object immutable</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The same applies to arrays</a:t>
            </a:r>
            <a:r>
              <a:rPr kumimoji="0" lang="en-US" altLang="en-US" b="0" i="0" u="none" strike="noStrike" cap="none" normalizeH="0" baseline="0" dirty="0">
                <a:ln>
                  <a:noFill/>
                </a:ln>
                <a:solidFill>
                  <a:srgbClr val="21212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1212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458B"/>
                </a:solidFill>
                <a:effectLst/>
                <a:latin typeface="Consolas" panose="020B0609020204030204" pitchFamily="49" charset="0"/>
              </a:rPr>
              <a:t>const</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MY_ARRAY</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It's possible to push items into the array</a:t>
            </a:r>
            <a:r>
              <a:rPr kumimoji="0" lang="en-US" altLang="en-US" b="0" i="0" u="none" strike="noStrike" cap="none" normalizeH="0" baseline="0" dirty="0">
                <a:ln>
                  <a:noFill/>
                </a:ln>
                <a:solidFill>
                  <a:srgbClr val="21212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1212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990055"/>
                </a:solidFill>
                <a:effectLst/>
                <a:latin typeface="Consolas" panose="020B0609020204030204" pitchFamily="49" charset="0"/>
              </a:rPr>
              <a:t>MY_ARRAY</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B54248"/>
                </a:solidFill>
                <a:effectLst/>
                <a:latin typeface="Consolas" panose="020B0609020204030204" pitchFamily="49" charset="0"/>
              </a:rPr>
              <a:t>push</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76738"/>
                </a:solidFill>
                <a:effectLst/>
                <a:latin typeface="Consolas" panose="020B0609020204030204" pitchFamily="49" charset="0"/>
              </a:rPr>
              <a:t>'A'</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["A"]</a:t>
            </a:r>
            <a:r>
              <a:rPr kumimoji="0" lang="en-US" altLang="en-US" b="0" i="0" u="none" strike="noStrike" cap="none" normalizeH="0" baseline="0" dirty="0">
                <a:ln>
                  <a:noFill/>
                </a:ln>
                <a:solidFill>
                  <a:srgbClr val="21212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1212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26262"/>
                </a:solidFill>
                <a:effectLst/>
                <a:latin typeface="Consolas" panose="020B0609020204030204" pitchFamily="49" charset="0"/>
              </a:rPr>
              <a:t>// However, assigning a new array to the variable throws an error</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Uncaught </a:t>
            </a:r>
            <a:r>
              <a:rPr kumimoji="0" lang="en-US" altLang="en-US" b="0" i="0" u="none" strike="noStrike" cap="none" normalizeH="0" baseline="0" dirty="0" err="1">
                <a:ln>
                  <a:noFill/>
                </a:ln>
                <a:solidFill>
                  <a:srgbClr val="626262"/>
                </a:solidFill>
                <a:effectLst/>
                <a:latin typeface="Consolas" panose="020B0609020204030204" pitchFamily="49" charset="0"/>
              </a:rPr>
              <a:t>TypeError</a:t>
            </a:r>
            <a:r>
              <a:rPr kumimoji="0" lang="en-US" altLang="en-US" b="0" i="0" u="none" strike="noStrike" cap="none" normalizeH="0" baseline="0" dirty="0">
                <a:ln>
                  <a:noFill/>
                </a:ln>
                <a:solidFill>
                  <a:srgbClr val="626262"/>
                </a:solidFill>
                <a:effectLst/>
                <a:latin typeface="Consolas" panose="020B0609020204030204" pitchFamily="49" charset="0"/>
              </a:rPr>
              <a:t>: Assignment to constant variable.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626262"/>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MY_ARRAY</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76738"/>
                </a:solidFill>
                <a:effectLst/>
                <a:latin typeface="Consolas" panose="020B0609020204030204" pitchFamily="49" charset="0"/>
              </a:rPr>
              <a:t>'B'</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 xmlns:a16="http://schemas.microsoft.com/office/drawing/2014/main" id="{4C659803-EE9A-4B38-9E57-479EB60CDCE4}"/>
              </a:ext>
            </a:extLst>
          </p:cNvPr>
          <p:cNvSpPr>
            <a:spLocks noGrp="1"/>
          </p:cNvSpPr>
          <p:nvPr>
            <p:ph idx="1"/>
          </p:nvPr>
        </p:nvSpPr>
        <p:spPr>
          <a:xfrm>
            <a:off x="368708" y="381747"/>
            <a:ext cx="11454581" cy="838963"/>
          </a:xfrm>
        </p:spPr>
        <p:txBody>
          <a:bodyPr>
            <a:normAutofit/>
          </a:bodyPr>
          <a:lstStyle/>
          <a:p>
            <a:r>
              <a:rPr lang="en-US" sz="1600" dirty="0"/>
              <a:t>The const declaration creates a read-only reference to a value. It does not mean the value it holds is immutable—just that the variable identifier cannot be </a:t>
            </a:r>
            <a:r>
              <a:rPr lang="en-US" sz="1600" b="1" dirty="0"/>
              <a:t>reassigned. </a:t>
            </a:r>
            <a:r>
              <a:rPr lang="en-US" sz="1600" dirty="0"/>
              <a:t>For instance, in the case where the content is an object, this means the object's contents (e.g., its properties) </a:t>
            </a:r>
            <a:r>
              <a:rPr lang="en-US" sz="1600" b="1" dirty="0"/>
              <a:t>can be altered</a:t>
            </a:r>
            <a:endParaRPr lang="en-IN" sz="1600" dirty="0"/>
          </a:p>
        </p:txBody>
      </p:sp>
    </p:spTree>
    <p:extLst>
      <p:ext uri="{BB962C8B-B14F-4D97-AF65-F5344CB8AC3E}">
        <p14:creationId xmlns:p14="http://schemas.microsoft.com/office/powerpoint/2010/main" val="4130280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A9F2FF-29B7-4FDB-A611-90E56CDB896F}"/>
              </a:ext>
            </a:extLst>
          </p:cNvPr>
          <p:cNvSpPr txBox="1"/>
          <p:nvPr/>
        </p:nvSpPr>
        <p:spPr>
          <a:xfrm>
            <a:off x="403123" y="1049282"/>
            <a:ext cx="613532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458B"/>
                </a:solidFill>
                <a:effectLst/>
                <a:latin typeface="Consolas" panose="020B0609020204030204" pitchFamily="49" charset="0"/>
              </a:rPr>
              <a:t>const</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MY_OBJECT</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76738"/>
                </a:solidFill>
                <a:effectLst/>
                <a:latin typeface="Consolas" panose="020B0609020204030204" pitchFamily="49" charset="0"/>
              </a:rPr>
              <a:t>'key'</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276738"/>
                </a:solidFill>
                <a:effectLst/>
                <a:latin typeface="Consolas" panose="020B0609020204030204" pitchFamily="49" charset="0"/>
              </a:rPr>
              <a:t>'value’</a:t>
            </a:r>
            <a:r>
              <a:rPr kumimoji="0" lang="en-US" altLang="en-US" b="0" i="0" u="none" strike="noStrike" cap="none" normalizeH="0" baseline="0" dirty="0">
                <a:ln>
                  <a:noFill/>
                </a:ln>
                <a:solidFill>
                  <a:srgbClr val="999999"/>
                </a:solidFill>
                <a:effectLst/>
                <a:latin typeface="Consolas" panose="020B0609020204030204" pitchFamily="49" charset="0"/>
              </a:rPr>
              <a:t>};</a:t>
            </a:r>
          </a:p>
        </p:txBody>
      </p:sp>
      <p:sp>
        <p:nvSpPr>
          <p:cNvPr id="6" name="Rectangle 5">
            <a:extLst>
              <a:ext uri="{FF2B5EF4-FFF2-40B4-BE49-F238E27FC236}">
                <a16:creationId xmlns="" xmlns:a16="http://schemas.microsoft.com/office/drawing/2014/main" id="{1C265D89-8BF5-49B9-AD7F-542D459707AE}"/>
              </a:ext>
            </a:extLst>
          </p:cNvPr>
          <p:cNvSpPr/>
          <p:nvPr/>
        </p:nvSpPr>
        <p:spPr>
          <a:xfrm>
            <a:off x="570271" y="2290916"/>
            <a:ext cx="707923" cy="668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cxnSp>
        <p:nvCxnSpPr>
          <p:cNvPr id="8" name="Straight Arrow Connector 7">
            <a:extLst>
              <a:ext uri="{FF2B5EF4-FFF2-40B4-BE49-F238E27FC236}">
                <a16:creationId xmlns="" xmlns:a16="http://schemas.microsoft.com/office/drawing/2014/main" id="{BFDB539C-4718-4559-A452-D55F354632D3}"/>
              </a:ext>
            </a:extLst>
          </p:cNvPr>
          <p:cNvCxnSpPr>
            <a:stCxn id="6" idx="3"/>
          </p:cNvCxnSpPr>
          <p:nvPr/>
        </p:nvCxnSpPr>
        <p:spPr>
          <a:xfrm flipV="1">
            <a:off x="1278194" y="2590178"/>
            <a:ext cx="884903" cy="3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51A84EC4-35B9-4B66-8B2F-E6C75246ADD9}"/>
              </a:ext>
            </a:extLst>
          </p:cNvPr>
          <p:cNvSpPr/>
          <p:nvPr/>
        </p:nvSpPr>
        <p:spPr>
          <a:xfrm>
            <a:off x="2261419" y="1956619"/>
            <a:ext cx="2792362" cy="119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Key=value</a:t>
            </a:r>
          </a:p>
          <a:p>
            <a:pPr algn="ctr"/>
            <a:r>
              <a:rPr lang="en-IN" dirty="0" err="1"/>
              <a:t>otherValue</a:t>
            </a:r>
            <a:endParaRPr lang="en-IN" dirty="0"/>
          </a:p>
          <a:p>
            <a:r>
              <a:rPr lang="en-IN" dirty="0"/>
              <a:t>Name=“vita”</a:t>
            </a:r>
          </a:p>
        </p:txBody>
      </p:sp>
      <p:sp>
        <p:nvSpPr>
          <p:cNvPr id="11" name="TextBox 10">
            <a:extLst>
              <a:ext uri="{FF2B5EF4-FFF2-40B4-BE49-F238E27FC236}">
                <a16:creationId xmlns="" xmlns:a16="http://schemas.microsoft.com/office/drawing/2014/main" id="{B326735E-F3F4-4300-BDB9-2A2A98348813}"/>
              </a:ext>
            </a:extLst>
          </p:cNvPr>
          <p:cNvSpPr txBox="1"/>
          <p:nvPr/>
        </p:nvSpPr>
        <p:spPr>
          <a:xfrm>
            <a:off x="235975" y="1886549"/>
            <a:ext cx="153383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kumimoji="0" lang="en-US" altLang="en-US" b="0" i="0" u="none" strike="noStrike" cap="none" normalizeH="0" baseline="0" dirty="0">
                <a:ln>
                  <a:noFill/>
                </a:ln>
                <a:solidFill>
                  <a:srgbClr val="990055"/>
                </a:solidFill>
                <a:effectLst/>
                <a:latin typeface="Consolas" panose="020B0609020204030204" pitchFamily="49" charset="0"/>
              </a:rPr>
              <a:t>MY_OBJECT</a:t>
            </a:r>
            <a:r>
              <a:rPr kumimoji="0" lang="en-US" altLang="en-US" b="0" i="0" u="none" strike="noStrike" cap="none" normalizeH="0" baseline="0" dirty="0">
                <a:ln>
                  <a:noFill/>
                </a:ln>
                <a:solidFill>
                  <a:srgbClr val="212121"/>
                </a:solidFill>
                <a:effectLst/>
                <a:latin typeface="Consolas" panose="020B0609020204030204" pitchFamily="49" charset="0"/>
              </a:rPr>
              <a:t> </a:t>
            </a:r>
            <a:endParaRPr lang="en-IN" dirty="0"/>
          </a:p>
        </p:txBody>
      </p:sp>
      <p:sp>
        <p:nvSpPr>
          <p:cNvPr id="13" name="TextBox 12">
            <a:extLst>
              <a:ext uri="{FF2B5EF4-FFF2-40B4-BE49-F238E27FC236}">
                <a16:creationId xmlns="" xmlns:a16="http://schemas.microsoft.com/office/drawing/2014/main" id="{D91C933D-3DA4-4D30-BE92-AA4D12B26F38}"/>
              </a:ext>
            </a:extLst>
          </p:cNvPr>
          <p:cNvSpPr txBox="1"/>
          <p:nvPr/>
        </p:nvSpPr>
        <p:spPr>
          <a:xfrm>
            <a:off x="235975" y="4500405"/>
            <a:ext cx="6135328" cy="369332"/>
          </a:xfrm>
          <a:prstGeom prst="rect">
            <a:avLst/>
          </a:prstGeom>
          <a:noFill/>
        </p:spPr>
        <p:txBody>
          <a:bodyPr wrap="square">
            <a:spAutoFit/>
          </a:bodyPr>
          <a:lstStyle/>
          <a:p>
            <a:r>
              <a:rPr kumimoji="0" lang="en-US" altLang="en-US" b="0" i="0" u="none" strike="noStrike" cap="none" normalizeH="0" baseline="0" dirty="0" err="1">
                <a:ln>
                  <a:noFill/>
                </a:ln>
                <a:solidFill>
                  <a:srgbClr val="990055"/>
                </a:solidFill>
                <a:effectLst/>
                <a:latin typeface="Consolas" panose="020B0609020204030204" pitchFamily="49" charset="0"/>
              </a:rPr>
              <a:t>MY_OBJECT</a:t>
            </a:r>
            <a:r>
              <a:rPr kumimoji="0" lang="en-US" altLang="en-US" b="0" i="0" u="none" strike="noStrike" cap="none" normalizeH="0" baseline="0" dirty="0" err="1">
                <a:ln>
                  <a:noFill/>
                </a:ln>
                <a:solidFill>
                  <a:srgbClr val="999999"/>
                </a:solidFill>
                <a:effectLst/>
                <a:latin typeface="Consolas" panose="020B0609020204030204" pitchFamily="49" charset="0"/>
              </a:rPr>
              <a:t>.K</a:t>
            </a:r>
            <a:r>
              <a:rPr kumimoji="0" lang="en-US" altLang="en-US" b="0" i="0" u="none" strike="noStrike" cap="none" normalizeH="0" baseline="0" dirty="0" err="1">
                <a:ln>
                  <a:noFill/>
                </a:ln>
                <a:solidFill>
                  <a:srgbClr val="212121"/>
                </a:solidFill>
                <a:effectLst/>
                <a:latin typeface="Consolas" panose="020B0609020204030204" pitchFamily="49" charset="0"/>
              </a:rPr>
              <a:t>ey</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276738"/>
                </a:solidFill>
                <a:effectLst/>
                <a:latin typeface="Consolas" panose="020B0609020204030204" pitchFamily="49" charset="0"/>
              </a:rPr>
              <a:t>'</a:t>
            </a:r>
            <a:r>
              <a:rPr kumimoji="0" lang="en-US" altLang="en-US" b="0" i="0" u="none" strike="noStrike" cap="none" normalizeH="0" baseline="0" dirty="0" err="1">
                <a:ln>
                  <a:noFill/>
                </a:ln>
                <a:solidFill>
                  <a:srgbClr val="276738"/>
                </a:solidFill>
                <a:effectLst/>
                <a:latin typeface="Consolas" panose="020B0609020204030204" pitchFamily="49" charset="0"/>
              </a:rPr>
              <a:t>otherValue</a:t>
            </a:r>
            <a:r>
              <a:rPr kumimoji="0" lang="en-US" altLang="en-US" b="0" i="0" u="none" strike="noStrike" cap="none" normalizeH="0" baseline="0" dirty="0">
                <a:ln>
                  <a:noFill/>
                </a:ln>
                <a:solidFill>
                  <a:srgbClr val="276738"/>
                </a:solidFill>
                <a:effectLst/>
                <a:latin typeface="Consolas" panose="020B0609020204030204" pitchFamily="49" charset="0"/>
              </a:rPr>
              <a: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12121"/>
                </a:solidFill>
                <a:effectLst/>
                <a:latin typeface="Consolas" panose="020B0609020204030204" pitchFamily="49" charset="0"/>
              </a:rPr>
              <a:t> </a:t>
            </a:r>
            <a:endParaRPr lang="en-IN" dirty="0"/>
          </a:p>
        </p:txBody>
      </p:sp>
      <p:cxnSp>
        <p:nvCxnSpPr>
          <p:cNvPr id="15" name="Straight Connector 14">
            <a:extLst>
              <a:ext uri="{FF2B5EF4-FFF2-40B4-BE49-F238E27FC236}">
                <a16:creationId xmlns="" xmlns:a16="http://schemas.microsoft.com/office/drawing/2014/main" id="{824057E2-B693-43AB-88E2-0E24BAE4DF96}"/>
              </a:ext>
            </a:extLst>
          </p:cNvPr>
          <p:cNvCxnSpPr>
            <a:cxnSpLocks/>
          </p:cNvCxnSpPr>
          <p:nvPr/>
        </p:nvCxnSpPr>
        <p:spPr>
          <a:xfrm flipV="1">
            <a:off x="2939845" y="2255881"/>
            <a:ext cx="235974" cy="300506"/>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 xmlns:a16="http://schemas.microsoft.com/office/drawing/2014/main" id="{7ECADE03-3D88-40AA-85D9-B84923B2AE8A}"/>
              </a:ext>
            </a:extLst>
          </p:cNvPr>
          <p:cNvSpPr txBox="1"/>
          <p:nvPr/>
        </p:nvSpPr>
        <p:spPr>
          <a:xfrm>
            <a:off x="108155" y="5453512"/>
            <a:ext cx="6135328" cy="369332"/>
          </a:xfrm>
          <a:prstGeom prst="rect">
            <a:avLst/>
          </a:prstGeom>
          <a:noFill/>
        </p:spPr>
        <p:txBody>
          <a:bodyPr wrap="square">
            <a:spAutoFit/>
          </a:bodyPr>
          <a:lstStyle/>
          <a:p>
            <a:r>
              <a:rPr kumimoji="0" lang="en-US" altLang="en-US" b="0" i="0" u="none" strike="noStrike" cap="none" normalizeH="0" baseline="0" dirty="0" err="1">
                <a:ln>
                  <a:noFill/>
                </a:ln>
                <a:solidFill>
                  <a:srgbClr val="990055"/>
                </a:solidFill>
                <a:effectLst/>
                <a:latin typeface="Consolas" panose="020B0609020204030204" pitchFamily="49" charset="0"/>
              </a:rPr>
              <a:t>MY_OBJECT</a:t>
            </a:r>
            <a:r>
              <a:rPr kumimoji="0" lang="en-US" altLang="en-US" b="0" i="0" u="none" strike="noStrike" cap="none" normalizeH="0" baseline="0" dirty="0" err="1">
                <a:ln>
                  <a:noFill/>
                </a:ln>
                <a:solidFill>
                  <a:srgbClr val="999999"/>
                </a:solidFill>
                <a:effectLst/>
                <a:latin typeface="Consolas" panose="020B0609020204030204" pitchFamily="49" charset="0"/>
              </a:rPr>
              <a:t>.</a:t>
            </a:r>
            <a:r>
              <a:rPr lang="en-US" altLang="en-US" dirty="0" err="1">
                <a:solidFill>
                  <a:srgbClr val="212121"/>
                </a:solidFill>
                <a:latin typeface="Consolas" panose="020B0609020204030204" pitchFamily="49" charset="0"/>
              </a:rPr>
              <a:t>Name</a:t>
            </a:r>
            <a:r>
              <a:rPr kumimoji="0" lang="en-US" altLang="en-US" b="0" i="0" u="none" strike="noStrike" cap="none" normalizeH="0" baseline="0" dirty="0">
                <a:ln>
                  <a:noFill/>
                </a:ln>
                <a:solidFill>
                  <a:srgbClr val="212121"/>
                </a:solidFill>
                <a:effectLst/>
                <a:latin typeface="Consolas" panose="020B0609020204030204" pitchFamily="49" charset="0"/>
              </a:rPr>
              <a:t> = </a:t>
            </a:r>
            <a:r>
              <a:rPr kumimoji="0" lang="en-US" altLang="en-US" b="0" i="0" u="none" strike="noStrike" cap="none" normalizeH="0" baseline="0" dirty="0">
                <a:ln>
                  <a:noFill/>
                </a:ln>
                <a:solidFill>
                  <a:srgbClr val="276738"/>
                </a:solidFill>
                <a:effectLst/>
                <a:latin typeface="Consolas" panose="020B0609020204030204" pitchFamily="49" charset="0"/>
              </a:rPr>
              <a:t>‘vita'</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212121"/>
                </a:solidFill>
                <a:effectLst/>
                <a:latin typeface="Consolas" panose="020B0609020204030204" pitchFamily="49" charset="0"/>
              </a:rPr>
              <a:t> </a:t>
            </a:r>
            <a:endParaRPr lang="en-IN" dirty="0"/>
          </a:p>
        </p:txBody>
      </p:sp>
      <p:cxnSp>
        <p:nvCxnSpPr>
          <p:cNvPr id="4" name="Straight Arrow Connector 3">
            <a:extLst>
              <a:ext uri="{FF2B5EF4-FFF2-40B4-BE49-F238E27FC236}">
                <a16:creationId xmlns="" xmlns:a16="http://schemas.microsoft.com/office/drawing/2014/main" id="{A475886C-9210-45E7-9E49-ECA4AFFA6B4D}"/>
              </a:ext>
            </a:extLst>
          </p:cNvPr>
          <p:cNvCxnSpPr>
            <a:cxnSpLocks/>
          </p:cNvCxnSpPr>
          <p:nvPr/>
        </p:nvCxnSpPr>
        <p:spPr>
          <a:xfrm flipH="1">
            <a:off x="4945626" y="677353"/>
            <a:ext cx="648929" cy="1067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B13E6422-38C1-4E0B-A609-52DFAADB8E49}"/>
              </a:ext>
            </a:extLst>
          </p:cNvPr>
          <p:cNvSpPr/>
          <p:nvPr/>
        </p:nvSpPr>
        <p:spPr>
          <a:xfrm>
            <a:off x="5722374" y="157316"/>
            <a:ext cx="2526891" cy="68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a:t>
            </a:r>
          </a:p>
        </p:txBody>
      </p:sp>
    </p:spTree>
    <p:extLst>
      <p:ext uri="{BB962C8B-B14F-4D97-AF65-F5344CB8AC3E}">
        <p14:creationId xmlns:p14="http://schemas.microsoft.com/office/powerpoint/2010/main" val="2390487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5670C0F-3325-4B64-880A-1768B4704C6F}"/>
              </a:ext>
            </a:extLst>
          </p:cNvPr>
          <p:cNvSpPr>
            <a:spLocks noGrp="1"/>
          </p:cNvSpPr>
          <p:nvPr>
            <p:ph idx="1"/>
          </p:nvPr>
        </p:nvSpPr>
        <p:spPr>
          <a:xfrm>
            <a:off x="73742" y="845574"/>
            <a:ext cx="4454013" cy="1596831"/>
          </a:xfrm>
        </p:spPr>
        <p:txBody>
          <a:bodyPr>
            <a:normAutofit/>
          </a:bodyPr>
          <a:lstStyle/>
          <a:p>
            <a:pPr marL="0" indent="0">
              <a:buNone/>
            </a:pP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arr</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a:t>
            </a:r>
            <a:r>
              <a:rPr lang="en-US" sz="1800" b="0" dirty="0">
                <a:solidFill>
                  <a:srgbClr val="000000"/>
                </a:solidFill>
                <a:effectLst/>
                <a:latin typeface="Consolas" panose="020B0609020204030204" pitchFamily="49" charset="0"/>
              </a:rPr>
              <a:t>];</a:t>
            </a:r>
          </a:p>
          <a:p>
            <a:pPr marL="0" indent="0">
              <a:buNone/>
            </a:pPr>
            <a:r>
              <a:rPr lang="en-US" sz="1800" b="0" dirty="0" err="1">
                <a:solidFill>
                  <a:srgbClr val="0070C1"/>
                </a:solidFill>
                <a:effectLst/>
                <a:latin typeface="Consolas" panose="020B0609020204030204" pitchFamily="49" charset="0"/>
              </a:rPr>
              <a:t>arr</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push</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5</a:t>
            </a:r>
            <a:r>
              <a:rPr lang="en-US" sz="1800" b="0" dirty="0">
                <a:solidFill>
                  <a:srgbClr val="000000"/>
                </a:solidFill>
                <a:effectLst/>
                <a:latin typeface="Consolas" panose="020B0609020204030204" pitchFamily="49" charset="0"/>
              </a:rPr>
              <a:t>);</a:t>
            </a:r>
          </a:p>
          <a:p>
            <a:pPr marL="0" indent="0">
              <a:buNone/>
            </a:pPr>
            <a:r>
              <a:rPr lang="en-US" sz="1800" b="0" dirty="0">
                <a:solidFill>
                  <a:srgbClr val="AF00DB"/>
                </a:solidFill>
                <a:effectLst/>
                <a:latin typeface="Consolas" panose="020B0609020204030204" pitchFamily="49" charset="0"/>
              </a:rPr>
              <a:t>for</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iter</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of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arr</a:t>
            </a:r>
            <a:r>
              <a:rPr lang="en-US" sz="1800" b="0" dirty="0">
                <a:solidFill>
                  <a:srgbClr val="000000"/>
                </a:solidFill>
                <a:effectLst/>
                <a:latin typeface="Consolas" panose="020B0609020204030204" pitchFamily="49" charset="0"/>
              </a:rPr>
              <a:t>)</a:t>
            </a:r>
          </a:p>
          <a:p>
            <a:pPr marL="0" indent="0">
              <a:buNone/>
            </a:pP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iter</a:t>
            </a:r>
            <a:r>
              <a:rPr lang="en-US" sz="1800" b="0" dirty="0">
                <a:solidFill>
                  <a:srgbClr val="000000"/>
                </a:solidFill>
                <a:effectLst/>
                <a:latin typeface="Consolas" panose="020B0609020204030204" pitchFamily="49" charset="0"/>
              </a:rPr>
              <a:t>)</a:t>
            </a:r>
          </a:p>
          <a:p>
            <a:pPr marL="0" indent="0">
              <a:buNone/>
            </a:pPr>
            <a:endParaRPr lang="en-IN" sz="1800" dirty="0"/>
          </a:p>
        </p:txBody>
      </p:sp>
      <p:sp>
        <p:nvSpPr>
          <p:cNvPr id="2" name="Rectangle 1">
            <a:extLst>
              <a:ext uri="{FF2B5EF4-FFF2-40B4-BE49-F238E27FC236}">
                <a16:creationId xmlns="" xmlns:a16="http://schemas.microsoft.com/office/drawing/2014/main" id="{4000FB70-1B66-4410-86CB-D9D198D8028E}"/>
              </a:ext>
            </a:extLst>
          </p:cNvPr>
          <p:cNvSpPr/>
          <p:nvPr/>
        </p:nvSpPr>
        <p:spPr>
          <a:xfrm>
            <a:off x="6243484" y="2821858"/>
            <a:ext cx="162232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0" lang="en-US" altLang="en-US" sz="1200" b="0" i="0" u="none" strike="noStrike" cap="none" normalizeH="0" baseline="0" dirty="0">
                <a:ln>
                  <a:noFill/>
                </a:ln>
                <a:solidFill>
                  <a:schemeClr val="bg1"/>
                </a:solidFill>
                <a:effectLst/>
                <a:latin typeface="Consolas" panose="020B0609020204030204" pitchFamily="49" charset="0"/>
              </a:rPr>
              <a:t>MY_OBJECT</a:t>
            </a:r>
            <a:endParaRPr lang="en-IN" sz="1200" dirty="0">
              <a:solidFill>
                <a:schemeClr val="bg1"/>
              </a:solidFill>
            </a:endParaRPr>
          </a:p>
        </p:txBody>
      </p:sp>
      <p:cxnSp>
        <p:nvCxnSpPr>
          <p:cNvPr id="5" name="Straight Arrow Connector 4">
            <a:extLst>
              <a:ext uri="{FF2B5EF4-FFF2-40B4-BE49-F238E27FC236}">
                <a16:creationId xmlns="" xmlns:a16="http://schemas.microsoft.com/office/drawing/2014/main" id="{486EB181-B48B-4E8A-A77C-985DDDCF6579}"/>
              </a:ext>
            </a:extLst>
          </p:cNvPr>
          <p:cNvCxnSpPr>
            <a:cxnSpLocks/>
            <a:stCxn id="2" idx="3"/>
          </p:cNvCxnSpPr>
          <p:nvPr/>
        </p:nvCxnSpPr>
        <p:spPr>
          <a:xfrm flipV="1">
            <a:off x="7865806" y="3168446"/>
            <a:ext cx="1307691" cy="110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 xmlns:a16="http://schemas.microsoft.com/office/drawing/2014/main" id="{95B4E349-140A-4AAF-98B4-2A8195DF4DCE}"/>
              </a:ext>
            </a:extLst>
          </p:cNvPr>
          <p:cNvSpPr/>
          <p:nvPr/>
        </p:nvSpPr>
        <p:spPr>
          <a:xfrm>
            <a:off x="9330813" y="2290916"/>
            <a:ext cx="1917290" cy="1445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1200" b="0" i="0" u="none" strike="noStrike" cap="none" normalizeH="0" baseline="0" dirty="0">
                <a:ln>
                  <a:noFill/>
                </a:ln>
                <a:solidFill>
                  <a:schemeClr val="bg1"/>
                </a:solidFill>
                <a:effectLst/>
                <a:latin typeface="Consolas" panose="020B0609020204030204" pitchFamily="49" charset="0"/>
              </a:rPr>
              <a:t>'key': 'value</a:t>
            </a:r>
            <a:endParaRPr lang="en-IN" sz="1200" dirty="0">
              <a:solidFill>
                <a:schemeClr val="bg1"/>
              </a:solidFill>
            </a:endParaRPr>
          </a:p>
        </p:txBody>
      </p:sp>
      <p:cxnSp>
        <p:nvCxnSpPr>
          <p:cNvPr id="8" name="Straight Arrow Connector 7">
            <a:extLst>
              <a:ext uri="{FF2B5EF4-FFF2-40B4-BE49-F238E27FC236}">
                <a16:creationId xmlns="" xmlns:a16="http://schemas.microsoft.com/office/drawing/2014/main" id="{4AABB4DA-AC56-4D44-A777-83682EA02D6F}"/>
              </a:ext>
            </a:extLst>
          </p:cNvPr>
          <p:cNvCxnSpPr/>
          <p:nvPr/>
        </p:nvCxnSpPr>
        <p:spPr>
          <a:xfrm>
            <a:off x="7590503" y="3736258"/>
            <a:ext cx="1740310" cy="855407"/>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 xmlns:a16="http://schemas.microsoft.com/office/drawing/2014/main" id="{B0EED957-F149-4473-B980-F847CA8A9CB8}"/>
              </a:ext>
            </a:extLst>
          </p:cNvPr>
          <p:cNvSpPr/>
          <p:nvPr/>
        </p:nvSpPr>
        <p:spPr>
          <a:xfrm>
            <a:off x="9436510" y="4100051"/>
            <a:ext cx="1917290" cy="1445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1200" b="0" i="0" u="none" strike="noStrike" cap="none" normalizeH="0" baseline="0" dirty="0">
                <a:ln>
                  <a:noFill/>
                </a:ln>
                <a:solidFill>
                  <a:schemeClr val="bg1"/>
                </a:solidFill>
                <a:effectLst/>
                <a:latin typeface="Consolas" panose="020B0609020204030204" pitchFamily="49" charset="0"/>
              </a:rPr>
              <a:t>'</a:t>
            </a:r>
            <a:r>
              <a:rPr kumimoji="0" lang="en-US" altLang="en-US" sz="1200" b="0" i="0" u="none" strike="noStrike" cap="none" normalizeH="0" baseline="0" dirty="0" err="1">
                <a:ln>
                  <a:noFill/>
                </a:ln>
                <a:solidFill>
                  <a:schemeClr val="bg1"/>
                </a:solidFill>
                <a:effectLst/>
                <a:latin typeface="Consolas" panose="020B0609020204030204" pitchFamily="49" charset="0"/>
              </a:rPr>
              <a:t>Otherkey</a:t>
            </a:r>
            <a:r>
              <a:rPr kumimoji="0" lang="en-US" altLang="en-US" sz="1200" b="0" i="0" u="none" strike="noStrike" cap="none" normalizeH="0" baseline="0" dirty="0">
                <a:ln>
                  <a:noFill/>
                </a:ln>
                <a:solidFill>
                  <a:schemeClr val="bg1"/>
                </a:solidFill>
                <a:effectLst/>
                <a:latin typeface="Consolas" panose="020B0609020204030204" pitchFamily="49" charset="0"/>
              </a:rPr>
              <a:t>': 'value</a:t>
            </a:r>
            <a:endParaRPr lang="en-IN" sz="1200" dirty="0">
              <a:solidFill>
                <a:schemeClr val="bg1"/>
              </a:solidFill>
            </a:endParaRPr>
          </a:p>
        </p:txBody>
      </p:sp>
      <p:sp>
        <p:nvSpPr>
          <p:cNvPr id="11" name="TextBox 10">
            <a:extLst>
              <a:ext uri="{FF2B5EF4-FFF2-40B4-BE49-F238E27FC236}">
                <a16:creationId xmlns="" xmlns:a16="http://schemas.microsoft.com/office/drawing/2014/main" id="{4FE118C3-8083-4E9C-A326-D5B5E2ADD317}"/>
              </a:ext>
            </a:extLst>
          </p:cNvPr>
          <p:cNvSpPr txBox="1"/>
          <p:nvPr/>
        </p:nvSpPr>
        <p:spPr>
          <a:xfrm>
            <a:off x="6056672" y="378848"/>
            <a:ext cx="6135328" cy="1815882"/>
          </a:xfrm>
          <a:prstGeom prst="rect">
            <a:avLst/>
          </a:prstGeom>
          <a:noFill/>
        </p:spPr>
        <p:txBody>
          <a:bodyPr wrap="square">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00458B"/>
                </a:solidFill>
                <a:effectLst/>
                <a:latin typeface="Consolas" panose="020B0609020204030204" pitchFamily="49" charset="0"/>
              </a:rPr>
              <a:t>const</a:t>
            </a:r>
            <a:r>
              <a:rPr kumimoji="0" lang="en-US" altLang="en-US" sz="1600" b="0" i="0" u="none" strike="noStrike" cap="none" normalizeH="0" baseline="0" dirty="0">
                <a:ln>
                  <a:noFill/>
                </a:ln>
                <a:solidFill>
                  <a:srgbClr val="212121"/>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MY_OBJECT</a:t>
            </a:r>
            <a:r>
              <a:rPr kumimoji="0" lang="en-US" altLang="en-US" sz="1600" b="0" i="0" u="none" strike="noStrike" cap="none" normalizeH="0" baseline="0" dirty="0">
                <a:ln>
                  <a:noFill/>
                </a:ln>
                <a:solidFill>
                  <a:srgbClr val="212121"/>
                </a:solidFill>
                <a:effectLst/>
                <a:latin typeface="Consolas" panose="020B0609020204030204" pitchFamily="49" charset="0"/>
              </a:rPr>
              <a:t> =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276738"/>
                </a:solidFill>
                <a:effectLst/>
                <a:latin typeface="Consolas" panose="020B0609020204030204" pitchFamily="49" charset="0"/>
              </a:rPr>
              <a:t>'key'</a:t>
            </a:r>
            <a:r>
              <a:rPr kumimoji="0" lang="en-US" altLang="en-US" sz="1600" b="0" i="0" u="none" strike="noStrike" cap="none" normalizeH="0" baseline="0" dirty="0">
                <a:ln>
                  <a:noFill/>
                </a:ln>
                <a:solidFill>
                  <a:srgbClr val="212121"/>
                </a:solidFill>
                <a:effectLst/>
                <a:latin typeface="Consolas" panose="020B0609020204030204" pitchFamily="49" charset="0"/>
              </a:rPr>
              <a:t>: </a:t>
            </a:r>
            <a:r>
              <a:rPr kumimoji="0" lang="en-US" altLang="en-US" sz="1600" b="0" i="0" u="none" strike="noStrike" cap="none" normalizeH="0" baseline="0" dirty="0">
                <a:ln>
                  <a:noFill/>
                </a:ln>
                <a:solidFill>
                  <a:srgbClr val="276738"/>
                </a:solidFill>
                <a:effectLst/>
                <a:latin typeface="Consolas" panose="020B0609020204030204" pitchFamily="49" charset="0"/>
              </a:rPr>
              <a:t>'value’</a:t>
            </a:r>
            <a:r>
              <a:rPr kumimoji="0" lang="en-US" altLang="en-US" sz="16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0055"/>
                </a:solidFill>
                <a:effectLst/>
                <a:latin typeface="Consolas" panose="020B0609020204030204" pitchFamily="49" charset="0"/>
              </a:rPr>
              <a:t>MY_OBJECT</a:t>
            </a:r>
            <a:r>
              <a:rPr kumimoji="0" lang="en-US" altLang="en-US" sz="1600" b="0" i="0" u="none" strike="noStrike" cap="none" normalizeH="0" baseline="0" dirty="0">
                <a:ln>
                  <a:noFill/>
                </a:ln>
                <a:solidFill>
                  <a:srgbClr val="212121"/>
                </a:solidFill>
                <a:effectLst/>
                <a:latin typeface="Consolas" panose="020B0609020204030204" pitchFamily="49" charset="0"/>
              </a:rPr>
              <a:t> =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276738"/>
                </a:solidFill>
                <a:effectLst/>
                <a:latin typeface="Consolas" panose="020B0609020204030204" pitchFamily="49" charset="0"/>
              </a:rPr>
              <a:t>'OTHER_KEY'</a:t>
            </a:r>
            <a:r>
              <a:rPr kumimoji="0" lang="en-US" altLang="en-US" sz="1600" b="0" i="0" u="none" strike="noStrike" cap="none" normalizeH="0" baseline="0" dirty="0">
                <a:ln>
                  <a:noFill/>
                </a:ln>
                <a:solidFill>
                  <a:srgbClr val="212121"/>
                </a:solidFill>
                <a:effectLst/>
                <a:latin typeface="Consolas" panose="020B0609020204030204" pitchFamily="49" charset="0"/>
              </a:rPr>
              <a:t>: </a:t>
            </a:r>
            <a:r>
              <a:rPr kumimoji="0" lang="en-US" altLang="en-US" sz="1600" b="0" i="0" u="none" strike="noStrike" cap="none" normalizeH="0" baseline="0" dirty="0">
                <a:ln>
                  <a:noFill/>
                </a:ln>
                <a:solidFill>
                  <a:srgbClr val="276738"/>
                </a:solidFill>
                <a:effectLst/>
                <a:latin typeface="Consolas" panose="020B0609020204030204" pitchFamily="49" charset="0"/>
              </a:rPr>
              <a:t>'value’</a:t>
            </a:r>
            <a:r>
              <a:rPr kumimoji="0" lang="en-US" altLang="en-US" sz="16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onsolas" panose="020B0609020204030204" pitchFamily="49" charset="0"/>
              </a:rPr>
              <a:t> </a:t>
            </a:r>
            <a:r>
              <a:rPr kumimoji="0" lang="en-US" altLang="en-US" sz="1600" b="0" i="0" u="none" strike="noStrike" cap="none" normalizeH="0" baseline="0" dirty="0">
                <a:ln>
                  <a:noFill/>
                </a:ln>
                <a:solidFill>
                  <a:srgbClr val="626262"/>
                </a:solidFill>
                <a:effectLst/>
                <a:latin typeface="Consolas" panose="020B0609020204030204" pitchFamily="49" charset="0"/>
              </a:rPr>
              <a:t>// Attempting to overwrite the object throws an error</a:t>
            </a:r>
            <a:r>
              <a:rPr kumimoji="0" lang="en-US" altLang="en-US" sz="1600" b="0" i="0" u="none" strike="noStrike" cap="none" normalizeH="0" baseline="0" dirty="0">
                <a:ln>
                  <a:noFill/>
                </a:ln>
                <a:solidFill>
                  <a:srgbClr val="212121"/>
                </a:solidFill>
                <a:effectLst/>
                <a:latin typeface="Consolas" panose="020B0609020204030204" pitchFamily="49" charset="0"/>
              </a:rPr>
              <a:t> </a:t>
            </a:r>
            <a:r>
              <a:rPr kumimoji="0" lang="en-US" altLang="en-US" sz="1600" b="0" i="0" u="none" strike="noStrike" cap="none" normalizeH="0" baseline="0" dirty="0">
                <a:ln>
                  <a:noFill/>
                </a:ln>
                <a:solidFill>
                  <a:srgbClr val="626262"/>
                </a:solidFill>
                <a:effectLst/>
                <a:latin typeface="Consolas" panose="020B0609020204030204" pitchFamily="49" charset="0"/>
              </a:rPr>
              <a:t>// Uncaught </a:t>
            </a:r>
            <a:r>
              <a:rPr kumimoji="0" lang="en-US" altLang="en-US" sz="1600" b="0" i="0" u="none" strike="noStrike" cap="none" normalizeH="0" baseline="0" dirty="0" err="1">
                <a:ln>
                  <a:noFill/>
                </a:ln>
                <a:solidFill>
                  <a:srgbClr val="626262"/>
                </a:solidFill>
                <a:effectLst/>
                <a:latin typeface="Consolas" panose="020B0609020204030204" pitchFamily="49" charset="0"/>
              </a:rPr>
              <a:t>TypeError</a:t>
            </a:r>
            <a:r>
              <a:rPr kumimoji="0" lang="en-US" altLang="en-US" sz="1600" b="0" i="0" u="none" strike="noStrike" cap="none" normalizeH="0" baseline="0" dirty="0">
                <a:ln>
                  <a:noFill/>
                </a:ln>
                <a:solidFill>
                  <a:srgbClr val="626262"/>
                </a:solidFill>
                <a:effectLst/>
                <a:latin typeface="Consolas" panose="020B0609020204030204" pitchFamily="49" charset="0"/>
              </a:rPr>
              <a:t>: Assignment to constant variable</a:t>
            </a:r>
            <a:r>
              <a:rPr kumimoji="0" lang="en-US" altLang="en-US" sz="1600" b="0" i="0" u="none" strike="noStrike" cap="none" normalizeH="0" baseline="0" dirty="0">
                <a:ln>
                  <a:noFill/>
                </a:ln>
                <a:solidFill>
                  <a:srgbClr val="212121"/>
                </a:solidFill>
                <a:effectLst/>
                <a:latin typeface="Consolas" panose="020B0609020204030204" pitchFamily="49" charset="0"/>
              </a:rPr>
              <a:t> </a:t>
            </a:r>
            <a:endParaRPr lang="en-IN" sz="1600" dirty="0"/>
          </a:p>
        </p:txBody>
      </p:sp>
      <p:sp>
        <p:nvSpPr>
          <p:cNvPr id="17" name="TextBox 16">
            <a:extLst>
              <a:ext uri="{FF2B5EF4-FFF2-40B4-BE49-F238E27FC236}">
                <a16:creationId xmlns="" xmlns:a16="http://schemas.microsoft.com/office/drawing/2014/main" id="{79E53D2A-59E3-49C4-8143-7C13439852A0}"/>
              </a:ext>
            </a:extLst>
          </p:cNvPr>
          <p:cNvSpPr txBox="1"/>
          <p:nvPr/>
        </p:nvSpPr>
        <p:spPr>
          <a:xfrm>
            <a:off x="180670" y="3739941"/>
            <a:ext cx="5492543"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26262"/>
                </a:solidFill>
                <a:effectLst/>
                <a:latin typeface="Consolas" panose="020B0609020204030204" pitchFamily="49" charset="0"/>
              </a:rPr>
              <a:t>// Use </a:t>
            </a:r>
            <a:r>
              <a:rPr kumimoji="0" lang="en-US" altLang="en-US" b="0" i="0" u="none" strike="noStrike" cap="none" normalizeH="0" baseline="0" dirty="0" err="1">
                <a:ln>
                  <a:noFill/>
                </a:ln>
                <a:solidFill>
                  <a:srgbClr val="626262"/>
                </a:solidFill>
                <a:effectLst/>
                <a:latin typeface="Consolas" panose="020B0609020204030204" pitchFamily="49" charset="0"/>
              </a:rPr>
              <a:t>Object.freeze</a:t>
            </a:r>
            <a:r>
              <a:rPr kumimoji="0" lang="en-US" altLang="en-US" b="0" i="0" u="none" strike="noStrike" cap="none" normalizeH="0" baseline="0" dirty="0">
                <a:ln>
                  <a:noFill/>
                </a:ln>
                <a:solidFill>
                  <a:srgbClr val="626262"/>
                </a:solidFill>
                <a:effectLst/>
                <a:latin typeface="Consolas" panose="020B0609020204030204" pitchFamily="49" charset="0"/>
              </a:rPr>
              <a:t>(</a:t>
            </a:r>
            <a:r>
              <a:rPr kumimoji="0" lang="en-US" altLang="en-US" b="0" i="0" u="none" strike="noStrike" cap="none" normalizeH="0" baseline="0" dirty="0">
                <a:ln>
                  <a:noFill/>
                </a:ln>
                <a:solidFill>
                  <a:srgbClr val="990055"/>
                </a:solidFill>
                <a:effectLst/>
                <a:latin typeface="Consolas" panose="020B0609020204030204" pitchFamily="49" charset="0"/>
              </a:rPr>
              <a:t>MY_OBJECT</a:t>
            </a:r>
            <a:r>
              <a:rPr kumimoji="0" lang="en-US" altLang="en-US" b="0" i="0" u="none" strike="noStrike" cap="none" normalizeH="0" baseline="0" dirty="0">
                <a:ln>
                  <a:noFill/>
                </a:ln>
                <a:solidFill>
                  <a:srgbClr val="626262"/>
                </a:solidFill>
                <a:effectLst/>
                <a:latin typeface="Consolas" panose="020B0609020204030204" pitchFamily="49" charset="0"/>
              </a:rPr>
              <a:t>) to make object immutable</a:t>
            </a:r>
            <a:r>
              <a:rPr kumimoji="0" lang="en-US" altLang="en-US" b="0" i="0" u="none" strike="noStrike" cap="none" normalizeH="0" baseline="0" dirty="0">
                <a:ln>
                  <a:noFill/>
                </a:ln>
                <a:solidFill>
                  <a:srgbClr val="212121"/>
                </a:solidFill>
                <a:effectLst/>
                <a:latin typeface="Consolas" panose="020B0609020204030204" pitchFamily="49" charset="0"/>
              </a:rPr>
              <a:t> </a:t>
            </a:r>
            <a:r>
              <a:rPr kumimoji="0" lang="en-US" altLang="en-US" b="0" i="0" u="none" strike="noStrike" cap="none" normalizeH="0" baseline="0" dirty="0">
                <a:ln>
                  <a:noFill/>
                </a:ln>
                <a:solidFill>
                  <a:srgbClr val="626262"/>
                </a:solidFill>
                <a:effectLst/>
                <a:latin typeface="Consolas" panose="020B0609020204030204" pitchFamily="49" charset="0"/>
              </a:rPr>
              <a:t>// The same applies to arrays</a:t>
            </a:r>
            <a:r>
              <a:rPr kumimoji="0" lang="en-US" altLang="en-US" b="0" i="0" u="none" strike="noStrike" cap="none" normalizeH="0" baseline="0" dirty="0">
                <a:ln>
                  <a:noFill/>
                </a:ln>
                <a:solidFill>
                  <a:srgbClr val="212121"/>
                </a:solidFill>
                <a:effectLst/>
                <a:latin typeface="Consolas" panose="020B0609020204030204" pitchFamily="49" charset="0"/>
              </a:rPr>
              <a:t> </a:t>
            </a:r>
          </a:p>
        </p:txBody>
      </p:sp>
      <p:sp>
        <p:nvSpPr>
          <p:cNvPr id="18" name="Rectangle 17">
            <a:extLst>
              <a:ext uri="{FF2B5EF4-FFF2-40B4-BE49-F238E27FC236}">
                <a16:creationId xmlns="" xmlns:a16="http://schemas.microsoft.com/office/drawing/2014/main" id="{867EAF0E-0264-4250-8E8E-B226563F86D2}"/>
              </a:ext>
            </a:extLst>
          </p:cNvPr>
          <p:cNvSpPr/>
          <p:nvPr/>
        </p:nvSpPr>
        <p:spPr>
          <a:xfrm>
            <a:off x="1179871" y="2526890"/>
            <a:ext cx="1750142" cy="90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1    2   3   5</a:t>
            </a:r>
          </a:p>
        </p:txBody>
      </p:sp>
      <p:sp>
        <p:nvSpPr>
          <p:cNvPr id="19" name="TextBox 18">
            <a:extLst>
              <a:ext uri="{FF2B5EF4-FFF2-40B4-BE49-F238E27FC236}">
                <a16:creationId xmlns="" xmlns:a16="http://schemas.microsoft.com/office/drawing/2014/main" id="{9AC7D162-DD2A-4134-8EB0-AF7F1BD6B984}"/>
              </a:ext>
            </a:extLst>
          </p:cNvPr>
          <p:cNvSpPr txBox="1"/>
          <p:nvPr/>
        </p:nvSpPr>
        <p:spPr>
          <a:xfrm>
            <a:off x="324465" y="2674374"/>
            <a:ext cx="530941" cy="369332"/>
          </a:xfrm>
          <a:prstGeom prst="rect">
            <a:avLst/>
          </a:prstGeom>
          <a:noFill/>
        </p:spPr>
        <p:txBody>
          <a:bodyPr wrap="square" rtlCol="0">
            <a:spAutoFit/>
          </a:bodyPr>
          <a:lstStyle/>
          <a:p>
            <a:r>
              <a:rPr lang="en-IN" dirty="0" err="1"/>
              <a:t>iter</a:t>
            </a:r>
            <a:endParaRPr lang="en-IN" dirty="0"/>
          </a:p>
        </p:txBody>
      </p:sp>
      <p:cxnSp>
        <p:nvCxnSpPr>
          <p:cNvPr id="7" name="Straight Connector 6">
            <a:extLst>
              <a:ext uri="{FF2B5EF4-FFF2-40B4-BE49-F238E27FC236}">
                <a16:creationId xmlns="" xmlns:a16="http://schemas.microsoft.com/office/drawing/2014/main" id="{71C2834A-9990-456B-92E5-BCB5BDA79AC4}"/>
              </a:ext>
            </a:extLst>
          </p:cNvPr>
          <p:cNvCxnSpPr/>
          <p:nvPr/>
        </p:nvCxnSpPr>
        <p:spPr>
          <a:xfrm flipH="1">
            <a:off x="7865806" y="3578943"/>
            <a:ext cx="796413" cy="1415844"/>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 xmlns:a16="http://schemas.microsoft.com/office/drawing/2014/main" id="{6AEB97CE-2FDD-4827-AA71-8A157A518886}"/>
              </a:ext>
            </a:extLst>
          </p:cNvPr>
          <p:cNvCxnSpPr/>
          <p:nvPr/>
        </p:nvCxnSpPr>
        <p:spPr>
          <a:xfrm>
            <a:off x="8131277" y="3578943"/>
            <a:ext cx="442452" cy="150433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57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7DADF0-CB5F-44CE-B977-FC7C8AFA545A}"/>
              </a:ext>
            </a:extLst>
          </p:cNvPr>
          <p:cNvSpPr>
            <a:spLocks noGrp="1"/>
          </p:cNvSpPr>
          <p:nvPr>
            <p:ph type="title"/>
          </p:nvPr>
        </p:nvSpPr>
        <p:spPr>
          <a:xfrm>
            <a:off x="1170039" y="161259"/>
            <a:ext cx="10183761" cy="519778"/>
          </a:xfrm>
        </p:spPr>
        <p:txBody>
          <a:bodyPr>
            <a:normAutofit fontScale="90000"/>
          </a:bodyPr>
          <a:lstStyle/>
          <a:p>
            <a:r>
              <a:rPr lang="en-IN" dirty="0"/>
              <a:t>External </a:t>
            </a:r>
            <a:r>
              <a:rPr lang="en-IN" dirty="0" err="1"/>
              <a:t>js</a:t>
            </a:r>
            <a:endParaRPr lang="en-IN" dirty="0"/>
          </a:p>
        </p:txBody>
      </p:sp>
      <p:sp>
        <p:nvSpPr>
          <p:cNvPr id="3" name="Content Placeholder 2">
            <a:extLst>
              <a:ext uri="{FF2B5EF4-FFF2-40B4-BE49-F238E27FC236}">
                <a16:creationId xmlns="" xmlns:a16="http://schemas.microsoft.com/office/drawing/2014/main" id="{7C8A3FF6-548B-43CC-B094-D5F02DF6BCC6}"/>
              </a:ext>
            </a:extLst>
          </p:cNvPr>
          <p:cNvSpPr>
            <a:spLocks noGrp="1"/>
          </p:cNvSpPr>
          <p:nvPr>
            <p:ph idx="1"/>
          </p:nvPr>
        </p:nvSpPr>
        <p:spPr>
          <a:xfrm>
            <a:off x="186813" y="690869"/>
            <a:ext cx="4758813" cy="4421905"/>
          </a:xfrm>
        </p:spPr>
        <p:txBody>
          <a:bodyPr>
            <a:normAutofit/>
          </a:bodyPr>
          <a:lstStyle/>
          <a:p>
            <a:pPr marL="0" indent="0">
              <a:buNone/>
            </a:pPr>
            <a:r>
              <a:rPr lang="en-IN" sz="2000" dirty="0"/>
              <a:t>Create </a:t>
            </a:r>
            <a:r>
              <a:rPr lang="en-IN" sz="2000" dirty="0">
                <a:solidFill>
                  <a:schemeClr val="accent1"/>
                </a:solidFill>
              </a:rPr>
              <a:t>ex1.js</a:t>
            </a:r>
          </a:p>
          <a:p>
            <a:pPr marL="0" indent="0">
              <a:buNone/>
            </a:pP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call</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a:t>
            </a:r>
          </a:p>
          <a:p>
            <a:pPr marL="0" indent="0">
              <a:buNone/>
            </a:pPr>
            <a:r>
              <a:rPr lang="en-US" sz="2000" b="0" dirty="0" err="1">
                <a:solidFill>
                  <a:srgbClr val="001080"/>
                </a:solidFill>
                <a:effectLst/>
                <a:latin typeface="Consolas" panose="020B0609020204030204" pitchFamily="49" charset="0"/>
              </a:rPr>
              <a:t>document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"hello welcome to </a:t>
            </a:r>
            <a:r>
              <a:rPr lang="en-US" sz="2000" b="0" dirty="0" err="1">
                <a:solidFill>
                  <a:srgbClr val="A31515"/>
                </a:solidFill>
                <a:effectLst/>
                <a:latin typeface="Consolas" panose="020B0609020204030204" pitchFamily="49" charset="0"/>
              </a:rPr>
              <a:t>javascript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a:t>
            </a:r>
          </a:p>
          <a:p>
            <a:pPr marL="0" indent="0">
              <a:buNone/>
            </a:pPr>
            <a:endParaRPr lang="en-US" sz="2000" b="0" dirty="0">
              <a:solidFill>
                <a:srgbClr val="000000"/>
              </a:solidFill>
              <a:effectLst/>
              <a:latin typeface="Consolas" panose="020B0609020204030204" pitchFamily="49" charset="0"/>
            </a:endParaRPr>
          </a:p>
          <a:p>
            <a:pPr marL="0" indent="0">
              <a:buNone/>
            </a:pPr>
            <a:endParaRPr lang="en-US" sz="2000" b="0" dirty="0">
              <a:solidFill>
                <a:srgbClr val="000000"/>
              </a:solidFill>
              <a:effectLst/>
              <a:latin typeface="Consolas" panose="020B0609020204030204" pitchFamily="49" charset="0"/>
            </a:endParaRPr>
          </a:p>
        </p:txBody>
      </p:sp>
      <p:sp>
        <p:nvSpPr>
          <p:cNvPr id="5" name="TextBox 4">
            <a:extLst>
              <a:ext uri="{FF2B5EF4-FFF2-40B4-BE49-F238E27FC236}">
                <a16:creationId xmlns="" xmlns:a16="http://schemas.microsoft.com/office/drawing/2014/main" id="{D8EC503B-827C-46DD-A683-230F0B6D3DAF}"/>
              </a:ext>
            </a:extLst>
          </p:cNvPr>
          <p:cNvSpPr txBox="1"/>
          <p:nvPr/>
        </p:nvSpPr>
        <p:spPr>
          <a:xfrm>
            <a:off x="5663381" y="332033"/>
            <a:ext cx="6272980" cy="3416320"/>
          </a:xfrm>
          <a:prstGeom prst="rect">
            <a:avLst/>
          </a:prstGeom>
          <a:noFill/>
        </p:spPr>
        <p:txBody>
          <a:bodyPr wrap="square">
            <a:spAutoFit/>
          </a:bodyPr>
          <a:lstStyle/>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&lt;title&gt;</a:t>
            </a:r>
            <a:r>
              <a:rPr lang="en-US" b="0" dirty="0">
                <a:solidFill>
                  <a:srgbClr val="000000"/>
                </a:solidFill>
                <a:effectLst/>
                <a:latin typeface="Consolas" panose="020B0609020204030204" pitchFamily="49" charset="0"/>
              </a:rPr>
              <a:t>VITA</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&lt;script</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js</a:t>
            </a:r>
            <a:r>
              <a:rPr lang="en-US" b="0" dirty="0">
                <a:solidFill>
                  <a:srgbClr val="0000FF"/>
                </a:solidFill>
                <a:effectLst/>
                <a:latin typeface="Consolas" panose="020B0609020204030204" pitchFamily="49" charset="0"/>
              </a:rPr>
              <a:t>/ex1.js"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call</a:t>
            </a:r>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1228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C7D047-1ABA-4A91-8BB7-D5B728BD8295}"/>
              </a:ext>
            </a:extLst>
          </p:cNvPr>
          <p:cNvSpPr>
            <a:spLocks noGrp="1"/>
          </p:cNvSpPr>
          <p:nvPr>
            <p:ph type="title"/>
          </p:nvPr>
        </p:nvSpPr>
        <p:spPr>
          <a:xfrm>
            <a:off x="1238865" y="53104"/>
            <a:ext cx="9996948" cy="627933"/>
          </a:xfrm>
        </p:spPr>
        <p:txBody>
          <a:bodyPr>
            <a:normAutofit fontScale="90000"/>
          </a:bodyPr>
          <a:lstStyle/>
          <a:p>
            <a:r>
              <a:rPr lang="en-IN" dirty="0"/>
              <a:t>Default value of unassigned variable</a:t>
            </a:r>
          </a:p>
        </p:txBody>
      </p:sp>
      <p:sp>
        <p:nvSpPr>
          <p:cNvPr id="3" name="Content Placeholder 2">
            <a:extLst>
              <a:ext uri="{FF2B5EF4-FFF2-40B4-BE49-F238E27FC236}">
                <a16:creationId xmlns="" xmlns:a16="http://schemas.microsoft.com/office/drawing/2014/main" id="{C743BA91-D1CB-4FC0-B58C-C1871ED66D9E}"/>
              </a:ext>
            </a:extLst>
          </p:cNvPr>
          <p:cNvSpPr>
            <a:spLocks noGrp="1"/>
          </p:cNvSpPr>
          <p:nvPr>
            <p:ph idx="1"/>
          </p:nvPr>
        </p:nvSpPr>
        <p:spPr>
          <a:xfrm>
            <a:off x="265472" y="807480"/>
            <a:ext cx="5368412" cy="2720924"/>
          </a:xfrm>
        </p:spPr>
        <p:txBody>
          <a:bodyPr>
            <a:normAutofit fontScale="92500" lnSpcReduction="10000"/>
          </a:bodyPr>
          <a:lstStyle/>
          <a:p>
            <a:pPr marL="0" indent="0">
              <a:buNone/>
            </a:pPr>
            <a:r>
              <a:rPr lang="en-IN" sz="1800" b="0" dirty="0">
                <a:solidFill>
                  <a:srgbClr val="0000FF"/>
                </a:solidFill>
                <a:effectLst/>
                <a:latin typeface="Consolas" panose="020B0609020204030204" pitchFamily="49" charset="0"/>
              </a:rPr>
              <a:t>var</a:t>
            </a:r>
            <a:r>
              <a:rPr lang="en-IN" sz="1800" b="0" dirty="0">
                <a:solidFill>
                  <a:srgbClr val="000000"/>
                </a:solidFill>
                <a:effectLst/>
                <a:latin typeface="Consolas" panose="020B0609020204030204" pitchFamily="49" charset="0"/>
              </a:rPr>
              <a:t> </a:t>
            </a:r>
            <a:r>
              <a:rPr lang="en-IN" sz="1800" b="0" dirty="0">
                <a:solidFill>
                  <a:srgbClr val="001080"/>
                </a:solidFill>
                <a:effectLst/>
                <a:latin typeface="Consolas" panose="020B0609020204030204" pitchFamily="49" charset="0"/>
              </a:rPr>
              <a:t>a</a:t>
            </a:r>
            <a:r>
              <a:rPr lang="en-IN" sz="1800" b="0" dirty="0">
                <a:solidFill>
                  <a:srgbClr val="000000"/>
                </a:solidFill>
                <a:effectLst/>
                <a:latin typeface="Consolas" panose="020B0609020204030204" pitchFamily="49" charset="0"/>
              </a:rPr>
              <a:t>;</a:t>
            </a:r>
          </a:p>
          <a:p>
            <a:pPr marL="0" indent="0">
              <a:buNone/>
            </a:pPr>
            <a:r>
              <a:rPr lang="en-IN" sz="1800" b="0" dirty="0">
                <a:solidFill>
                  <a:srgbClr val="001080"/>
                </a:solidFill>
                <a:effectLst/>
                <a:latin typeface="Consolas" panose="020B0609020204030204" pitchFamily="49" charset="0"/>
              </a:rPr>
              <a:t>	</a:t>
            </a: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a:solidFill>
                  <a:srgbClr val="001080"/>
                </a:solidFill>
                <a:effectLst/>
                <a:latin typeface="Consolas" panose="020B0609020204030204" pitchFamily="49" charset="0"/>
              </a:rPr>
              <a:t>a</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"&lt;</a:t>
            </a:r>
            <a:r>
              <a:rPr lang="en-IN" sz="1800" b="0" dirty="0" err="1">
                <a:solidFill>
                  <a:srgbClr val="A31515"/>
                </a:solidFill>
                <a:effectLst/>
                <a:latin typeface="Consolas" panose="020B0609020204030204" pitchFamily="49" charset="0"/>
              </a:rPr>
              <a:t>br</a:t>
            </a:r>
            <a:r>
              <a:rPr lang="en-IN" sz="1800" b="0" dirty="0">
                <a:solidFill>
                  <a:srgbClr val="A31515"/>
                </a:solidFill>
                <a:effectLst/>
                <a:latin typeface="Consolas" panose="020B0609020204030204" pitchFamily="49" charset="0"/>
              </a:rPr>
              <a:t>/&gt;"</a:t>
            </a:r>
            <a:r>
              <a:rPr lang="en-IN" sz="1800" b="0" dirty="0">
                <a:solidFill>
                  <a:srgbClr val="000000"/>
                </a:solidFill>
                <a:effectLst/>
                <a:latin typeface="Consolas" panose="020B0609020204030204" pitchFamily="49" charset="0"/>
              </a:rPr>
              <a:t>);</a:t>
            </a:r>
          </a:p>
          <a:p>
            <a:pPr marL="0" indent="0">
              <a:buNone/>
            </a:pPr>
            <a:r>
              <a:rPr lang="en-US" sz="1800" b="0" dirty="0">
                <a:solidFill>
                  <a:srgbClr val="0000FF"/>
                </a:solidFill>
                <a:effectLst/>
                <a:latin typeface="Consolas" panose="020B0609020204030204" pitchFamily="49" charset="0"/>
              </a:rPr>
              <a:t>let</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b</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document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b</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a:t>
            </a:r>
            <a:r>
              <a:rPr lang="en-US" sz="1800" b="0" dirty="0" err="1">
                <a:solidFill>
                  <a:srgbClr val="A31515"/>
                </a:solidFill>
                <a:effectLst/>
                <a:latin typeface="Consolas" panose="020B0609020204030204" pitchFamily="49" charset="0"/>
              </a:rPr>
              <a:t>br</a:t>
            </a:r>
            <a:r>
              <a:rPr lang="en-US" sz="1800" b="0" dirty="0">
                <a:solidFill>
                  <a:srgbClr val="A31515"/>
                </a:solidFill>
                <a:effectLst/>
                <a:latin typeface="Consolas" panose="020B0609020204030204" pitchFamily="49" charset="0"/>
              </a:rPr>
              <a:t>/&gt;"</a:t>
            </a:r>
            <a:r>
              <a:rPr lang="en-US" sz="1800" b="0" dirty="0">
                <a:solidFill>
                  <a:srgbClr val="000000"/>
                </a:solidFill>
                <a:effectLst/>
                <a:latin typeface="Consolas" panose="020B0609020204030204" pitchFamily="49" charset="0"/>
              </a:rPr>
              <a:t>);</a:t>
            </a:r>
          </a:p>
          <a:p>
            <a:pPr marL="0" indent="0">
              <a:buNone/>
            </a:pP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dirty="0">
                <a:solidFill>
                  <a:srgbClr val="001080"/>
                </a:solidFill>
                <a:latin typeface="Consolas" panose="020B0609020204030204" pitchFamily="49" charset="0"/>
              </a:rPr>
              <a:t>x=2</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document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a:t>
            </a:r>
            <a:r>
              <a:rPr lang="en-US" sz="1800" b="0" dirty="0">
                <a:solidFill>
                  <a:srgbClr val="000000"/>
                </a:solidFill>
                <a:effectLst/>
                <a:latin typeface="Consolas" panose="020B0609020204030204" pitchFamily="49" charset="0"/>
              </a:rPr>
              <a:t>(</a:t>
            </a:r>
            <a:r>
              <a:rPr lang="en-US" sz="1800" dirty="0">
                <a:solidFill>
                  <a:srgbClr val="001080"/>
                </a:solidFill>
                <a:latin typeface="Consolas" panose="020B0609020204030204" pitchFamily="49" charset="0"/>
              </a:rPr>
              <a:t>x</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a:t>
            </a:r>
            <a:r>
              <a:rPr lang="en-US" sz="1800" b="0" dirty="0" err="1">
                <a:solidFill>
                  <a:srgbClr val="A31515"/>
                </a:solidFill>
                <a:effectLst/>
                <a:latin typeface="Consolas" panose="020B0609020204030204" pitchFamily="49" charset="0"/>
              </a:rPr>
              <a:t>br</a:t>
            </a:r>
            <a:r>
              <a:rPr lang="en-US" sz="1800" b="0" dirty="0">
                <a:solidFill>
                  <a:srgbClr val="A31515"/>
                </a:solidFill>
                <a:effectLst/>
                <a:latin typeface="Consolas" panose="020B0609020204030204" pitchFamily="49" charset="0"/>
              </a:rPr>
              <a:t>/&gt;"</a:t>
            </a:r>
            <a:r>
              <a:rPr lang="en-US" sz="1800" b="0" dirty="0">
                <a:solidFill>
                  <a:srgbClr val="000000"/>
                </a:solidFill>
                <a:effectLst/>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endParaRPr lang="en-US" sz="1800" b="0" dirty="0">
              <a:solidFill>
                <a:srgbClr val="000000"/>
              </a:solidFill>
              <a:effectLst/>
              <a:latin typeface="Consolas" panose="020B0609020204030204" pitchFamily="49" charset="0"/>
            </a:endParaRPr>
          </a:p>
          <a:p>
            <a:pPr marL="0" indent="0">
              <a:buNone/>
            </a:pPr>
            <a:r>
              <a:rPr lang="en-US" sz="1800" b="0" dirty="0">
                <a:solidFill>
                  <a:srgbClr val="000000"/>
                </a:solidFill>
                <a:effectLst/>
                <a:latin typeface="Consolas" panose="020B0609020204030204" pitchFamily="49" charset="0"/>
              </a:rPr>
              <a:t>    </a:t>
            </a:r>
          </a:p>
        </p:txBody>
      </p:sp>
      <p:sp>
        <p:nvSpPr>
          <p:cNvPr id="4" name="TextBox 3">
            <a:extLst>
              <a:ext uri="{FF2B5EF4-FFF2-40B4-BE49-F238E27FC236}">
                <a16:creationId xmlns="" xmlns:a16="http://schemas.microsoft.com/office/drawing/2014/main" id="{87FF8C05-A2AF-416F-8988-366837566837}"/>
              </a:ext>
            </a:extLst>
          </p:cNvPr>
          <p:cNvSpPr txBox="1"/>
          <p:nvPr/>
        </p:nvSpPr>
        <p:spPr>
          <a:xfrm>
            <a:off x="265472" y="3048891"/>
            <a:ext cx="5692877" cy="646331"/>
          </a:xfrm>
          <a:prstGeom prst="rect">
            <a:avLst/>
          </a:prstGeom>
          <a:noFill/>
        </p:spPr>
        <p:txBody>
          <a:bodyPr wrap="square" rtlCol="0">
            <a:spAutoFit/>
          </a:bodyPr>
          <a:lstStyle/>
          <a:p>
            <a:r>
              <a:rPr lang="en-IN" dirty="0"/>
              <a:t>If you declare variable but forget to initialised it will print </a:t>
            </a:r>
            <a:r>
              <a:rPr lang="en-IN" dirty="0">
                <a:solidFill>
                  <a:srgbClr val="FF0000"/>
                </a:solidFill>
              </a:rPr>
              <a:t>undefined</a:t>
            </a:r>
          </a:p>
        </p:txBody>
      </p:sp>
      <p:sp>
        <p:nvSpPr>
          <p:cNvPr id="5" name="TextBox 4">
            <a:extLst>
              <a:ext uri="{FF2B5EF4-FFF2-40B4-BE49-F238E27FC236}">
                <a16:creationId xmlns="" xmlns:a16="http://schemas.microsoft.com/office/drawing/2014/main" id="{DED49DE7-6458-49B4-868B-1B162B644469}"/>
              </a:ext>
            </a:extLst>
          </p:cNvPr>
          <p:cNvSpPr txBox="1"/>
          <p:nvPr/>
        </p:nvSpPr>
        <p:spPr>
          <a:xfrm>
            <a:off x="5633884" y="797510"/>
            <a:ext cx="5987224" cy="4247317"/>
          </a:xfrm>
          <a:prstGeom prst="rect">
            <a:avLst/>
          </a:prstGeom>
          <a:noFill/>
        </p:spPr>
        <p:txBody>
          <a:bodyPr wrap="square" rtlCol="0">
            <a:spAutoFit/>
          </a:bodyPr>
          <a:lstStyle/>
          <a:p>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a:solidFill>
                  <a:srgbClr val="001080"/>
                </a:solidFill>
                <a:effectLst/>
                <a:latin typeface="Consolas" panose="020B0609020204030204" pitchFamily="49" charset="0"/>
              </a:rPr>
              <a:t>a</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"&lt;</a:t>
            </a:r>
            <a:r>
              <a:rPr lang="en-IN" sz="1800" b="0" dirty="0" err="1">
                <a:solidFill>
                  <a:srgbClr val="A31515"/>
                </a:solidFill>
                <a:effectLst/>
                <a:latin typeface="Consolas" panose="020B0609020204030204" pitchFamily="49" charset="0"/>
              </a:rPr>
              <a:t>br</a:t>
            </a:r>
            <a:r>
              <a:rPr lang="en-IN" sz="1800" b="0" dirty="0">
                <a:solidFill>
                  <a:srgbClr val="A31515"/>
                </a:solidFill>
                <a:effectLst/>
                <a:latin typeface="Consolas" panose="020B0609020204030204" pitchFamily="49" charset="0"/>
              </a:rPr>
              <a:t>/&gt;"</a:t>
            </a:r>
            <a:r>
              <a:rPr lang="en-IN" sz="1800" b="0" dirty="0">
                <a:solidFill>
                  <a:srgbClr val="000000"/>
                </a:solidFill>
                <a:effectLst/>
                <a:latin typeface="Consolas" panose="020B0609020204030204" pitchFamily="49" charset="0"/>
              </a:rPr>
              <a:t>);</a:t>
            </a:r>
          </a:p>
          <a:p>
            <a:r>
              <a:rPr lang="en-IN" dirty="0">
                <a:solidFill>
                  <a:srgbClr val="000000"/>
                </a:solidFill>
                <a:latin typeface="Consolas" panose="020B0609020204030204" pitchFamily="49" charset="0"/>
              </a:rPr>
              <a:t>If you print </a:t>
            </a:r>
            <a:endParaRPr lang="en-IN" sz="1800" b="0" dirty="0">
              <a:solidFill>
                <a:srgbClr val="000000"/>
              </a:solidFill>
              <a:effectLst/>
              <a:latin typeface="Consolas" panose="020B0609020204030204" pitchFamily="49" charset="0"/>
            </a:endParaRPr>
          </a:p>
          <a:p>
            <a:r>
              <a:rPr lang="en-IN" dirty="0">
                <a:solidFill>
                  <a:srgbClr val="000000"/>
                </a:solidFill>
                <a:latin typeface="Consolas" panose="020B0609020204030204" pitchFamily="49" charset="0"/>
              </a:rPr>
              <a:t>undeclare and  uninitialized variable you will get error</a:t>
            </a:r>
          </a:p>
          <a:p>
            <a:endParaRPr lang="en-IN" dirty="0">
              <a:solidFill>
                <a:srgbClr val="000000"/>
              </a:solidFill>
              <a:latin typeface="Consolas" panose="020B0609020204030204" pitchFamily="49" charset="0"/>
            </a:endParaRPr>
          </a:p>
          <a:p>
            <a:r>
              <a:rPr lang="en-US" dirty="0" err="1">
                <a:solidFill>
                  <a:srgbClr val="FF0000"/>
                </a:solidFill>
              </a:rPr>
              <a:t>ReferenceError</a:t>
            </a:r>
            <a:r>
              <a:rPr lang="en-US" dirty="0">
                <a:solidFill>
                  <a:srgbClr val="FF0000"/>
                </a:solidFill>
              </a:rPr>
              <a:t>: a is not defined    </a:t>
            </a:r>
            <a:r>
              <a:rPr lang="en-US" dirty="0"/>
              <a:t>&lt;anonymous&gt; file:///D:/jspractice/a.html:4</a:t>
            </a:r>
            <a:br>
              <a:rPr lang="en-US" dirty="0"/>
            </a:br>
            <a:endParaRPr lang="en-US" dirty="0"/>
          </a:p>
          <a:p>
            <a:endParaRPr lang="en-IN" dirty="0">
              <a:solidFill>
                <a:srgbClr val="000000"/>
              </a:solidFill>
              <a:latin typeface="Consolas" panose="020B0609020204030204" pitchFamily="49" charset="0"/>
            </a:endParaRPr>
          </a:p>
          <a:p>
            <a:r>
              <a:rPr lang="en-IN" dirty="0"/>
              <a:t>But undeclared but </a:t>
            </a:r>
            <a:r>
              <a:rPr lang="en-IN" dirty="0" err="1"/>
              <a:t>intilised</a:t>
            </a:r>
            <a:r>
              <a:rPr lang="en-IN" dirty="0"/>
              <a:t> variable will not give any error</a:t>
            </a:r>
          </a:p>
          <a:p>
            <a:pPr marL="0" indent="0">
              <a:buNone/>
            </a:pPr>
            <a:r>
              <a:rPr lang="en-IN" dirty="0" err="1"/>
              <a:t>Ie</a:t>
            </a:r>
            <a:r>
              <a:rPr lang="en-IN" dirty="0"/>
              <a:t>. </a:t>
            </a:r>
            <a:r>
              <a:rPr lang="en-IN" sz="1800" b="0" dirty="0">
                <a:solidFill>
                  <a:srgbClr val="000000"/>
                </a:solidFill>
                <a:effectLst/>
                <a:latin typeface="Consolas" panose="020B0609020204030204" pitchFamily="49" charset="0"/>
              </a:rPr>
              <a:t> </a:t>
            </a:r>
            <a:r>
              <a:rPr lang="en-IN" dirty="0">
                <a:solidFill>
                  <a:srgbClr val="001080"/>
                </a:solidFill>
                <a:latin typeface="Consolas" panose="020B0609020204030204" pitchFamily="49" charset="0"/>
              </a:rPr>
              <a:t>a</a:t>
            </a:r>
            <a:r>
              <a:rPr lang="en-IN" sz="1800" b="0" dirty="0">
                <a:solidFill>
                  <a:srgbClr val="001080"/>
                </a:solidFill>
                <a:effectLst/>
                <a:latin typeface="Consolas" panose="020B0609020204030204" pitchFamily="49" charset="0"/>
              </a:rPr>
              <a:t>=5</a:t>
            </a:r>
            <a:r>
              <a:rPr lang="en-IN" sz="1800" b="0" dirty="0">
                <a:solidFill>
                  <a:srgbClr val="000000"/>
                </a:solidFill>
                <a:effectLst/>
                <a:latin typeface="Consolas" panose="020B0609020204030204" pitchFamily="49" charset="0"/>
              </a:rPr>
              <a:t>;</a:t>
            </a:r>
          </a:p>
          <a:p>
            <a:pPr marL="0" indent="0">
              <a:buNone/>
            </a:pPr>
            <a:r>
              <a:rPr lang="en-IN" sz="1800" b="0" dirty="0">
                <a:solidFill>
                  <a:srgbClr val="001080"/>
                </a:solidFill>
                <a:effectLst/>
                <a:latin typeface="Consolas" panose="020B0609020204030204" pitchFamily="49" charset="0"/>
              </a:rPr>
              <a:t>	</a:t>
            </a: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a:solidFill>
                  <a:srgbClr val="001080"/>
                </a:solidFill>
                <a:effectLst/>
                <a:latin typeface="Consolas" panose="020B0609020204030204" pitchFamily="49" charset="0"/>
              </a:rPr>
              <a:t>a</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"&lt;</a:t>
            </a:r>
            <a:r>
              <a:rPr lang="en-IN" sz="1800" b="0" dirty="0" err="1">
                <a:solidFill>
                  <a:srgbClr val="A31515"/>
                </a:solidFill>
                <a:effectLst/>
                <a:latin typeface="Consolas" panose="020B0609020204030204" pitchFamily="49" charset="0"/>
              </a:rPr>
              <a:t>br</a:t>
            </a:r>
            <a:r>
              <a:rPr lang="en-IN" sz="1800" b="0" dirty="0">
                <a:solidFill>
                  <a:srgbClr val="A31515"/>
                </a:solidFill>
                <a:effectLst/>
                <a:latin typeface="Consolas" panose="020B0609020204030204" pitchFamily="49" charset="0"/>
              </a:rPr>
              <a:t>/&gt;"</a:t>
            </a:r>
            <a:r>
              <a:rPr lang="en-IN" sz="1800" b="0" dirty="0">
                <a:solidFill>
                  <a:srgbClr val="000000"/>
                </a:solidFill>
                <a:effectLst/>
                <a:latin typeface="Consolas" panose="020B0609020204030204" pitchFamily="49" charset="0"/>
              </a:rPr>
              <a:t>);</a:t>
            </a:r>
          </a:p>
          <a:p>
            <a:endParaRPr lang="en-IN" dirty="0"/>
          </a:p>
          <a:p>
            <a:endParaRPr lang="en-IN" dirty="0"/>
          </a:p>
          <a:p>
            <a:r>
              <a:rPr lang="en-IN" b="1" dirty="0"/>
              <a:t>Observe neither var nor let keyword used.</a:t>
            </a:r>
          </a:p>
        </p:txBody>
      </p:sp>
      <p:sp>
        <p:nvSpPr>
          <p:cNvPr id="6" name="TextBox 5">
            <a:extLst>
              <a:ext uri="{FF2B5EF4-FFF2-40B4-BE49-F238E27FC236}">
                <a16:creationId xmlns="" xmlns:a16="http://schemas.microsoft.com/office/drawing/2014/main" id="{8844776A-74EC-4FB2-9E9A-DDFC27ACBDD5}"/>
              </a:ext>
            </a:extLst>
          </p:cNvPr>
          <p:cNvSpPr txBox="1"/>
          <p:nvPr/>
        </p:nvSpPr>
        <p:spPr>
          <a:xfrm>
            <a:off x="265472" y="3903562"/>
            <a:ext cx="4930815" cy="3139321"/>
          </a:xfrm>
          <a:prstGeom prst="rect">
            <a:avLst/>
          </a:prstGeom>
          <a:noFill/>
        </p:spPr>
        <p:txBody>
          <a:bodyPr wrap="square" rtlCol="0">
            <a:spAutoFit/>
          </a:bodyPr>
          <a:lstStyle/>
          <a:p>
            <a:r>
              <a:rPr lang="en-IN" dirty="0"/>
              <a:t>In </a:t>
            </a:r>
            <a:r>
              <a:rPr lang="en-IN" dirty="0" err="1"/>
              <a:t>Js</a:t>
            </a:r>
            <a:r>
              <a:rPr lang="en-IN" dirty="0"/>
              <a:t> there no compulsion to declare variable.</a:t>
            </a:r>
          </a:p>
          <a:p>
            <a:r>
              <a:rPr lang="en-IN" dirty="0"/>
              <a:t>Due to which if programmer type wrong variable name then JS consider it as another variable.</a:t>
            </a:r>
          </a:p>
          <a:p>
            <a:r>
              <a:rPr lang="en-IN" dirty="0" err="1"/>
              <a:t>Eg</a:t>
            </a:r>
            <a:r>
              <a:rPr lang="en-IN" dirty="0"/>
              <a:t>, </a:t>
            </a:r>
          </a:p>
          <a:p>
            <a:r>
              <a:rPr lang="en-IN" dirty="0" err="1"/>
              <a:t>Fname</a:t>
            </a:r>
            <a:r>
              <a:rPr lang="en-IN" dirty="0"/>
              <a:t>=“VITA”</a:t>
            </a:r>
          </a:p>
          <a:p>
            <a:endParaRPr lang="en-IN" dirty="0"/>
          </a:p>
          <a:p>
            <a:r>
              <a:rPr lang="en-IN" dirty="0"/>
              <a:t>And some ware you intend to use </a:t>
            </a:r>
            <a:r>
              <a:rPr lang="en-IN" dirty="0" err="1"/>
              <a:t>Fname</a:t>
            </a:r>
            <a:r>
              <a:rPr lang="en-IN" dirty="0"/>
              <a:t> but by mistake you wrote </a:t>
            </a:r>
            <a:r>
              <a:rPr lang="en-IN" dirty="0" err="1"/>
              <a:t>Fnme</a:t>
            </a:r>
            <a:r>
              <a:rPr lang="en-IN" dirty="0"/>
              <a:t> then it will not give error but </a:t>
            </a:r>
            <a:r>
              <a:rPr lang="en-IN" dirty="0" err="1"/>
              <a:t>Fnme</a:t>
            </a:r>
            <a:r>
              <a:rPr lang="en-IN" dirty="0"/>
              <a:t> will be consider as new variable .</a:t>
            </a:r>
          </a:p>
          <a:p>
            <a:endParaRPr lang="en-IN" dirty="0"/>
          </a:p>
          <a:p>
            <a:endParaRPr lang="en-IN" dirty="0"/>
          </a:p>
        </p:txBody>
      </p:sp>
    </p:spTree>
    <p:extLst>
      <p:ext uri="{BB962C8B-B14F-4D97-AF65-F5344CB8AC3E}">
        <p14:creationId xmlns:p14="http://schemas.microsoft.com/office/powerpoint/2010/main" val="887896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C84537-ED8E-442D-86CF-9CD997A92C4E}"/>
              </a:ext>
            </a:extLst>
          </p:cNvPr>
          <p:cNvSpPr>
            <a:spLocks noGrp="1"/>
          </p:cNvSpPr>
          <p:nvPr>
            <p:ph type="title"/>
          </p:nvPr>
        </p:nvSpPr>
        <p:spPr>
          <a:xfrm>
            <a:off x="1226915" y="18256"/>
            <a:ext cx="10277355" cy="662782"/>
          </a:xfrm>
        </p:spPr>
        <p:txBody>
          <a:bodyPr>
            <a:normAutofit fontScale="90000"/>
          </a:bodyPr>
          <a:lstStyle/>
          <a:p>
            <a:r>
              <a:rPr lang="en-IN" dirty="0"/>
              <a:t>‘use strict’</a:t>
            </a:r>
          </a:p>
        </p:txBody>
      </p:sp>
      <p:sp>
        <p:nvSpPr>
          <p:cNvPr id="3" name="Content Placeholder 2">
            <a:extLst>
              <a:ext uri="{FF2B5EF4-FFF2-40B4-BE49-F238E27FC236}">
                <a16:creationId xmlns="" xmlns:a16="http://schemas.microsoft.com/office/drawing/2014/main" id="{EE6D7D89-A7F8-4CBE-BBD3-E6BA6AA29536}"/>
              </a:ext>
            </a:extLst>
          </p:cNvPr>
          <p:cNvSpPr>
            <a:spLocks noGrp="1"/>
          </p:cNvSpPr>
          <p:nvPr>
            <p:ph idx="1"/>
          </p:nvPr>
        </p:nvSpPr>
        <p:spPr>
          <a:xfrm>
            <a:off x="162046" y="925975"/>
            <a:ext cx="11563108" cy="4757195"/>
          </a:xfrm>
        </p:spPr>
        <p:txBody>
          <a:bodyPr>
            <a:normAutofit lnSpcReduction="10000"/>
          </a:bodyPr>
          <a:lstStyle/>
          <a:p>
            <a:pPr marL="0" indent="0">
              <a:buNone/>
            </a:pPr>
            <a:r>
              <a:rPr lang="en-IN" dirty="0"/>
              <a:t>For better and safe programming always use ‘use strict’ which indicate you are running script in a strict mode.</a:t>
            </a:r>
          </a:p>
          <a:p>
            <a:pPr marL="0" indent="0">
              <a:buNone/>
            </a:pPr>
            <a:r>
              <a:rPr lang="en-IN" b="0" dirty="0">
                <a:solidFill>
                  <a:srgbClr val="A31515"/>
                </a:solidFill>
                <a:effectLst/>
                <a:latin typeface="Consolas" panose="020B0609020204030204" pitchFamily="49" charset="0"/>
              </a:rPr>
              <a:t>'use strict'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pPr marL="0" indent="0">
              <a:buNone/>
            </a:pPr>
            <a:endParaRPr lang="en-IN" dirty="0"/>
          </a:p>
          <a:p>
            <a:pPr marL="0" indent="0">
              <a:buNone/>
            </a:pPr>
            <a:r>
              <a:rPr lang="en-IN" dirty="0"/>
              <a:t>This code will give error.</a:t>
            </a:r>
          </a:p>
          <a:p>
            <a:pPr marL="0" indent="0">
              <a:buNone/>
            </a:pPr>
            <a:r>
              <a:rPr lang="en-US" dirty="0" err="1"/>
              <a:t>ReferenceError</a:t>
            </a:r>
            <a:r>
              <a:rPr lang="en-US" dirty="0"/>
              <a:t>: assignment to undeclared variable a</a:t>
            </a:r>
          </a:p>
          <a:p>
            <a:pPr marL="0" indent="0">
              <a:buNone/>
            </a:pPr>
            <a:endParaRPr lang="en-IN" dirty="0"/>
          </a:p>
          <a:p>
            <a:pPr marL="0" indent="0">
              <a:buNone/>
            </a:pPr>
            <a:r>
              <a:rPr lang="en-IN" dirty="0"/>
              <a:t>You must declare variable with var, let or </a:t>
            </a:r>
            <a:r>
              <a:rPr lang="en-IN" dirty="0" err="1"/>
              <a:t>const</a:t>
            </a:r>
            <a:r>
              <a:rPr lang="en-IN" dirty="0"/>
              <a:t> key word</a:t>
            </a:r>
          </a:p>
        </p:txBody>
      </p:sp>
    </p:spTree>
    <p:extLst>
      <p:ext uri="{BB962C8B-B14F-4D97-AF65-F5344CB8AC3E}">
        <p14:creationId xmlns:p14="http://schemas.microsoft.com/office/powerpoint/2010/main" val="2628922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B57B72-82B4-4FA6-9472-28C27FF3DD8A}"/>
              </a:ext>
            </a:extLst>
          </p:cNvPr>
          <p:cNvSpPr>
            <a:spLocks noGrp="1"/>
          </p:cNvSpPr>
          <p:nvPr>
            <p:ph idx="1"/>
          </p:nvPr>
        </p:nvSpPr>
        <p:spPr>
          <a:xfrm>
            <a:off x="4502551" y="0"/>
            <a:ext cx="7500395" cy="7292051"/>
          </a:xfrm>
        </p:spPr>
        <p:txBody>
          <a:bodyPr>
            <a:noAutofit/>
          </a:bodyPr>
          <a:lstStyle/>
          <a:p>
            <a:pPr marL="0" indent="0">
              <a:buNone/>
            </a:pPr>
            <a:r>
              <a:rPr lang="en-IN" sz="1400" b="0" dirty="0">
                <a:solidFill>
                  <a:srgbClr val="800000"/>
                </a:solidFill>
                <a:effectLst/>
                <a:latin typeface="Consolas" panose="020B0609020204030204" pitchFamily="49" charset="0"/>
              </a:rPr>
              <a:t>&lt;!DOCTYPE</a:t>
            </a:r>
            <a:r>
              <a:rPr lang="en-IN" sz="1400" b="0" dirty="0">
                <a:solidFill>
                  <a:srgbClr val="000000"/>
                </a:solidFill>
                <a:effectLst/>
                <a:latin typeface="Consolas" panose="020B0609020204030204" pitchFamily="49" charset="0"/>
              </a:rPr>
              <a:t> </a:t>
            </a:r>
            <a:r>
              <a:rPr lang="en-IN" sz="1400" b="0" dirty="0">
                <a:solidFill>
                  <a:srgbClr val="FF0000"/>
                </a:solidFill>
                <a:effectLst/>
                <a:latin typeface="Consolas" panose="020B0609020204030204" pitchFamily="49" charset="0"/>
              </a:rPr>
              <a:t>html</a:t>
            </a:r>
            <a:r>
              <a:rPr lang="en-IN" sz="1400" b="0" dirty="0">
                <a:solidFill>
                  <a:srgbClr val="800000"/>
                </a:solidFill>
                <a:effectLst/>
                <a:latin typeface="Consolas" panose="020B0609020204030204" pitchFamily="49" charset="0"/>
              </a:rPr>
              <a:t>&gt;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&lt;html</a:t>
            </a:r>
            <a:r>
              <a:rPr lang="en-IN" sz="1400" b="0" dirty="0">
                <a:solidFill>
                  <a:srgbClr val="000000"/>
                </a:solidFill>
                <a:effectLst/>
                <a:latin typeface="Consolas" panose="020B0609020204030204" pitchFamily="49" charset="0"/>
              </a:rPr>
              <a:t> </a:t>
            </a:r>
            <a:r>
              <a:rPr lang="en-IN" sz="1400" b="0" dirty="0">
                <a:solidFill>
                  <a:srgbClr val="FF0000"/>
                </a:solidFill>
                <a:effectLst/>
                <a:latin typeface="Consolas" panose="020B0609020204030204" pitchFamily="49" charset="0"/>
              </a:rPr>
              <a:t>lang</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"us-</a:t>
            </a:r>
            <a:r>
              <a:rPr lang="en-IN" sz="1400" b="0" dirty="0" err="1">
                <a:solidFill>
                  <a:srgbClr val="0000FF"/>
                </a:solidFill>
                <a:effectLst/>
                <a:latin typeface="Consolas" panose="020B0609020204030204" pitchFamily="49" charset="0"/>
              </a:rPr>
              <a:t>eng</a:t>
            </a:r>
            <a:r>
              <a:rPr lang="en-IN" sz="1400" b="0" dirty="0">
                <a:solidFill>
                  <a:srgbClr val="0000FF"/>
                </a:solidFill>
                <a:effectLst/>
                <a:latin typeface="Consolas" panose="020B0609020204030204" pitchFamily="49" charset="0"/>
              </a:rPr>
              <a:t>"</a:t>
            </a:r>
            <a:r>
              <a:rPr lang="en-IN" sz="1400" b="0" dirty="0">
                <a:solidFill>
                  <a:srgbClr val="800000"/>
                </a:solidFill>
                <a:effectLst/>
                <a:latin typeface="Consolas" panose="020B0609020204030204" pitchFamily="49" charset="0"/>
              </a:rPr>
              <a:t>&gt;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&lt;head&gt;&lt;title&gt;</a:t>
            </a:r>
            <a:r>
              <a:rPr lang="en-IN" sz="1400" b="0" dirty="0">
                <a:solidFill>
                  <a:srgbClr val="000000"/>
                </a:solidFill>
                <a:effectLst/>
                <a:latin typeface="Consolas" panose="020B0609020204030204" pitchFamily="49" charset="0"/>
              </a:rPr>
              <a:t>my 1st example</a:t>
            </a:r>
            <a:r>
              <a:rPr lang="en-IN" sz="1400" b="0" dirty="0">
                <a:solidFill>
                  <a:srgbClr val="800000"/>
                </a:solidFill>
                <a:effectLst/>
                <a:latin typeface="Consolas" panose="020B0609020204030204" pitchFamily="49" charset="0"/>
              </a:rPr>
              <a:t>&lt;/title&gt;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&lt;meta</a:t>
            </a:r>
            <a:r>
              <a:rPr lang="en-IN" sz="1400" b="0" dirty="0">
                <a:solidFill>
                  <a:srgbClr val="000000"/>
                </a:solidFill>
                <a:effectLst/>
                <a:latin typeface="Consolas" panose="020B0609020204030204" pitchFamily="49" charset="0"/>
              </a:rPr>
              <a:t> </a:t>
            </a:r>
            <a:r>
              <a:rPr lang="en-IN" sz="1400" b="0" dirty="0">
                <a:solidFill>
                  <a:srgbClr val="FF0000"/>
                </a:solidFill>
                <a:effectLst/>
                <a:latin typeface="Consolas" panose="020B0609020204030204" pitchFamily="49" charset="0"/>
              </a:rPr>
              <a:t>content</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"text/html; charset=UTF-8"</a:t>
            </a:r>
            <a:r>
              <a:rPr lang="en-IN" sz="1400" b="0" dirty="0">
                <a:solidFill>
                  <a:srgbClr val="000000"/>
                </a:solidFill>
                <a:effectLst/>
                <a:latin typeface="Consolas" panose="020B0609020204030204" pitchFamily="49" charset="0"/>
              </a:rPr>
              <a:t> </a:t>
            </a:r>
            <a:r>
              <a:rPr lang="en-IN" sz="1400" b="0" dirty="0">
                <a:solidFill>
                  <a:srgbClr val="FF0000"/>
                </a:solidFill>
                <a:effectLst/>
                <a:latin typeface="Consolas" panose="020B0609020204030204" pitchFamily="49" charset="0"/>
              </a:rPr>
              <a:t>http-</a:t>
            </a:r>
            <a:r>
              <a:rPr lang="en-IN" sz="1400" b="0" dirty="0" err="1">
                <a:solidFill>
                  <a:srgbClr val="FF0000"/>
                </a:solidFill>
                <a:effectLst/>
                <a:latin typeface="Consolas" panose="020B0609020204030204" pitchFamily="49" charset="0"/>
              </a:rPr>
              <a:t>equiv</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"content-type"</a:t>
            </a:r>
            <a:r>
              <a:rPr lang="en-IN" sz="1400" b="0" dirty="0">
                <a:solidFill>
                  <a:srgbClr val="800000"/>
                </a:solidFill>
                <a:effectLst/>
                <a:latin typeface="Consolas" panose="020B0609020204030204" pitchFamily="49" charset="0"/>
              </a:rPr>
              <a:t>&gt;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&lt;style&gt;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.cl</a:t>
            </a:r>
            <a:r>
              <a:rPr lang="en-IN" sz="1400" b="0" dirty="0">
                <a:solidFill>
                  <a:srgbClr val="000000"/>
                </a:solidFill>
                <a:effectLst/>
                <a:latin typeface="Consolas" panose="020B0609020204030204" pitchFamily="49" charset="0"/>
              </a:rPr>
              <a:t>{</a:t>
            </a:r>
            <a:r>
              <a:rPr lang="en-IN" sz="1400" b="0" dirty="0" err="1">
                <a:solidFill>
                  <a:srgbClr val="FF0000"/>
                </a:solidFill>
                <a:effectLst/>
                <a:latin typeface="Consolas" panose="020B0609020204030204" pitchFamily="49" charset="0"/>
              </a:rPr>
              <a:t>color</a:t>
            </a:r>
            <a:r>
              <a:rPr lang="en-IN" sz="1400" b="0" dirty="0" err="1">
                <a:solidFill>
                  <a:srgbClr val="000000"/>
                </a:solidFill>
                <a:effectLst/>
                <a:latin typeface="Consolas" panose="020B0609020204030204" pitchFamily="49" charset="0"/>
              </a:rPr>
              <a:t>:</a:t>
            </a:r>
            <a:r>
              <a:rPr lang="en-IN" sz="1400" b="0" dirty="0" err="1">
                <a:solidFill>
                  <a:srgbClr val="0451A5"/>
                </a:solidFill>
                <a:effectLst/>
                <a:latin typeface="Consolas" panose="020B0609020204030204" pitchFamily="49" charset="0"/>
              </a:rPr>
              <a:t>red</a:t>
            </a:r>
            <a:r>
              <a:rPr lang="en-IN" sz="1400" b="0" dirty="0">
                <a:solidFill>
                  <a:srgbClr val="000000"/>
                </a:solidFill>
                <a:effectLst/>
                <a:latin typeface="Consolas" panose="020B0609020204030204" pitchFamily="49" charset="0"/>
              </a:rPr>
              <a:t>;}</a:t>
            </a:r>
          </a:p>
          <a:p>
            <a:pPr marL="0" indent="0">
              <a:buNone/>
            </a:pPr>
            <a:r>
              <a:rPr lang="en-IN" sz="1400" b="0" dirty="0">
                <a:solidFill>
                  <a:srgbClr val="800000"/>
                </a:solidFill>
                <a:effectLst/>
                <a:latin typeface="Consolas" panose="020B0609020204030204" pitchFamily="49" charset="0"/>
              </a:rPr>
              <a:t>&lt;/style&gt;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&lt;script&gt;</a:t>
            </a:r>
            <a:endParaRPr lang="en-IN" sz="1400" b="0" dirty="0">
              <a:solidFill>
                <a:srgbClr val="000000"/>
              </a:solidFill>
              <a:effectLst/>
              <a:latin typeface="Consolas" panose="020B0609020204030204" pitchFamily="49" charset="0"/>
            </a:endParaRPr>
          </a:p>
          <a:p>
            <a:pPr marL="0" indent="0">
              <a:buNone/>
            </a:pP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"hello in head"</a:t>
            </a:r>
            <a:r>
              <a:rPr lang="en-IN" sz="1400" b="0" dirty="0">
                <a:solidFill>
                  <a:srgbClr val="000000"/>
                </a:solidFill>
                <a:effectLst/>
                <a:latin typeface="Consolas" panose="020B0609020204030204" pitchFamily="49" charset="0"/>
              </a:rPr>
              <a:t>);</a:t>
            </a:r>
          </a:p>
          <a:p>
            <a:pPr marL="0" indent="0">
              <a:buNone/>
            </a:pPr>
            <a:r>
              <a:rPr lang="en-IN" sz="1400" b="0" dirty="0">
                <a:solidFill>
                  <a:srgbClr val="800000"/>
                </a:solidFill>
                <a:effectLst/>
                <a:latin typeface="Consolas" panose="020B0609020204030204" pitchFamily="49" charset="0"/>
              </a:rPr>
              <a:t>&lt;/script&gt;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&lt;/head&gt;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&lt;body&gt;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&lt;h1&gt;</a:t>
            </a:r>
            <a:r>
              <a:rPr lang="en-IN" sz="1400" b="0" dirty="0">
                <a:solidFill>
                  <a:srgbClr val="000000"/>
                </a:solidFill>
                <a:effectLst/>
                <a:latin typeface="Consolas" panose="020B0609020204030204" pitchFamily="49" charset="0"/>
              </a:rPr>
              <a:t> head----main page</a:t>
            </a:r>
            <a:r>
              <a:rPr lang="en-IN" sz="1400" b="0" dirty="0">
                <a:solidFill>
                  <a:srgbClr val="800000"/>
                </a:solidFill>
                <a:effectLst/>
                <a:latin typeface="Consolas" panose="020B0609020204030204" pitchFamily="49" charset="0"/>
              </a:rPr>
              <a:t>&lt;/h1&gt;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&lt;script&gt;</a:t>
            </a:r>
            <a:endParaRPr lang="en-IN" sz="1400" b="0" dirty="0">
              <a:solidFill>
                <a:srgbClr val="000000"/>
              </a:solidFill>
              <a:effectLst/>
              <a:latin typeface="Consolas" panose="020B0609020204030204" pitchFamily="49" charset="0"/>
            </a:endParaRPr>
          </a:p>
          <a:p>
            <a:pPr marL="0" indent="0">
              <a:buNone/>
            </a:pP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"&lt;b class= 'cl'&gt;main section&lt;/b&gt;"</a:t>
            </a:r>
            <a:r>
              <a:rPr lang="en-IN" sz="1400" b="0" dirty="0">
                <a:solidFill>
                  <a:srgbClr val="000000"/>
                </a:solidFill>
                <a:effectLst/>
                <a:latin typeface="Consolas" panose="020B0609020204030204" pitchFamily="49" charset="0"/>
              </a:rPr>
              <a:t>);</a:t>
            </a:r>
          </a:p>
          <a:p>
            <a:pPr marL="0" indent="0">
              <a:buNone/>
            </a:pP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"&lt;hr/&gt;"</a:t>
            </a:r>
            <a:r>
              <a:rPr lang="en-IN" sz="1400" b="0" dirty="0">
                <a:solidFill>
                  <a:srgbClr val="000000"/>
                </a:solidFill>
                <a:effectLst/>
                <a:latin typeface="Consolas" panose="020B0609020204030204" pitchFamily="49" charset="0"/>
              </a:rPr>
              <a:t>);</a:t>
            </a:r>
          </a:p>
          <a:p>
            <a:pPr marL="0" indent="0">
              <a:buNone/>
            </a:pPr>
            <a:r>
              <a:rPr lang="en-IN" sz="1400" b="0" dirty="0">
                <a:solidFill>
                  <a:srgbClr val="001080"/>
                </a:solidFill>
                <a:effectLst/>
                <a:latin typeface="Consolas" panose="020B0609020204030204" pitchFamily="49" charset="0"/>
              </a:rPr>
              <a:t>console</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log</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document</a:t>
            </a:r>
            <a:r>
              <a:rPr lang="en-IN" sz="1400" b="0" dirty="0">
                <a:solidFill>
                  <a:srgbClr val="000000"/>
                </a:solidFill>
                <a:effectLst/>
                <a:latin typeface="Consolas" panose="020B0609020204030204" pitchFamily="49" charset="0"/>
              </a:rPr>
              <a:t>);</a:t>
            </a:r>
          </a:p>
          <a:p>
            <a:pPr marL="0" indent="0">
              <a:buNone/>
            </a:pPr>
            <a:r>
              <a:rPr lang="en-IN" sz="1400" b="0" dirty="0">
                <a:solidFill>
                  <a:srgbClr val="001080"/>
                </a:solidFill>
                <a:effectLst/>
                <a:latin typeface="Consolas" panose="020B0609020204030204" pitchFamily="49" charset="0"/>
              </a:rPr>
              <a:t>console</a:t>
            </a:r>
            <a:r>
              <a:rPr lang="en-IN" sz="1400" b="0" dirty="0">
                <a:solidFill>
                  <a:srgbClr val="000000"/>
                </a:solidFill>
                <a:effectLst/>
                <a:latin typeface="Consolas" panose="020B0609020204030204" pitchFamily="49" charset="0"/>
              </a:rPr>
              <a:t>.</a:t>
            </a:r>
            <a:r>
              <a:rPr lang="en-IN" sz="1400" b="0" dirty="0">
                <a:solidFill>
                  <a:srgbClr val="795E26"/>
                </a:solidFill>
                <a:effectLst/>
                <a:latin typeface="Consolas" panose="020B0609020204030204" pitchFamily="49" charset="0"/>
              </a:rPr>
              <a:t>log</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window</a:t>
            </a:r>
            <a:r>
              <a:rPr lang="en-IN" sz="1400" b="0" dirty="0">
                <a:solidFill>
                  <a:srgbClr val="000000"/>
                </a:solidFill>
                <a:effectLst/>
                <a:latin typeface="Consolas" panose="020B0609020204030204" pitchFamily="49" charset="0"/>
              </a:rPr>
              <a:t>);</a:t>
            </a:r>
          </a:p>
          <a:p>
            <a:pPr marL="0" indent="0">
              <a:buNone/>
            </a:pPr>
            <a:r>
              <a:rPr lang="en-IN" sz="1400" b="0" dirty="0">
                <a:solidFill>
                  <a:srgbClr val="800000"/>
                </a:solidFill>
                <a:effectLst/>
                <a:latin typeface="Consolas" panose="020B0609020204030204" pitchFamily="49" charset="0"/>
              </a:rPr>
              <a:t>&lt;/script&gt;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&lt;p&gt;</a:t>
            </a:r>
            <a:r>
              <a:rPr lang="en-IN" sz="1400" b="0" dirty="0">
                <a:solidFill>
                  <a:srgbClr val="000000"/>
                </a:solidFill>
                <a:effectLst/>
                <a:latin typeface="Consolas" panose="020B0609020204030204" pitchFamily="49" charset="0"/>
              </a:rPr>
              <a:t> again in html part</a:t>
            </a:r>
            <a:r>
              <a:rPr lang="en-IN" sz="1400" b="0" dirty="0">
                <a:solidFill>
                  <a:srgbClr val="800000"/>
                </a:solidFill>
                <a:effectLst/>
                <a:latin typeface="Consolas" panose="020B0609020204030204" pitchFamily="49" charset="0"/>
              </a:rPr>
              <a:t>&lt;/p&gt; &lt;p&gt;</a:t>
            </a:r>
            <a:r>
              <a:rPr lang="en-IN" sz="1400" b="0" dirty="0">
                <a:solidFill>
                  <a:srgbClr val="000000"/>
                </a:solidFill>
                <a:effectLst/>
                <a:latin typeface="Consolas" panose="020B0609020204030204" pitchFamily="49" charset="0"/>
              </a:rPr>
              <a:t>Unicode Transformation Format </a:t>
            </a:r>
            <a:r>
              <a:rPr lang="en-IN" sz="1400" b="0" dirty="0">
                <a:solidFill>
                  <a:srgbClr val="800000"/>
                </a:solidFill>
                <a:effectLst/>
                <a:latin typeface="Consolas" panose="020B0609020204030204" pitchFamily="49" charset="0"/>
              </a:rPr>
              <a:t>&lt;/p&gt;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&lt;/body&gt;  &lt;/html&gt;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r>
            <a:br>
              <a:rPr lang="en-IN" sz="1400" b="0" dirty="0">
                <a:solidFill>
                  <a:srgbClr val="000000"/>
                </a:solidFill>
                <a:effectLst/>
                <a:latin typeface="Consolas" panose="020B0609020204030204" pitchFamily="49" charset="0"/>
              </a:rPr>
            </a:br>
            <a:endParaRPr lang="en-IN" sz="1400" b="0" dirty="0">
              <a:solidFill>
                <a:srgbClr val="000000"/>
              </a:solidFill>
              <a:effectLst/>
              <a:latin typeface="Consolas" panose="020B0609020204030204" pitchFamily="49" charset="0"/>
            </a:endParaRPr>
          </a:p>
          <a:p>
            <a:pPr marL="0" indent="0">
              <a:buNone/>
            </a:pPr>
            <a:endParaRPr lang="en-IN" sz="1400" dirty="0"/>
          </a:p>
        </p:txBody>
      </p:sp>
      <p:sp>
        <p:nvSpPr>
          <p:cNvPr id="4" name="TextBox 3">
            <a:extLst>
              <a:ext uri="{FF2B5EF4-FFF2-40B4-BE49-F238E27FC236}">
                <a16:creationId xmlns="" xmlns:a16="http://schemas.microsoft.com/office/drawing/2014/main" id="{C3B2C749-EB6E-4747-A0FE-66935FFF7319}"/>
              </a:ext>
            </a:extLst>
          </p:cNvPr>
          <p:cNvSpPr txBox="1"/>
          <p:nvPr/>
        </p:nvSpPr>
        <p:spPr>
          <a:xfrm>
            <a:off x="189054" y="607951"/>
            <a:ext cx="4163027" cy="2862322"/>
          </a:xfrm>
          <a:prstGeom prst="rect">
            <a:avLst/>
          </a:prstGeom>
          <a:noFill/>
        </p:spPr>
        <p:txBody>
          <a:bodyPr wrap="square" rtlCol="0">
            <a:spAutoFit/>
          </a:bodyPr>
          <a:lstStyle/>
          <a:p>
            <a:r>
              <a:rPr lang="en-IN" dirty="0"/>
              <a:t>Order of execution is top to bottom.</a:t>
            </a:r>
          </a:p>
          <a:p>
            <a:r>
              <a:rPr lang="en-IN" dirty="0"/>
              <a:t>Any </a:t>
            </a:r>
            <a:r>
              <a:rPr lang="en-IN" dirty="0" err="1"/>
              <a:t>javascrpt</a:t>
            </a:r>
            <a:r>
              <a:rPr lang="en-IN" dirty="0"/>
              <a:t> code has to be within &lt;script&gt;&lt;/script&gt; tag. Html does not understand script.</a:t>
            </a:r>
          </a:p>
          <a:p>
            <a:endParaRPr lang="en-IN" dirty="0"/>
          </a:p>
          <a:p>
            <a:r>
              <a:rPr lang="en-IN" dirty="0"/>
              <a:t>In browser there is javas script engine which will compile your code and generate native code.</a:t>
            </a:r>
          </a:p>
          <a:p>
            <a:endParaRPr lang="en-IN" dirty="0"/>
          </a:p>
          <a:p>
            <a:r>
              <a:rPr lang="en-IN" dirty="0"/>
              <a:t>In browser you can disable Java script.</a:t>
            </a:r>
          </a:p>
        </p:txBody>
      </p:sp>
      <p:sp>
        <p:nvSpPr>
          <p:cNvPr id="2" name="Rectangle 1">
            <a:extLst>
              <a:ext uri="{FF2B5EF4-FFF2-40B4-BE49-F238E27FC236}">
                <a16:creationId xmlns="" xmlns:a16="http://schemas.microsoft.com/office/drawing/2014/main" id="{3DF92210-E9DC-4AF0-9A71-F40D54227C93}"/>
              </a:ext>
            </a:extLst>
          </p:cNvPr>
          <p:cNvSpPr/>
          <p:nvPr/>
        </p:nvSpPr>
        <p:spPr>
          <a:xfrm>
            <a:off x="-4917" y="6061586"/>
            <a:ext cx="1218547" cy="443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window</a:t>
            </a:r>
          </a:p>
        </p:txBody>
      </p:sp>
      <p:cxnSp>
        <p:nvCxnSpPr>
          <p:cNvPr id="6" name="Straight Arrow Connector 5">
            <a:extLst>
              <a:ext uri="{FF2B5EF4-FFF2-40B4-BE49-F238E27FC236}">
                <a16:creationId xmlns="" xmlns:a16="http://schemas.microsoft.com/office/drawing/2014/main" id="{296292A6-DCBB-48CE-AFC8-BD8C0AA0C8EF}"/>
              </a:ext>
            </a:extLst>
          </p:cNvPr>
          <p:cNvCxnSpPr/>
          <p:nvPr/>
        </p:nvCxnSpPr>
        <p:spPr>
          <a:xfrm flipV="1">
            <a:off x="511277" y="5805946"/>
            <a:ext cx="1012723" cy="255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82E4C93-1F6E-43AF-AE88-21063F0A358B}"/>
              </a:ext>
            </a:extLst>
          </p:cNvPr>
          <p:cNvSpPr/>
          <p:nvPr/>
        </p:nvSpPr>
        <p:spPr>
          <a:xfrm>
            <a:off x="847814" y="3859157"/>
            <a:ext cx="2172929" cy="186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 xmlns:a16="http://schemas.microsoft.com/office/drawing/2014/main" id="{64FA65AB-FAEC-428C-9877-92C2A9E379F9}"/>
              </a:ext>
            </a:extLst>
          </p:cNvPr>
          <p:cNvSpPr/>
          <p:nvPr/>
        </p:nvSpPr>
        <p:spPr>
          <a:xfrm>
            <a:off x="910726" y="4285835"/>
            <a:ext cx="1359840" cy="2556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document</a:t>
            </a:r>
          </a:p>
        </p:txBody>
      </p:sp>
      <p:cxnSp>
        <p:nvCxnSpPr>
          <p:cNvPr id="10" name="Straight Arrow Connector 9">
            <a:extLst>
              <a:ext uri="{FF2B5EF4-FFF2-40B4-BE49-F238E27FC236}">
                <a16:creationId xmlns="" xmlns:a16="http://schemas.microsoft.com/office/drawing/2014/main" id="{3E6ED6B3-2D12-4AE4-93AF-4F8CA78A964C}"/>
              </a:ext>
            </a:extLst>
          </p:cNvPr>
          <p:cNvCxnSpPr/>
          <p:nvPr/>
        </p:nvCxnSpPr>
        <p:spPr>
          <a:xfrm flipV="1">
            <a:off x="2333356" y="4188542"/>
            <a:ext cx="989947" cy="22511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 xmlns:a16="http://schemas.microsoft.com/office/drawing/2014/main" id="{59C3E362-824B-4D99-B807-A30F13C610DC}"/>
              </a:ext>
            </a:extLst>
          </p:cNvPr>
          <p:cNvSpPr/>
          <p:nvPr/>
        </p:nvSpPr>
        <p:spPr>
          <a:xfrm>
            <a:off x="3386093" y="3716594"/>
            <a:ext cx="1185907" cy="978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7DF8D7C5-8E29-4134-B166-1A34041FAE51}"/>
              </a:ext>
            </a:extLst>
          </p:cNvPr>
          <p:cNvSpPr txBox="1"/>
          <p:nvPr/>
        </p:nvSpPr>
        <p:spPr>
          <a:xfrm>
            <a:off x="3316644" y="4743040"/>
            <a:ext cx="1185907" cy="369332"/>
          </a:xfrm>
          <a:prstGeom prst="rect">
            <a:avLst/>
          </a:prstGeom>
          <a:noFill/>
        </p:spPr>
        <p:txBody>
          <a:bodyPr wrap="square" rtlCol="0">
            <a:spAutoFit/>
          </a:bodyPr>
          <a:lstStyle/>
          <a:p>
            <a:r>
              <a:rPr lang="en-IN" dirty="0"/>
              <a:t>Document</a:t>
            </a:r>
          </a:p>
        </p:txBody>
      </p:sp>
      <p:sp>
        <p:nvSpPr>
          <p:cNvPr id="13" name="TextBox 12">
            <a:extLst>
              <a:ext uri="{FF2B5EF4-FFF2-40B4-BE49-F238E27FC236}">
                <a16:creationId xmlns="" xmlns:a16="http://schemas.microsoft.com/office/drawing/2014/main" id="{15CD150E-BCB9-4E8A-903F-62B08E24D006}"/>
              </a:ext>
            </a:extLst>
          </p:cNvPr>
          <p:cNvSpPr txBox="1"/>
          <p:nvPr/>
        </p:nvSpPr>
        <p:spPr>
          <a:xfrm>
            <a:off x="1213631" y="3417529"/>
            <a:ext cx="1185907" cy="369332"/>
          </a:xfrm>
          <a:prstGeom prst="rect">
            <a:avLst/>
          </a:prstGeom>
          <a:noFill/>
        </p:spPr>
        <p:txBody>
          <a:bodyPr wrap="square" rtlCol="0">
            <a:spAutoFit/>
          </a:bodyPr>
          <a:lstStyle/>
          <a:p>
            <a:r>
              <a:rPr lang="en-IN" dirty="0"/>
              <a:t>Window</a:t>
            </a:r>
          </a:p>
        </p:txBody>
      </p:sp>
    </p:spTree>
    <p:extLst>
      <p:ext uri="{BB962C8B-B14F-4D97-AF65-F5344CB8AC3E}">
        <p14:creationId xmlns:p14="http://schemas.microsoft.com/office/powerpoint/2010/main" val="1100399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FE5A1-9B51-4F82-A7E1-B853E22D8B76}"/>
              </a:ext>
            </a:extLst>
          </p:cNvPr>
          <p:cNvSpPr>
            <a:spLocks noGrp="1"/>
          </p:cNvSpPr>
          <p:nvPr>
            <p:ph type="title"/>
          </p:nvPr>
        </p:nvSpPr>
        <p:spPr>
          <a:xfrm>
            <a:off x="1134319" y="191505"/>
            <a:ext cx="10103734" cy="722895"/>
          </a:xfrm>
        </p:spPr>
        <p:txBody>
          <a:bodyPr/>
          <a:lstStyle/>
          <a:p>
            <a:r>
              <a:rPr lang="en-IN" dirty="0"/>
              <a:t>Java Script is OOP language</a:t>
            </a:r>
          </a:p>
        </p:txBody>
      </p:sp>
      <p:sp>
        <p:nvSpPr>
          <p:cNvPr id="3" name="Content Placeholder 2">
            <a:extLst>
              <a:ext uri="{FF2B5EF4-FFF2-40B4-BE49-F238E27FC236}">
                <a16:creationId xmlns="" xmlns:a16="http://schemas.microsoft.com/office/drawing/2014/main" id="{AF868646-37FB-486A-BC19-8C694C5EFCFE}"/>
              </a:ext>
            </a:extLst>
          </p:cNvPr>
          <p:cNvSpPr>
            <a:spLocks noGrp="1"/>
          </p:cNvSpPr>
          <p:nvPr>
            <p:ph idx="1"/>
          </p:nvPr>
        </p:nvSpPr>
        <p:spPr>
          <a:xfrm>
            <a:off x="317340" y="1096420"/>
            <a:ext cx="10515600" cy="4351338"/>
          </a:xfrm>
        </p:spPr>
        <p:txBody>
          <a:bodyPr>
            <a:normAutofit fontScale="92500" lnSpcReduction="20000"/>
          </a:bodyPr>
          <a:lstStyle/>
          <a:p>
            <a:pPr marL="0" indent="0">
              <a:buNone/>
            </a:pPr>
            <a:r>
              <a:rPr lang="en-IN" sz="2800" b="0" dirty="0">
                <a:solidFill>
                  <a:srgbClr val="800000"/>
                </a:solidFill>
                <a:effectLst/>
                <a:latin typeface="Consolas" panose="020B0609020204030204" pitchFamily="49" charset="0"/>
              </a:rPr>
              <a:t>&lt;script&gt;</a:t>
            </a:r>
            <a:endParaRPr lang="en-IN" sz="2800" b="0" dirty="0">
              <a:solidFill>
                <a:srgbClr val="000000"/>
              </a:solidFill>
              <a:effectLst/>
              <a:latin typeface="Consolas" panose="020B0609020204030204" pitchFamily="49" charset="0"/>
            </a:endParaRPr>
          </a:p>
          <a:p>
            <a:pPr marL="0" indent="0">
              <a:buNone/>
            </a:pPr>
            <a:r>
              <a:rPr lang="en-IN" sz="2800" b="0" dirty="0" err="1">
                <a:solidFill>
                  <a:srgbClr val="001080"/>
                </a:solidFill>
                <a:effectLst/>
                <a:latin typeface="Consolas" panose="020B0609020204030204" pitchFamily="49" charset="0"/>
              </a:rPr>
              <a:t>document</a:t>
            </a:r>
            <a:r>
              <a:rPr lang="en-IN" sz="2800" b="0" dirty="0" err="1">
                <a:solidFill>
                  <a:srgbClr val="000000"/>
                </a:solidFill>
                <a:effectLst/>
                <a:latin typeface="Consolas" panose="020B0609020204030204" pitchFamily="49" charset="0"/>
              </a:rPr>
              <a:t>.</a:t>
            </a:r>
            <a:r>
              <a:rPr lang="en-IN" sz="2800" b="0" dirty="0" err="1">
                <a:solidFill>
                  <a:srgbClr val="795E26"/>
                </a:solidFill>
                <a:effectLst/>
                <a:latin typeface="Consolas" panose="020B0609020204030204" pitchFamily="49" charset="0"/>
              </a:rPr>
              <a:t>write</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"hello in head"</a:t>
            </a:r>
            <a:r>
              <a:rPr lang="en-IN" sz="2800" b="0" dirty="0">
                <a:solidFill>
                  <a:srgbClr val="000000"/>
                </a:solidFill>
                <a:effectLst/>
                <a:latin typeface="Consolas" panose="020B0609020204030204" pitchFamily="49" charset="0"/>
              </a:rPr>
              <a:t>);</a:t>
            </a:r>
          </a:p>
          <a:p>
            <a:pPr marL="0" indent="0">
              <a:buNone/>
            </a:pPr>
            <a:r>
              <a:rPr lang="en-IN" sz="2800" b="0" dirty="0">
                <a:solidFill>
                  <a:srgbClr val="001080"/>
                </a:solidFill>
                <a:effectLst/>
                <a:latin typeface="Consolas" panose="020B0609020204030204" pitchFamily="49" charset="0"/>
              </a:rPr>
              <a:t>console</a:t>
            </a:r>
            <a:r>
              <a:rPr lang="en-IN" sz="2800" b="0" dirty="0">
                <a:solidFill>
                  <a:srgbClr val="000000"/>
                </a:solidFill>
                <a:effectLst/>
                <a:latin typeface="Consolas" panose="020B0609020204030204" pitchFamily="49" charset="0"/>
              </a:rPr>
              <a:t>.</a:t>
            </a:r>
            <a:r>
              <a:rPr lang="en-IN" sz="2800" b="0" dirty="0">
                <a:solidFill>
                  <a:srgbClr val="795E26"/>
                </a:solidFill>
                <a:effectLst/>
                <a:latin typeface="Consolas" panose="020B0609020204030204" pitchFamily="49" charset="0"/>
              </a:rPr>
              <a:t>log</a:t>
            </a:r>
            <a:r>
              <a:rPr lang="en-IN" sz="2800" b="0" dirty="0">
                <a:solidFill>
                  <a:srgbClr val="000000"/>
                </a:solidFill>
                <a:effectLst/>
                <a:latin typeface="Consolas" panose="020B0609020204030204" pitchFamily="49" charset="0"/>
              </a:rPr>
              <a:t>(</a:t>
            </a:r>
            <a:r>
              <a:rPr lang="en-IN" sz="2800" b="0" dirty="0">
                <a:solidFill>
                  <a:srgbClr val="001080"/>
                </a:solidFill>
                <a:effectLst/>
                <a:latin typeface="Consolas" panose="020B0609020204030204" pitchFamily="49" charset="0"/>
              </a:rPr>
              <a:t>document</a:t>
            </a:r>
            <a:r>
              <a:rPr lang="en-IN" sz="2800" b="0" dirty="0">
                <a:solidFill>
                  <a:srgbClr val="000000"/>
                </a:solidFill>
                <a:effectLst/>
                <a:latin typeface="Consolas" panose="020B0609020204030204" pitchFamily="49" charset="0"/>
              </a:rPr>
              <a:t>);</a:t>
            </a:r>
          </a:p>
          <a:p>
            <a:pPr marL="0" indent="0">
              <a:buNone/>
            </a:pPr>
            <a:r>
              <a:rPr lang="en-IN" sz="2800" b="0" dirty="0">
                <a:solidFill>
                  <a:srgbClr val="001080"/>
                </a:solidFill>
                <a:effectLst/>
                <a:latin typeface="Consolas" panose="020B0609020204030204" pitchFamily="49" charset="0"/>
              </a:rPr>
              <a:t>console</a:t>
            </a:r>
            <a:r>
              <a:rPr lang="en-IN" sz="2800" b="0" dirty="0">
                <a:solidFill>
                  <a:srgbClr val="000000"/>
                </a:solidFill>
                <a:effectLst/>
                <a:latin typeface="Consolas" panose="020B0609020204030204" pitchFamily="49" charset="0"/>
              </a:rPr>
              <a:t>.</a:t>
            </a:r>
            <a:r>
              <a:rPr lang="en-IN" sz="2800" b="0" dirty="0">
                <a:solidFill>
                  <a:srgbClr val="795E26"/>
                </a:solidFill>
                <a:effectLst/>
                <a:latin typeface="Consolas" panose="020B0609020204030204" pitchFamily="49" charset="0"/>
              </a:rPr>
              <a:t>log</a:t>
            </a:r>
            <a:r>
              <a:rPr lang="en-IN" sz="2800" b="0" dirty="0">
                <a:solidFill>
                  <a:srgbClr val="000000"/>
                </a:solidFill>
                <a:effectLst/>
                <a:latin typeface="Consolas" panose="020B0609020204030204" pitchFamily="49" charset="0"/>
              </a:rPr>
              <a:t>(</a:t>
            </a:r>
            <a:r>
              <a:rPr lang="en-IN" sz="2800" b="0" dirty="0">
                <a:solidFill>
                  <a:srgbClr val="001080"/>
                </a:solidFill>
                <a:effectLst/>
                <a:latin typeface="Consolas" panose="020B0609020204030204" pitchFamily="49" charset="0"/>
              </a:rPr>
              <a:t>window</a:t>
            </a:r>
            <a:r>
              <a:rPr lang="en-IN" sz="2800" b="0" dirty="0">
                <a:solidFill>
                  <a:srgbClr val="000000"/>
                </a:solidFill>
                <a:effectLst/>
                <a:latin typeface="Consolas" panose="020B0609020204030204" pitchFamily="49" charset="0"/>
              </a:rPr>
              <a:t>);</a:t>
            </a:r>
          </a:p>
          <a:p>
            <a:pPr marL="0" indent="0">
              <a:buNone/>
            </a:pPr>
            <a:r>
              <a:rPr lang="en-IN" sz="2800" b="0" dirty="0">
                <a:solidFill>
                  <a:srgbClr val="800000"/>
                </a:solidFill>
                <a:effectLst/>
                <a:latin typeface="Consolas" panose="020B0609020204030204" pitchFamily="49" charset="0"/>
              </a:rPr>
              <a:t>&lt;/script&gt;</a:t>
            </a:r>
            <a:endParaRPr lang="en-IN" sz="2800" b="0" dirty="0">
              <a:solidFill>
                <a:srgbClr val="000000"/>
              </a:solidFill>
              <a:effectLst/>
              <a:latin typeface="Consolas" panose="020B0609020204030204" pitchFamily="49" charset="0"/>
            </a:endParaRPr>
          </a:p>
          <a:p>
            <a:r>
              <a:rPr lang="en-IN" dirty="0"/>
              <a:t>In the above example document is reference to Object Document[function Document]</a:t>
            </a:r>
          </a:p>
          <a:p>
            <a:r>
              <a:rPr lang="en-IN" dirty="0"/>
              <a:t>Write is a method in Document class.</a:t>
            </a:r>
          </a:p>
          <a:p>
            <a:pPr marL="0" indent="0">
              <a:buNone/>
            </a:pPr>
            <a:r>
              <a:rPr lang="en-IN" dirty="0"/>
              <a:t>document is member of Window class.</a:t>
            </a:r>
          </a:p>
          <a:p>
            <a:pPr marL="0" indent="0">
              <a:buNone/>
            </a:pPr>
            <a:r>
              <a:rPr lang="en-IN" dirty="0"/>
              <a:t>Try above example and observe console which will display all method and property associate with class Document </a:t>
            </a:r>
          </a:p>
        </p:txBody>
      </p:sp>
    </p:spTree>
    <p:extLst>
      <p:ext uri="{BB962C8B-B14F-4D97-AF65-F5344CB8AC3E}">
        <p14:creationId xmlns:p14="http://schemas.microsoft.com/office/powerpoint/2010/main" val="1304071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BD9A56-912A-420F-A3A7-979923268219}"/>
              </a:ext>
            </a:extLst>
          </p:cNvPr>
          <p:cNvSpPr>
            <a:spLocks noGrp="1"/>
          </p:cNvSpPr>
          <p:nvPr>
            <p:ph type="title"/>
          </p:nvPr>
        </p:nvSpPr>
        <p:spPr>
          <a:xfrm>
            <a:off x="8176549" y="97038"/>
            <a:ext cx="4015451" cy="583999"/>
          </a:xfrm>
        </p:spPr>
        <p:txBody>
          <a:bodyPr>
            <a:normAutofit fontScale="90000"/>
          </a:bodyPr>
          <a:lstStyle/>
          <a:p>
            <a:endParaRPr lang="en-IN"/>
          </a:p>
        </p:txBody>
      </p:sp>
      <p:sp>
        <p:nvSpPr>
          <p:cNvPr id="3" name="Content Placeholder 2">
            <a:extLst>
              <a:ext uri="{FF2B5EF4-FFF2-40B4-BE49-F238E27FC236}">
                <a16:creationId xmlns="" xmlns:a16="http://schemas.microsoft.com/office/drawing/2014/main" id="{E8293A1F-29E1-4109-B908-90F465ABE6F3}"/>
              </a:ext>
            </a:extLst>
          </p:cNvPr>
          <p:cNvSpPr>
            <a:spLocks noGrp="1"/>
          </p:cNvSpPr>
          <p:nvPr>
            <p:ph idx="1"/>
          </p:nvPr>
        </p:nvSpPr>
        <p:spPr>
          <a:xfrm>
            <a:off x="-139031" y="389037"/>
            <a:ext cx="4817806" cy="6839042"/>
          </a:xfrm>
        </p:spPr>
        <p:txBody>
          <a:bodyPr>
            <a:noAutofit/>
          </a:bodyPr>
          <a:lstStyle/>
          <a:p>
            <a:pPr marL="0" indent="0">
              <a:buNone/>
            </a:pPr>
            <a:r>
              <a:rPr lang="en-IN" sz="1400" b="0" dirty="0">
                <a:solidFill>
                  <a:srgbClr val="800000"/>
                </a:solidFill>
                <a:effectLst/>
                <a:latin typeface="Consolas" panose="020B0609020204030204" pitchFamily="49" charset="0"/>
              </a:rPr>
              <a:t>	&lt;script&gt;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5</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err="1">
                <a:solidFill>
                  <a:srgbClr val="0000FF"/>
                </a:solidFill>
                <a:effectLst/>
                <a:latin typeface="Consolas" panose="020B0609020204030204" pitchFamily="49" charset="0"/>
              </a:rPr>
              <a:t>typeof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5.5</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err="1">
                <a:solidFill>
                  <a:srgbClr val="0000FF"/>
                </a:solidFill>
                <a:effectLst/>
                <a:latin typeface="Consolas" panose="020B0609020204030204" pitchFamily="49" charset="0"/>
              </a:rPr>
              <a:t>typeof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aa</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b</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"hello"</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err="1">
                <a:solidFill>
                  <a:srgbClr val="0000FF"/>
                </a:solidFill>
                <a:effectLst/>
                <a:latin typeface="Consolas" panose="020B0609020204030204" pitchFamily="49" charset="0"/>
              </a:rPr>
              <a:t>typeof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b</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c</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'h'</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err="1">
                <a:solidFill>
                  <a:srgbClr val="0000FF"/>
                </a:solidFill>
                <a:effectLst/>
                <a:latin typeface="Consolas" panose="020B0609020204030204" pitchFamily="49" charset="0"/>
              </a:rPr>
              <a:t>typeof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c</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p</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true</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err="1">
                <a:solidFill>
                  <a:srgbClr val="0000FF"/>
                </a:solidFill>
                <a:effectLst/>
                <a:latin typeface="Consolas" panose="020B0609020204030204" pitchFamily="49" charset="0"/>
              </a:rPr>
              <a:t>typeof</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p</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y</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y</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x</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y</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str</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"hi"</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x</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);//4</a:t>
            </a:r>
          </a:p>
          <a:p>
            <a:pPr marL="0" indent="0">
              <a:buNone/>
            </a:pP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dirty="0">
                <a:solidFill>
                  <a:srgbClr val="001080"/>
                </a:solidFill>
                <a:latin typeface="Consolas" panose="020B0609020204030204" pitchFamily="49" charset="0"/>
              </a:rPr>
              <a:t>str</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2</a:t>
            </a:r>
            <a:r>
              <a:rPr lang="en-IN" sz="1400" b="0" dirty="0">
                <a:solidFill>
                  <a:srgbClr val="000000"/>
                </a:solidFill>
                <a:effectLst/>
                <a:latin typeface="Consolas" panose="020B0609020204030204" pitchFamily="49" charset="0"/>
              </a:rPr>
              <a:t>);//hi2</a:t>
            </a:r>
          </a:p>
          <a:p>
            <a:pPr marL="0" indent="0">
              <a:buNone/>
            </a:pPr>
            <a:r>
              <a:rPr lang="en-IN" sz="1400" b="0" dirty="0">
                <a:solidFill>
                  <a:srgbClr val="800000"/>
                </a:solidFill>
                <a:effectLst/>
                <a:latin typeface="Consolas" panose="020B0609020204030204" pitchFamily="49" charset="0"/>
              </a:rPr>
              <a:t>&lt;/script&gt;</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p>
          <a:p>
            <a:pPr marL="0" indent="0">
              <a:buNone/>
            </a:pPr>
            <a:endParaRPr lang="en-IN" sz="1400" dirty="0"/>
          </a:p>
        </p:txBody>
      </p:sp>
      <p:sp>
        <p:nvSpPr>
          <p:cNvPr id="4" name="TextBox 3">
            <a:extLst>
              <a:ext uri="{FF2B5EF4-FFF2-40B4-BE49-F238E27FC236}">
                <a16:creationId xmlns="" xmlns:a16="http://schemas.microsoft.com/office/drawing/2014/main" id="{3286C128-179B-40CE-B090-6D872BF66603}"/>
              </a:ext>
            </a:extLst>
          </p:cNvPr>
          <p:cNvSpPr txBox="1"/>
          <p:nvPr/>
        </p:nvSpPr>
        <p:spPr>
          <a:xfrm>
            <a:off x="4267200" y="578734"/>
            <a:ext cx="7518400" cy="4801314"/>
          </a:xfrm>
          <a:prstGeom prst="rect">
            <a:avLst/>
          </a:prstGeom>
          <a:noFill/>
        </p:spPr>
        <p:txBody>
          <a:bodyPr wrap="square" rtlCol="0">
            <a:spAutoFit/>
          </a:bodyPr>
          <a:lstStyle/>
          <a:p>
            <a:r>
              <a:rPr lang="en-IN" dirty="0" err="1"/>
              <a:t>Typeof</a:t>
            </a:r>
            <a:r>
              <a:rPr lang="en-IN" dirty="0"/>
              <a:t> operator revel datatype of any variable.</a:t>
            </a:r>
          </a:p>
          <a:p>
            <a:endParaRPr lang="en-IN" dirty="0"/>
          </a:p>
          <a:p>
            <a:r>
              <a:rPr lang="en-IN" dirty="0" err="1"/>
              <a:t>Eg.</a:t>
            </a:r>
            <a:r>
              <a:rPr lang="en-IN" dirty="0"/>
              <a:t>  </a:t>
            </a:r>
          </a:p>
          <a:p>
            <a:r>
              <a:rPr lang="en-IN" dirty="0"/>
              <a:t>var a=5;</a:t>
            </a:r>
          </a:p>
          <a:p>
            <a:r>
              <a:rPr lang="en-IN" dirty="0"/>
              <a:t>a is number</a:t>
            </a:r>
          </a:p>
          <a:p>
            <a:endParaRPr lang="en-IN" dirty="0"/>
          </a:p>
          <a:p>
            <a:endParaRPr lang="en-IN" dirty="0"/>
          </a:p>
          <a:p>
            <a:r>
              <a:rPr lang="en-IN" dirty="0"/>
              <a:t>var aa=5.5 //  is a number</a:t>
            </a:r>
          </a:p>
          <a:p>
            <a:endParaRPr lang="en-IN" dirty="0"/>
          </a:p>
          <a:p>
            <a:r>
              <a:rPr lang="en-IN" dirty="0"/>
              <a:t>var b=“hello” //is a string</a:t>
            </a:r>
          </a:p>
          <a:p>
            <a:r>
              <a:rPr lang="en-IN" dirty="0"/>
              <a:t>var c=‘d’ //string</a:t>
            </a:r>
          </a:p>
          <a:p>
            <a:r>
              <a:rPr lang="en-IN" dirty="0"/>
              <a:t>Var p=true; //</a:t>
            </a:r>
            <a:r>
              <a:rPr lang="en-IN" dirty="0" err="1"/>
              <a:t>boolean</a:t>
            </a:r>
            <a:endParaRPr lang="en-IN" dirty="0"/>
          </a:p>
          <a:p>
            <a:endParaRPr lang="en-IN" dirty="0"/>
          </a:p>
          <a:p>
            <a:r>
              <a:rPr lang="en-IN" dirty="0"/>
              <a:t>Any calculation between  undefine and data will result into not a number. </a:t>
            </a:r>
            <a:r>
              <a:rPr lang="en-IN" dirty="0" err="1">
                <a:solidFill>
                  <a:srgbClr val="FF0000"/>
                </a:solidFill>
              </a:rPr>
              <a:t>NaN</a:t>
            </a:r>
            <a:endParaRPr lang="en-IN" dirty="0">
              <a:solidFill>
                <a:srgbClr val="FF0000"/>
              </a:solidFill>
            </a:endParaRPr>
          </a:p>
          <a:p>
            <a:r>
              <a:rPr lang="en-US" dirty="0" err="1">
                <a:solidFill>
                  <a:srgbClr val="FF0000"/>
                </a:solidFill>
              </a:rPr>
              <a:t>t</a:t>
            </a:r>
            <a:r>
              <a:rPr lang="en-US" dirty="0" err="1" smtClean="0">
                <a:solidFill>
                  <a:srgbClr val="FF0000"/>
                </a:solidFill>
              </a:rPr>
              <a:t>ypeof</a:t>
            </a:r>
            <a:r>
              <a:rPr lang="en-US" dirty="0" smtClean="0">
                <a:solidFill>
                  <a:srgbClr val="FF0000"/>
                </a:solidFill>
              </a:rPr>
              <a:t>(</a:t>
            </a:r>
            <a:r>
              <a:rPr lang="en-US" dirty="0" err="1" smtClean="0">
                <a:solidFill>
                  <a:srgbClr val="FF0000"/>
                </a:solidFill>
              </a:rPr>
              <a:t>NaN</a:t>
            </a:r>
            <a:r>
              <a:rPr lang="en-US" dirty="0" smtClean="0">
                <a:solidFill>
                  <a:srgbClr val="FF0000"/>
                </a:solidFill>
              </a:rPr>
              <a:t>) </a:t>
            </a:r>
            <a:r>
              <a:rPr lang="en-US" dirty="0" smtClean="0">
                <a:solidFill>
                  <a:srgbClr val="FF0000"/>
                </a:solidFill>
                <a:sym typeface="Wingdings" panose="05000000000000000000" pitchFamily="2" charset="2"/>
              </a:rPr>
              <a:t> Number</a:t>
            </a:r>
            <a:endParaRPr lang="en-US" dirty="0" smtClean="0">
              <a:solidFill>
                <a:srgbClr val="FF0000"/>
              </a:solidFill>
            </a:endParaRPr>
          </a:p>
          <a:p>
            <a:endParaRPr lang="en-IN" dirty="0">
              <a:solidFill>
                <a:srgbClr val="FF0000"/>
              </a:solidFill>
            </a:endParaRPr>
          </a:p>
          <a:p>
            <a:r>
              <a:rPr lang="en-IN" dirty="0">
                <a:solidFill>
                  <a:srgbClr val="FF0000"/>
                </a:solidFill>
              </a:rPr>
              <a:t>+</a:t>
            </a:r>
            <a:r>
              <a:rPr lang="en-IN" dirty="0"/>
              <a:t> operator is overloaded in string class</a:t>
            </a:r>
            <a:endParaRPr lang="en-IN" dirty="0">
              <a:solidFill>
                <a:srgbClr val="FF0000"/>
              </a:solidFill>
            </a:endParaRPr>
          </a:p>
        </p:txBody>
      </p:sp>
      <p:sp>
        <p:nvSpPr>
          <p:cNvPr id="5" name="Rectangle 4"/>
          <p:cNvSpPr/>
          <p:nvPr/>
        </p:nvSpPr>
        <p:spPr>
          <a:xfrm>
            <a:off x="4678775" y="5400079"/>
            <a:ext cx="5389150" cy="923330"/>
          </a:xfrm>
          <a:prstGeom prst="rect">
            <a:avLst/>
          </a:prstGeom>
        </p:spPr>
        <p:txBody>
          <a:bodyPr wrap="square">
            <a:spAutoFit/>
          </a:bodyPr>
          <a:lstStyle/>
          <a:p>
            <a:r>
              <a:rPr lang="en-IN" sz="1400" dirty="0">
                <a:solidFill>
                  <a:srgbClr val="0000FF"/>
                </a:solidFill>
                <a:latin typeface="Consolas" panose="020B0609020204030204" pitchFamily="49" charset="0"/>
              </a:rPr>
              <a:t>let</a:t>
            </a:r>
            <a:r>
              <a:rPr lang="en-IN" dirty="0"/>
              <a:t> </a:t>
            </a:r>
            <a:r>
              <a:rPr lang="en-IN" dirty="0" smtClean="0"/>
              <a:t>no=null;</a:t>
            </a:r>
          </a:p>
          <a:p>
            <a:r>
              <a:rPr lang="en-IN" sz="1400" dirty="0" smtClean="0">
                <a:solidFill>
                  <a:srgbClr val="0000FF"/>
                </a:solidFill>
                <a:latin typeface="Consolas" panose="020B0609020204030204" pitchFamily="49" charset="0"/>
              </a:rPr>
              <a:t>console.log</a:t>
            </a:r>
            <a:r>
              <a:rPr lang="en-IN" sz="1400" dirty="0" smtClean="0">
                <a:latin typeface="Consolas" panose="020B0609020204030204" pitchFamily="49" charset="0"/>
              </a:rPr>
              <a:t>{</a:t>
            </a:r>
            <a:r>
              <a:rPr lang="en-IN" sz="1400" dirty="0" err="1" smtClean="0">
                <a:solidFill>
                  <a:srgbClr val="0000FF"/>
                </a:solidFill>
                <a:latin typeface="Consolas" panose="020B0609020204030204" pitchFamily="49" charset="0"/>
              </a:rPr>
              <a:t>typeof</a:t>
            </a:r>
            <a:r>
              <a:rPr lang="en-IN" dirty="0" smtClean="0"/>
              <a:t> no);  //object</a:t>
            </a:r>
          </a:p>
          <a:p>
            <a:endParaRPr lang="en-IN" dirty="0"/>
          </a:p>
        </p:txBody>
      </p:sp>
    </p:spTree>
    <p:extLst>
      <p:ext uri="{BB962C8B-B14F-4D97-AF65-F5344CB8AC3E}">
        <p14:creationId xmlns:p14="http://schemas.microsoft.com/office/powerpoint/2010/main" val="4178970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2AF5E-839F-419D-910C-ED057C6084A2}"/>
              </a:ext>
            </a:extLst>
          </p:cNvPr>
          <p:cNvSpPr>
            <a:spLocks noGrp="1"/>
          </p:cNvSpPr>
          <p:nvPr>
            <p:ph type="title"/>
          </p:nvPr>
        </p:nvSpPr>
        <p:spPr>
          <a:xfrm>
            <a:off x="1064260" y="0"/>
            <a:ext cx="10063480" cy="813435"/>
          </a:xfrm>
        </p:spPr>
        <p:txBody>
          <a:bodyPr/>
          <a:lstStyle/>
          <a:p>
            <a:r>
              <a:rPr lang="en-IN" dirty="0"/>
              <a:t>+ operator is overloaded</a:t>
            </a:r>
          </a:p>
        </p:txBody>
      </p:sp>
      <p:sp>
        <p:nvSpPr>
          <p:cNvPr id="3" name="Content Placeholder 2">
            <a:extLst>
              <a:ext uri="{FF2B5EF4-FFF2-40B4-BE49-F238E27FC236}">
                <a16:creationId xmlns="" xmlns:a16="http://schemas.microsoft.com/office/drawing/2014/main" id="{FE6CA66A-9AAD-419D-91FF-F2375CFBE69D}"/>
              </a:ext>
            </a:extLst>
          </p:cNvPr>
          <p:cNvSpPr>
            <a:spLocks noGrp="1"/>
          </p:cNvSpPr>
          <p:nvPr>
            <p:ph idx="1"/>
          </p:nvPr>
        </p:nvSpPr>
        <p:spPr>
          <a:xfrm>
            <a:off x="518160" y="813435"/>
            <a:ext cx="10835640" cy="5363528"/>
          </a:xfrm>
        </p:spPr>
        <p:txBody>
          <a:bodyPr>
            <a:normAutofit fontScale="70000" lnSpcReduction="20000"/>
          </a:bodyPr>
          <a:lstStyle/>
          <a:p>
            <a:pPr marL="0" indent="0">
              <a:buNone/>
            </a:pP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9</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//14</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 </a:t>
            </a:r>
            <a:r>
              <a:rPr lang="en-IN" b="0" dirty="0" err="1">
                <a:solidFill>
                  <a:srgbClr val="A31515"/>
                </a:solidFill>
                <a:effectLst/>
                <a:latin typeface="Consolas" panose="020B0609020204030204" pitchFamily="49" charset="0"/>
              </a:rPr>
              <a:t>ans</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008000"/>
                </a:solidFill>
                <a:effectLst/>
                <a:latin typeface="Consolas" panose="020B0609020204030204" pitchFamily="49" charset="0"/>
              </a:rPr>
              <a:t>//14 </a:t>
            </a:r>
            <a:r>
              <a:rPr lang="en-IN" b="0" dirty="0" err="1">
                <a:solidFill>
                  <a:srgbClr val="008000"/>
                </a:solidFill>
                <a:effectLst/>
                <a:latin typeface="Consolas" panose="020B0609020204030204" pitchFamily="49" charset="0"/>
              </a:rPr>
              <a:t>ans</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err="1">
                <a:solidFill>
                  <a:srgbClr val="A31515"/>
                </a:solidFill>
                <a:effectLst/>
                <a:latin typeface="Consolas" panose="020B0609020204030204" pitchFamily="49" charset="0"/>
              </a:rPr>
              <a:t>ans</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ans</a:t>
            </a:r>
            <a:r>
              <a:rPr lang="en-IN" b="0" dirty="0">
                <a:solidFill>
                  <a:srgbClr val="008000"/>
                </a:solidFill>
                <a:effectLst/>
                <a:latin typeface="Consolas" panose="020B0609020204030204" pitchFamily="49" charset="0"/>
              </a:rPr>
              <a:t>=59</a:t>
            </a:r>
          </a:p>
          <a:p>
            <a:pPr marL="0" indent="0">
              <a:buNone/>
            </a:pPr>
            <a:r>
              <a:rPr lang="en-IN" b="0" dirty="0">
                <a:solidFill>
                  <a:srgbClr val="000000"/>
                </a:solidFill>
                <a:effectLst/>
                <a:latin typeface="Consolas" panose="020B0609020204030204" pitchFamily="49" charset="0"/>
              </a:rPr>
              <a:t>//</a:t>
            </a:r>
            <a:r>
              <a:rPr lang="en-IN" dirty="0">
                <a:solidFill>
                  <a:srgbClr val="000000"/>
                </a:solidFill>
                <a:latin typeface="Consolas" panose="020B0609020204030204" pitchFamily="49" charset="0"/>
              </a:rPr>
              <a:t>if</a:t>
            </a:r>
            <a:r>
              <a:rPr lang="en-IN" b="0" dirty="0">
                <a:solidFill>
                  <a:srgbClr val="000000"/>
                </a:solidFill>
                <a:effectLst/>
                <a:latin typeface="Consolas" panose="020B0609020204030204" pitchFamily="49" charset="0"/>
              </a:rPr>
              <a:t> 1</a:t>
            </a:r>
            <a:r>
              <a:rPr lang="en-IN" b="0" baseline="30000" dirty="0">
                <a:solidFill>
                  <a:srgbClr val="000000"/>
                </a:solidFill>
                <a:effectLst/>
                <a:latin typeface="Consolas" panose="020B0609020204030204" pitchFamily="49" charset="0"/>
              </a:rPr>
              <a:t>st</a:t>
            </a:r>
            <a:r>
              <a:rPr lang="en-IN" b="0" dirty="0">
                <a:solidFill>
                  <a:srgbClr val="000000"/>
                </a:solidFill>
                <a:effectLst/>
                <a:latin typeface="Consolas" panose="020B0609020204030204" pitchFamily="49" charset="0"/>
              </a:rPr>
              <a:t> is string and then + then “+” as concatenation operator</a:t>
            </a:r>
          </a:p>
          <a:p>
            <a:pPr marL="0" indent="0">
              <a:buNone/>
            </a:pP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err="1">
                <a:solidFill>
                  <a:srgbClr val="A31515"/>
                </a:solidFill>
                <a:effectLst/>
                <a:latin typeface="Consolas" panose="020B0609020204030204" pitchFamily="49" charset="0"/>
              </a:rPr>
              <a:t>ans</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a:t>
            </a: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ans</a:t>
            </a:r>
            <a:r>
              <a:rPr lang="en-IN" b="0" dirty="0">
                <a:solidFill>
                  <a:srgbClr val="008000"/>
                </a:solidFill>
                <a:effectLst/>
                <a:latin typeface="Consolas" panose="020B0609020204030204" pitchFamily="49" charset="0"/>
              </a:rPr>
              <a:t>=14</a:t>
            </a:r>
          </a:p>
          <a:p>
            <a:pPr marL="0" indent="0">
              <a:buNone/>
            </a:pPr>
            <a:r>
              <a:rPr lang="en-IN" b="0" dirty="0">
                <a:solidFill>
                  <a:srgbClr val="000000"/>
                </a:solidFill>
                <a:effectLst/>
                <a:latin typeface="Consolas" panose="020B0609020204030204" pitchFamily="49" charset="0"/>
              </a:rPr>
              <a:t>In the above line () has higher </a:t>
            </a:r>
            <a:r>
              <a:rPr lang="en-IN" b="0" dirty="0" err="1">
                <a:solidFill>
                  <a:srgbClr val="000000"/>
                </a:solidFill>
                <a:effectLst/>
                <a:latin typeface="Consolas" panose="020B0609020204030204" pitchFamily="49" charset="0"/>
              </a:rPr>
              <a:t>presidence</a:t>
            </a:r>
            <a:r>
              <a:rPr lang="en-IN" b="0" dirty="0">
                <a:solidFill>
                  <a:srgbClr val="000000"/>
                </a:solidFill>
                <a:effectLst/>
                <a:latin typeface="Consolas" panose="020B0609020204030204" pitchFamily="49" charset="0"/>
              </a:rPr>
              <a:t> so it will print</a:t>
            </a: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a:t>
            </a:r>
          </a:p>
          <a:p>
            <a:pPr marL="0" indent="0">
              <a:buNone/>
            </a:pPr>
            <a:endParaRPr lang="en-IN" dirty="0"/>
          </a:p>
        </p:txBody>
      </p:sp>
    </p:spTree>
    <p:extLst>
      <p:ext uri="{BB962C8B-B14F-4D97-AF65-F5344CB8AC3E}">
        <p14:creationId xmlns:p14="http://schemas.microsoft.com/office/powerpoint/2010/main" val="436234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B1C09-B1A1-4156-8A21-B58C8E75956D}"/>
              </a:ext>
            </a:extLst>
          </p:cNvPr>
          <p:cNvSpPr>
            <a:spLocks noGrp="1"/>
          </p:cNvSpPr>
          <p:nvPr>
            <p:ph type="title"/>
          </p:nvPr>
        </p:nvSpPr>
        <p:spPr>
          <a:xfrm>
            <a:off x="1576552" y="-139370"/>
            <a:ext cx="9955924" cy="820408"/>
          </a:xfrm>
        </p:spPr>
        <p:txBody>
          <a:bodyPr/>
          <a:lstStyle/>
          <a:p>
            <a:r>
              <a:rPr lang="en-US" dirty="0"/>
              <a:t>Beware of Automatic Type Conversions</a:t>
            </a:r>
            <a:endParaRPr lang="en-IN" dirty="0"/>
          </a:p>
        </p:txBody>
      </p:sp>
      <p:sp>
        <p:nvSpPr>
          <p:cNvPr id="3" name="Content Placeholder 2">
            <a:extLst>
              <a:ext uri="{FF2B5EF4-FFF2-40B4-BE49-F238E27FC236}">
                <a16:creationId xmlns="" xmlns:a16="http://schemas.microsoft.com/office/drawing/2014/main" id="{00604C65-C290-41F8-BD12-E88E0E9FB25C}"/>
              </a:ext>
            </a:extLst>
          </p:cNvPr>
          <p:cNvSpPr>
            <a:spLocks noGrp="1"/>
          </p:cNvSpPr>
          <p:nvPr>
            <p:ph idx="1"/>
          </p:nvPr>
        </p:nvSpPr>
        <p:spPr>
          <a:xfrm>
            <a:off x="278523" y="816631"/>
            <a:ext cx="11461531" cy="2105245"/>
          </a:xfrm>
        </p:spPr>
        <p:txBody>
          <a:bodyPr>
            <a:normAutofit/>
          </a:bodyPr>
          <a:lstStyle/>
          <a:p>
            <a:pPr marL="0" indent="0">
              <a:buNone/>
            </a:pPr>
            <a:r>
              <a:rPr lang="en-US" sz="1800" dirty="0"/>
              <a:t>Beware that numbers can accidentally be converted to strings or </a:t>
            </a:r>
            <a:r>
              <a:rPr lang="en-US" sz="1800" dirty="0" err="1"/>
              <a:t>NaN</a:t>
            </a:r>
            <a:r>
              <a:rPr lang="en-US" sz="1800" dirty="0"/>
              <a:t> (Not a Number).</a:t>
            </a:r>
          </a:p>
          <a:p>
            <a:pPr marL="0" indent="0">
              <a:buNone/>
            </a:pPr>
            <a:r>
              <a:rPr lang="en-US" sz="1800" dirty="0"/>
              <a:t>JavaScript is loosely typed. A variable can contain different data types, and a variable can change its data type:</a:t>
            </a:r>
          </a:p>
          <a:p>
            <a:pPr marL="0" indent="0">
              <a:buNone/>
            </a:pPr>
            <a:r>
              <a:rPr lang="en-US" sz="1800" dirty="0"/>
              <a:t>Example</a:t>
            </a:r>
          </a:p>
          <a:p>
            <a:pPr marL="0" indent="0">
              <a:buNone/>
            </a:pPr>
            <a:r>
              <a:rPr lang="en-US" sz="1800" dirty="0"/>
              <a:t>var x = "Hello";     // </a:t>
            </a:r>
            <a:r>
              <a:rPr lang="en-US" sz="1800" dirty="0" err="1"/>
              <a:t>typeof</a:t>
            </a:r>
            <a:r>
              <a:rPr lang="en-US" sz="1800" dirty="0"/>
              <a:t> x is a string</a:t>
            </a:r>
          </a:p>
          <a:p>
            <a:pPr marL="0" indent="0">
              <a:buNone/>
            </a:pPr>
            <a:r>
              <a:rPr lang="en-US" sz="1800" dirty="0"/>
              <a:t>x = 5;               // changes </a:t>
            </a:r>
            <a:r>
              <a:rPr lang="en-US" sz="1800" dirty="0" err="1"/>
              <a:t>typeof</a:t>
            </a:r>
            <a:r>
              <a:rPr lang="en-US" sz="1800" dirty="0"/>
              <a:t> x to a number</a:t>
            </a:r>
            <a:endParaRPr lang="en-IN" sz="1800" dirty="0"/>
          </a:p>
        </p:txBody>
      </p:sp>
      <p:sp>
        <p:nvSpPr>
          <p:cNvPr id="4" name="TextBox 3">
            <a:extLst>
              <a:ext uri="{FF2B5EF4-FFF2-40B4-BE49-F238E27FC236}">
                <a16:creationId xmlns="" xmlns:a16="http://schemas.microsoft.com/office/drawing/2014/main" id="{87613147-9E45-4B13-A46D-B00270B0B8E6}"/>
              </a:ext>
            </a:extLst>
          </p:cNvPr>
          <p:cNvSpPr txBox="1"/>
          <p:nvPr/>
        </p:nvSpPr>
        <p:spPr>
          <a:xfrm>
            <a:off x="367862" y="3100552"/>
            <a:ext cx="10941269" cy="3600986"/>
          </a:xfrm>
          <a:prstGeom prst="rect">
            <a:avLst/>
          </a:prstGeom>
          <a:noFill/>
        </p:spPr>
        <p:txBody>
          <a:bodyPr wrap="square" rtlCol="0">
            <a:spAutoFit/>
          </a:bodyPr>
          <a:lstStyle/>
          <a:p>
            <a:r>
              <a:rPr lang="en-IN" dirty="0"/>
              <a:t>When doing mathematical operations, JavaScript can convert numbers to strings:</a:t>
            </a:r>
          </a:p>
          <a:p>
            <a:r>
              <a:rPr lang="en-IN" dirty="0"/>
              <a:t>Example</a:t>
            </a:r>
          </a:p>
          <a:p>
            <a:r>
              <a:rPr lang="en-IN" dirty="0"/>
              <a:t>var x = 5 + 7;       // </a:t>
            </a:r>
            <a:r>
              <a:rPr lang="en-IN" dirty="0" err="1"/>
              <a:t>x.valueOf</a:t>
            </a:r>
            <a:r>
              <a:rPr lang="en-IN" dirty="0"/>
              <a:t>() is 12,  </a:t>
            </a:r>
            <a:r>
              <a:rPr lang="en-IN" dirty="0" err="1"/>
              <a:t>typeof</a:t>
            </a:r>
            <a:r>
              <a:rPr lang="en-IN" dirty="0"/>
              <a:t> x is a number</a:t>
            </a:r>
          </a:p>
          <a:p>
            <a:r>
              <a:rPr lang="en-IN" dirty="0"/>
              <a:t>var x = 5 + </a:t>
            </a:r>
            <a:r>
              <a:rPr lang="en-IN" dirty="0">
                <a:solidFill>
                  <a:srgbClr val="FF0000"/>
                </a:solidFill>
              </a:rPr>
              <a:t>"7"</a:t>
            </a:r>
            <a:r>
              <a:rPr lang="en-IN" dirty="0"/>
              <a:t>;     // </a:t>
            </a:r>
            <a:r>
              <a:rPr lang="en-IN" dirty="0" err="1"/>
              <a:t>x.valueOf</a:t>
            </a:r>
            <a:r>
              <a:rPr lang="en-IN" dirty="0"/>
              <a:t>() is 57,  </a:t>
            </a:r>
            <a:r>
              <a:rPr lang="en-IN" dirty="0" err="1"/>
              <a:t>typeof</a:t>
            </a:r>
            <a:r>
              <a:rPr lang="en-IN" dirty="0"/>
              <a:t> x is a string</a:t>
            </a:r>
          </a:p>
          <a:p>
            <a:r>
              <a:rPr lang="en-IN" dirty="0"/>
              <a:t>var x = </a:t>
            </a:r>
            <a:r>
              <a:rPr lang="en-IN" dirty="0">
                <a:solidFill>
                  <a:srgbClr val="FF0000"/>
                </a:solidFill>
              </a:rPr>
              <a:t>"5"</a:t>
            </a:r>
            <a:r>
              <a:rPr lang="en-IN" dirty="0"/>
              <a:t> + 7;     // </a:t>
            </a:r>
            <a:r>
              <a:rPr lang="en-IN" dirty="0" err="1"/>
              <a:t>x.valueOf</a:t>
            </a:r>
            <a:r>
              <a:rPr lang="en-IN" dirty="0"/>
              <a:t>() is 57,  </a:t>
            </a:r>
            <a:r>
              <a:rPr lang="en-IN" dirty="0" err="1"/>
              <a:t>typeof</a:t>
            </a:r>
            <a:r>
              <a:rPr lang="en-IN" dirty="0"/>
              <a:t> x is a string</a:t>
            </a:r>
          </a:p>
          <a:p>
            <a:r>
              <a:rPr lang="en-IN" dirty="0"/>
              <a:t>var x = 5 - 7;       // </a:t>
            </a:r>
            <a:r>
              <a:rPr lang="en-IN" dirty="0" err="1"/>
              <a:t>x.valueOf</a:t>
            </a:r>
            <a:r>
              <a:rPr lang="en-IN" dirty="0"/>
              <a:t>() is -2,  </a:t>
            </a:r>
            <a:r>
              <a:rPr lang="en-IN" dirty="0" err="1"/>
              <a:t>typeof</a:t>
            </a:r>
            <a:r>
              <a:rPr lang="en-IN" dirty="0"/>
              <a:t> x is a number</a:t>
            </a:r>
          </a:p>
          <a:p>
            <a:r>
              <a:rPr lang="en-IN" dirty="0"/>
              <a:t>var x = 5 </a:t>
            </a:r>
            <a:r>
              <a:rPr lang="en-IN" sz="2400" b="1" dirty="0">
                <a:solidFill>
                  <a:srgbClr val="0070C0"/>
                </a:solidFill>
              </a:rPr>
              <a:t>- </a:t>
            </a:r>
            <a:r>
              <a:rPr lang="en-IN" dirty="0"/>
              <a:t>"7";     // </a:t>
            </a:r>
            <a:r>
              <a:rPr lang="en-IN" dirty="0" err="1"/>
              <a:t>x.valueOf</a:t>
            </a:r>
            <a:r>
              <a:rPr lang="en-IN" dirty="0"/>
              <a:t>() is -2,  </a:t>
            </a:r>
            <a:r>
              <a:rPr lang="en-IN" dirty="0" err="1"/>
              <a:t>typeof</a:t>
            </a:r>
            <a:r>
              <a:rPr lang="en-IN" dirty="0"/>
              <a:t> x is a number</a:t>
            </a:r>
          </a:p>
          <a:p>
            <a:r>
              <a:rPr lang="en-IN" dirty="0"/>
              <a:t>var x = "5" </a:t>
            </a:r>
            <a:r>
              <a:rPr lang="en-IN" sz="2400" dirty="0">
                <a:solidFill>
                  <a:srgbClr val="0070C0"/>
                </a:solidFill>
              </a:rPr>
              <a:t>-</a:t>
            </a:r>
            <a:r>
              <a:rPr lang="en-IN" dirty="0"/>
              <a:t> 7;     // </a:t>
            </a:r>
            <a:r>
              <a:rPr lang="en-IN" dirty="0" err="1"/>
              <a:t>x.valueOf</a:t>
            </a:r>
            <a:r>
              <a:rPr lang="en-IN" dirty="0"/>
              <a:t>() is -2,  </a:t>
            </a:r>
            <a:r>
              <a:rPr lang="en-IN" dirty="0" err="1"/>
              <a:t>typeof</a:t>
            </a:r>
            <a:r>
              <a:rPr lang="en-IN" dirty="0"/>
              <a:t> x is a number</a:t>
            </a:r>
          </a:p>
          <a:p>
            <a:r>
              <a:rPr lang="en-IN" dirty="0"/>
              <a:t>var x = 5 - “y";     // </a:t>
            </a:r>
            <a:r>
              <a:rPr lang="en-IN" dirty="0" err="1"/>
              <a:t>x.valueOf</a:t>
            </a:r>
            <a:r>
              <a:rPr lang="en-IN" dirty="0"/>
              <a:t>() is </a:t>
            </a:r>
            <a:r>
              <a:rPr lang="en-IN" dirty="0" err="1"/>
              <a:t>NaN</a:t>
            </a:r>
            <a:r>
              <a:rPr lang="en-IN" dirty="0"/>
              <a:t>, </a:t>
            </a:r>
            <a:r>
              <a:rPr lang="en-IN" dirty="0" err="1"/>
              <a:t>typeof</a:t>
            </a:r>
            <a:r>
              <a:rPr lang="en-IN" dirty="0"/>
              <a:t> x is a number</a:t>
            </a:r>
          </a:p>
          <a:p>
            <a:r>
              <a:rPr lang="en-IN" dirty="0"/>
              <a:t>var x = “5” </a:t>
            </a:r>
            <a:r>
              <a:rPr lang="en-IN" dirty="0">
                <a:solidFill>
                  <a:srgbClr val="0070C0"/>
                </a:solidFill>
              </a:rPr>
              <a:t>*</a:t>
            </a:r>
            <a:r>
              <a:rPr lang="en-IN" dirty="0"/>
              <a:t>” 7”;       // </a:t>
            </a:r>
            <a:r>
              <a:rPr lang="en-IN" dirty="0" err="1"/>
              <a:t>x.valueOf</a:t>
            </a:r>
            <a:r>
              <a:rPr lang="en-IN" dirty="0"/>
              <a:t>() is 35,  </a:t>
            </a:r>
            <a:r>
              <a:rPr lang="en-IN" dirty="0" err="1"/>
              <a:t>typeof</a:t>
            </a:r>
            <a:r>
              <a:rPr lang="en-IN" dirty="0"/>
              <a:t> x is a number</a:t>
            </a:r>
          </a:p>
          <a:p>
            <a:r>
              <a:rPr lang="en-IN" dirty="0"/>
              <a:t>Var p=“3”</a:t>
            </a:r>
          </a:p>
          <a:p>
            <a:r>
              <a:rPr lang="en-IN" dirty="0" err="1"/>
              <a:t>d.w</a:t>
            </a:r>
            <a:r>
              <a:rPr lang="en-IN" dirty="0"/>
              <a:t>(</a:t>
            </a:r>
            <a:r>
              <a:rPr lang="en-IN" dirty="0" err="1"/>
              <a:t>p.valueOf</a:t>
            </a:r>
            <a:r>
              <a:rPr lang="en-IN" dirty="0"/>
              <a:t>())</a:t>
            </a:r>
          </a:p>
        </p:txBody>
      </p:sp>
    </p:spTree>
    <p:extLst>
      <p:ext uri="{BB962C8B-B14F-4D97-AF65-F5344CB8AC3E}">
        <p14:creationId xmlns:p14="http://schemas.microsoft.com/office/powerpoint/2010/main" val="3120100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E00041-1269-4B74-B076-61D2CE887FF2}"/>
              </a:ext>
            </a:extLst>
          </p:cNvPr>
          <p:cNvSpPr>
            <a:spLocks noGrp="1"/>
          </p:cNvSpPr>
          <p:nvPr>
            <p:ph type="title"/>
          </p:nvPr>
        </p:nvSpPr>
        <p:spPr>
          <a:xfrm>
            <a:off x="1292772" y="365125"/>
            <a:ext cx="10061028" cy="664889"/>
          </a:xfrm>
        </p:spPr>
        <p:txBody>
          <a:bodyPr>
            <a:normAutofit fontScale="90000"/>
          </a:bodyPr>
          <a:lstStyle/>
          <a:p>
            <a:r>
              <a:rPr lang="en-IN" dirty="0"/>
              <a:t>Let var difference</a:t>
            </a:r>
          </a:p>
        </p:txBody>
      </p:sp>
      <p:sp>
        <p:nvSpPr>
          <p:cNvPr id="3" name="Content Placeholder 2">
            <a:extLst>
              <a:ext uri="{FF2B5EF4-FFF2-40B4-BE49-F238E27FC236}">
                <a16:creationId xmlns="" xmlns:a16="http://schemas.microsoft.com/office/drawing/2014/main" id="{CF811E23-1C7F-4A87-8CEF-75FA8937E1D8}"/>
              </a:ext>
            </a:extLst>
          </p:cNvPr>
          <p:cNvSpPr>
            <a:spLocks noGrp="1"/>
          </p:cNvSpPr>
          <p:nvPr>
            <p:ph idx="1"/>
          </p:nvPr>
        </p:nvSpPr>
        <p:spPr>
          <a:xfrm>
            <a:off x="5959367" y="317828"/>
            <a:ext cx="5657194" cy="2924613"/>
          </a:xfrm>
        </p:spPr>
        <p:txBody>
          <a:bodyPr>
            <a:normAutofit/>
          </a:bodyPr>
          <a:lstStyle/>
          <a:p>
            <a:pPr marL="0" indent="0">
              <a:buNone/>
            </a:pP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a:t>
            </a:r>
            <a:r>
              <a:rPr lang="en-IN" sz="2000" b="0" dirty="0">
                <a:solidFill>
                  <a:srgbClr val="0000FF"/>
                </a:solidFill>
                <a:effectLst/>
                <a:latin typeface="Consolas" panose="020B0609020204030204" pitchFamily="49" charset="0"/>
              </a:rPr>
              <a:t>var</a:t>
            </a:r>
            <a:r>
              <a:rPr lang="en-IN" sz="2000" b="0" dirty="0">
                <a:solidFill>
                  <a:srgbClr val="000000"/>
                </a:solidFill>
                <a:effectLst/>
                <a:latin typeface="Consolas" panose="020B0609020204030204" pitchFamily="49" charset="0"/>
              </a:rPr>
              <a:t> </a:t>
            </a:r>
            <a:r>
              <a:rPr lang="en-IN" sz="2000" b="0" dirty="0" err="1">
                <a:solidFill>
                  <a:srgbClr val="001080"/>
                </a:solidFill>
                <a:effectLst/>
                <a:latin typeface="Consolas" panose="020B0609020204030204" pitchFamily="49" charset="0"/>
              </a:rPr>
              <a:t>i</a:t>
            </a:r>
            <a:r>
              <a:rPr lang="en-IN" sz="2000" b="0" dirty="0">
                <a:solidFill>
                  <a:srgbClr val="000000"/>
                </a:solidFill>
                <a:effectLst/>
                <a:latin typeface="Consolas" panose="020B0609020204030204" pitchFamily="49" charset="0"/>
              </a:rPr>
              <a:t>=</a:t>
            </a:r>
            <a:r>
              <a:rPr lang="en-IN" sz="2000" b="0" dirty="0">
                <a:solidFill>
                  <a:srgbClr val="098658"/>
                </a:solidFill>
                <a:effectLst/>
                <a:latin typeface="Consolas" panose="020B0609020204030204" pitchFamily="49" charset="0"/>
              </a:rPr>
              <a:t>1</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i</a:t>
            </a:r>
            <a:r>
              <a:rPr lang="en-IN" sz="2000" b="0" dirty="0">
                <a:solidFill>
                  <a:srgbClr val="000000"/>
                </a:solidFill>
                <a:effectLst/>
                <a:latin typeface="Consolas" panose="020B0609020204030204" pitchFamily="49" charset="0"/>
              </a:rPr>
              <a:t>&lt;=</a:t>
            </a:r>
            <a:r>
              <a:rPr lang="en-IN" sz="2000" b="0" dirty="0">
                <a:solidFill>
                  <a:srgbClr val="098658"/>
                </a:solidFill>
                <a:effectLst/>
                <a:latin typeface="Consolas" panose="020B0609020204030204" pitchFamily="49" charset="0"/>
              </a:rPr>
              <a:t>3</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i</a:t>
            </a:r>
            <a:r>
              <a:rPr lang="en-IN" sz="2000" b="0" dirty="0">
                <a:solidFill>
                  <a:srgbClr val="000000"/>
                </a:solidFill>
                <a:effectLst/>
                <a:latin typeface="Consolas" panose="020B0609020204030204" pitchFamily="49" charset="0"/>
              </a:rPr>
              <a:t>++)</a:t>
            </a:r>
          </a:p>
          <a:p>
            <a:pPr marL="0" indent="0">
              <a:buNone/>
            </a:pPr>
            <a:r>
              <a:rPr lang="en-IN" sz="2000" b="0" dirty="0" err="1">
                <a:solidFill>
                  <a:srgbClr val="001080"/>
                </a:solidFill>
                <a:effectLst/>
                <a:latin typeface="Consolas" panose="020B0609020204030204" pitchFamily="49" charset="0"/>
              </a:rPr>
              <a:t>document</a:t>
            </a:r>
            <a:r>
              <a:rPr lang="en-IN" sz="2000" b="0" dirty="0" err="1">
                <a:solidFill>
                  <a:srgbClr val="000000"/>
                </a:solidFill>
                <a:effectLst/>
                <a:latin typeface="Consolas" panose="020B0609020204030204" pitchFamily="49" charset="0"/>
              </a:rPr>
              <a:t>.</a:t>
            </a:r>
            <a:r>
              <a:rPr lang="en-IN" sz="2000" b="0" dirty="0" err="1">
                <a:solidFill>
                  <a:srgbClr val="795E26"/>
                </a:solidFill>
                <a:effectLst/>
                <a:latin typeface="Consolas" panose="020B0609020204030204" pitchFamily="49" charset="0"/>
              </a:rPr>
              <a:t>write</a:t>
            </a:r>
            <a:r>
              <a:rPr lang="en-IN" sz="2000" b="0" dirty="0">
                <a:solidFill>
                  <a:srgbClr val="000000"/>
                </a:solidFill>
                <a:effectLst/>
                <a:latin typeface="Consolas" panose="020B0609020204030204" pitchFamily="49" charset="0"/>
              </a:rPr>
              <a:t>(</a:t>
            </a:r>
            <a:r>
              <a:rPr lang="en-IN" sz="2000" b="0" dirty="0" err="1">
                <a:solidFill>
                  <a:srgbClr val="001080"/>
                </a:solidFill>
                <a:effectLst/>
                <a:latin typeface="Consolas" panose="020B0609020204030204" pitchFamily="49" charset="0"/>
              </a:rPr>
              <a:t>i</a:t>
            </a:r>
            <a:r>
              <a:rPr lang="en-IN" sz="2000" b="0" dirty="0">
                <a:solidFill>
                  <a:srgbClr val="000000"/>
                </a:solidFill>
                <a:effectLst/>
                <a:latin typeface="Consolas" panose="020B0609020204030204" pitchFamily="49" charset="0"/>
              </a:rPr>
              <a:t>);</a:t>
            </a:r>
          </a:p>
          <a:p>
            <a:pPr marL="0" indent="0">
              <a:buNone/>
            </a:pPr>
            <a:r>
              <a:rPr lang="en-IN" sz="2000" b="0" dirty="0" err="1">
                <a:solidFill>
                  <a:srgbClr val="001080"/>
                </a:solidFill>
                <a:effectLst/>
                <a:latin typeface="Consolas" panose="020B0609020204030204" pitchFamily="49" charset="0"/>
              </a:rPr>
              <a:t>document</a:t>
            </a:r>
            <a:r>
              <a:rPr lang="en-IN" sz="2000" b="0" dirty="0" err="1">
                <a:solidFill>
                  <a:srgbClr val="000000"/>
                </a:solidFill>
                <a:effectLst/>
                <a:latin typeface="Consolas" panose="020B0609020204030204" pitchFamily="49" charset="0"/>
              </a:rPr>
              <a:t>.</a:t>
            </a:r>
            <a:r>
              <a:rPr lang="en-IN" sz="2000" b="0" dirty="0" err="1">
                <a:solidFill>
                  <a:srgbClr val="795E26"/>
                </a:solidFill>
                <a:effectLst/>
                <a:latin typeface="Consolas" panose="020B0609020204030204" pitchFamily="49" charset="0"/>
              </a:rPr>
              <a:t>write</a:t>
            </a:r>
            <a:r>
              <a:rPr lang="en-IN" sz="2000" b="0" dirty="0">
                <a:solidFill>
                  <a:srgbClr val="000000"/>
                </a:solidFill>
                <a:effectLst/>
                <a:latin typeface="Consolas" panose="020B0609020204030204" pitchFamily="49" charset="0"/>
              </a:rPr>
              <a:t>(</a:t>
            </a:r>
            <a:r>
              <a:rPr lang="en-IN" sz="2000" b="0" dirty="0" err="1">
                <a:solidFill>
                  <a:srgbClr val="001080"/>
                </a:solidFill>
                <a:effectLst/>
                <a:latin typeface="Consolas" panose="020B0609020204030204" pitchFamily="49" charset="0"/>
              </a:rPr>
              <a:t>i</a:t>
            </a:r>
            <a:r>
              <a:rPr lang="en-IN" sz="2000" b="0" dirty="0">
                <a:solidFill>
                  <a:srgbClr val="000000"/>
                </a:solidFill>
                <a:effectLst/>
                <a:latin typeface="Consolas" panose="020B0609020204030204" pitchFamily="49" charset="0"/>
              </a:rPr>
              <a:t>);//4 </a:t>
            </a:r>
          </a:p>
          <a:p>
            <a:pPr marL="0" indent="0">
              <a:buNone/>
            </a:pPr>
            <a:endParaRPr lang="en-IN" sz="2000" dirty="0">
              <a:solidFill>
                <a:srgbClr val="000000"/>
              </a:solidFill>
              <a:latin typeface="Consolas" panose="020B0609020204030204" pitchFamily="49" charset="0"/>
            </a:endParaRPr>
          </a:p>
          <a:p>
            <a:pPr marL="0" indent="0">
              <a:buNone/>
            </a:pPr>
            <a:r>
              <a:rPr lang="en-IN" sz="2000" b="0" dirty="0">
                <a:solidFill>
                  <a:srgbClr val="000000"/>
                </a:solidFill>
                <a:effectLst/>
                <a:latin typeface="Consolas" panose="020B0609020204030204" pitchFamily="49" charset="0"/>
              </a:rPr>
              <a:t>Scope of var is hoisted </a:t>
            </a:r>
          </a:p>
          <a:p>
            <a:pPr marL="0" indent="0">
              <a:buNone/>
            </a:pPr>
            <a:r>
              <a:rPr lang="en-IN" sz="2000" dirty="0" err="1">
                <a:solidFill>
                  <a:srgbClr val="000000"/>
                </a:solidFill>
                <a:latin typeface="Consolas" panose="020B0609020204030204" pitchFamily="49" charset="0"/>
              </a:rPr>
              <a:t>Ie</a:t>
            </a:r>
            <a:r>
              <a:rPr lang="en-IN" sz="2000" dirty="0">
                <a:solidFill>
                  <a:srgbClr val="000000"/>
                </a:solidFill>
                <a:latin typeface="Consolas" panose="020B0609020204030204" pitchFamily="49" charset="0"/>
              </a:rPr>
              <a:t>. Declaration is read above for </a:t>
            </a:r>
            <a:r>
              <a:rPr lang="en-IN" sz="2000" dirty="0" err="1">
                <a:solidFill>
                  <a:srgbClr val="000000"/>
                </a:solidFill>
                <a:latin typeface="Consolas" panose="020B0609020204030204" pitchFamily="49" charset="0"/>
              </a:rPr>
              <a:t>loopp</a:t>
            </a:r>
            <a:endParaRPr lang="en-IN" sz="2000" b="0" dirty="0">
              <a:solidFill>
                <a:srgbClr val="000000"/>
              </a:solidFill>
              <a:effectLst/>
              <a:latin typeface="Consolas" panose="020B0609020204030204" pitchFamily="49" charset="0"/>
            </a:endParaRPr>
          </a:p>
          <a:p>
            <a:pPr marL="0" indent="0">
              <a:buNone/>
            </a:pPr>
            <a:endParaRPr lang="en-IN" dirty="0"/>
          </a:p>
        </p:txBody>
      </p:sp>
      <p:sp>
        <p:nvSpPr>
          <p:cNvPr id="4" name="Content Placeholder 2">
            <a:extLst>
              <a:ext uri="{FF2B5EF4-FFF2-40B4-BE49-F238E27FC236}">
                <a16:creationId xmlns="" xmlns:a16="http://schemas.microsoft.com/office/drawing/2014/main" id="{136B387B-9287-493F-BA11-25C2C12C3BBE}"/>
              </a:ext>
            </a:extLst>
          </p:cNvPr>
          <p:cNvSpPr txBox="1">
            <a:spLocks/>
          </p:cNvSpPr>
          <p:nvPr/>
        </p:nvSpPr>
        <p:spPr>
          <a:xfrm>
            <a:off x="128752" y="1284342"/>
            <a:ext cx="5657194" cy="3355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solidFill>
                  <a:srgbClr val="AF00DB"/>
                </a:solidFill>
                <a:latin typeface="Consolas" panose="020B0609020204030204" pitchFamily="49" charset="0"/>
              </a:rPr>
              <a:t>for</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let</a:t>
            </a:r>
            <a:r>
              <a:rPr lang="en-IN" dirty="0">
                <a:solidFill>
                  <a:srgbClr val="000000"/>
                </a:solidFill>
                <a:latin typeface="Consolas" panose="020B0609020204030204" pitchFamily="49" charset="0"/>
              </a:rPr>
              <a:t> </a:t>
            </a:r>
            <a:r>
              <a:rPr lang="en-IN" dirty="0" err="1">
                <a:solidFill>
                  <a:srgbClr val="001080"/>
                </a:solidFill>
                <a:latin typeface="Consolas" panose="020B0609020204030204" pitchFamily="49" charset="0"/>
              </a:rPr>
              <a:t>i</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r>
              <a:rPr lang="en-IN" dirty="0">
                <a:solidFill>
                  <a:srgbClr val="001080"/>
                </a:solidFill>
                <a:latin typeface="Consolas" panose="020B0609020204030204" pitchFamily="49" charset="0"/>
              </a:rPr>
              <a:t>i</a:t>
            </a:r>
            <a:r>
              <a:rPr lang="en-IN" dirty="0">
                <a:solidFill>
                  <a:srgbClr val="000000"/>
                </a:solidFill>
                <a:latin typeface="Consolas" panose="020B0609020204030204" pitchFamily="49" charset="0"/>
              </a:rPr>
              <a:t>&lt;=</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a:t>
            </a:r>
            <a:r>
              <a:rPr lang="en-IN" dirty="0">
                <a:solidFill>
                  <a:srgbClr val="001080"/>
                </a:solidFill>
                <a:latin typeface="Consolas" panose="020B0609020204030204" pitchFamily="49" charset="0"/>
              </a:rPr>
              <a:t>i</a:t>
            </a:r>
            <a:r>
              <a:rPr lang="en-IN" dirty="0">
                <a:solidFill>
                  <a:srgbClr val="000000"/>
                </a:solidFill>
                <a:latin typeface="Consolas" panose="020B0609020204030204" pitchFamily="49" charset="0"/>
              </a:rPr>
              <a:t>++)</a:t>
            </a:r>
          </a:p>
          <a:p>
            <a:pPr marL="0" indent="0">
              <a:buFont typeface="Arial" panose="020B0604020202020204" pitchFamily="34" charset="0"/>
              <a:buNone/>
            </a:pPr>
            <a:r>
              <a:rPr lang="en-IN" dirty="0" err="1">
                <a:solidFill>
                  <a:srgbClr val="001080"/>
                </a:solidFill>
                <a:latin typeface="Consolas" panose="020B0609020204030204" pitchFamily="49" charset="0"/>
              </a:rPr>
              <a:t>document</a:t>
            </a:r>
            <a:r>
              <a:rPr lang="en-IN" dirty="0" err="1">
                <a:solidFill>
                  <a:srgbClr val="000000"/>
                </a:solidFill>
                <a:latin typeface="Consolas" panose="020B0609020204030204" pitchFamily="49" charset="0"/>
              </a:rPr>
              <a:t>.</a:t>
            </a:r>
            <a:r>
              <a:rPr lang="en-IN" dirty="0" err="1">
                <a:solidFill>
                  <a:srgbClr val="795E26"/>
                </a:solidFill>
                <a:latin typeface="Consolas" panose="020B0609020204030204" pitchFamily="49" charset="0"/>
              </a:rPr>
              <a:t>write</a:t>
            </a:r>
            <a:r>
              <a:rPr lang="en-IN" dirty="0">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i</a:t>
            </a:r>
            <a:r>
              <a:rPr lang="en-IN" dirty="0">
                <a:solidFill>
                  <a:srgbClr val="000000"/>
                </a:solidFill>
                <a:latin typeface="Consolas" panose="020B0609020204030204" pitchFamily="49" charset="0"/>
              </a:rPr>
              <a:t>);</a:t>
            </a:r>
          </a:p>
          <a:p>
            <a:pPr marL="0" indent="0">
              <a:buFont typeface="Arial" panose="020B0604020202020204" pitchFamily="34" charset="0"/>
              <a:buNone/>
            </a:pPr>
            <a:r>
              <a:rPr lang="en-IN" dirty="0" err="1">
                <a:solidFill>
                  <a:srgbClr val="001080"/>
                </a:solidFill>
                <a:latin typeface="Consolas" panose="020B0609020204030204" pitchFamily="49" charset="0"/>
              </a:rPr>
              <a:t>document</a:t>
            </a:r>
            <a:r>
              <a:rPr lang="en-IN" dirty="0" err="1">
                <a:solidFill>
                  <a:srgbClr val="000000"/>
                </a:solidFill>
                <a:latin typeface="Consolas" panose="020B0609020204030204" pitchFamily="49" charset="0"/>
              </a:rPr>
              <a:t>.</a:t>
            </a:r>
            <a:r>
              <a:rPr lang="en-IN" dirty="0" err="1">
                <a:solidFill>
                  <a:srgbClr val="795E26"/>
                </a:solidFill>
                <a:latin typeface="Consolas" panose="020B0609020204030204" pitchFamily="49" charset="0"/>
              </a:rPr>
              <a:t>write</a:t>
            </a:r>
            <a:r>
              <a:rPr lang="en-IN" dirty="0">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i</a:t>
            </a:r>
            <a:r>
              <a:rPr lang="en-IN" dirty="0">
                <a:solidFill>
                  <a:srgbClr val="000000"/>
                </a:solidFill>
                <a:latin typeface="Consolas" panose="020B0609020204030204" pitchFamily="49" charset="0"/>
              </a:rPr>
              <a:t>);//err </a:t>
            </a:r>
          </a:p>
          <a:p>
            <a:pPr marL="0" indent="0">
              <a:buFont typeface="Arial" panose="020B0604020202020204" pitchFamily="34" charset="0"/>
              <a:buNone/>
            </a:pPr>
            <a:endParaRPr lang="en-IN" dirty="0">
              <a:solidFill>
                <a:srgbClr val="000000"/>
              </a:solidFill>
              <a:latin typeface="Consolas" panose="020B0609020204030204" pitchFamily="49" charset="0"/>
            </a:endParaRPr>
          </a:p>
          <a:p>
            <a:pPr marL="0" indent="0">
              <a:buFont typeface="Arial" panose="020B0604020202020204" pitchFamily="34" charset="0"/>
              <a:buNone/>
            </a:pPr>
            <a:r>
              <a:rPr lang="en-IN" dirty="0">
                <a:solidFill>
                  <a:srgbClr val="000000"/>
                </a:solidFill>
                <a:latin typeface="Consolas" panose="020B0609020204030204" pitchFamily="49" charset="0"/>
              </a:rPr>
              <a:t>Scope of let I within block</a:t>
            </a:r>
          </a:p>
          <a:p>
            <a:pPr marL="0" indent="0">
              <a:buFont typeface="Arial" panose="020B0604020202020204" pitchFamily="34" charset="0"/>
              <a:buNone/>
            </a:pPr>
            <a:endParaRPr lang="en-IN" dirty="0"/>
          </a:p>
        </p:txBody>
      </p:sp>
      <p:sp>
        <p:nvSpPr>
          <p:cNvPr id="6" name="Content Placeholder 2">
            <a:extLst>
              <a:ext uri="{FF2B5EF4-FFF2-40B4-BE49-F238E27FC236}">
                <a16:creationId xmlns="" xmlns:a16="http://schemas.microsoft.com/office/drawing/2014/main" id="{7E6AFEC0-0C08-4F40-86FE-033B13478884}"/>
              </a:ext>
            </a:extLst>
          </p:cNvPr>
          <p:cNvSpPr txBox="1">
            <a:spLocks/>
          </p:cNvSpPr>
          <p:nvPr/>
        </p:nvSpPr>
        <p:spPr>
          <a:xfrm>
            <a:off x="5959367" y="3615559"/>
            <a:ext cx="5812219" cy="287731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rgbClr val="0000FF"/>
                </a:solidFill>
                <a:latin typeface="Consolas" panose="020B0609020204030204" pitchFamily="49" charset="0"/>
              </a:rPr>
              <a:t>var</a:t>
            </a:r>
            <a:r>
              <a:rPr lang="en-IN" dirty="0">
                <a:solidFill>
                  <a:srgbClr val="000000"/>
                </a:solidFill>
                <a:latin typeface="Consolas" panose="020B0609020204030204" pitchFamily="49" charset="0"/>
              </a:rPr>
              <a:t> </a:t>
            </a:r>
            <a:r>
              <a:rPr lang="en-IN" dirty="0" err="1">
                <a:solidFill>
                  <a:srgbClr val="001080"/>
                </a:solidFill>
                <a:latin typeface="Consolas" panose="020B0609020204030204" pitchFamily="49" charset="0"/>
              </a:rPr>
              <a:t>i</a:t>
            </a:r>
            <a:r>
              <a:rPr lang="en-IN" dirty="0">
                <a:solidFill>
                  <a:srgbClr val="001080"/>
                </a:solidFill>
                <a:latin typeface="Consolas" panose="020B0609020204030204" pitchFamily="49" charset="0"/>
              </a:rPr>
              <a:t>;</a:t>
            </a:r>
            <a:endParaRPr lang="en-IN" dirty="0">
              <a:solidFill>
                <a:srgbClr val="AF00DB"/>
              </a:solidFill>
              <a:latin typeface="Consolas" panose="020B0609020204030204" pitchFamily="49" charset="0"/>
            </a:endParaRPr>
          </a:p>
          <a:p>
            <a:pPr marL="0" indent="0">
              <a:buFont typeface="Arial" panose="020B0604020202020204" pitchFamily="34" charset="0"/>
              <a:buNone/>
            </a:pPr>
            <a:r>
              <a:rPr lang="en-IN" dirty="0">
                <a:solidFill>
                  <a:srgbClr val="AF00DB"/>
                </a:solidFill>
                <a:latin typeface="Consolas" panose="020B0609020204030204" pitchFamily="49" charset="0"/>
              </a:rPr>
              <a:t>for</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r>
              <a:rPr lang="en-IN" dirty="0">
                <a:solidFill>
                  <a:srgbClr val="001080"/>
                </a:solidFill>
                <a:latin typeface="Consolas" panose="020B0609020204030204" pitchFamily="49" charset="0"/>
              </a:rPr>
              <a:t>i</a:t>
            </a:r>
            <a:r>
              <a:rPr lang="en-IN" dirty="0">
                <a:solidFill>
                  <a:srgbClr val="000000"/>
                </a:solidFill>
                <a:latin typeface="Consolas" panose="020B0609020204030204" pitchFamily="49" charset="0"/>
              </a:rPr>
              <a:t>&lt;=</a:t>
            </a:r>
            <a:r>
              <a:rPr lang="en-IN" dirty="0">
                <a:solidFill>
                  <a:srgbClr val="098658"/>
                </a:solidFill>
                <a:latin typeface="Consolas" panose="020B0609020204030204" pitchFamily="49" charset="0"/>
              </a:rPr>
              <a:t>3</a:t>
            </a:r>
            <a:r>
              <a:rPr lang="en-IN" dirty="0">
                <a:solidFill>
                  <a:srgbClr val="000000"/>
                </a:solidFill>
                <a:latin typeface="Consolas" panose="020B0609020204030204" pitchFamily="49" charset="0"/>
              </a:rPr>
              <a:t>;</a:t>
            </a:r>
            <a:r>
              <a:rPr lang="en-IN" dirty="0">
                <a:solidFill>
                  <a:srgbClr val="001080"/>
                </a:solidFill>
                <a:latin typeface="Consolas" panose="020B0609020204030204" pitchFamily="49" charset="0"/>
              </a:rPr>
              <a:t>i</a:t>
            </a:r>
            <a:r>
              <a:rPr lang="en-IN" dirty="0">
                <a:solidFill>
                  <a:srgbClr val="000000"/>
                </a:solidFill>
                <a:latin typeface="Consolas" panose="020B0609020204030204" pitchFamily="49" charset="0"/>
              </a:rPr>
              <a:t>++)</a:t>
            </a:r>
          </a:p>
          <a:p>
            <a:pPr marL="0" indent="0">
              <a:buFont typeface="Arial" panose="020B0604020202020204" pitchFamily="34" charset="0"/>
              <a:buNone/>
            </a:pPr>
            <a:r>
              <a:rPr lang="en-IN" dirty="0" err="1">
                <a:solidFill>
                  <a:srgbClr val="001080"/>
                </a:solidFill>
                <a:latin typeface="Consolas" panose="020B0609020204030204" pitchFamily="49" charset="0"/>
              </a:rPr>
              <a:t>document</a:t>
            </a:r>
            <a:r>
              <a:rPr lang="en-IN" dirty="0" err="1">
                <a:solidFill>
                  <a:srgbClr val="000000"/>
                </a:solidFill>
                <a:latin typeface="Consolas" panose="020B0609020204030204" pitchFamily="49" charset="0"/>
              </a:rPr>
              <a:t>.</a:t>
            </a:r>
            <a:r>
              <a:rPr lang="en-IN" dirty="0" err="1">
                <a:solidFill>
                  <a:srgbClr val="795E26"/>
                </a:solidFill>
                <a:latin typeface="Consolas" panose="020B0609020204030204" pitchFamily="49" charset="0"/>
              </a:rPr>
              <a:t>write</a:t>
            </a:r>
            <a:r>
              <a:rPr lang="en-IN" dirty="0">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i</a:t>
            </a:r>
            <a:r>
              <a:rPr lang="en-IN" dirty="0">
                <a:solidFill>
                  <a:srgbClr val="000000"/>
                </a:solidFill>
                <a:latin typeface="Consolas" panose="020B0609020204030204" pitchFamily="49" charset="0"/>
              </a:rPr>
              <a:t>);</a:t>
            </a:r>
          </a:p>
          <a:p>
            <a:pPr marL="0" indent="0">
              <a:buFont typeface="Arial" panose="020B0604020202020204" pitchFamily="34" charset="0"/>
              <a:buNone/>
            </a:pPr>
            <a:r>
              <a:rPr lang="en-IN" dirty="0" err="1">
                <a:solidFill>
                  <a:srgbClr val="001080"/>
                </a:solidFill>
                <a:latin typeface="Consolas" panose="020B0609020204030204" pitchFamily="49" charset="0"/>
              </a:rPr>
              <a:t>document</a:t>
            </a:r>
            <a:r>
              <a:rPr lang="en-IN" dirty="0" err="1">
                <a:solidFill>
                  <a:srgbClr val="000000"/>
                </a:solidFill>
                <a:latin typeface="Consolas" panose="020B0609020204030204" pitchFamily="49" charset="0"/>
              </a:rPr>
              <a:t>.</a:t>
            </a:r>
            <a:r>
              <a:rPr lang="en-IN" dirty="0" err="1">
                <a:solidFill>
                  <a:srgbClr val="795E26"/>
                </a:solidFill>
                <a:latin typeface="Consolas" panose="020B0609020204030204" pitchFamily="49" charset="0"/>
              </a:rPr>
              <a:t>write</a:t>
            </a:r>
            <a:r>
              <a:rPr lang="en-IN" dirty="0">
                <a:solidFill>
                  <a:srgbClr val="000000"/>
                </a:solidFill>
                <a:latin typeface="Consolas" panose="020B0609020204030204" pitchFamily="49" charset="0"/>
              </a:rPr>
              <a:t>(</a:t>
            </a:r>
            <a:r>
              <a:rPr lang="en-IN" dirty="0" err="1">
                <a:solidFill>
                  <a:srgbClr val="001080"/>
                </a:solidFill>
                <a:latin typeface="Consolas" panose="020B0609020204030204" pitchFamily="49" charset="0"/>
              </a:rPr>
              <a:t>i</a:t>
            </a:r>
            <a:r>
              <a:rPr lang="en-IN" dirty="0">
                <a:solidFill>
                  <a:srgbClr val="000000"/>
                </a:solidFill>
                <a:latin typeface="Consolas" panose="020B0609020204030204" pitchFamily="49" charset="0"/>
              </a:rPr>
              <a:t>);//4 </a:t>
            </a:r>
          </a:p>
          <a:p>
            <a:pPr marL="0" indent="0">
              <a:buFont typeface="Arial" panose="020B0604020202020204" pitchFamily="34" charset="0"/>
              <a:buNone/>
            </a:pPr>
            <a:endParaRPr lang="en-IN" dirty="0">
              <a:solidFill>
                <a:srgbClr val="000000"/>
              </a:solidFill>
              <a:latin typeface="Consolas" panose="020B0609020204030204" pitchFamily="49" charset="0"/>
            </a:endParaRPr>
          </a:p>
          <a:p>
            <a:pPr marL="0" indent="0">
              <a:buFont typeface="Arial" panose="020B0604020202020204" pitchFamily="34" charset="0"/>
              <a:buNone/>
            </a:pPr>
            <a:r>
              <a:rPr lang="en-IN" dirty="0">
                <a:solidFill>
                  <a:srgbClr val="000000"/>
                </a:solidFill>
                <a:latin typeface="Consolas" panose="020B0609020204030204" pitchFamily="49" charset="0"/>
              </a:rPr>
              <a:t>Scope of var is hoisted </a:t>
            </a:r>
          </a:p>
          <a:p>
            <a:pPr marL="0" indent="0">
              <a:buFont typeface="Arial" panose="020B0604020202020204" pitchFamily="34" charset="0"/>
              <a:buNone/>
            </a:pPr>
            <a:r>
              <a:rPr lang="en-IN" dirty="0" err="1">
                <a:solidFill>
                  <a:srgbClr val="000000"/>
                </a:solidFill>
                <a:latin typeface="Consolas" panose="020B0609020204030204" pitchFamily="49" charset="0"/>
              </a:rPr>
              <a:t>Ie</a:t>
            </a:r>
            <a:r>
              <a:rPr lang="en-IN" dirty="0">
                <a:solidFill>
                  <a:srgbClr val="000000"/>
                </a:solidFill>
                <a:latin typeface="Consolas" panose="020B0609020204030204" pitchFamily="49" charset="0"/>
              </a:rPr>
              <a:t>. Declaration is read above for loop</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165665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4425</TotalTime>
  <Words>1136</Words>
  <Application>Microsoft Office PowerPoint</Application>
  <PresentationFormat>Widescreen</PresentationFormat>
  <Paragraphs>288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vt:lpstr>
      <vt:lpstr>Consolas</vt:lpstr>
      <vt:lpstr>Wingdings</vt:lpstr>
      <vt:lpstr>zillaslab</vt:lpstr>
      <vt:lpstr>Office Theme</vt:lpstr>
      <vt:lpstr>PowerPoint Presentation</vt:lpstr>
      <vt:lpstr>Default value of unassigned variable</vt:lpstr>
      <vt:lpstr>‘use strict’</vt:lpstr>
      <vt:lpstr>PowerPoint Presentation</vt:lpstr>
      <vt:lpstr>Java Script is OOP language</vt:lpstr>
      <vt:lpstr>PowerPoint Presentation</vt:lpstr>
      <vt:lpstr>+ operator is overloaded</vt:lpstr>
      <vt:lpstr>Beware of Automatic Type Conversions</vt:lpstr>
      <vt:lpstr>Let var difference</vt:lpstr>
      <vt:lpstr>PowerPoint Presentation</vt:lpstr>
      <vt:lpstr>Constant declarations</vt:lpstr>
      <vt:lpstr>const in objects and arrays</vt:lpstr>
      <vt:lpstr>PowerPoint Presentation</vt:lpstr>
      <vt:lpstr>PowerPoint Presentation</vt:lpstr>
      <vt:lpstr>External js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User</cp:lastModifiedBy>
  <cp:revision>108</cp:revision>
  <dcterms:created xsi:type="dcterms:W3CDTF">2020-09-09T03:29:17Z</dcterms:created>
  <dcterms:modified xsi:type="dcterms:W3CDTF">2024-06-05T04:50:05Z</dcterms:modified>
</cp:coreProperties>
</file>