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1" r:id="rId3"/>
    <p:sldId id="262" r:id="rId4"/>
    <p:sldId id="264" r:id="rId5"/>
    <p:sldId id="265" r:id="rId6"/>
    <p:sldId id="274"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AF332-77E2-48D0-B5AE-4A3FBA308046}"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D7C18-A75F-4C57-9F93-59988076C4A7}" type="slidenum">
              <a:rPr lang="en-IN" smtClean="0"/>
              <a:t>‹#›</a:t>
            </a:fld>
            <a:endParaRPr lang="en-IN"/>
          </a:p>
        </p:txBody>
      </p:sp>
    </p:spTree>
    <p:extLst>
      <p:ext uri="{BB962C8B-B14F-4D97-AF65-F5344CB8AC3E}">
        <p14:creationId xmlns:p14="http://schemas.microsoft.com/office/powerpoint/2010/main" val="3434917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7D7C18-A75F-4C57-9F93-59988076C4A7}" type="slidenum">
              <a:rPr lang="en-IN" smtClean="0"/>
              <a:t>3</a:t>
            </a:fld>
            <a:endParaRPr lang="en-IN"/>
          </a:p>
        </p:txBody>
      </p:sp>
    </p:spTree>
    <p:extLst>
      <p:ext uri="{BB962C8B-B14F-4D97-AF65-F5344CB8AC3E}">
        <p14:creationId xmlns:p14="http://schemas.microsoft.com/office/powerpoint/2010/main" val="377492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9875-A9BA-4FEF-920E-4C22F8521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B7B814-8E5E-4786-A782-E24833624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AA5E4E-8582-4B31-8617-14CBB193ED0B}"/>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5" name="Footer Placeholder 4">
            <a:extLst>
              <a:ext uri="{FF2B5EF4-FFF2-40B4-BE49-F238E27FC236}">
                <a16:creationId xmlns:a16="http://schemas.microsoft.com/office/drawing/2014/main" id="{DFC4D1BD-2509-4FA4-AA14-87874273DA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A1064-57B6-4800-8A02-CD288A6D3DDD}"/>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380516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D829-AF1E-40CC-AA8B-1614C04FA2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C13EA5-94DB-490C-9FE7-D17609AA3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DDA9E-D2CC-47EE-9DDE-0F4657D3E0B3}"/>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5" name="Footer Placeholder 4">
            <a:extLst>
              <a:ext uri="{FF2B5EF4-FFF2-40B4-BE49-F238E27FC236}">
                <a16:creationId xmlns:a16="http://schemas.microsoft.com/office/drawing/2014/main" id="{09B34E4E-C739-4E42-AED6-8247868A7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AF632-88D5-40D9-ACDA-F145AC59A591}"/>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24441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42E2B-190D-469C-BC26-97FFEE159A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435C4-1632-4F15-9DF3-1D3E00CFD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7A6B3-D7C6-4E14-8562-56C5A43ED561}"/>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5" name="Footer Placeholder 4">
            <a:extLst>
              <a:ext uri="{FF2B5EF4-FFF2-40B4-BE49-F238E27FC236}">
                <a16:creationId xmlns:a16="http://schemas.microsoft.com/office/drawing/2014/main" id="{26B6DC34-0156-4A3B-AEE7-7A48BE575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704AD-9F7D-4B3D-B616-33C35F574482}"/>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39564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DA26-6291-4D2B-8978-F93514DF0A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A13C22-838A-44B1-81D3-9E211FEF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AA663-5137-4937-8100-DB7D3B00C8D3}"/>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5" name="Footer Placeholder 4">
            <a:extLst>
              <a:ext uri="{FF2B5EF4-FFF2-40B4-BE49-F238E27FC236}">
                <a16:creationId xmlns:a16="http://schemas.microsoft.com/office/drawing/2014/main" id="{4FDC0661-8587-448A-9B04-E94F20631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56B56-4C9F-4BAE-9DC4-4EC0CB43962C}"/>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336116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E9E4-BB58-4C34-A713-5C7FED4641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C6DCC1-0042-4D16-8A40-07D1598A6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608D7-A0AC-4F7F-9B2A-7E2BC2BCF3BD}"/>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5" name="Footer Placeholder 4">
            <a:extLst>
              <a:ext uri="{FF2B5EF4-FFF2-40B4-BE49-F238E27FC236}">
                <a16:creationId xmlns:a16="http://schemas.microsoft.com/office/drawing/2014/main" id="{857F6913-6AAC-424F-94E8-7967A5A06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0ECAC-D76A-4651-BD2D-47FA7FDE872E}"/>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196722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4B3B-6866-44C5-95A8-265479B67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A90E14-26F7-4927-A965-637C61EF0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1966B2-1C21-40EC-AEB4-E6DF4D4CC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8D7BC0-6651-4CE9-BF89-B67C6D952BFF}"/>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6" name="Footer Placeholder 5">
            <a:extLst>
              <a:ext uri="{FF2B5EF4-FFF2-40B4-BE49-F238E27FC236}">
                <a16:creationId xmlns:a16="http://schemas.microsoft.com/office/drawing/2014/main" id="{B0C814CD-3BDE-475B-B2CE-F8785CAE8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A8915-DC5F-40A7-87F8-4991A692EAD4}"/>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137171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9CE4-EDF2-4731-8314-40A65010B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80861-B423-43F6-9C0B-C057550FF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B849D-1629-4141-B0DA-74DAC9822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BE2D5F-2402-43C2-982E-042CB8E31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D5E2B4-51AA-4C0E-98D0-D89C08C38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7F2DCC-82EF-468C-A9BD-A30BB42201A8}"/>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8" name="Footer Placeholder 7">
            <a:extLst>
              <a:ext uri="{FF2B5EF4-FFF2-40B4-BE49-F238E27FC236}">
                <a16:creationId xmlns:a16="http://schemas.microsoft.com/office/drawing/2014/main" id="{264869D6-01B3-445D-B02D-3DAA99E799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41305C-3FE6-4DE2-AFA9-63E378D45519}"/>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84238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828D-056B-484E-B46C-1913881D65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48094D-3045-427E-AC8D-F81BFE5599C2}"/>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4" name="Footer Placeholder 3">
            <a:extLst>
              <a:ext uri="{FF2B5EF4-FFF2-40B4-BE49-F238E27FC236}">
                <a16:creationId xmlns:a16="http://schemas.microsoft.com/office/drawing/2014/main" id="{D97DD406-C044-4A88-A803-79A5F6B84C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8B2901-976F-482D-AE8B-41B5E7EB1673}"/>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58535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3FAE6-F69D-4630-A4D3-46E3DD971B11}"/>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3" name="Footer Placeholder 2">
            <a:extLst>
              <a:ext uri="{FF2B5EF4-FFF2-40B4-BE49-F238E27FC236}">
                <a16:creationId xmlns:a16="http://schemas.microsoft.com/office/drawing/2014/main" id="{B176A903-527D-416B-A653-12F4EA2FFB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890FF6-2BA1-486B-9877-3C312C4888C1}"/>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4828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C3EF-6A71-4940-AD16-8EAD5B2D6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A1DD74-1CE7-4DE8-8609-CB87E8CFD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CABA8D-6FA0-473A-A0DF-7F3F767FF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43AEE-30C0-41A9-B398-66CC3058D10A}"/>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6" name="Footer Placeholder 5">
            <a:extLst>
              <a:ext uri="{FF2B5EF4-FFF2-40B4-BE49-F238E27FC236}">
                <a16:creationId xmlns:a16="http://schemas.microsoft.com/office/drawing/2014/main" id="{720B8C12-85BE-4075-8059-73A399465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F5DF8-58D9-4B96-A949-09747A8BAE5B}"/>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418467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6579-818E-4976-A82D-F552B1763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16A0D9-1F47-44BF-A9FF-36FE018B5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7E5F-8F10-464E-A03D-F7B5DD464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63D88-923E-4462-B853-43E7AA367EB1}"/>
              </a:ext>
            </a:extLst>
          </p:cNvPr>
          <p:cNvSpPr>
            <a:spLocks noGrp="1"/>
          </p:cNvSpPr>
          <p:nvPr>
            <p:ph type="dt" sz="half" idx="10"/>
          </p:nvPr>
        </p:nvSpPr>
        <p:spPr/>
        <p:txBody>
          <a:bodyPr/>
          <a:lstStyle/>
          <a:p>
            <a:fld id="{C5B0FDB9-8E1A-4075-B100-3186540F4228}" type="datetimeFigureOut">
              <a:rPr lang="en-IN" smtClean="0"/>
              <a:t>30-11-2024</a:t>
            </a:fld>
            <a:endParaRPr lang="en-IN"/>
          </a:p>
        </p:txBody>
      </p:sp>
      <p:sp>
        <p:nvSpPr>
          <p:cNvPr id="6" name="Footer Placeholder 5">
            <a:extLst>
              <a:ext uri="{FF2B5EF4-FFF2-40B4-BE49-F238E27FC236}">
                <a16:creationId xmlns:a16="http://schemas.microsoft.com/office/drawing/2014/main" id="{4802F551-E142-4576-BE4B-C24ADDBF5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E0A25-4D04-4F0F-B57E-539F0029D91C}"/>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9009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60A4F-4527-41DF-8948-4E6D3EB59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26F26-5539-47C1-AFFF-512008E41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343F1A-3A55-420B-98D8-F38BD8298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0FDB9-8E1A-4075-B100-3186540F4228}" type="datetimeFigureOut">
              <a:rPr lang="en-IN" smtClean="0"/>
              <a:t>30-11-2024</a:t>
            </a:fld>
            <a:endParaRPr lang="en-IN"/>
          </a:p>
        </p:txBody>
      </p:sp>
      <p:sp>
        <p:nvSpPr>
          <p:cNvPr id="5" name="Footer Placeholder 4">
            <a:extLst>
              <a:ext uri="{FF2B5EF4-FFF2-40B4-BE49-F238E27FC236}">
                <a16:creationId xmlns:a16="http://schemas.microsoft.com/office/drawing/2014/main" id="{587C541F-2A41-4FFA-B28A-697CB88FA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850932-B360-451F-AC0E-CBA54D9D0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BC3EB-76E3-4D95-B949-998AB2567A6D}" type="slidenum">
              <a:rPr lang="en-IN" smtClean="0"/>
              <a:t>‹#›</a:t>
            </a:fld>
            <a:endParaRPr lang="en-IN"/>
          </a:p>
        </p:txBody>
      </p:sp>
      <p:pic>
        <p:nvPicPr>
          <p:cNvPr id="8" name="Picture 7">
            <a:extLst>
              <a:ext uri="{FF2B5EF4-FFF2-40B4-BE49-F238E27FC236}">
                <a16:creationId xmlns:a16="http://schemas.microsoft.com/office/drawing/2014/main" id="{FEC06054-F4D6-463D-B988-0441229AFFE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a16="http://schemas.microsoft.com/office/drawing/2014/main" id="{52C55DDA-2F67-497D-805E-5136A8321681}"/>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43341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F1F0-E130-4173-B214-B23D760C13EB}"/>
              </a:ext>
            </a:extLst>
          </p:cNvPr>
          <p:cNvSpPr>
            <a:spLocks noGrp="1"/>
          </p:cNvSpPr>
          <p:nvPr>
            <p:ph type="title"/>
          </p:nvPr>
        </p:nvSpPr>
        <p:spPr>
          <a:xfrm>
            <a:off x="1171267" y="0"/>
            <a:ext cx="9849465" cy="755752"/>
          </a:xfrm>
        </p:spPr>
        <p:txBody>
          <a:bodyPr/>
          <a:lstStyle/>
          <a:p>
            <a:r>
              <a:rPr lang="en-IN" dirty="0"/>
              <a:t>Rest parameter</a:t>
            </a:r>
          </a:p>
        </p:txBody>
      </p:sp>
      <p:sp>
        <p:nvSpPr>
          <p:cNvPr id="3" name="Content Placeholder 2">
            <a:extLst>
              <a:ext uri="{FF2B5EF4-FFF2-40B4-BE49-F238E27FC236}">
                <a16:creationId xmlns:a16="http://schemas.microsoft.com/office/drawing/2014/main" id="{924339D7-1EA6-4075-98CD-C80666C5EC06}"/>
              </a:ext>
            </a:extLst>
          </p:cNvPr>
          <p:cNvSpPr>
            <a:spLocks noGrp="1"/>
          </p:cNvSpPr>
          <p:nvPr>
            <p:ph idx="1"/>
          </p:nvPr>
        </p:nvSpPr>
        <p:spPr>
          <a:xfrm>
            <a:off x="245806" y="904568"/>
            <a:ext cx="5476568" cy="5272395"/>
          </a:xfrm>
        </p:spPr>
        <p:txBody>
          <a:bodyPr>
            <a:normAutofit/>
          </a:bodyPr>
          <a:lstStyle/>
          <a:p>
            <a:pPr marL="0" indent="0">
              <a:buNone/>
            </a:pPr>
            <a:r>
              <a:rPr lang="en-IN" sz="1200" dirty="0"/>
              <a:t>&lt;script&gt;</a:t>
            </a:r>
          </a:p>
          <a:p>
            <a:pPr marL="0" indent="0">
              <a:buNone/>
            </a:pPr>
            <a:r>
              <a:rPr lang="en-IN" sz="1200" dirty="0"/>
              <a:t>"use strict";</a:t>
            </a:r>
          </a:p>
          <a:p>
            <a:pPr marL="0" indent="0">
              <a:buNone/>
            </a:pPr>
            <a:r>
              <a:rPr lang="en-IN" sz="1200" dirty="0"/>
              <a:t>function multiply(m, ...</a:t>
            </a:r>
            <a:r>
              <a:rPr lang="en-IN" sz="1200" dirty="0" err="1"/>
              <a:t>myarg</a:t>
            </a:r>
            <a:r>
              <a:rPr lang="en-IN" sz="1200" dirty="0"/>
              <a:t>) {</a:t>
            </a:r>
          </a:p>
          <a:p>
            <a:pPr marL="0" indent="0">
              <a:buNone/>
            </a:pPr>
            <a:r>
              <a:rPr lang="en-IN" sz="1200" dirty="0"/>
              <a:t>  console.log(</a:t>
            </a:r>
            <a:r>
              <a:rPr lang="en-IN" sz="1200" dirty="0" err="1"/>
              <a:t>myarg</a:t>
            </a:r>
            <a:r>
              <a:rPr lang="en-IN" sz="1200" dirty="0"/>
              <a:t>) //2.3</a:t>
            </a:r>
          </a:p>
          <a:p>
            <a:pPr marL="0" indent="0">
              <a:buNone/>
            </a:pPr>
            <a:r>
              <a:rPr lang="en-IN" sz="1200" dirty="0"/>
              <a:t>  console.log(</a:t>
            </a:r>
            <a:r>
              <a:rPr lang="en-IN" sz="1200" dirty="0" err="1"/>
              <a:t>typeof</a:t>
            </a:r>
            <a:r>
              <a:rPr lang="en-IN" sz="1200" dirty="0"/>
              <a:t> </a:t>
            </a:r>
            <a:r>
              <a:rPr lang="en-IN" sz="1200" dirty="0" err="1"/>
              <a:t>myarg</a:t>
            </a:r>
            <a:r>
              <a:rPr lang="en-IN" sz="1200" dirty="0"/>
              <a:t>)// object</a:t>
            </a:r>
          </a:p>
          <a:p>
            <a:pPr marL="0" indent="0">
              <a:buNone/>
            </a:pPr>
            <a:r>
              <a:rPr lang="en-IN" sz="1200" dirty="0"/>
              <a:t>  let sum=0;</a:t>
            </a:r>
          </a:p>
          <a:p>
            <a:pPr marL="0" indent="0">
              <a:buNone/>
            </a:pPr>
            <a:r>
              <a:rPr lang="en-IN" sz="1200" dirty="0"/>
              <a:t>  for(let </a:t>
            </a:r>
            <a:r>
              <a:rPr lang="en-IN" sz="1200" dirty="0" err="1"/>
              <a:t>i</a:t>
            </a:r>
            <a:r>
              <a:rPr lang="en-IN" sz="1200" dirty="0"/>
              <a:t>=0;i&lt;</a:t>
            </a:r>
            <a:r>
              <a:rPr lang="en-IN" sz="1200" dirty="0" err="1"/>
              <a:t>myarg.length;i</a:t>
            </a:r>
            <a:r>
              <a:rPr lang="en-IN" sz="1200" dirty="0"/>
              <a:t>++)</a:t>
            </a:r>
          </a:p>
          <a:p>
            <a:pPr marL="0" indent="0">
              <a:buNone/>
            </a:pPr>
            <a:r>
              <a:rPr lang="en-IN" sz="1200" dirty="0"/>
              <a:t>  sum=</a:t>
            </a:r>
            <a:r>
              <a:rPr lang="en-IN" sz="1200" dirty="0" err="1"/>
              <a:t>sum+myarg</a:t>
            </a:r>
            <a:r>
              <a:rPr lang="en-IN" sz="1200" dirty="0"/>
              <a:t>[</a:t>
            </a:r>
            <a:r>
              <a:rPr lang="en-IN" sz="1200" dirty="0" err="1"/>
              <a:t>i</a:t>
            </a:r>
            <a:r>
              <a:rPr lang="en-IN" sz="1200" dirty="0"/>
              <a:t>];</a:t>
            </a:r>
          </a:p>
          <a:p>
            <a:pPr marL="0" indent="0">
              <a:buNone/>
            </a:pPr>
            <a:r>
              <a:rPr lang="en-IN" sz="1200" dirty="0"/>
              <a:t>  return sum;</a:t>
            </a:r>
          </a:p>
          <a:p>
            <a:pPr marL="0" indent="0">
              <a:buNone/>
            </a:pPr>
            <a:r>
              <a:rPr lang="en-IN" sz="1200" dirty="0"/>
              <a:t> }</a:t>
            </a:r>
          </a:p>
          <a:p>
            <a:pPr marL="0" indent="0">
              <a:buNone/>
            </a:pPr>
            <a:r>
              <a:rPr lang="en-IN" sz="1200" dirty="0"/>
              <a:t>var </a:t>
            </a:r>
            <a:r>
              <a:rPr lang="en-IN" sz="1200" dirty="0" err="1"/>
              <a:t>arr</a:t>
            </a:r>
            <a:r>
              <a:rPr lang="en-IN" sz="1200" dirty="0"/>
              <a:t> = multiply( 1, 2, 3);</a:t>
            </a:r>
          </a:p>
          <a:p>
            <a:pPr marL="0" indent="0">
              <a:buNone/>
            </a:pPr>
            <a:r>
              <a:rPr lang="en-IN" sz="1200" dirty="0" err="1"/>
              <a:t>document.write</a:t>
            </a:r>
            <a:r>
              <a:rPr lang="en-IN" sz="1200" dirty="0"/>
              <a:t>(</a:t>
            </a:r>
            <a:r>
              <a:rPr lang="en-IN" sz="1200" dirty="0" err="1"/>
              <a:t>arr</a:t>
            </a:r>
            <a:r>
              <a:rPr lang="en-IN" sz="1200" dirty="0"/>
              <a:t>);</a:t>
            </a:r>
          </a:p>
          <a:p>
            <a:pPr marL="0" indent="0">
              <a:buNone/>
            </a:pPr>
            <a:r>
              <a:rPr lang="en-IN" sz="1200" dirty="0"/>
              <a:t>&lt;/script&gt;</a:t>
            </a:r>
          </a:p>
        </p:txBody>
      </p:sp>
      <p:sp>
        <p:nvSpPr>
          <p:cNvPr id="4" name="TextBox 3">
            <a:extLst>
              <a:ext uri="{FF2B5EF4-FFF2-40B4-BE49-F238E27FC236}">
                <a16:creationId xmlns:a16="http://schemas.microsoft.com/office/drawing/2014/main" id="{A676AF03-C6EA-4E0C-A98B-58D6D01FB825}"/>
              </a:ext>
            </a:extLst>
          </p:cNvPr>
          <p:cNvSpPr txBox="1"/>
          <p:nvPr/>
        </p:nvSpPr>
        <p:spPr>
          <a:xfrm>
            <a:off x="6096001" y="176982"/>
            <a:ext cx="5240594" cy="2031325"/>
          </a:xfrm>
          <a:prstGeom prst="rect">
            <a:avLst/>
          </a:prstGeom>
          <a:noFill/>
        </p:spPr>
        <p:txBody>
          <a:bodyPr wrap="square" rtlCol="0">
            <a:spAutoFit/>
          </a:bodyPr>
          <a:lstStyle/>
          <a:p>
            <a:r>
              <a:rPr lang="en-US" dirty="0">
                <a:solidFill>
                  <a:srgbClr val="FF0000"/>
                </a:solidFill>
              </a:rPr>
              <a:t>Uncaught </a:t>
            </a:r>
            <a:r>
              <a:rPr lang="en-US" dirty="0" err="1">
                <a:solidFill>
                  <a:srgbClr val="FF0000"/>
                </a:solidFill>
              </a:rPr>
              <a:t>SyntaxError</a:t>
            </a:r>
            <a:r>
              <a:rPr lang="en-US" dirty="0">
                <a:solidFill>
                  <a:srgbClr val="FF0000"/>
                </a:solidFill>
              </a:rPr>
              <a:t>: Rest parameter must be last formal parameter</a:t>
            </a:r>
          </a:p>
          <a:p>
            <a:r>
              <a:rPr lang="en-IN" dirty="0"/>
              <a:t>You will get above error if your rest parameter is not last parameter</a:t>
            </a:r>
          </a:p>
          <a:p>
            <a:endParaRPr lang="en-IN" dirty="0"/>
          </a:p>
          <a:p>
            <a:r>
              <a:rPr lang="en-IN" dirty="0"/>
              <a:t>function multiply( ...</a:t>
            </a:r>
            <a:r>
              <a:rPr lang="en-IN" dirty="0" err="1"/>
              <a:t>myarg</a:t>
            </a:r>
            <a:r>
              <a:rPr lang="en-IN" dirty="0">
                <a:solidFill>
                  <a:srgbClr val="FF0000"/>
                </a:solidFill>
              </a:rPr>
              <a:t>, m</a:t>
            </a:r>
            <a:r>
              <a:rPr lang="en-IN" dirty="0"/>
              <a:t>) { }</a:t>
            </a:r>
          </a:p>
          <a:p>
            <a:r>
              <a:rPr lang="en-IN" dirty="0"/>
              <a:t>In above line rest parameter is in the beginning</a:t>
            </a:r>
          </a:p>
        </p:txBody>
      </p:sp>
      <p:pic>
        <p:nvPicPr>
          <p:cNvPr id="6" name="Picture 5">
            <a:extLst>
              <a:ext uri="{FF2B5EF4-FFF2-40B4-BE49-F238E27FC236}">
                <a16:creationId xmlns:a16="http://schemas.microsoft.com/office/drawing/2014/main" id="{D77C41D0-A7D5-473C-BAC8-85422CE783E3}"/>
              </a:ext>
            </a:extLst>
          </p:cNvPr>
          <p:cNvPicPr>
            <a:picLocks noChangeAspect="1"/>
          </p:cNvPicPr>
          <p:nvPr/>
        </p:nvPicPr>
        <p:blipFill rotWithShape="1">
          <a:blip r:embed="rId2"/>
          <a:srcRect l="63307" t="7885" r="333" b="67800"/>
          <a:stretch/>
        </p:blipFill>
        <p:spPr>
          <a:xfrm>
            <a:off x="6213987" y="2982161"/>
            <a:ext cx="4433121" cy="1667533"/>
          </a:xfrm>
          <a:prstGeom prst="rect">
            <a:avLst/>
          </a:prstGeom>
        </p:spPr>
      </p:pic>
      <p:sp>
        <p:nvSpPr>
          <p:cNvPr id="7" name="Rectangle 6">
            <a:extLst>
              <a:ext uri="{FF2B5EF4-FFF2-40B4-BE49-F238E27FC236}">
                <a16:creationId xmlns:a16="http://schemas.microsoft.com/office/drawing/2014/main" id="{C30F258B-967F-4AD0-9A58-08B39BBCC616}"/>
              </a:ext>
            </a:extLst>
          </p:cNvPr>
          <p:cNvSpPr/>
          <p:nvPr/>
        </p:nvSpPr>
        <p:spPr>
          <a:xfrm>
            <a:off x="3234813" y="1828800"/>
            <a:ext cx="393290" cy="379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TextBox 7">
            <a:extLst>
              <a:ext uri="{FF2B5EF4-FFF2-40B4-BE49-F238E27FC236}">
                <a16:creationId xmlns:a16="http://schemas.microsoft.com/office/drawing/2014/main" id="{3163C9A1-DD12-4937-B147-6445A94EE151}"/>
              </a:ext>
            </a:extLst>
          </p:cNvPr>
          <p:cNvSpPr txBox="1"/>
          <p:nvPr/>
        </p:nvSpPr>
        <p:spPr>
          <a:xfrm>
            <a:off x="3234813" y="1385059"/>
            <a:ext cx="393290" cy="379507"/>
          </a:xfrm>
          <a:prstGeom prst="rect">
            <a:avLst/>
          </a:prstGeom>
          <a:noFill/>
        </p:spPr>
        <p:txBody>
          <a:bodyPr wrap="square" rtlCol="0">
            <a:spAutoFit/>
          </a:bodyPr>
          <a:lstStyle/>
          <a:p>
            <a:r>
              <a:rPr lang="en-IN" dirty="0"/>
              <a:t>m</a:t>
            </a:r>
          </a:p>
        </p:txBody>
      </p:sp>
      <p:graphicFrame>
        <p:nvGraphicFramePr>
          <p:cNvPr id="9" name="Table 9">
            <a:extLst>
              <a:ext uri="{FF2B5EF4-FFF2-40B4-BE49-F238E27FC236}">
                <a16:creationId xmlns:a16="http://schemas.microsoft.com/office/drawing/2014/main" id="{42619286-8A13-4971-8B4F-F4BB2B25CB8E}"/>
              </a:ext>
            </a:extLst>
          </p:cNvPr>
          <p:cNvGraphicFramePr>
            <a:graphicFrameLocks noGrp="1"/>
          </p:cNvGraphicFramePr>
          <p:nvPr>
            <p:extLst>
              <p:ext uri="{D42A27DB-BD31-4B8C-83A1-F6EECF244321}">
                <p14:modId xmlns:p14="http://schemas.microsoft.com/office/powerpoint/2010/main" val="3709142903"/>
              </p:ext>
            </p:extLst>
          </p:nvPr>
        </p:nvGraphicFramePr>
        <p:xfrm>
          <a:off x="3916515" y="1842547"/>
          <a:ext cx="1517446" cy="731520"/>
        </p:xfrm>
        <a:graphic>
          <a:graphicData uri="http://schemas.openxmlformats.org/drawingml/2006/table">
            <a:tbl>
              <a:tblPr firstRow="1" bandRow="1"/>
              <a:tblGrid>
                <a:gridCol w="758723">
                  <a:extLst>
                    <a:ext uri="{9D8B030D-6E8A-4147-A177-3AD203B41FA5}">
                      <a16:colId xmlns:a16="http://schemas.microsoft.com/office/drawing/2014/main" val="742675838"/>
                    </a:ext>
                  </a:extLst>
                </a:gridCol>
                <a:gridCol w="758723">
                  <a:extLst>
                    <a:ext uri="{9D8B030D-6E8A-4147-A177-3AD203B41FA5}">
                      <a16:colId xmlns:a16="http://schemas.microsoft.com/office/drawing/2014/main" val="2950554875"/>
                    </a:ext>
                  </a:extLst>
                </a:gridCol>
              </a:tblGrid>
              <a:tr h="302889">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4146208242"/>
                  </a:ext>
                </a:extLst>
              </a:tr>
              <a:tr h="302889">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1494741026"/>
                  </a:ext>
                </a:extLst>
              </a:tr>
            </a:tbl>
          </a:graphicData>
        </a:graphic>
      </p:graphicFrame>
      <p:sp>
        <p:nvSpPr>
          <p:cNvPr id="5" name="Rectangle 4">
            <a:extLst>
              <a:ext uri="{FF2B5EF4-FFF2-40B4-BE49-F238E27FC236}">
                <a16:creationId xmlns:a16="http://schemas.microsoft.com/office/drawing/2014/main" id="{67A5618B-26A0-47D7-B604-287B2252E120}"/>
              </a:ext>
            </a:extLst>
          </p:cNvPr>
          <p:cNvSpPr/>
          <p:nvPr/>
        </p:nvSpPr>
        <p:spPr>
          <a:xfrm>
            <a:off x="3215826" y="3239246"/>
            <a:ext cx="609940" cy="502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4" name="TextBox 13">
            <a:extLst>
              <a:ext uri="{FF2B5EF4-FFF2-40B4-BE49-F238E27FC236}">
                <a16:creationId xmlns:a16="http://schemas.microsoft.com/office/drawing/2014/main" id="{1808FE33-7C80-4043-BADD-712B7AC4EB98}"/>
              </a:ext>
            </a:extLst>
          </p:cNvPr>
          <p:cNvSpPr txBox="1"/>
          <p:nvPr/>
        </p:nvSpPr>
        <p:spPr>
          <a:xfrm>
            <a:off x="3324151" y="2717108"/>
            <a:ext cx="393290" cy="646331"/>
          </a:xfrm>
          <a:prstGeom prst="rect">
            <a:avLst/>
          </a:prstGeom>
          <a:noFill/>
        </p:spPr>
        <p:txBody>
          <a:bodyPr wrap="square" rtlCol="0">
            <a:spAutoFit/>
          </a:bodyPr>
          <a:lstStyle/>
          <a:p>
            <a:r>
              <a:rPr lang="en-IN" dirty="0" err="1"/>
              <a:t>arr</a:t>
            </a:r>
            <a:endParaRPr lang="en-IN" dirty="0"/>
          </a:p>
        </p:txBody>
      </p:sp>
      <p:sp>
        <p:nvSpPr>
          <p:cNvPr id="11" name="Rectangle 10">
            <a:extLst>
              <a:ext uri="{FF2B5EF4-FFF2-40B4-BE49-F238E27FC236}">
                <a16:creationId xmlns:a16="http://schemas.microsoft.com/office/drawing/2014/main" id="{7006C9B5-5250-4939-8DE2-37E66862C136}"/>
              </a:ext>
            </a:extLst>
          </p:cNvPr>
          <p:cNvSpPr/>
          <p:nvPr/>
        </p:nvSpPr>
        <p:spPr>
          <a:xfrm>
            <a:off x="3306575" y="4418153"/>
            <a:ext cx="609940" cy="502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2" name="Rectangle 11">
            <a:extLst>
              <a:ext uri="{FF2B5EF4-FFF2-40B4-BE49-F238E27FC236}">
                <a16:creationId xmlns:a16="http://schemas.microsoft.com/office/drawing/2014/main" id="{FE405A34-0359-4ADC-AC89-55AE7E75FBA0}"/>
              </a:ext>
            </a:extLst>
          </p:cNvPr>
          <p:cNvSpPr/>
          <p:nvPr/>
        </p:nvSpPr>
        <p:spPr>
          <a:xfrm>
            <a:off x="4209504" y="4427998"/>
            <a:ext cx="609940" cy="502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3" name="Rectangle 12">
            <a:extLst>
              <a:ext uri="{FF2B5EF4-FFF2-40B4-BE49-F238E27FC236}">
                <a16:creationId xmlns:a16="http://schemas.microsoft.com/office/drawing/2014/main" id="{2CE24601-B6F3-4419-BC11-04E4A5464AF8}"/>
              </a:ext>
            </a:extLst>
          </p:cNvPr>
          <p:cNvSpPr/>
          <p:nvPr/>
        </p:nvSpPr>
        <p:spPr>
          <a:xfrm>
            <a:off x="2374997" y="4398475"/>
            <a:ext cx="609940" cy="502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Tree>
    <p:extLst>
      <p:ext uri="{BB962C8B-B14F-4D97-AF65-F5344CB8AC3E}">
        <p14:creationId xmlns:p14="http://schemas.microsoft.com/office/powerpoint/2010/main" val="157279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DAF1-B116-44F7-800D-A1BDE3609721}"/>
              </a:ext>
            </a:extLst>
          </p:cNvPr>
          <p:cNvSpPr>
            <a:spLocks noGrp="1"/>
          </p:cNvSpPr>
          <p:nvPr>
            <p:ph type="title"/>
          </p:nvPr>
        </p:nvSpPr>
        <p:spPr>
          <a:xfrm>
            <a:off x="1337186" y="365126"/>
            <a:ext cx="10373033" cy="726256"/>
          </a:xfrm>
        </p:spPr>
        <p:txBody>
          <a:bodyPr>
            <a:noAutofit/>
          </a:bodyPr>
          <a:lstStyle/>
          <a:p>
            <a:r>
              <a:rPr lang="en-US" sz="2400" dirty="0"/>
              <a:t>Difference between rest parameters and the arguments object</a:t>
            </a:r>
            <a:br>
              <a:rPr lang="en-US" sz="2400" dirty="0"/>
            </a:br>
            <a:endParaRPr lang="en-IN" sz="2400" dirty="0"/>
          </a:p>
        </p:txBody>
      </p:sp>
      <p:sp>
        <p:nvSpPr>
          <p:cNvPr id="3" name="Content Placeholder 2">
            <a:extLst>
              <a:ext uri="{FF2B5EF4-FFF2-40B4-BE49-F238E27FC236}">
                <a16:creationId xmlns:a16="http://schemas.microsoft.com/office/drawing/2014/main" id="{814829B8-C8C4-41DC-BB99-AD6621C2863D}"/>
              </a:ext>
            </a:extLst>
          </p:cNvPr>
          <p:cNvSpPr>
            <a:spLocks noGrp="1"/>
          </p:cNvSpPr>
          <p:nvPr>
            <p:ph idx="1"/>
          </p:nvPr>
        </p:nvSpPr>
        <p:spPr>
          <a:xfrm>
            <a:off x="371166" y="911225"/>
            <a:ext cx="10373034" cy="5066788"/>
          </a:xfrm>
        </p:spPr>
        <p:txBody>
          <a:bodyPr>
            <a:normAutofit lnSpcReduction="10000"/>
          </a:bodyPr>
          <a:lstStyle/>
          <a:p>
            <a:endParaRPr lang="en-US" dirty="0"/>
          </a:p>
          <a:p>
            <a:r>
              <a:rPr lang="en-US" dirty="0"/>
              <a:t>There are three main differences between rest parameters and the arguments object:</a:t>
            </a:r>
          </a:p>
          <a:p>
            <a:endParaRPr lang="en-US" dirty="0"/>
          </a:p>
          <a:p>
            <a:r>
              <a:rPr lang="en-US" dirty="0"/>
              <a:t>rest parameters are only the ones that haven't been given a separate name, while the arguments object contains all arguments passed to the function;</a:t>
            </a:r>
          </a:p>
          <a:p>
            <a:r>
              <a:rPr lang="en-US" dirty="0"/>
              <a:t>the arguments object is not a real array, while rest parameters are Array instances, meaning methods like sort, map, </a:t>
            </a:r>
            <a:r>
              <a:rPr lang="en-US" dirty="0" err="1"/>
              <a:t>forEach</a:t>
            </a:r>
            <a:r>
              <a:rPr lang="en-US" dirty="0"/>
              <a:t> or pop can be applied on it directly;</a:t>
            </a:r>
          </a:p>
          <a:p>
            <a:r>
              <a:rPr lang="en-US" dirty="0"/>
              <a:t>the arguments object has additional functionality specific to itself (like the callee property).</a:t>
            </a:r>
            <a:endParaRPr lang="en-IN" dirty="0"/>
          </a:p>
        </p:txBody>
      </p:sp>
    </p:spTree>
    <p:extLst>
      <p:ext uri="{BB962C8B-B14F-4D97-AF65-F5344CB8AC3E}">
        <p14:creationId xmlns:p14="http://schemas.microsoft.com/office/powerpoint/2010/main" val="60477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77E4-68ED-47FD-8331-5808A7DEBBE3}"/>
              </a:ext>
            </a:extLst>
          </p:cNvPr>
          <p:cNvSpPr>
            <a:spLocks noGrp="1"/>
          </p:cNvSpPr>
          <p:nvPr>
            <p:ph type="title"/>
          </p:nvPr>
        </p:nvSpPr>
        <p:spPr>
          <a:xfrm>
            <a:off x="1268361" y="-99961"/>
            <a:ext cx="2615381" cy="781000"/>
          </a:xfrm>
        </p:spPr>
        <p:txBody>
          <a:bodyPr/>
          <a:lstStyle/>
          <a:p>
            <a:r>
              <a:rPr lang="en-IN" dirty="0"/>
              <a:t>spread</a:t>
            </a:r>
          </a:p>
        </p:txBody>
      </p:sp>
      <p:sp>
        <p:nvSpPr>
          <p:cNvPr id="3" name="Content Placeholder 2">
            <a:extLst>
              <a:ext uri="{FF2B5EF4-FFF2-40B4-BE49-F238E27FC236}">
                <a16:creationId xmlns:a16="http://schemas.microsoft.com/office/drawing/2014/main" id="{340BB31B-EDF6-472F-B930-E66BAB13C0FD}"/>
              </a:ext>
            </a:extLst>
          </p:cNvPr>
          <p:cNvSpPr>
            <a:spLocks noGrp="1"/>
          </p:cNvSpPr>
          <p:nvPr>
            <p:ph idx="1"/>
          </p:nvPr>
        </p:nvSpPr>
        <p:spPr>
          <a:xfrm>
            <a:off x="838200" y="1994049"/>
            <a:ext cx="10577052" cy="4182913"/>
          </a:xfrm>
        </p:spPr>
        <p:txBody>
          <a:bodyPr>
            <a:noAutofit/>
          </a:bodyPr>
          <a:lstStyle/>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&lt;script&gt;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"use strict";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function</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err="1">
                <a:solidFill>
                  <a:srgbClr val="DD4A68"/>
                </a:solidFill>
                <a:effectLst/>
                <a:latin typeface="Consolas" panose="020B0609020204030204" pitchFamily="49" charset="0"/>
                <a:ea typeface="Times New Roman" panose="02020603050405020304" pitchFamily="18" charset="0"/>
                <a:cs typeface="Consolas" panose="020B0609020204030204" pitchFamily="49" charset="0"/>
              </a:rPr>
              <a:t>myFunction</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x</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y</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z</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a:solidFill>
                  <a:srgbClr val="333333"/>
                </a:solidFill>
                <a:latin typeface="Consolas" panose="020B0609020204030204" pitchFamily="49" charset="0"/>
                <a:ea typeface="Times New Roman" panose="02020603050405020304" pitchFamily="18" charset="0"/>
                <a:cs typeface="Consolas" panose="020B0609020204030204" pitchFamily="49" charset="0"/>
              </a:rPr>
              <a:t> return </a:t>
            </a:r>
            <a:r>
              <a:rPr lang="en-IN" sz="1200" dirty="0" err="1">
                <a:solidFill>
                  <a:srgbClr val="333333"/>
                </a:solidFill>
                <a:latin typeface="Consolas" panose="020B0609020204030204" pitchFamily="49" charset="0"/>
                <a:ea typeface="Times New Roman" panose="02020603050405020304" pitchFamily="18" charset="0"/>
                <a:cs typeface="Consolas" panose="020B0609020204030204" pitchFamily="49" charset="0"/>
              </a:rPr>
              <a:t>x+y+z</a:t>
            </a:r>
            <a:r>
              <a:rPr lang="en-IN" sz="1200" dirty="0">
                <a:solidFill>
                  <a:srgbClr val="333333"/>
                </a:solidFill>
                <a:latin typeface="Consolas" panose="020B0609020204030204" pitchFamily="49" charset="0"/>
                <a:ea typeface="Times New Roman" panose="02020603050405020304" pitchFamily="18" charset="0"/>
                <a:cs typeface="Consolas" panose="020B0609020204030204" pitchFamily="49" charset="0"/>
              </a:rPr>
              <a: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var</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err="1">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args</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a:solidFill>
                  <a:srgbClr val="A67F5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0</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1</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2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2</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77AA"/>
                </a:solidFill>
                <a:latin typeface="Consolas" panose="020B0609020204030204" pitchFamily="49" charset="0"/>
              </a:rPr>
              <a:t>var</a:t>
            </a:r>
            <a:r>
              <a:rPr lang="en-IN" sz="1200" dirty="0">
                <a:effectLst/>
                <a:latin typeface="Consolas" panose="020B0609020204030204" pitchFamily="49" charset="0"/>
                <a:ea typeface="Times New Roman" panose="02020603050405020304" pitchFamily="18" charset="0"/>
                <a:cs typeface="Consolas" panose="020B0609020204030204" pitchFamily="49" charset="0"/>
              </a:rPr>
              <a:t> r</a:t>
            </a:r>
            <a:r>
              <a:rPr lang="en-IN" sz="1200" dirty="0">
                <a:solidFill>
                  <a:srgbClr val="DD4A68"/>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err="1">
                <a:solidFill>
                  <a:srgbClr val="DD4A68"/>
                </a:solidFill>
                <a:effectLst/>
                <a:latin typeface="Consolas" panose="020B0609020204030204" pitchFamily="49" charset="0"/>
                <a:ea typeface="Times New Roman" panose="02020603050405020304" pitchFamily="18" charset="0"/>
                <a:cs typeface="Consolas" panose="020B0609020204030204" pitchFamily="49" charset="0"/>
              </a:rPr>
              <a:t>myFunction</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200" dirty="0" err="1">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args</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999999"/>
                </a:solidFill>
                <a:latin typeface="Consolas" panose="020B0609020204030204" pitchFamily="49" charset="0"/>
                <a:ea typeface="Times New Roman" panose="02020603050405020304" pitchFamily="18" charset="0"/>
                <a:cs typeface="Consolas" panose="020B0609020204030204" pitchFamily="49" charset="0"/>
              </a:rPr>
              <a:t>c</a:t>
            </a:r>
            <a:r>
              <a:rPr lang="en-IN" sz="12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onsole.log(r);</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&lt;/script&gt;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800"/>
              </a:spcAft>
            </a:pPr>
            <a:r>
              <a:rPr lang="en-IN" sz="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Any argument in the argument list can use spread syntax and it can be used multiple times.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p:txBody>
      </p:sp>
      <p:graphicFrame>
        <p:nvGraphicFramePr>
          <p:cNvPr id="4" name="Table 4">
            <a:extLst>
              <a:ext uri="{FF2B5EF4-FFF2-40B4-BE49-F238E27FC236}">
                <a16:creationId xmlns:a16="http://schemas.microsoft.com/office/drawing/2014/main" id="{9DD6DF1C-E10D-4A9B-B7D5-B0F83629043C}"/>
              </a:ext>
            </a:extLst>
          </p:cNvPr>
          <p:cNvGraphicFramePr>
            <a:graphicFrameLocks noGrp="1"/>
          </p:cNvGraphicFramePr>
          <p:nvPr>
            <p:extLst>
              <p:ext uri="{D42A27DB-BD31-4B8C-83A1-F6EECF244321}">
                <p14:modId xmlns:p14="http://schemas.microsoft.com/office/powerpoint/2010/main" val="2121281746"/>
              </p:ext>
            </p:extLst>
          </p:nvPr>
        </p:nvGraphicFramePr>
        <p:xfrm>
          <a:off x="5237316" y="4180621"/>
          <a:ext cx="3936180" cy="841752"/>
        </p:xfrm>
        <a:graphic>
          <a:graphicData uri="http://schemas.openxmlformats.org/drawingml/2006/table">
            <a:tbl>
              <a:tblPr firstRow="1" bandRow="1">
                <a:tableStyleId>{5C22544A-7EE6-4342-B048-85BDC9FD1C3A}</a:tableStyleId>
              </a:tblPr>
              <a:tblGrid>
                <a:gridCol w="1312060">
                  <a:extLst>
                    <a:ext uri="{9D8B030D-6E8A-4147-A177-3AD203B41FA5}">
                      <a16:colId xmlns:a16="http://schemas.microsoft.com/office/drawing/2014/main" val="1519837533"/>
                    </a:ext>
                  </a:extLst>
                </a:gridCol>
                <a:gridCol w="1312060">
                  <a:extLst>
                    <a:ext uri="{9D8B030D-6E8A-4147-A177-3AD203B41FA5}">
                      <a16:colId xmlns:a16="http://schemas.microsoft.com/office/drawing/2014/main" val="261210329"/>
                    </a:ext>
                  </a:extLst>
                </a:gridCol>
                <a:gridCol w="1312060">
                  <a:extLst>
                    <a:ext uri="{9D8B030D-6E8A-4147-A177-3AD203B41FA5}">
                      <a16:colId xmlns:a16="http://schemas.microsoft.com/office/drawing/2014/main" val="2754342169"/>
                    </a:ext>
                  </a:extLst>
                </a:gridCol>
              </a:tblGrid>
              <a:tr h="420876">
                <a:tc>
                  <a:txBody>
                    <a:bodyPr/>
                    <a:lstStyle/>
                    <a:p>
                      <a:r>
                        <a:rPr lang="en-IN" dirty="0"/>
                        <a:t>0</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3073445469"/>
                  </a:ext>
                </a:extLst>
              </a:tr>
              <a:tr h="420876">
                <a:tc>
                  <a:txBody>
                    <a:bodyPr/>
                    <a:lstStyle/>
                    <a:p>
                      <a:r>
                        <a:rPr lang="en-IN" dirty="0"/>
                        <a:t>0</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870125088"/>
                  </a:ext>
                </a:extLst>
              </a:tr>
            </a:tbl>
          </a:graphicData>
        </a:graphic>
      </p:graphicFrame>
      <p:sp>
        <p:nvSpPr>
          <p:cNvPr id="5" name="Rectangle 4">
            <a:extLst>
              <a:ext uri="{FF2B5EF4-FFF2-40B4-BE49-F238E27FC236}">
                <a16:creationId xmlns:a16="http://schemas.microsoft.com/office/drawing/2014/main" id="{275402AE-EF7C-42E4-9962-C8BE62A85732}"/>
              </a:ext>
            </a:extLst>
          </p:cNvPr>
          <p:cNvSpPr/>
          <p:nvPr/>
        </p:nvSpPr>
        <p:spPr>
          <a:xfrm>
            <a:off x="5722374" y="2507226"/>
            <a:ext cx="580103"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 name="Rectangle 6">
            <a:extLst>
              <a:ext uri="{FF2B5EF4-FFF2-40B4-BE49-F238E27FC236}">
                <a16:creationId xmlns:a16="http://schemas.microsoft.com/office/drawing/2014/main" id="{561EFF25-B217-4CBA-8B8F-5077EEDCF43F}"/>
              </a:ext>
            </a:extLst>
          </p:cNvPr>
          <p:cNvSpPr/>
          <p:nvPr/>
        </p:nvSpPr>
        <p:spPr>
          <a:xfrm>
            <a:off x="6915354" y="2507226"/>
            <a:ext cx="580103"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9" name="Rectangle 8">
            <a:extLst>
              <a:ext uri="{FF2B5EF4-FFF2-40B4-BE49-F238E27FC236}">
                <a16:creationId xmlns:a16="http://schemas.microsoft.com/office/drawing/2014/main" id="{7E0ECFD6-4499-453B-BE9E-12E440D134E4}"/>
              </a:ext>
            </a:extLst>
          </p:cNvPr>
          <p:cNvSpPr/>
          <p:nvPr/>
        </p:nvSpPr>
        <p:spPr>
          <a:xfrm>
            <a:off x="8324235" y="2531806"/>
            <a:ext cx="580103"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0" name="TextBox 9">
            <a:extLst>
              <a:ext uri="{FF2B5EF4-FFF2-40B4-BE49-F238E27FC236}">
                <a16:creationId xmlns:a16="http://schemas.microsoft.com/office/drawing/2014/main" id="{411C8143-F23D-4524-972C-D3891BAB8778}"/>
              </a:ext>
            </a:extLst>
          </p:cNvPr>
          <p:cNvSpPr txBox="1"/>
          <p:nvPr/>
        </p:nvSpPr>
        <p:spPr>
          <a:xfrm>
            <a:off x="5815372" y="1957362"/>
            <a:ext cx="487105" cy="369332"/>
          </a:xfrm>
          <a:prstGeom prst="rect">
            <a:avLst/>
          </a:prstGeom>
          <a:noFill/>
        </p:spPr>
        <p:txBody>
          <a:bodyPr wrap="square" rtlCol="0">
            <a:spAutoFit/>
          </a:bodyPr>
          <a:lstStyle/>
          <a:p>
            <a:r>
              <a:rPr lang="en-IN" dirty="0"/>
              <a:t>x</a:t>
            </a:r>
          </a:p>
        </p:txBody>
      </p:sp>
      <p:sp>
        <p:nvSpPr>
          <p:cNvPr id="12" name="TextBox 11">
            <a:extLst>
              <a:ext uri="{FF2B5EF4-FFF2-40B4-BE49-F238E27FC236}">
                <a16:creationId xmlns:a16="http://schemas.microsoft.com/office/drawing/2014/main" id="{D354C0C4-BDDB-4D79-B6AC-0734A8113624}"/>
              </a:ext>
            </a:extLst>
          </p:cNvPr>
          <p:cNvSpPr txBox="1"/>
          <p:nvPr/>
        </p:nvSpPr>
        <p:spPr>
          <a:xfrm>
            <a:off x="7008352" y="1930565"/>
            <a:ext cx="487105" cy="369332"/>
          </a:xfrm>
          <a:prstGeom prst="rect">
            <a:avLst/>
          </a:prstGeom>
          <a:noFill/>
        </p:spPr>
        <p:txBody>
          <a:bodyPr wrap="square" rtlCol="0">
            <a:spAutoFit/>
          </a:bodyPr>
          <a:lstStyle/>
          <a:p>
            <a:r>
              <a:rPr lang="en-IN" dirty="0"/>
              <a:t>y</a:t>
            </a:r>
          </a:p>
        </p:txBody>
      </p:sp>
      <p:sp>
        <p:nvSpPr>
          <p:cNvPr id="14" name="TextBox 13">
            <a:extLst>
              <a:ext uri="{FF2B5EF4-FFF2-40B4-BE49-F238E27FC236}">
                <a16:creationId xmlns:a16="http://schemas.microsoft.com/office/drawing/2014/main" id="{563F21D2-F7E3-4B37-B929-B183AC8D6973}"/>
              </a:ext>
            </a:extLst>
          </p:cNvPr>
          <p:cNvSpPr txBox="1"/>
          <p:nvPr/>
        </p:nvSpPr>
        <p:spPr>
          <a:xfrm>
            <a:off x="8324235" y="1994050"/>
            <a:ext cx="487105" cy="369332"/>
          </a:xfrm>
          <a:prstGeom prst="rect">
            <a:avLst/>
          </a:prstGeom>
          <a:noFill/>
        </p:spPr>
        <p:txBody>
          <a:bodyPr wrap="square" rtlCol="0">
            <a:spAutoFit/>
          </a:bodyPr>
          <a:lstStyle/>
          <a:p>
            <a:r>
              <a:rPr lang="en-IN" dirty="0"/>
              <a:t>z</a:t>
            </a:r>
          </a:p>
        </p:txBody>
      </p:sp>
      <p:sp>
        <p:nvSpPr>
          <p:cNvPr id="15" name="TextBox 14">
            <a:extLst>
              <a:ext uri="{FF2B5EF4-FFF2-40B4-BE49-F238E27FC236}">
                <a16:creationId xmlns:a16="http://schemas.microsoft.com/office/drawing/2014/main" id="{FDB5A484-0830-48F1-88BB-7C13084D3392}"/>
              </a:ext>
            </a:extLst>
          </p:cNvPr>
          <p:cNvSpPr txBox="1"/>
          <p:nvPr/>
        </p:nvSpPr>
        <p:spPr>
          <a:xfrm>
            <a:off x="5181599" y="3782923"/>
            <a:ext cx="830826" cy="369332"/>
          </a:xfrm>
          <a:prstGeom prst="rect">
            <a:avLst/>
          </a:prstGeom>
          <a:noFill/>
        </p:spPr>
        <p:txBody>
          <a:bodyPr wrap="square" rtlCol="0">
            <a:spAutoFit/>
          </a:bodyPr>
          <a:lstStyle/>
          <a:p>
            <a:r>
              <a:rPr lang="en-IN" dirty="0" err="1"/>
              <a:t>args</a:t>
            </a:r>
            <a:endParaRPr lang="en-IN" dirty="0"/>
          </a:p>
        </p:txBody>
      </p:sp>
      <p:sp>
        <p:nvSpPr>
          <p:cNvPr id="17" name="TextBox 16">
            <a:extLst>
              <a:ext uri="{FF2B5EF4-FFF2-40B4-BE49-F238E27FC236}">
                <a16:creationId xmlns:a16="http://schemas.microsoft.com/office/drawing/2014/main" id="{31DB294A-3850-4552-A271-C1083DCE0281}"/>
              </a:ext>
            </a:extLst>
          </p:cNvPr>
          <p:cNvSpPr txBox="1"/>
          <p:nvPr/>
        </p:nvSpPr>
        <p:spPr>
          <a:xfrm>
            <a:off x="796412" y="765154"/>
            <a:ext cx="10432025" cy="923330"/>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Closely related to rest parameters is the spread operator. While rest parameters allow you to specify that multiple independent arguments should be combined into an array, the spread operator allows you to specify an array that should be split and have its items passed in as separate arguments to a function</a:t>
            </a:r>
            <a:endParaRPr lang="en-IN" dirty="0"/>
          </a:p>
        </p:txBody>
      </p:sp>
    </p:spTree>
    <p:extLst>
      <p:ext uri="{BB962C8B-B14F-4D97-AF65-F5344CB8AC3E}">
        <p14:creationId xmlns:p14="http://schemas.microsoft.com/office/powerpoint/2010/main" val="227039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B9802-A0BC-4D10-844E-138F69B91E86}"/>
              </a:ext>
            </a:extLst>
          </p:cNvPr>
          <p:cNvSpPr>
            <a:spLocks noGrp="1"/>
          </p:cNvSpPr>
          <p:nvPr>
            <p:ph idx="1"/>
          </p:nvPr>
        </p:nvSpPr>
        <p:spPr>
          <a:xfrm>
            <a:off x="838200" y="1825625"/>
            <a:ext cx="9770806" cy="4351338"/>
          </a:xfrm>
        </p:spPr>
        <p:txBody>
          <a:bodyPr/>
          <a:lstStyle/>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&lt;script&gt;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"use strict";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function</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DD4A68"/>
                </a:solidFill>
                <a:effectLst/>
                <a:latin typeface="Consolas" panose="020B0609020204030204" pitchFamily="49" charset="0"/>
                <a:ea typeface="Times New Roman" panose="02020603050405020304" pitchFamily="18" charset="0"/>
                <a:cs typeface="Consolas" panose="020B0609020204030204" pitchFamily="49" charset="0"/>
              </a:rPr>
              <a:t>myFunction</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v</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w</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x</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y</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z</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var</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args</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A67F5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0</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1</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DD4A68"/>
                </a:solidFill>
                <a:effectLst/>
                <a:latin typeface="Consolas" panose="020B0609020204030204" pitchFamily="49" charset="0"/>
                <a:ea typeface="Times New Roman" panose="02020603050405020304" pitchFamily="18" charset="0"/>
                <a:cs typeface="Consolas" panose="020B0609020204030204" pitchFamily="49" charset="0"/>
              </a:rPr>
              <a:t>myFunction</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A67F5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1</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err="1">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args</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333333"/>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990055"/>
                </a:solidFill>
                <a:effectLst/>
                <a:latin typeface="Consolas" panose="020B0609020204030204" pitchFamily="49" charset="0"/>
                <a:ea typeface="Times New Roman" panose="02020603050405020304" pitchFamily="18" charset="0"/>
                <a:cs typeface="Consolas" panose="020B0609020204030204" pitchFamily="49" charset="0"/>
              </a:rPr>
              <a:t>2</a:t>
            </a:r>
            <a:r>
              <a:rPr lang="en-IN" sz="1800" dirty="0">
                <a:solidFill>
                  <a:srgbClr val="999999"/>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dirty="0">
                <a:solidFill>
                  <a:srgbClr val="0077AA"/>
                </a:solidFill>
                <a:effectLst/>
                <a:latin typeface="Consolas" panose="020B0609020204030204" pitchFamily="49" charset="0"/>
                <a:ea typeface="Times New Roman" panose="02020603050405020304" pitchFamily="18" charset="0"/>
                <a:cs typeface="Consolas" panose="020B0609020204030204" pitchFamily="49" charset="0"/>
              </a:rPr>
              <a:t>&lt;script&gt;</a:t>
            </a:r>
          </a:p>
          <a:p>
            <a:endParaRPr lang="en-IN" dirty="0"/>
          </a:p>
        </p:txBody>
      </p:sp>
      <p:sp>
        <p:nvSpPr>
          <p:cNvPr id="5" name="TextBox 4">
            <a:extLst>
              <a:ext uri="{FF2B5EF4-FFF2-40B4-BE49-F238E27FC236}">
                <a16:creationId xmlns:a16="http://schemas.microsoft.com/office/drawing/2014/main" id="{8760246E-126B-41F0-8FC2-7765DE71742D}"/>
              </a:ext>
            </a:extLst>
          </p:cNvPr>
          <p:cNvSpPr txBox="1"/>
          <p:nvPr/>
        </p:nvSpPr>
        <p:spPr>
          <a:xfrm>
            <a:off x="1091381" y="835742"/>
            <a:ext cx="9615948" cy="369332"/>
          </a:xfrm>
          <a:prstGeom prst="rect">
            <a:avLst/>
          </a:prstGeom>
          <a:noFill/>
        </p:spPr>
        <p:txBody>
          <a:bodyPr wrap="square" rtlCol="0">
            <a:spAutoFit/>
          </a:bodyPr>
          <a:lstStyle/>
          <a:p>
            <a:r>
              <a:rPr lang="en-IN" dirty="0"/>
              <a:t>Spread parameter can be written any where in function call.</a:t>
            </a:r>
          </a:p>
        </p:txBody>
      </p:sp>
      <p:sp>
        <p:nvSpPr>
          <p:cNvPr id="7" name="Rectangle 6">
            <a:extLst>
              <a:ext uri="{FF2B5EF4-FFF2-40B4-BE49-F238E27FC236}">
                <a16:creationId xmlns:a16="http://schemas.microsoft.com/office/drawing/2014/main" id="{9D4E89C8-7FF3-44AF-A002-C0886A93D82E}"/>
              </a:ext>
            </a:extLst>
          </p:cNvPr>
          <p:cNvSpPr/>
          <p:nvPr/>
        </p:nvSpPr>
        <p:spPr>
          <a:xfrm>
            <a:off x="6253316" y="2042786"/>
            <a:ext cx="580103"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1" name="Rectangle 10">
            <a:extLst>
              <a:ext uri="{FF2B5EF4-FFF2-40B4-BE49-F238E27FC236}">
                <a16:creationId xmlns:a16="http://schemas.microsoft.com/office/drawing/2014/main" id="{05FC6874-944D-4365-9162-518C7A0F8AC1}"/>
              </a:ext>
            </a:extLst>
          </p:cNvPr>
          <p:cNvSpPr/>
          <p:nvPr/>
        </p:nvSpPr>
        <p:spPr>
          <a:xfrm>
            <a:off x="8855177" y="2067366"/>
            <a:ext cx="580103"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3" name="TextBox 12">
            <a:extLst>
              <a:ext uri="{FF2B5EF4-FFF2-40B4-BE49-F238E27FC236}">
                <a16:creationId xmlns:a16="http://schemas.microsoft.com/office/drawing/2014/main" id="{908EEAFA-3C40-45C8-B590-4A1A2EE51D98}"/>
              </a:ext>
            </a:extLst>
          </p:cNvPr>
          <p:cNvSpPr txBox="1"/>
          <p:nvPr/>
        </p:nvSpPr>
        <p:spPr>
          <a:xfrm>
            <a:off x="6346314" y="1483090"/>
            <a:ext cx="487105" cy="369332"/>
          </a:xfrm>
          <a:prstGeom prst="rect">
            <a:avLst/>
          </a:prstGeom>
          <a:noFill/>
        </p:spPr>
        <p:txBody>
          <a:bodyPr wrap="square" rtlCol="0">
            <a:spAutoFit/>
          </a:bodyPr>
          <a:lstStyle/>
          <a:p>
            <a:r>
              <a:rPr lang="en-IN" dirty="0"/>
              <a:t>v</a:t>
            </a:r>
          </a:p>
        </p:txBody>
      </p:sp>
      <p:sp>
        <p:nvSpPr>
          <p:cNvPr id="15" name="TextBox 14">
            <a:extLst>
              <a:ext uri="{FF2B5EF4-FFF2-40B4-BE49-F238E27FC236}">
                <a16:creationId xmlns:a16="http://schemas.microsoft.com/office/drawing/2014/main" id="{4153D504-F1ED-41C0-AAA8-B5D359AD54D2}"/>
              </a:ext>
            </a:extLst>
          </p:cNvPr>
          <p:cNvSpPr txBox="1"/>
          <p:nvPr/>
        </p:nvSpPr>
        <p:spPr>
          <a:xfrm>
            <a:off x="7113640" y="1547609"/>
            <a:ext cx="487105" cy="369332"/>
          </a:xfrm>
          <a:prstGeom prst="rect">
            <a:avLst/>
          </a:prstGeom>
          <a:noFill/>
        </p:spPr>
        <p:txBody>
          <a:bodyPr wrap="square" rtlCol="0">
            <a:spAutoFit/>
          </a:bodyPr>
          <a:lstStyle/>
          <a:p>
            <a:r>
              <a:rPr lang="en-IN" dirty="0"/>
              <a:t>w</a:t>
            </a:r>
          </a:p>
        </p:txBody>
      </p:sp>
      <p:sp>
        <p:nvSpPr>
          <p:cNvPr id="17" name="TextBox 16">
            <a:extLst>
              <a:ext uri="{FF2B5EF4-FFF2-40B4-BE49-F238E27FC236}">
                <a16:creationId xmlns:a16="http://schemas.microsoft.com/office/drawing/2014/main" id="{F69AA2C5-CEEA-4F6E-9A22-3ABD606850F2}"/>
              </a:ext>
            </a:extLst>
          </p:cNvPr>
          <p:cNvSpPr txBox="1"/>
          <p:nvPr/>
        </p:nvSpPr>
        <p:spPr>
          <a:xfrm>
            <a:off x="7880966" y="1667756"/>
            <a:ext cx="487105" cy="369332"/>
          </a:xfrm>
          <a:prstGeom prst="rect">
            <a:avLst/>
          </a:prstGeom>
          <a:noFill/>
        </p:spPr>
        <p:txBody>
          <a:bodyPr wrap="square" rtlCol="0">
            <a:spAutoFit/>
          </a:bodyPr>
          <a:lstStyle/>
          <a:p>
            <a:r>
              <a:rPr lang="en-IN" dirty="0"/>
              <a:t>x</a:t>
            </a:r>
          </a:p>
        </p:txBody>
      </p:sp>
      <p:sp>
        <p:nvSpPr>
          <p:cNvPr id="23" name="TextBox 22">
            <a:extLst>
              <a:ext uri="{FF2B5EF4-FFF2-40B4-BE49-F238E27FC236}">
                <a16:creationId xmlns:a16="http://schemas.microsoft.com/office/drawing/2014/main" id="{D24A9D95-3E7A-4AF9-A0D9-93735BF60A81}"/>
              </a:ext>
            </a:extLst>
          </p:cNvPr>
          <p:cNvSpPr txBox="1"/>
          <p:nvPr/>
        </p:nvSpPr>
        <p:spPr>
          <a:xfrm>
            <a:off x="8855177" y="1559026"/>
            <a:ext cx="487105" cy="369332"/>
          </a:xfrm>
          <a:prstGeom prst="rect">
            <a:avLst/>
          </a:prstGeom>
          <a:noFill/>
        </p:spPr>
        <p:txBody>
          <a:bodyPr wrap="square" rtlCol="0">
            <a:spAutoFit/>
          </a:bodyPr>
          <a:lstStyle/>
          <a:p>
            <a:r>
              <a:rPr lang="en-IN" dirty="0"/>
              <a:t>y</a:t>
            </a:r>
          </a:p>
        </p:txBody>
      </p:sp>
      <p:sp>
        <p:nvSpPr>
          <p:cNvPr id="28" name="Rectangle 27">
            <a:extLst>
              <a:ext uri="{FF2B5EF4-FFF2-40B4-BE49-F238E27FC236}">
                <a16:creationId xmlns:a16="http://schemas.microsoft.com/office/drawing/2014/main" id="{B87FF46B-53AE-4522-A2BC-386303EC863A}"/>
              </a:ext>
            </a:extLst>
          </p:cNvPr>
          <p:cNvSpPr/>
          <p:nvPr/>
        </p:nvSpPr>
        <p:spPr>
          <a:xfrm>
            <a:off x="7108722" y="2062184"/>
            <a:ext cx="580103"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30" name="Rectangle 29">
            <a:extLst>
              <a:ext uri="{FF2B5EF4-FFF2-40B4-BE49-F238E27FC236}">
                <a16:creationId xmlns:a16="http://schemas.microsoft.com/office/drawing/2014/main" id="{DE4CC490-FB95-47CF-A330-F9A29FF17A2B}"/>
              </a:ext>
            </a:extLst>
          </p:cNvPr>
          <p:cNvSpPr/>
          <p:nvPr/>
        </p:nvSpPr>
        <p:spPr>
          <a:xfrm>
            <a:off x="7837538" y="2103894"/>
            <a:ext cx="580103"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32" name="Rectangle 31">
            <a:extLst>
              <a:ext uri="{FF2B5EF4-FFF2-40B4-BE49-F238E27FC236}">
                <a16:creationId xmlns:a16="http://schemas.microsoft.com/office/drawing/2014/main" id="{B1A0021C-0C29-4D76-95AE-A1A0A32282A8}"/>
              </a:ext>
            </a:extLst>
          </p:cNvPr>
          <p:cNvSpPr/>
          <p:nvPr/>
        </p:nvSpPr>
        <p:spPr>
          <a:xfrm>
            <a:off x="6179574" y="4001294"/>
            <a:ext cx="580103"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aphicFrame>
        <p:nvGraphicFramePr>
          <p:cNvPr id="33" name="Table 33">
            <a:extLst>
              <a:ext uri="{FF2B5EF4-FFF2-40B4-BE49-F238E27FC236}">
                <a16:creationId xmlns:a16="http://schemas.microsoft.com/office/drawing/2014/main" id="{DE5770DC-ADFD-496B-8716-C06F90A64AED}"/>
              </a:ext>
            </a:extLst>
          </p:cNvPr>
          <p:cNvGraphicFramePr>
            <a:graphicFrameLocks noGrp="1"/>
          </p:cNvGraphicFramePr>
          <p:nvPr>
            <p:extLst>
              <p:ext uri="{D42A27DB-BD31-4B8C-83A1-F6EECF244321}">
                <p14:modId xmlns:p14="http://schemas.microsoft.com/office/powerpoint/2010/main" val="4068377251"/>
              </p:ext>
            </p:extLst>
          </p:nvPr>
        </p:nvGraphicFramePr>
        <p:xfrm>
          <a:off x="7023508" y="4019650"/>
          <a:ext cx="1330634" cy="451119"/>
        </p:xfrm>
        <a:graphic>
          <a:graphicData uri="http://schemas.openxmlformats.org/drawingml/2006/table">
            <a:tbl>
              <a:tblPr firstRow="1" bandRow="1"/>
              <a:tblGrid>
                <a:gridCol w="665317">
                  <a:extLst>
                    <a:ext uri="{9D8B030D-6E8A-4147-A177-3AD203B41FA5}">
                      <a16:colId xmlns:a16="http://schemas.microsoft.com/office/drawing/2014/main" val="4026464550"/>
                    </a:ext>
                  </a:extLst>
                </a:gridCol>
                <a:gridCol w="665317">
                  <a:extLst>
                    <a:ext uri="{9D8B030D-6E8A-4147-A177-3AD203B41FA5}">
                      <a16:colId xmlns:a16="http://schemas.microsoft.com/office/drawing/2014/main" val="1284021188"/>
                    </a:ext>
                  </a:extLst>
                </a:gridCol>
              </a:tblGrid>
              <a:tr h="451119">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3610314150"/>
                  </a:ext>
                </a:extLst>
              </a:tr>
            </a:tbl>
          </a:graphicData>
        </a:graphic>
      </p:graphicFrame>
      <p:sp>
        <p:nvSpPr>
          <p:cNvPr id="35" name="Rectangle 34">
            <a:extLst>
              <a:ext uri="{FF2B5EF4-FFF2-40B4-BE49-F238E27FC236}">
                <a16:creationId xmlns:a16="http://schemas.microsoft.com/office/drawing/2014/main" id="{7D3E1272-EA5A-45D3-AFA8-A3EE0D4B4946}"/>
              </a:ext>
            </a:extLst>
          </p:cNvPr>
          <p:cNvSpPr/>
          <p:nvPr/>
        </p:nvSpPr>
        <p:spPr>
          <a:xfrm>
            <a:off x="8901470" y="3964724"/>
            <a:ext cx="580103"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7" name="TextBox 36">
            <a:extLst>
              <a:ext uri="{FF2B5EF4-FFF2-40B4-BE49-F238E27FC236}">
                <a16:creationId xmlns:a16="http://schemas.microsoft.com/office/drawing/2014/main" id="{EE3B7E95-2EBC-4457-92F6-7B0F18B0C206}"/>
              </a:ext>
            </a:extLst>
          </p:cNvPr>
          <p:cNvSpPr txBox="1"/>
          <p:nvPr/>
        </p:nvSpPr>
        <p:spPr>
          <a:xfrm>
            <a:off x="7577598" y="4564119"/>
            <a:ext cx="840043" cy="369332"/>
          </a:xfrm>
          <a:prstGeom prst="rect">
            <a:avLst/>
          </a:prstGeom>
          <a:noFill/>
        </p:spPr>
        <p:txBody>
          <a:bodyPr wrap="square" rtlCol="0">
            <a:spAutoFit/>
          </a:bodyPr>
          <a:lstStyle/>
          <a:p>
            <a:r>
              <a:rPr lang="en-IN" dirty="0" err="1"/>
              <a:t>args</a:t>
            </a:r>
            <a:endParaRPr lang="en-IN" dirty="0"/>
          </a:p>
        </p:txBody>
      </p:sp>
    </p:spTree>
    <p:extLst>
      <p:ext uri="{BB962C8B-B14F-4D97-AF65-F5344CB8AC3E}">
        <p14:creationId xmlns:p14="http://schemas.microsoft.com/office/powerpoint/2010/main" val="40834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870B-5096-4467-A546-D5F481E82338}"/>
              </a:ext>
            </a:extLst>
          </p:cNvPr>
          <p:cNvSpPr>
            <a:spLocks noGrp="1"/>
          </p:cNvSpPr>
          <p:nvPr>
            <p:ph type="title"/>
          </p:nvPr>
        </p:nvSpPr>
        <p:spPr>
          <a:xfrm>
            <a:off x="1122106" y="0"/>
            <a:ext cx="10460294" cy="519778"/>
          </a:xfrm>
        </p:spPr>
        <p:txBody>
          <a:bodyPr>
            <a:normAutofit fontScale="90000"/>
          </a:bodyPr>
          <a:lstStyle/>
          <a:p>
            <a:r>
              <a:rPr lang="en-IN" dirty="0"/>
              <a:t>“use strict” is good practice else see the problem</a:t>
            </a:r>
          </a:p>
        </p:txBody>
      </p:sp>
      <p:sp>
        <p:nvSpPr>
          <p:cNvPr id="3" name="Content Placeholder 2">
            <a:extLst>
              <a:ext uri="{FF2B5EF4-FFF2-40B4-BE49-F238E27FC236}">
                <a16:creationId xmlns:a16="http://schemas.microsoft.com/office/drawing/2014/main" id="{41DF460A-43CA-4D49-AD57-B2DA87E1A150}"/>
              </a:ext>
            </a:extLst>
          </p:cNvPr>
          <p:cNvSpPr>
            <a:spLocks noGrp="1"/>
          </p:cNvSpPr>
          <p:nvPr>
            <p:ph idx="1"/>
          </p:nvPr>
        </p:nvSpPr>
        <p:spPr>
          <a:xfrm>
            <a:off x="353961" y="766916"/>
            <a:ext cx="10999839" cy="5410047"/>
          </a:xfrm>
        </p:spPr>
        <p:txBody>
          <a:bodyPr>
            <a:normAutofit fontScale="62500" lnSpcReduction="20000"/>
          </a:bodyPr>
          <a:lstStyle/>
          <a:p>
            <a:pPr marL="0" indent="0">
              <a:buNone/>
            </a:pPr>
            <a:r>
              <a:rPr lang="en-IN" b="0" dirty="0">
                <a:solidFill>
                  <a:srgbClr val="800000"/>
                </a:solidFill>
                <a:effectLst/>
                <a:latin typeface="Consolas" panose="020B0609020204030204" pitchFamily="49" charset="0"/>
              </a:rPr>
              <a:t>&lt;script&gt;</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//observe you have not used use strict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//global variable</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call</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dirty="0">
                <a:solidFill>
                  <a:srgbClr val="000000"/>
                </a:solidFill>
                <a:latin typeface="Consolas" panose="020B0609020204030204" pitchFamily="49" charset="0"/>
              </a:rPr>
              <a:t>     </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//global variable</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7</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//local variable</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"welcome"</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alert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"hi"</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9</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document.write</a:t>
            </a:r>
            <a:r>
              <a:rPr lang="en-IN" b="0" dirty="0">
                <a:solidFill>
                  <a:srgbClr val="008000"/>
                </a:solidFill>
                <a:effectLst/>
                <a:latin typeface="Consolas" panose="020B0609020204030204" pitchFamily="49" charset="0"/>
              </a:rPr>
              <a:t>(a); //uninitialized variable as function call is not done yet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call</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//5  as it is define after function call</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document.write</a:t>
            </a:r>
            <a:r>
              <a:rPr lang="en-IN" b="0" dirty="0">
                <a:solidFill>
                  <a:srgbClr val="008000"/>
                </a:solidFill>
                <a:effectLst/>
                <a:latin typeface="Consolas" panose="020B0609020204030204" pitchFamily="49" charset="0"/>
              </a:rPr>
              <a:t>("with </a:t>
            </a:r>
            <a:r>
              <a:rPr lang="en-IN" b="0" dirty="0" err="1">
                <a:solidFill>
                  <a:srgbClr val="008000"/>
                </a:solidFill>
                <a:effectLst/>
                <a:latin typeface="Consolas" panose="020B0609020204030204" pitchFamily="49" charset="0"/>
              </a:rPr>
              <a:t>var"+c</a:t>
            </a:r>
            <a:r>
              <a:rPr lang="en-IN" b="0" dirty="0">
                <a:solidFill>
                  <a:srgbClr val="008000"/>
                </a:solidFill>
                <a:effectLst/>
                <a:latin typeface="Consolas" panose="020B0609020204030204" pitchFamily="49" charset="0"/>
              </a:rPr>
              <a:t>); //out of scope</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endParaRPr lang="en-IN" dirty="0"/>
          </a:p>
        </p:txBody>
      </p:sp>
      <p:sp>
        <p:nvSpPr>
          <p:cNvPr id="4" name="Rectangle 3">
            <a:extLst>
              <a:ext uri="{FF2B5EF4-FFF2-40B4-BE49-F238E27FC236}">
                <a16:creationId xmlns:a16="http://schemas.microsoft.com/office/drawing/2014/main" id="{70FDEC7B-42FB-4890-A785-B694F204E27D}"/>
              </a:ext>
            </a:extLst>
          </p:cNvPr>
          <p:cNvSpPr/>
          <p:nvPr/>
        </p:nvSpPr>
        <p:spPr>
          <a:xfrm>
            <a:off x="8366233" y="535073"/>
            <a:ext cx="2883649" cy="13587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IN" dirty="0"/>
              <a:t>external memory block</a:t>
            </a:r>
          </a:p>
          <a:p>
            <a:pPr algn="ctr"/>
            <a:endParaRPr lang="en-IN" dirty="0"/>
          </a:p>
        </p:txBody>
      </p:sp>
      <p:sp>
        <p:nvSpPr>
          <p:cNvPr id="5" name="Rectangle 4">
            <a:extLst>
              <a:ext uri="{FF2B5EF4-FFF2-40B4-BE49-F238E27FC236}">
                <a16:creationId xmlns:a16="http://schemas.microsoft.com/office/drawing/2014/main" id="{3F25319E-5975-4CE7-B849-C51168C434FC}"/>
              </a:ext>
            </a:extLst>
          </p:cNvPr>
          <p:cNvSpPr/>
          <p:nvPr/>
        </p:nvSpPr>
        <p:spPr>
          <a:xfrm>
            <a:off x="8366234" y="1046266"/>
            <a:ext cx="1337906" cy="84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p>
          <a:p>
            <a:pPr algn="ctr"/>
            <a:r>
              <a:rPr lang="en-IN" dirty="0"/>
              <a:t>Undefined  9</a:t>
            </a:r>
          </a:p>
        </p:txBody>
      </p:sp>
      <p:sp>
        <p:nvSpPr>
          <p:cNvPr id="6" name="Rectangle 5">
            <a:extLst>
              <a:ext uri="{FF2B5EF4-FFF2-40B4-BE49-F238E27FC236}">
                <a16:creationId xmlns:a16="http://schemas.microsoft.com/office/drawing/2014/main" id="{72F822CB-06EB-4E7C-A03A-C1AA47A5CDFE}"/>
              </a:ext>
            </a:extLst>
          </p:cNvPr>
          <p:cNvSpPr/>
          <p:nvPr/>
        </p:nvSpPr>
        <p:spPr>
          <a:xfrm>
            <a:off x="9808058" y="924911"/>
            <a:ext cx="523612" cy="68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a=5</a:t>
            </a:r>
          </a:p>
        </p:txBody>
      </p:sp>
      <p:cxnSp>
        <p:nvCxnSpPr>
          <p:cNvPr id="8" name="Straight Connector 7">
            <a:extLst>
              <a:ext uri="{FF2B5EF4-FFF2-40B4-BE49-F238E27FC236}">
                <a16:creationId xmlns:a16="http://schemas.microsoft.com/office/drawing/2014/main" id="{42BFCDB1-E44F-4EF7-8E78-547450FEB920}"/>
              </a:ext>
            </a:extLst>
          </p:cNvPr>
          <p:cNvCxnSpPr/>
          <p:nvPr/>
        </p:nvCxnSpPr>
        <p:spPr>
          <a:xfrm flipV="1">
            <a:off x="10142484" y="1046265"/>
            <a:ext cx="84083" cy="146661"/>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F98BF46D-6ADB-42B5-8566-FD8B40BEEBD5}"/>
              </a:ext>
            </a:extLst>
          </p:cNvPr>
          <p:cNvCxnSpPr/>
          <p:nvPr/>
        </p:nvCxnSpPr>
        <p:spPr>
          <a:xfrm flipV="1">
            <a:off x="8593394" y="1297858"/>
            <a:ext cx="855406" cy="707923"/>
          </a:xfrm>
          <a:prstGeom prst="line">
            <a:avLst/>
          </a:prstGeom>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354707BA-E569-4FA6-8719-03BA10498298}"/>
              </a:ext>
            </a:extLst>
          </p:cNvPr>
          <p:cNvSpPr/>
          <p:nvPr/>
        </p:nvSpPr>
        <p:spPr>
          <a:xfrm>
            <a:off x="5545394" y="2125620"/>
            <a:ext cx="786580" cy="80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11" name="TextBox 10">
            <a:extLst>
              <a:ext uri="{FF2B5EF4-FFF2-40B4-BE49-F238E27FC236}">
                <a16:creationId xmlns:a16="http://schemas.microsoft.com/office/drawing/2014/main" id="{18B16CE5-C2C7-4A22-A429-69283B213402}"/>
              </a:ext>
            </a:extLst>
          </p:cNvPr>
          <p:cNvSpPr txBox="1"/>
          <p:nvPr/>
        </p:nvSpPr>
        <p:spPr>
          <a:xfrm>
            <a:off x="5640919" y="1651819"/>
            <a:ext cx="914400" cy="369332"/>
          </a:xfrm>
          <a:prstGeom prst="rect">
            <a:avLst/>
          </a:prstGeom>
          <a:noFill/>
        </p:spPr>
        <p:txBody>
          <a:bodyPr wrap="square" rtlCol="0">
            <a:spAutoFit/>
          </a:bodyPr>
          <a:lstStyle/>
          <a:p>
            <a:r>
              <a:rPr lang="en-IN" dirty="0"/>
              <a:t>c</a:t>
            </a:r>
          </a:p>
        </p:txBody>
      </p:sp>
    </p:spTree>
    <p:extLst>
      <p:ext uri="{BB962C8B-B14F-4D97-AF65-F5344CB8AC3E}">
        <p14:creationId xmlns:p14="http://schemas.microsoft.com/office/powerpoint/2010/main" val="31977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72F3-0219-4726-BB83-6A0A5F85D6D7}"/>
              </a:ext>
            </a:extLst>
          </p:cNvPr>
          <p:cNvSpPr>
            <a:spLocks noGrp="1"/>
          </p:cNvSpPr>
          <p:nvPr>
            <p:ph type="title"/>
          </p:nvPr>
        </p:nvSpPr>
        <p:spPr>
          <a:xfrm>
            <a:off x="1563328" y="18256"/>
            <a:ext cx="10301749" cy="662782"/>
          </a:xfrm>
        </p:spPr>
        <p:txBody>
          <a:bodyPr>
            <a:normAutofit fontScale="90000"/>
          </a:bodyPr>
          <a:lstStyle/>
          <a:p>
            <a:r>
              <a:rPr lang="en-IN" dirty="0"/>
              <a:t>Function</a:t>
            </a:r>
          </a:p>
        </p:txBody>
      </p:sp>
      <p:sp>
        <p:nvSpPr>
          <p:cNvPr id="3" name="Content Placeholder 2">
            <a:extLst>
              <a:ext uri="{FF2B5EF4-FFF2-40B4-BE49-F238E27FC236}">
                <a16:creationId xmlns:a16="http://schemas.microsoft.com/office/drawing/2014/main" id="{67B9309A-0EE6-4ED9-873B-0DD7C623ED7A}"/>
              </a:ext>
            </a:extLst>
          </p:cNvPr>
          <p:cNvSpPr>
            <a:spLocks noGrp="1"/>
          </p:cNvSpPr>
          <p:nvPr>
            <p:ph idx="1"/>
          </p:nvPr>
        </p:nvSpPr>
        <p:spPr>
          <a:xfrm>
            <a:off x="181025" y="726434"/>
            <a:ext cx="11157155" cy="5419879"/>
          </a:xfrm>
        </p:spPr>
        <p:txBody>
          <a:bodyPr>
            <a:normAutofit/>
          </a:bodyPr>
          <a:lstStyle/>
          <a:p>
            <a:pPr marL="0" indent="0">
              <a:buNone/>
            </a:pPr>
            <a:r>
              <a:rPr lang="en-IN" sz="1400" dirty="0"/>
              <a:t>Since </a:t>
            </a:r>
            <a:r>
              <a:rPr lang="en-IN" sz="1400" dirty="0" err="1"/>
              <a:t>javascript</a:t>
            </a:r>
            <a:r>
              <a:rPr lang="en-IN" sz="1400" dirty="0"/>
              <a:t> is dynamically typed programming language function can return any type of data and it need not mention the type.</a:t>
            </a:r>
          </a:p>
          <a:p>
            <a:pPr marL="0" indent="0">
              <a:buNone/>
            </a:pPr>
            <a:r>
              <a:rPr lang="en-US" sz="1400" dirty="0"/>
              <a:t>&lt;script&gt;</a:t>
            </a:r>
          </a:p>
          <a:p>
            <a:pPr marL="0" indent="0">
              <a:buNone/>
            </a:pPr>
            <a:r>
              <a:rPr lang="en-US" sz="1400" dirty="0"/>
              <a:t>"use strict";</a:t>
            </a:r>
          </a:p>
          <a:p>
            <a:pPr marL="0" indent="0">
              <a:buNone/>
            </a:pPr>
            <a:r>
              <a:rPr lang="en-US" sz="1400" dirty="0"/>
              <a:t>function go()</a:t>
            </a:r>
          </a:p>
          <a:p>
            <a:pPr marL="0" indent="0">
              <a:buNone/>
            </a:pPr>
            <a:r>
              <a:rPr lang="en-US" sz="1400" dirty="0"/>
              <a:t>{  </a:t>
            </a:r>
          </a:p>
          <a:p>
            <a:pPr marL="0" indent="0">
              <a:buNone/>
            </a:pPr>
            <a:r>
              <a:rPr lang="en-US" sz="1400" dirty="0"/>
              <a:t> </a:t>
            </a:r>
            <a:r>
              <a:rPr lang="en-US" sz="1400" dirty="0" err="1"/>
              <a:t>document.write</a:t>
            </a:r>
            <a:r>
              <a:rPr lang="en-US" sz="1400" dirty="0"/>
              <a:t>("hello");</a:t>
            </a:r>
          </a:p>
          <a:p>
            <a:pPr marL="0" indent="0">
              <a:buNone/>
            </a:pPr>
            <a:r>
              <a:rPr lang="en-US" sz="1400" dirty="0"/>
              <a:t>}</a:t>
            </a:r>
          </a:p>
          <a:p>
            <a:pPr marL="0" indent="0">
              <a:buNone/>
            </a:pPr>
            <a:r>
              <a:rPr lang="en-US" sz="1400" dirty="0"/>
              <a:t>go(); //function call</a:t>
            </a:r>
          </a:p>
          <a:p>
            <a:pPr marL="0" indent="0">
              <a:buNone/>
            </a:pPr>
            <a:r>
              <a:rPr lang="en-US" sz="1400" dirty="0"/>
              <a:t>var r=go(); undefined</a:t>
            </a:r>
          </a:p>
          <a:p>
            <a:pPr marL="0" indent="0">
              <a:buNone/>
            </a:pPr>
            <a:r>
              <a:rPr lang="en-US" sz="1400" dirty="0"/>
              <a:t>console.log(r);//Undefine </a:t>
            </a:r>
          </a:p>
          <a:p>
            <a:pPr marL="0" indent="0">
              <a:buNone/>
            </a:pPr>
            <a:r>
              <a:rPr lang="en-IN" sz="1050" b="0" dirty="0" err="1">
                <a:solidFill>
                  <a:srgbClr val="001080"/>
                </a:solidFill>
                <a:effectLst/>
                <a:latin typeface="Consolas" panose="020B0609020204030204" pitchFamily="49" charset="0"/>
              </a:rPr>
              <a:t>document</a:t>
            </a:r>
            <a:r>
              <a:rPr lang="en-IN" sz="1050" b="0" dirty="0" err="1">
                <a:solidFill>
                  <a:srgbClr val="000000"/>
                </a:solidFill>
                <a:effectLst/>
                <a:latin typeface="Consolas" panose="020B0609020204030204" pitchFamily="49" charset="0"/>
              </a:rPr>
              <a:t>.</a:t>
            </a:r>
            <a:r>
              <a:rPr lang="en-IN" sz="1050" b="0" dirty="0" err="1">
                <a:solidFill>
                  <a:srgbClr val="795E26"/>
                </a:solidFill>
                <a:effectLst/>
                <a:latin typeface="Consolas" panose="020B0609020204030204" pitchFamily="49" charset="0"/>
              </a:rPr>
              <a:t>write</a:t>
            </a:r>
            <a:r>
              <a:rPr lang="en-IN" sz="1050" b="0" dirty="0">
                <a:solidFill>
                  <a:srgbClr val="000000"/>
                </a:solidFill>
                <a:effectLst/>
                <a:latin typeface="Consolas" panose="020B0609020204030204" pitchFamily="49" charset="0"/>
              </a:rPr>
              <a:t>(</a:t>
            </a:r>
            <a:r>
              <a:rPr lang="en-IN" sz="1050" b="0" dirty="0" err="1">
                <a:solidFill>
                  <a:srgbClr val="0000FF"/>
                </a:solidFill>
                <a:effectLst/>
                <a:latin typeface="Consolas" panose="020B0609020204030204" pitchFamily="49" charset="0"/>
              </a:rPr>
              <a:t>typeof</a:t>
            </a:r>
            <a:r>
              <a:rPr lang="en-IN" sz="1050" b="0" dirty="0">
                <a:solidFill>
                  <a:srgbClr val="000000"/>
                </a:solidFill>
                <a:effectLst/>
                <a:latin typeface="Consolas" panose="020B0609020204030204" pitchFamily="49" charset="0"/>
              </a:rPr>
              <a:t>(</a:t>
            </a:r>
            <a:r>
              <a:rPr lang="en-IN" sz="1050" b="0" dirty="0">
                <a:solidFill>
                  <a:srgbClr val="795E26"/>
                </a:solidFill>
                <a:effectLst/>
                <a:latin typeface="Consolas" panose="020B0609020204030204" pitchFamily="49" charset="0"/>
              </a:rPr>
              <a:t>go</a:t>
            </a:r>
            <a:r>
              <a:rPr lang="en-IN" sz="1050" b="0" dirty="0">
                <a:solidFill>
                  <a:srgbClr val="000000"/>
                </a:solidFill>
                <a:effectLst/>
                <a:latin typeface="Consolas" panose="020B0609020204030204" pitchFamily="49" charset="0"/>
              </a:rPr>
              <a:t>)); </a:t>
            </a:r>
            <a:r>
              <a:rPr lang="en-IN" sz="1050" b="0" dirty="0">
                <a:solidFill>
                  <a:srgbClr val="008000"/>
                </a:solidFill>
                <a:effectLst/>
                <a:latin typeface="Consolas" panose="020B0609020204030204" pitchFamily="49" charset="0"/>
              </a:rPr>
              <a:t>//function</a:t>
            </a:r>
            <a:endParaRPr lang="en-IN" sz="1050" b="0" dirty="0">
              <a:solidFill>
                <a:srgbClr val="000000"/>
              </a:solidFill>
              <a:effectLst/>
              <a:latin typeface="Consolas" panose="020B0609020204030204" pitchFamily="49" charset="0"/>
            </a:endParaRPr>
          </a:p>
          <a:p>
            <a:pPr marL="0" indent="0">
              <a:buNone/>
            </a:pPr>
            <a:br>
              <a:rPr lang="en-IN" sz="1050" b="0" dirty="0">
                <a:solidFill>
                  <a:srgbClr val="000000"/>
                </a:solidFill>
                <a:effectLst/>
                <a:latin typeface="Consolas" panose="020B0609020204030204" pitchFamily="49" charset="0"/>
              </a:rPr>
            </a:br>
            <a:r>
              <a:rPr lang="en-IN" sz="1050" b="0" dirty="0" err="1">
                <a:solidFill>
                  <a:srgbClr val="001080"/>
                </a:solidFill>
                <a:effectLst/>
                <a:latin typeface="Consolas" panose="020B0609020204030204" pitchFamily="49" charset="0"/>
              </a:rPr>
              <a:t>document</a:t>
            </a:r>
            <a:r>
              <a:rPr lang="en-IN" sz="1050" b="0" dirty="0" err="1">
                <a:solidFill>
                  <a:srgbClr val="000000"/>
                </a:solidFill>
                <a:effectLst/>
                <a:latin typeface="Consolas" panose="020B0609020204030204" pitchFamily="49" charset="0"/>
              </a:rPr>
              <a:t>.</a:t>
            </a:r>
            <a:r>
              <a:rPr lang="en-IN" sz="1050" b="0" dirty="0" err="1">
                <a:solidFill>
                  <a:srgbClr val="795E26"/>
                </a:solidFill>
                <a:effectLst/>
                <a:latin typeface="Consolas" panose="020B0609020204030204" pitchFamily="49" charset="0"/>
              </a:rPr>
              <a:t>write</a:t>
            </a:r>
            <a:r>
              <a:rPr lang="en-IN" sz="1050" b="0" dirty="0">
                <a:solidFill>
                  <a:srgbClr val="000000"/>
                </a:solidFill>
                <a:effectLst/>
                <a:latin typeface="Consolas" panose="020B0609020204030204" pitchFamily="49" charset="0"/>
              </a:rPr>
              <a:t>(</a:t>
            </a:r>
            <a:r>
              <a:rPr lang="en-IN" sz="1050" b="0" dirty="0">
                <a:solidFill>
                  <a:srgbClr val="A31515"/>
                </a:solidFill>
                <a:effectLst/>
                <a:latin typeface="Consolas" panose="020B0609020204030204" pitchFamily="49" charset="0"/>
              </a:rPr>
              <a:t>"&lt;hr/&gt;"</a:t>
            </a:r>
            <a:r>
              <a:rPr lang="en-IN" sz="1050" b="0" dirty="0">
                <a:solidFill>
                  <a:srgbClr val="000000"/>
                </a:solidFill>
                <a:effectLst/>
                <a:latin typeface="Consolas" panose="020B0609020204030204" pitchFamily="49" charset="0"/>
              </a:rPr>
              <a:t>);</a:t>
            </a:r>
          </a:p>
          <a:p>
            <a:pPr marL="0" indent="0">
              <a:buNone/>
            </a:pPr>
            <a:r>
              <a:rPr lang="en-IN" sz="1050" b="0" dirty="0" err="1">
                <a:solidFill>
                  <a:srgbClr val="001080"/>
                </a:solidFill>
                <a:effectLst/>
                <a:latin typeface="Consolas" panose="020B0609020204030204" pitchFamily="49" charset="0"/>
              </a:rPr>
              <a:t>document</a:t>
            </a:r>
            <a:r>
              <a:rPr lang="en-IN" sz="1050" b="0" dirty="0" err="1">
                <a:solidFill>
                  <a:srgbClr val="000000"/>
                </a:solidFill>
                <a:effectLst/>
                <a:latin typeface="Consolas" panose="020B0609020204030204" pitchFamily="49" charset="0"/>
              </a:rPr>
              <a:t>.</a:t>
            </a:r>
            <a:r>
              <a:rPr lang="en-IN" sz="1050" b="0" dirty="0" err="1">
                <a:solidFill>
                  <a:srgbClr val="795E26"/>
                </a:solidFill>
                <a:effectLst/>
                <a:latin typeface="Consolas" panose="020B0609020204030204" pitchFamily="49" charset="0"/>
              </a:rPr>
              <a:t>write</a:t>
            </a:r>
            <a:r>
              <a:rPr lang="en-IN" sz="1050" b="0" dirty="0">
                <a:solidFill>
                  <a:srgbClr val="000000"/>
                </a:solidFill>
                <a:effectLst/>
                <a:latin typeface="Consolas" panose="020B0609020204030204" pitchFamily="49" charset="0"/>
              </a:rPr>
              <a:t>(</a:t>
            </a:r>
            <a:r>
              <a:rPr lang="en-IN" sz="1050" b="0" dirty="0">
                <a:solidFill>
                  <a:srgbClr val="795E26"/>
                </a:solidFill>
                <a:effectLst/>
                <a:latin typeface="Consolas" panose="020B0609020204030204" pitchFamily="49" charset="0"/>
              </a:rPr>
              <a:t>go</a:t>
            </a:r>
            <a:r>
              <a:rPr lang="en-IN" sz="1050" b="0" dirty="0">
                <a:solidFill>
                  <a:srgbClr val="000000"/>
                </a:solidFill>
                <a:effectLst/>
                <a:latin typeface="Consolas" panose="020B0609020204030204" pitchFamily="49" charset="0"/>
              </a:rPr>
              <a:t>); </a:t>
            </a:r>
            <a:r>
              <a:rPr lang="en-IN" sz="1050" b="0" dirty="0">
                <a:solidFill>
                  <a:srgbClr val="008000"/>
                </a:solidFill>
                <a:effectLst/>
                <a:latin typeface="Consolas" panose="020B0609020204030204" pitchFamily="49" charset="0"/>
              </a:rPr>
              <a:t>//function </a:t>
            </a:r>
            <a:r>
              <a:rPr lang="en-IN" sz="1050" b="0" dirty="0" err="1">
                <a:solidFill>
                  <a:srgbClr val="008000"/>
                </a:solidFill>
                <a:effectLst/>
                <a:latin typeface="Consolas" panose="020B0609020204030204" pitchFamily="49" charset="0"/>
              </a:rPr>
              <a:t>defination</a:t>
            </a:r>
            <a:endParaRPr lang="en-IN" sz="1050" b="0" dirty="0">
              <a:solidFill>
                <a:srgbClr val="000000"/>
              </a:solidFill>
              <a:effectLst/>
              <a:latin typeface="Consolas" panose="020B0609020204030204" pitchFamily="49" charset="0"/>
            </a:endParaRPr>
          </a:p>
          <a:p>
            <a:pPr marL="0" indent="0">
              <a:buNone/>
            </a:pPr>
            <a:endParaRPr lang="en-US" sz="1400" dirty="0"/>
          </a:p>
          <a:p>
            <a:pPr marL="0" indent="0">
              <a:buNone/>
            </a:pPr>
            <a:r>
              <a:rPr lang="en-US" sz="1400" dirty="0"/>
              <a:t>&lt;/script&gt;</a:t>
            </a:r>
          </a:p>
          <a:p>
            <a:pPr marL="0" indent="0">
              <a:buNone/>
            </a:pPr>
            <a:r>
              <a:rPr lang="en-US" sz="1400" dirty="0"/>
              <a:t>In the above example observe no datatype before function. In the above example r will get value “Undefined” . By default function will return undefined. </a:t>
            </a:r>
          </a:p>
          <a:p>
            <a:pPr marL="0" indent="0">
              <a:buNone/>
            </a:pPr>
            <a:endParaRPr lang="en-IN" sz="1400" dirty="0"/>
          </a:p>
        </p:txBody>
      </p:sp>
      <p:grpSp>
        <p:nvGrpSpPr>
          <p:cNvPr id="11" name="Group 10">
            <a:extLst>
              <a:ext uri="{FF2B5EF4-FFF2-40B4-BE49-F238E27FC236}">
                <a16:creationId xmlns:a16="http://schemas.microsoft.com/office/drawing/2014/main" id="{308FF11D-F16C-45CC-B47A-968908D3A429}"/>
              </a:ext>
            </a:extLst>
          </p:cNvPr>
          <p:cNvGrpSpPr/>
          <p:nvPr/>
        </p:nvGrpSpPr>
        <p:grpSpPr>
          <a:xfrm>
            <a:off x="2144046" y="1674307"/>
            <a:ext cx="4089606" cy="1245874"/>
            <a:chOff x="2144046" y="1212192"/>
            <a:chExt cx="4089606" cy="1245874"/>
          </a:xfrm>
        </p:grpSpPr>
        <p:sp>
          <p:nvSpPr>
            <p:cNvPr id="6" name="Freeform: Shape 5">
              <a:extLst>
                <a:ext uri="{FF2B5EF4-FFF2-40B4-BE49-F238E27FC236}">
                  <a16:creationId xmlns:a16="http://schemas.microsoft.com/office/drawing/2014/main" id="{3DD9500E-1C5C-4CEB-8328-F7A43CC8FBD0}"/>
                </a:ext>
              </a:extLst>
            </p:cNvPr>
            <p:cNvSpPr/>
            <p:nvPr/>
          </p:nvSpPr>
          <p:spPr>
            <a:xfrm>
              <a:off x="2144046" y="1212192"/>
              <a:ext cx="1710199" cy="1245874"/>
            </a:xfrm>
            <a:custGeom>
              <a:avLst/>
              <a:gdLst>
                <a:gd name="connsiteX0" fmla="*/ 0 w 2084439"/>
                <a:gd name="connsiteY0" fmla="*/ 40682 h 1668661"/>
                <a:gd name="connsiteX1" fmla="*/ 68826 w 2084439"/>
                <a:gd name="connsiteY1" fmla="*/ 60346 h 1668661"/>
                <a:gd name="connsiteX2" fmla="*/ 265471 w 2084439"/>
                <a:gd name="connsiteY2" fmla="*/ 80011 h 1668661"/>
                <a:gd name="connsiteX3" fmla="*/ 1406013 w 2084439"/>
                <a:gd name="connsiteY3" fmla="*/ 60346 h 1668661"/>
                <a:gd name="connsiteX4" fmla="*/ 1504335 w 2084439"/>
                <a:gd name="connsiteY4" fmla="*/ 40682 h 1668661"/>
                <a:gd name="connsiteX5" fmla="*/ 1582993 w 2084439"/>
                <a:gd name="connsiteY5" fmla="*/ 30849 h 1668661"/>
                <a:gd name="connsiteX6" fmla="*/ 1740310 w 2084439"/>
                <a:gd name="connsiteY6" fmla="*/ 11185 h 1668661"/>
                <a:gd name="connsiteX7" fmla="*/ 1779639 w 2084439"/>
                <a:gd name="connsiteY7" fmla="*/ 1353 h 1668661"/>
                <a:gd name="connsiteX8" fmla="*/ 1809135 w 2084439"/>
                <a:gd name="connsiteY8" fmla="*/ 40682 h 1668661"/>
                <a:gd name="connsiteX9" fmla="*/ 1838632 w 2084439"/>
                <a:gd name="connsiteY9" fmla="*/ 139004 h 1668661"/>
                <a:gd name="connsiteX10" fmla="*/ 1858297 w 2084439"/>
                <a:gd name="connsiteY10" fmla="*/ 197998 h 1668661"/>
                <a:gd name="connsiteX11" fmla="*/ 1877961 w 2084439"/>
                <a:gd name="connsiteY11" fmla="*/ 315985 h 1668661"/>
                <a:gd name="connsiteX12" fmla="*/ 1887793 w 2084439"/>
                <a:gd name="connsiteY12" fmla="*/ 355314 h 1668661"/>
                <a:gd name="connsiteX13" fmla="*/ 1907458 w 2084439"/>
                <a:gd name="connsiteY13" fmla="*/ 443804 h 1668661"/>
                <a:gd name="connsiteX14" fmla="*/ 1927123 w 2084439"/>
                <a:gd name="connsiteY14" fmla="*/ 512630 h 1668661"/>
                <a:gd name="connsiteX15" fmla="*/ 1946787 w 2084439"/>
                <a:gd name="connsiteY15" fmla="*/ 640449 h 1668661"/>
                <a:gd name="connsiteX16" fmla="*/ 1966452 w 2084439"/>
                <a:gd name="connsiteY16" fmla="*/ 709275 h 1668661"/>
                <a:gd name="connsiteX17" fmla="*/ 1976284 w 2084439"/>
                <a:gd name="connsiteY17" fmla="*/ 817430 h 1668661"/>
                <a:gd name="connsiteX18" fmla="*/ 1995948 w 2084439"/>
                <a:gd name="connsiteY18" fmla="*/ 856759 h 1668661"/>
                <a:gd name="connsiteX19" fmla="*/ 2005781 w 2084439"/>
                <a:gd name="connsiteY19" fmla="*/ 1004243 h 1668661"/>
                <a:gd name="connsiteX20" fmla="*/ 2015613 w 2084439"/>
                <a:gd name="connsiteY20" fmla="*/ 1063237 h 1668661"/>
                <a:gd name="connsiteX21" fmla="*/ 2035277 w 2084439"/>
                <a:gd name="connsiteY21" fmla="*/ 1200888 h 1668661"/>
                <a:gd name="connsiteX22" fmla="*/ 2045110 w 2084439"/>
                <a:gd name="connsiteY22" fmla="*/ 1289378 h 1668661"/>
                <a:gd name="connsiteX23" fmla="*/ 2054942 w 2084439"/>
                <a:gd name="connsiteY23" fmla="*/ 1417198 h 1668661"/>
                <a:gd name="connsiteX24" fmla="*/ 2084439 w 2084439"/>
                <a:gd name="connsiteY24" fmla="*/ 1545017 h 1668661"/>
                <a:gd name="connsiteX25" fmla="*/ 2035277 w 2084439"/>
                <a:gd name="connsiteY25" fmla="*/ 1633508 h 1668661"/>
                <a:gd name="connsiteX26" fmla="*/ 117987 w 2084439"/>
                <a:gd name="connsiteY26" fmla="*/ 1613843 h 1668661"/>
                <a:gd name="connsiteX27" fmla="*/ 68826 w 2084439"/>
                <a:gd name="connsiteY27" fmla="*/ 1604011 h 166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84439" h="1668661">
                  <a:moveTo>
                    <a:pt x="0" y="40682"/>
                  </a:moveTo>
                  <a:cubicBezTo>
                    <a:pt x="22942" y="47237"/>
                    <a:pt x="45496" y="55347"/>
                    <a:pt x="68826" y="60346"/>
                  </a:cubicBezTo>
                  <a:cubicBezTo>
                    <a:pt x="122164" y="71775"/>
                    <a:pt x="221105" y="76598"/>
                    <a:pt x="265471" y="80011"/>
                  </a:cubicBezTo>
                  <a:lnTo>
                    <a:pt x="1406013" y="60346"/>
                  </a:lnTo>
                  <a:cubicBezTo>
                    <a:pt x="1439419" y="59285"/>
                    <a:pt x="1471367" y="46177"/>
                    <a:pt x="1504335" y="40682"/>
                  </a:cubicBezTo>
                  <a:cubicBezTo>
                    <a:pt x="1530399" y="36338"/>
                    <a:pt x="1556877" y="34867"/>
                    <a:pt x="1582993" y="30849"/>
                  </a:cubicBezTo>
                  <a:cubicBezTo>
                    <a:pt x="1729716" y="8276"/>
                    <a:pt x="1481074" y="34751"/>
                    <a:pt x="1740310" y="11185"/>
                  </a:cubicBezTo>
                  <a:cubicBezTo>
                    <a:pt x="1753420" y="7908"/>
                    <a:pt x="1767219" y="-3970"/>
                    <a:pt x="1779639" y="1353"/>
                  </a:cubicBezTo>
                  <a:cubicBezTo>
                    <a:pt x="1794701" y="7808"/>
                    <a:pt x="1801807" y="26025"/>
                    <a:pt x="1809135" y="40682"/>
                  </a:cubicBezTo>
                  <a:cubicBezTo>
                    <a:pt x="1826520" y="75451"/>
                    <a:pt x="1828045" y="103715"/>
                    <a:pt x="1838632" y="139004"/>
                  </a:cubicBezTo>
                  <a:cubicBezTo>
                    <a:pt x="1844588" y="158858"/>
                    <a:pt x="1858297" y="197998"/>
                    <a:pt x="1858297" y="197998"/>
                  </a:cubicBezTo>
                  <a:cubicBezTo>
                    <a:pt x="1864852" y="237327"/>
                    <a:pt x="1868291" y="277304"/>
                    <a:pt x="1877961" y="315985"/>
                  </a:cubicBezTo>
                  <a:cubicBezTo>
                    <a:pt x="1881238" y="329095"/>
                    <a:pt x="1884754" y="342147"/>
                    <a:pt x="1887793" y="355314"/>
                  </a:cubicBezTo>
                  <a:cubicBezTo>
                    <a:pt x="1894587" y="384756"/>
                    <a:pt x="1900129" y="414490"/>
                    <a:pt x="1907458" y="443804"/>
                  </a:cubicBezTo>
                  <a:cubicBezTo>
                    <a:pt x="1921495" y="499950"/>
                    <a:pt x="1914866" y="445216"/>
                    <a:pt x="1927123" y="512630"/>
                  </a:cubicBezTo>
                  <a:cubicBezTo>
                    <a:pt x="1946022" y="616573"/>
                    <a:pt x="1927771" y="545365"/>
                    <a:pt x="1946787" y="640449"/>
                  </a:cubicBezTo>
                  <a:cubicBezTo>
                    <a:pt x="1952961" y="671318"/>
                    <a:pt x="1957079" y="681159"/>
                    <a:pt x="1966452" y="709275"/>
                  </a:cubicBezTo>
                  <a:cubicBezTo>
                    <a:pt x="1969729" y="745327"/>
                    <a:pt x="1969185" y="781933"/>
                    <a:pt x="1976284" y="817430"/>
                  </a:cubicBezTo>
                  <a:cubicBezTo>
                    <a:pt x="1979158" y="831802"/>
                    <a:pt x="1993662" y="842281"/>
                    <a:pt x="1995948" y="856759"/>
                  </a:cubicBezTo>
                  <a:cubicBezTo>
                    <a:pt x="2003632" y="905427"/>
                    <a:pt x="2001110" y="955194"/>
                    <a:pt x="2005781" y="1004243"/>
                  </a:cubicBezTo>
                  <a:cubicBezTo>
                    <a:pt x="2007671" y="1024089"/>
                    <a:pt x="2012656" y="1043522"/>
                    <a:pt x="2015613" y="1063237"/>
                  </a:cubicBezTo>
                  <a:cubicBezTo>
                    <a:pt x="2022488" y="1109074"/>
                    <a:pt x="2029282" y="1154928"/>
                    <a:pt x="2035277" y="1200888"/>
                  </a:cubicBezTo>
                  <a:cubicBezTo>
                    <a:pt x="2039116" y="1230317"/>
                    <a:pt x="2042423" y="1259822"/>
                    <a:pt x="2045110" y="1289378"/>
                  </a:cubicBezTo>
                  <a:cubicBezTo>
                    <a:pt x="2048979" y="1331935"/>
                    <a:pt x="2049168" y="1374857"/>
                    <a:pt x="2054942" y="1417198"/>
                  </a:cubicBezTo>
                  <a:cubicBezTo>
                    <a:pt x="2058334" y="1442070"/>
                    <a:pt x="2075865" y="1510725"/>
                    <a:pt x="2084439" y="1545017"/>
                  </a:cubicBezTo>
                  <a:cubicBezTo>
                    <a:pt x="2068052" y="1574514"/>
                    <a:pt x="2068991" y="1632088"/>
                    <a:pt x="2035277" y="1633508"/>
                  </a:cubicBezTo>
                  <a:cubicBezTo>
                    <a:pt x="802546" y="1685412"/>
                    <a:pt x="785997" y="1680642"/>
                    <a:pt x="117987" y="1613843"/>
                  </a:cubicBezTo>
                  <a:lnTo>
                    <a:pt x="68826" y="160401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28E6E07-0148-4850-8829-5A1E7F9EDE2F}"/>
                </a:ext>
              </a:extLst>
            </p:cNvPr>
            <p:cNvSpPr txBox="1"/>
            <p:nvPr/>
          </p:nvSpPr>
          <p:spPr>
            <a:xfrm>
              <a:off x="4129549" y="1585141"/>
              <a:ext cx="2104103" cy="369332"/>
            </a:xfrm>
            <a:prstGeom prst="rect">
              <a:avLst/>
            </a:prstGeom>
            <a:noFill/>
          </p:spPr>
          <p:txBody>
            <a:bodyPr wrap="square" rtlCol="0">
              <a:spAutoFit/>
            </a:bodyPr>
            <a:lstStyle/>
            <a:p>
              <a:r>
                <a:rPr lang="en-IN" dirty="0"/>
                <a:t>Function definition</a:t>
              </a:r>
            </a:p>
          </p:txBody>
        </p:sp>
        <p:cxnSp>
          <p:nvCxnSpPr>
            <p:cNvPr id="9" name="Straight Arrow Connector 8">
              <a:extLst>
                <a:ext uri="{FF2B5EF4-FFF2-40B4-BE49-F238E27FC236}">
                  <a16:creationId xmlns:a16="http://schemas.microsoft.com/office/drawing/2014/main" id="{86465C8A-FB8C-46A7-9E68-83AA8EE8F729}"/>
                </a:ext>
              </a:extLst>
            </p:cNvPr>
            <p:cNvCxnSpPr>
              <a:cxnSpLocks/>
            </p:cNvCxnSpPr>
            <p:nvPr/>
          </p:nvCxnSpPr>
          <p:spPr>
            <a:xfrm>
              <a:off x="3765755" y="1769807"/>
              <a:ext cx="363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8AFCE073-2915-4737-8302-94A49DD94204}"/>
              </a:ext>
            </a:extLst>
          </p:cNvPr>
          <p:cNvCxnSpPr/>
          <p:nvPr/>
        </p:nvCxnSpPr>
        <p:spPr>
          <a:xfrm flipV="1">
            <a:off x="334297" y="2831690"/>
            <a:ext cx="206477" cy="481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F8AF1EE-8CB9-4E9B-9B21-176ECDDF224B}"/>
              </a:ext>
            </a:extLst>
          </p:cNvPr>
          <p:cNvCxnSpPr/>
          <p:nvPr/>
        </p:nvCxnSpPr>
        <p:spPr>
          <a:xfrm flipV="1">
            <a:off x="658761" y="3244645"/>
            <a:ext cx="452284"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8DF6EB-96B3-4ADC-B7DC-7E7F34E5A370}"/>
              </a:ext>
            </a:extLst>
          </p:cNvPr>
          <p:cNvCxnSpPr/>
          <p:nvPr/>
        </p:nvCxnSpPr>
        <p:spPr>
          <a:xfrm flipV="1">
            <a:off x="1563328" y="3834581"/>
            <a:ext cx="3716595" cy="87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8D391B-0481-4A8B-A0FD-7065A08F8834}"/>
              </a:ext>
            </a:extLst>
          </p:cNvPr>
          <p:cNvSpPr txBox="1"/>
          <p:nvPr/>
        </p:nvSpPr>
        <p:spPr>
          <a:xfrm>
            <a:off x="5457517" y="2607922"/>
            <a:ext cx="2684207" cy="1252651"/>
          </a:xfrm>
          <a:prstGeom prst="rect">
            <a:avLst/>
          </a:prstGeom>
          <a:ln w="57150"/>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function go()</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("hello");</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01714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3CB-75F9-48C6-BDD2-0E5D219A165E}"/>
              </a:ext>
            </a:extLst>
          </p:cNvPr>
          <p:cNvSpPr>
            <a:spLocks noGrp="1"/>
          </p:cNvSpPr>
          <p:nvPr>
            <p:ph type="title"/>
          </p:nvPr>
        </p:nvSpPr>
        <p:spPr>
          <a:xfrm>
            <a:off x="1238864" y="148815"/>
            <a:ext cx="9977284" cy="686927"/>
          </a:xfrm>
        </p:spPr>
        <p:txBody>
          <a:bodyPr>
            <a:normAutofit fontScale="90000"/>
          </a:bodyPr>
          <a:lstStyle/>
          <a:p>
            <a:r>
              <a:rPr lang="en-IN" dirty="0"/>
              <a:t>Passing parameter to function</a:t>
            </a:r>
          </a:p>
        </p:txBody>
      </p:sp>
      <p:sp>
        <p:nvSpPr>
          <p:cNvPr id="3" name="Content Placeholder 2">
            <a:extLst>
              <a:ext uri="{FF2B5EF4-FFF2-40B4-BE49-F238E27FC236}">
                <a16:creationId xmlns:a16="http://schemas.microsoft.com/office/drawing/2014/main" id="{903BBEA0-0276-4DDA-BA2F-D158D75C17A2}"/>
              </a:ext>
            </a:extLst>
          </p:cNvPr>
          <p:cNvSpPr>
            <a:spLocks noGrp="1"/>
          </p:cNvSpPr>
          <p:nvPr>
            <p:ph idx="1"/>
          </p:nvPr>
        </p:nvSpPr>
        <p:spPr>
          <a:xfrm>
            <a:off x="422787" y="943897"/>
            <a:ext cx="4077929" cy="5144576"/>
          </a:xfrm>
        </p:spPr>
        <p:txBody>
          <a:bodyPr>
            <a:normAutofit fontScale="77500" lnSpcReduction="20000"/>
          </a:bodyPr>
          <a:lstStyle/>
          <a:p>
            <a:pPr marL="0" indent="0">
              <a:buNone/>
            </a:pPr>
            <a:r>
              <a:rPr lang="en-IN" dirty="0"/>
              <a:t>&lt;script&gt;</a:t>
            </a:r>
          </a:p>
          <a:p>
            <a:pPr marL="0" indent="0">
              <a:buNone/>
            </a:pPr>
            <a:r>
              <a:rPr lang="en-IN" dirty="0"/>
              <a:t>"use strict";</a:t>
            </a:r>
          </a:p>
          <a:p>
            <a:pPr marL="0" indent="0">
              <a:buNone/>
            </a:pPr>
            <a:r>
              <a:rPr lang="en-IN" dirty="0"/>
              <a:t>function call(</a:t>
            </a:r>
            <a:r>
              <a:rPr lang="en-IN" dirty="0" err="1"/>
              <a:t>a,b</a:t>
            </a:r>
            <a:r>
              <a:rPr lang="en-IN" dirty="0"/>
              <a:t>)</a:t>
            </a:r>
          </a:p>
          <a:p>
            <a:pPr marL="0" indent="0">
              <a:buNone/>
            </a:pPr>
            <a:r>
              <a:rPr lang="en-IN" dirty="0"/>
              <a:t>{  var p;</a:t>
            </a:r>
          </a:p>
          <a:p>
            <a:pPr marL="0" indent="0">
              <a:buNone/>
            </a:pPr>
            <a:r>
              <a:rPr lang="en-IN" dirty="0"/>
              <a:t>       p=a*b</a:t>
            </a:r>
          </a:p>
          <a:p>
            <a:pPr marL="0" indent="0">
              <a:buNone/>
            </a:pPr>
            <a:r>
              <a:rPr lang="en-IN" dirty="0"/>
              <a:t>      return p;</a:t>
            </a:r>
          </a:p>
          <a:p>
            <a:pPr marL="0" indent="0">
              <a:buNone/>
            </a:pPr>
            <a:r>
              <a:rPr lang="en-IN" dirty="0"/>
              <a:t> }</a:t>
            </a:r>
          </a:p>
          <a:p>
            <a:pPr marL="0" indent="0">
              <a:buNone/>
            </a:pPr>
            <a:r>
              <a:rPr lang="en-IN" dirty="0"/>
              <a:t>var x , y;</a:t>
            </a:r>
          </a:p>
          <a:p>
            <a:pPr marL="0" indent="0">
              <a:buNone/>
            </a:pPr>
            <a:r>
              <a:rPr lang="en-IN" dirty="0"/>
              <a:t>x=5;</a:t>
            </a:r>
          </a:p>
          <a:p>
            <a:pPr marL="0" indent="0">
              <a:buNone/>
            </a:pPr>
            <a:r>
              <a:rPr lang="en-IN" dirty="0"/>
              <a:t>y=7;</a:t>
            </a:r>
          </a:p>
          <a:p>
            <a:pPr marL="0" indent="0">
              <a:buNone/>
            </a:pPr>
            <a:r>
              <a:rPr lang="en-IN" dirty="0"/>
              <a:t>var r=call(</a:t>
            </a:r>
            <a:r>
              <a:rPr lang="en-IN" dirty="0" err="1"/>
              <a:t>x,y</a:t>
            </a:r>
            <a:r>
              <a:rPr lang="en-IN" dirty="0"/>
              <a:t>);</a:t>
            </a:r>
          </a:p>
          <a:p>
            <a:pPr marL="0" indent="0">
              <a:buNone/>
            </a:pPr>
            <a:r>
              <a:rPr lang="en-IN" dirty="0" err="1"/>
              <a:t>document.write</a:t>
            </a:r>
            <a:r>
              <a:rPr lang="en-IN" dirty="0"/>
              <a:t>(r);</a:t>
            </a:r>
          </a:p>
          <a:p>
            <a:pPr marL="0" indent="0">
              <a:buNone/>
            </a:pPr>
            <a:r>
              <a:rPr lang="en-IN" dirty="0" err="1"/>
              <a:t>document.write</a:t>
            </a:r>
            <a:r>
              <a:rPr lang="en-IN" dirty="0"/>
              <a:t>(call(3,3));</a:t>
            </a:r>
          </a:p>
          <a:p>
            <a:pPr marL="0" indent="0">
              <a:buNone/>
            </a:pPr>
            <a:r>
              <a:rPr lang="en-IN" dirty="0"/>
              <a:t>&lt;/script&gt;</a:t>
            </a:r>
          </a:p>
        </p:txBody>
      </p:sp>
      <p:sp>
        <p:nvSpPr>
          <p:cNvPr id="6" name="TextBox 5">
            <a:extLst>
              <a:ext uri="{FF2B5EF4-FFF2-40B4-BE49-F238E27FC236}">
                <a16:creationId xmlns:a16="http://schemas.microsoft.com/office/drawing/2014/main" id="{7D613BDC-0D4E-4CAC-92DB-6F9CC6D7989E}"/>
              </a:ext>
            </a:extLst>
          </p:cNvPr>
          <p:cNvSpPr txBox="1"/>
          <p:nvPr/>
        </p:nvSpPr>
        <p:spPr>
          <a:xfrm>
            <a:off x="8229600" y="943897"/>
            <a:ext cx="3962400" cy="3416320"/>
          </a:xfrm>
          <a:prstGeom prst="rect">
            <a:avLst/>
          </a:prstGeom>
          <a:noFill/>
        </p:spPr>
        <p:txBody>
          <a:bodyPr wrap="square" rtlCol="0">
            <a:spAutoFit/>
          </a:bodyPr>
          <a:lstStyle/>
          <a:p>
            <a:r>
              <a:rPr lang="en-IN" dirty="0"/>
              <a:t>Observe we do not have to write any type before a, b in function definition.    </a:t>
            </a:r>
          </a:p>
          <a:p>
            <a:endParaRPr lang="en-IN" dirty="0"/>
          </a:p>
          <a:p>
            <a:endParaRPr lang="en-IN" dirty="0"/>
          </a:p>
          <a:p>
            <a:r>
              <a:rPr lang="en-IN" dirty="0"/>
              <a:t>function call(</a:t>
            </a:r>
            <a:r>
              <a:rPr lang="en-IN" dirty="0" err="1"/>
              <a:t>a,b</a:t>
            </a:r>
            <a:r>
              <a:rPr lang="en-IN" dirty="0"/>
              <a:t>){  }</a:t>
            </a:r>
          </a:p>
          <a:p>
            <a:endParaRPr lang="en-IN" dirty="0"/>
          </a:p>
          <a:p>
            <a:r>
              <a:rPr lang="en-IN" dirty="0"/>
              <a:t>Every function has it’s own copy of variable.</a:t>
            </a:r>
          </a:p>
          <a:p>
            <a:endParaRPr lang="en-IN" dirty="0"/>
          </a:p>
          <a:p>
            <a:r>
              <a:rPr lang="en-IN" dirty="0"/>
              <a:t>We know function makes code reusable.</a:t>
            </a:r>
          </a:p>
          <a:p>
            <a:endParaRPr lang="en-IN" dirty="0"/>
          </a:p>
          <a:p>
            <a:endParaRPr lang="en-IN" dirty="0"/>
          </a:p>
        </p:txBody>
      </p:sp>
      <p:sp>
        <p:nvSpPr>
          <p:cNvPr id="7" name="Rectangle 6">
            <a:extLst>
              <a:ext uri="{FF2B5EF4-FFF2-40B4-BE49-F238E27FC236}">
                <a16:creationId xmlns:a16="http://schemas.microsoft.com/office/drawing/2014/main" id="{FCB138D7-D2D0-4A8D-882A-EB66EF5F2B68}"/>
              </a:ext>
            </a:extLst>
          </p:cNvPr>
          <p:cNvSpPr/>
          <p:nvPr/>
        </p:nvSpPr>
        <p:spPr>
          <a:xfrm>
            <a:off x="5260258" y="415904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9" name="Rectangle 8">
            <a:extLst>
              <a:ext uri="{FF2B5EF4-FFF2-40B4-BE49-F238E27FC236}">
                <a16:creationId xmlns:a16="http://schemas.microsoft.com/office/drawing/2014/main" id="{F2000DDF-E9BF-476B-B528-9295A404C8B2}"/>
              </a:ext>
            </a:extLst>
          </p:cNvPr>
          <p:cNvSpPr/>
          <p:nvPr/>
        </p:nvSpPr>
        <p:spPr>
          <a:xfrm>
            <a:off x="5243052" y="182142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10" name="TextBox 9">
            <a:extLst>
              <a:ext uri="{FF2B5EF4-FFF2-40B4-BE49-F238E27FC236}">
                <a16:creationId xmlns:a16="http://schemas.microsoft.com/office/drawing/2014/main" id="{9B69CB96-4105-4623-BEA8-7FEB9554FD95}"/>
              </a:ext>
            </a:extLst>
          </p:cNvPr>
          <p:cNvSpPr txBox="1"/>
          <p:nvPr/>
        </p:nvSpPr>
        <p:spPr>
          <a:xfrm>
            <a:off x="5260258" y="3789712"/>
            <a:ext cx="353961" cy="369332"/>
          </a:xfrm>
          <a:prstGeom prst="rect">
            <a:avLst/>
          </a:prstGeom>
          <a:noFill/>
        </p:spPr>
        <p:txBody>
          <a:bodyPr wrap="square" rtlCol="0">
            <a:spAutoFit/>
          </a:bodyPr>
          <a:lstStyle/>
          <a:p>
            <a:r>
              <a:rPr lang="en-IN" dirty="0"/>
              <a:t>x</a:t>
            </a:r>
          </a:p>
        </p:txBody>
      </p:sp>
      <p:sp>
        <p:nvSpPr>
          <p:cNvPr id="12" name="TextBox 11">
            <a:extLst>
              <a:ext uri="{FF2B5EF4-FFF2-40B4-BE49-F238E27FC236}">
                <a16:creationId xmlns:a16="http://schemas.microsoft.com/office/drawing/2014/main" id="{5A600F0B-2013-4E5C-974C-67ED43DEDD83}"/>
              </a:ext>
            </a:extLst>
          </p:cNvPr>
          <p:cNvSpPr txBox="1"/>
          <p:nvPr/>
        </p:nvSpPr>
        <p:spPr>
          <a:xfrm>
            <a:off x="5265175" y="1369748"/>
            <a:ext cx="353961" cy="369332"/>
          </a:xfrm>
          <a:prstGeom prst="rect">
            <a:avLst/>
          </a:prstGeom>
          <a:noFill/>
        </p:spPr>
        <p:txBody>
          <a:bodyPr wrap="square" rtlCol="0">
            <a:spAutoFit/>
          </a:bodyPr>
          <a:lstStyle/>
          <a:p>
            <a:r>
              <a:rPr lang="en-IN" dirty="0"/>
              <a:t>b</a:t>
            </a:r>
          </a:p>
        </p:txBody>
      </p:sp>
      <p:sp>
        <p:nvSpPr>
          <p:cNvPr id="14" name="Rectangle 13">
            <a:extLst>
              <a:ext uri="{FF2B5EF4-FFF2-40B4-BE49-F238E27FC236}">
                <a16:creationId xmlns:a16="http://schemas.microsoft.com/office/drawing/2014/main" id="{B126E638-314C-4023-B60F-D65C507DA86C}"/>
              </a:ext>
            </a:extLst>
          </p:cNvPr>
          <p:cNvSpPr/>
          <p:nvPr/>
        </p:nvSpPr>
        <p:spPr>
          <a:xfrm>
            <a:off x="6725264" y="415904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35</a:t>
            </a:r>
          </a:p>
        </p:txBody>
      </p:sp>
      <p:sp>
        <p:nvSpPr>
          <p:cNvPr id="16" name="TextBox 15">
            <a:extLst>
              <a:ext uri="{FF2B5EF4-FFF2-40B4-BE49-F238E27FC236}">
                <a16:creationId xmlns:a16="http://schemas.microsoft.com/office/drawing/2014/main" id="{4F57F025-30C2-430C-A52F-BC7F6CBEF5DC}"/>
              </a:ext>
            </a:extLst>
          </p:cNvPr>
          <p:cNvSpPr txBox="1"/>
          <p:nvPr/>
        </p:nvSpPr>
        <p:spPr>
          <a:xfrm>
            <a:off x="6725264" y="3789712"/>
            <a:ext cx="353961" cy="369332"/>
          </a:xfrm>
          <a:prstGeom prst="rect">
            <a:avLst/>
          </a:prstGeom>
          <a:noFill/>
        </p:spPr>
        <p:txBody>
          <a:bodyPr wrap="square" rtlCol="0">
            <a:spAutoFit/>
          </a:bodyPr>
          <a:lstStyle/>
          <a:p>
            <a:r>
              <a:rPr lang="en-IN" dirty="0"/>
              <a:t>r</a:t>
            </a:r>
          </a:p>
        </p:txBody>
      </p:sp>
      <p:sp>
        <p:nvSpPr>
          <p:cNvPr id="18" name="Rectangle 17">
            <a:extLst>
              <a:ext uri="{FF2B5EF4-FFF2-40B4-BE49-F238E27FC236}">
                <a16:creationId xmlns:a16="http://schemas.microsoft.com/office/drawing/2014/main" id="{3E58F33F-AFC6-4AD4-9A6A-8DDB044358E6}"/>
              </a:ext>
            </a:extLst>
          </p:cNvPr>
          <p:cNvSpPr/>
          <p:nvPr/>
        </p:nvSpPr>
        <p:spPr>
          <a:xfrm>
            <a:off x="4606412" y="182142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0" name="Rectangle 19">
            <a:extLst>
              <a:ext uri="{FF2B5EF4-FFF2-40B4-BE49-F238E27FC236}">
                <a16:creationId xmlns:a16="http://schemas.microsoft.com/office/drawing/2014/main" id="{AE53F39A-9D1E-4B71-A960-23B9EDD4F30D}"/>
              </a:ext>
            </a:extLst>
          </p:cNvPr>
          <p:cNvSpPr/>
          <p:nvPr/>
        </p:nvSpPr>
        <p:spPr>
          <a:xfrm>
            <a:off x="5847735" y="4159044"/>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22" name="TextBox 21">
            <a:extLst>
              <a:ext uri="{FF2B5EF4-FFF2-40B4-BE49-F238E27FC236}">
                <a16:creationId xmlns:a16="http://schemas.microsoft.com/office/drawing/2014/main" id="{F7723E24-2998-4C93-B2E3-DA1C0324A1F5}"/>
              </a:ext>
            </a:extLst>
          </p:cNvPr>
          <p:cNvSpPr txBox="1"/>
          <p:nvPr/>
        </p:nvSpPr>
        <p:spPr>
          <a:xfrm>
            <a:off x="4734232" y="1379579"/>
            <a:ext cx="353961" cy="369332"/>
          </a:xfrm>
          <a:prstGeom prst="rect">
            <a:avLst/>
          </a:prstGeom>
          <a:noFill/>
        </p:spPr>
        <p:txBody>
          <a:bodyPr wrap="square" rtlCol="0">
            <a:spAutoFit/>
          </a:bodyPr>
          <a:lstStyle/>
          <a:p>
            <a:r>
              <a:rPr lang="en-IN" dirty="0"/>
              <a:t>a</a:t>
            </a:r>
          </a:p>
        </p:txBody>
      </p:sp>
      <p:sp>
        <p:nvSpPr>
          <p:cNvPr id="24" name="TextBox 23">
            <a:extLst>
              <a:ext uri="{FF2B5EF4-FFF2-40B4-BE49-F238E27FC236}">
                <a16:creationId xmlns:a16="http://schemas.microsoft.com/office/drawing/2014/main" id="{EB3E09CD-BD36-4336-9B83-28A3C2CC22FF}"/>
              </a:ext>
            </a:extLst>
          </p:cNvPr>
          <p:cNvSpPr txBox="1"/>
          <p:nvPr/>
        </p:nvSpPr>
        <p:spPr>
          <a:xfrm>
            <a:off x="5863713" y="3789712"/>
            <a:ext cx="353961" cy="369332"/>
          </a:xfrm>
          <a:prstGeom prst="rect">
            <a:avLst/>
          </a:prstGeom>
          <a:noFill/>
        </p:spPr>
        <p:txBody>
          <a:bodyPr wrap="square" rtlCol="0">
            <a:spAutoFit/>
          </a:bodyPr>
          <a:lstStyle/>
          <a:p>
            <a:r>
              <a:rPr lang="en-IN" dirty="0"/>
              <a:t>y</a:t>
            </a:r>
          </a:p>
        </p:txBody>
      </p:sp>
      <p:sp>
        <p:nvSpPr>
          <p:cNvPr id="26" name="Rectangle 25">
            <a:extLst>
              <a:ext uri="{FF2B5EF4-FFF2-40B4-BE49-F238E27FC236}">
                <a16:creationId xmlns:a16="http://schemas.microsoft.com/office/drawing/2014/main" id="{99B00B3E-B800-4E49-8CD4-4621F05BAEF4}"/>
              </a:ext>
            </a:extLst>
          </p:cNvPr>
          <p:cNvSpPr/>
          <p:nvPr/>
        </p:nvSpPr>
        <p:spPr>
          <a:xfrm>
            <a:off x="5863713" y="1791927"/>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35</a:t>
            </a:r>
          </a:p>
        </p:txBody>
      </p:sp>
      <p:sp>
        <p:nvSpPr>
          <p:cNvPr id="28" name="TextBox 27">
            <a:extLst>
              <a:ext uri="{FF2B5EF4-FFF2-40B4-BE49-F238E27FC236}">
                <a16:creationId xmlns:a16="http://schemas.microsoft.com/office/drawing/2014/main" id="{D1561413-EE18-4E1B-8EEF-94DA633E6253}"/>
              </a:ext>
            </a:extLst>
          </p:cNvPr>
          <p:cNvSpPr txBox="1"/>
          <p:nvPr/>
        </p:nvSpPr>
        <p:spPr>
          <a:xfrm>
            <a:off x="5863713" y="1422594"/>
            <a:ext cx="353961" cy="369332"/>
          </a:xfrm>
          <a:prstGeom prst="rect">
            <a:avLst/>
          </a:prstGeom>
          <a:noFill/>
        </p:spPr>
        <p:txBody>
          <a:bodyPr wrap="square" rtlCol="0">
            <a:spAutoFit/>
          </a:bodyPr>
          <a:lstStyle/>
          <a:p>
            <a:r>
              <a:rPr lang="en-IN" dirty="0"/>
              <a:t>p</a:t>
            </a:r>
          </a:p>
        </p:txBody>
      </p:sp>
      <p:sp>
        <p:nvSpPr>
          <p:cNvPr id="30" name="Rectangle 29">
            <a:extLst>
              <a:ext uri="{FF2B5EF4-FFF2-40B4-BE49-F238E27FC236}">
                <a16:creationId xmlns:a16="http://schemas.microsoft.com/office/drawing/2014/main" id="{EBB5FC39-2F82-4ADF-996E-C7EBE209F5E2}"/>
              </a:ext>
            </a:extLst>
          </p:cNvPr>
          <p:cNvSpPr/>
          <p:nvPr/>
        </p:nvSpPr>
        <p:spPr>
          <a:xfrm>
            <a:off x="3903406" y="5039032"/>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32" name="Straight Connector 31">
            <a:extLst>
              <a:ext uri="{FF2B5EF4-FFF2-40B4-BE49-F238E27FC236}">
                <a16:creationId xmlns:a16="http://schemas.microsoft.com/office/drawing/2014/main" id="{7B053EB9-1E49-4CF2-9F23-D1B6B41DE7B3}"/>
              </a:ext>
            </a:extLst>
          </p:cNvPr>
          <p:cNvCxnSpPr/>
          <p:nvPr/>
        </p:nvCxnSpPr>
        <p:spPr>
          <a:xfrm flipV="1">
            <a:off x="2635045" y="5004619"/>
            <a:ext cx="806245" cy="580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186C48-2859-4BD0-8EE6-78622BA17ECE}"/>
              </a:ext>
            </a:extLst>
          </p:cNvPr>
          <p:cNvCxnSpPr/>
          <p:nvPr/>
        </p:nvCxnSpPr>
        <p:spPr>
          <a:xfrm>
            <a:off x="4316361" y="2487561"/>
            <a:ext cx="2762864"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2E8F7C7-FA43-4D9E-96A7-878C9CFC3E99}"/>
              </a:ext>
            </a:extLst>
          </p:cNvPr>
          <p:cNvSpPr/>
          <p:nvPr/>
        </p:nvSpPr>
        <p:spPr>
          <a:xfrm>
            <a:off x="539545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36" name="TextBox 35">
            <a:extLst>
              <a:ext uri="{FF2B5EF4-FFF2-40B4-BE49-F238E27FC236}">
                <a16:creationId xmlns:a16="http://schemas.microsoft.com/office/drawing/2014/main" id="{76FC8976-3F1E-4E9E-9847-B92B3DA40D7F}"/>
              </a:ext>
            </a:extLst>
          </p:cNvPr>
          <p:cNvSpPr txBox="1"/>
          <p:nvPr/>
        </p:nvSpPr>
        <p:spPr>
          <a:xfrm>
            <a:off x="5417575" y="2523199"/>
            <a:ext cx="353961" cy="369332"/>
          </a:xfrm>
          <a:prstGeom prst="rect">
            <a:avLst/>
          </a:prstGeom>
          <a:noFill/>
        </p:spPr>
        <p:txBody>
          <a:bodyPr wrap="square" rtlCol="0">
            <a:spAutoFit/>
          </a:bodyPr>
          <a:lstStyle/>
          <a:p>
            <a:r>
              <a:rPr lang="en-IN" dirty="0"/>
              <a:t>b</a:t>
            </a:r>
          </a:p>
        </p:txBody>
      </p:sp>
      <p:sp>
        <p:nvSpPr>
          <p:cNvPr id="37" name="Rectangle 36">
            <a:extLst>
              <a:ext uri="{FF2B5EF4-FFF2-40B4-BE49-F238E27FC236}">
                <a16:creationId xmlns:a16="http://schemas.microsoft.com/office/drawing/2014/main" id="{FE784A63-9DDA-4506-9DF6-D2632062D9D6}"/>
              </a:ext>
            </a:extLst>
          </p:cNvPr>
          <p:cNvSpPr/>
          <p:nvPr/>
        </p:nvSpPr>
        <p:spPr>
          <a:xfrm>
            <a:off x="475881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38" name="TextBox 37">
            <a:extLst>
              <a:ext uri="{FF2B5EF4-FFF2-40B4-BE49-F238E27FC236}">
                <a16:creationId xmlns:a16="http://schemas.microsoft.com/office/drawing/2014/main" id="{F88626F0-7266-4929-B06A-C9DA8071E3DF}"/>
              </a:ext>
            </a:extLst>
          </p:cNvPr>
          <p:cNvSpPr txBox="1"/>
          <p:nvPr/>
        </p:nvSpPr>
        <p:spPr>
          <a:xfrm>
            <a:off x="4886632" y="2533030"/>
            <a:ext cx="353961" cy="369332"/>
          </a:xfrm>
          <a:prstGeom prst="rect">
            <a:avLst/>
          </a:prstGeom>
          <a:noFill/>
        </p:spPr>
        <p:txBody>
          <a:bodyPr wrap="square" rtlCol="0">
            <a:spAutoFit/>
          </a:bodyPr>
          <a:lstStyle/>
          <a:p>
            <a:r>
              <a:rPr lang="en-IN" dirty="0"/>
              <a:t>a</a:t>
            </a:r>
          </a:p>
        </p:txBody>
      </p:sp>
      <p:sp>
        <p:nvSpPr>
          <p:cNvPr id="39" name="Rectangle 38">
            <a:extLst>
              <a:ext uri="{FF2B5EF4-FFF2-40B4-BE49-F238E27FC236}">
                <a16:creationId xmlns:a16="http://schemas.microsoft.com/office/drawing/2014/main" id="{3AFD5180-85C1-46CD-8783-F6A769D868A6}"/>
              </a:ext>
            </a:extLst>
          </p:cNvPr>
          <p:cNvSpPr/>
          <p:nvPr/>
        </p:nvSpPr>
        <p:spPr>
          <a:xfrm>
            <a:off x="6016113" y="2945378"/>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40" name="TextBox 39">
            <a:extLst>
              <a:ext uri="{FF2B5EF4-FFF2-40B4-BE49-F238E27FC236}">
                <a16:creationId xmlns:a16="http://schemas.microsoft.com/office/drawing/2014/main" id="{333FA384-BEA0-4773-879C-FB4498AFCCC3}"/>
              </a:ext>
            </a:extLst>
          </p:cNvPr>
          <p:cNvSpPr txBox="1"/>
          <p:nvPr/>
        </p:nvSpPr>
        <p:spPr>
          <a:xfrm>
            <a:off x="6016113" y="2576045"/>
            <a:ext cx="353961" cy="369332"/>
          </a:xfrm>
          <a:prstGeom prst="rect">
            <a:avLst/>
          </a:prstGeom>
          <a:noFill/>
        </p:spPr>
        <p:txBody>
          <a:bodyPr wrap="square" rtlCol="0">
            <a:spAutoFit/>
          </a:bodyPr>
          <a:lstStyle/>
          <a:p>
            <a:r>
              <a:rPr lang="en-IN" dirty="0"/>
              <a:t>p</a:t>
            </a:r>
          </a:p>
        </p:txBody>
      </p:sp>
    </p:spTree>
    <p:extLst>
      <p:ext uri="{BB962C8B-B14F-4D97-AF65-F5344CB8AC3E}">
        <p14:creationId xmlns:p14="http://schemas.microsoft.com/office/powerpoint/2010/main" val="35317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3CB-75F9-48C6-BDD2-0E5D219A165E}"/>
              </a:ext>
            </a:extLst>
          </p:cNvPr>
          <p:cNvSpPr>
            <a:spLocks noGrp="1"/>
          </p:cNvSpPr>
          <p:nvPr>
            <p:ph type="title"/>
          </p:nvPr>
        </p:nvSpPr>
        <p:spPr>
          <a:xfrm>
            <a:off x="1238864" y="148815"/>
            <a:ext cx="9977284" cy="686927"/>
          </a:xfrm>
        </p:spPr>
        <p:txBody>
          <a:bodyPr>
            <a:normAutofit fontScale="90000"/>
          </a:bodyPr>
          <a:lstStyle/>
          <a:p>
            <a:r>
              <a:rPr lang="en-IN" dirty="0"/>
              <a:t>Passing insufficient parameter to function</a:t>
            </a:r>
          </a:p>
        </p:txBody>
      </p:sp>
      <p:sp>
        <p:nvSpPr>
          <p:cNvPr id="3" name="Content Placeholder 2">
            <a:extLst>
              <a:ext uri="{FF2B5EF4-FFF2-40B4-BE49-F238E27FC236}">
                <a16:creationId xmlns:a16="http://schemas.microsoft.com/office/drawing/2014/main" id="{903BBEA0-0276-4DDA-BA2F-D158D75C17A2}"/>
              </a:ext>
            </a:extLst>
          </p:cNvPr>
          <p:cNvSpPr>
            <a:spLocks noGrp="1"/>
          </p:cNvSpPr>
          <p:nvPr>
            <p:ph idx="1"/>
          </p:nvPr>
        </p:nvSpPr>
        <p:spPr>
          <a:xfrm>
            <a:off x="422787" y="943897"/>
            <a:ext cx="4077929" cy="5144576"/>
          </a:xfrm>
        </p:spPr>
        <p:txBody>
          <a:bodyPr>
            <a:normAutofit fontScale="77500" lnSpcReduction="20000"/>
          </a:bodyPr>
          <a:lstStyle/>
          <a:p>
            <a:pPr marL="0" indent="0">
              <a:buNone/>
            </a:pPr>
            <a:r>
              <a:rPr lang="en-IN" dirty="0"/>
              <a:t>&lt;script&gt;</a:t>
            </a:r>
          </a:p>
          <a:p>
            <a:pPr marL="0" indent="0">
              <a:buNone/>
            </a:pPr>
            <a:r>
              <a:rPr lang="en-IN" dirty="0"/>
              <a:t>"use strict";</a:t>
            </a:r>
          </a:p>
          <a:p>
            <a:pPr marL="0" indent="0">
              <a:buNone/>
            </a:pPr>
            <a:r>
              <a:rPr lang="en-IN" dirty="0"/>
              <a:t>function call(</a:t>
            </a:r>
            <a:r>
              <a:rPr lang="en-IN" dirty="0" err="1"/>
              <a:t>a,b</a:t>
            </a:r>
            <a:r>
              <a:rPr lang="en-IN" dirty="0"/>
              <a:t>)</a:t>
            </a:r>
          </a:p>
          <a:p>
            <a:pPr marL="0" indent="0">
              <a:buNone/>
            </a:pPr>
            <a:r>
              <a:rPr lang="en-IN" dirty="0"/>
              <a:t>{  var p;</a:t>
            </a:r>
          </a:p>
          <a:p>
            <a:pPr marL="0" indent="0">
              <a:buNone/>
            </a:pPr>
            <a:r>
              <a:rPr lang="en-IN" dirty="0"/>
              <a:t>       p=a*b</a:t>
            </a:r>
          </a:p>
          <a:p>
            <a:pPr marL="0" indent="0">
              <a:buNone/>
            </a:pPr>
            <a:r>
              <a:rPr lang="en-IN" dirty="0"/>
              <a:t>      return p;</a:t>
            </a:r>
          </a:p>
          <a:p>
            <a:pPr marL="0" indent="0">
              <a:buNone/>
            </a:pPr>
            <a:r>
              <a:rPr lang="en-IN" dirty="0"/>
              <a:t> }</a:t>
            </a:r>
          </a:p>
          <a:p>
            <a:pPr marL="0" indent="0">
              <a:buNone/>
            </a:pPr>
            <a:r>
              <a:rPr lang="en-IN" dirty="0"/>
              <a:t>var x , y;</a:t>
            </a:r>
          </a:p>
          <a:p>
            <a:pPr marL="0" indent="0">
              <a:buNone/>
            </a:pPr>
            <a:r>
              <a:rPr lang="en-IN" dirty="0"/>
              <a:t>x=5;</a:t>
            </a:r>
          </a:p>
          <a:p>
            <a:pPr marL="0" indent="0">
              <a:buNone/>
            </a:pPr>
            <a:r>
              <a:rPr lang="en-IN" dirty="0"/>
              <a:t>y=7;</a:t>
            </a:r>
          </a:p>
          <a:p>
            <a:pPr marL="0" indent="0">
              <a:buNone/>
            </a:pPr>
            <a:r>
              <a:rPr lang="en-IN" dirty="0"/>
              <a:t>var r=call(x);</a:t>
            </a:r>
          </a:p>
          <a:p>
            <a:pPr marL="0" indent="0">
              <a:buNone/>
            </a:pPr>
            <a:r>
              <a:rPr lang="en-IN" dirty="0" err="1"/>
              <a:t>document.write</a:t>
            </a:r>
            <a:r>
              <a:rPr lang="en-IN" dirty="0"/>
              <a:t>(r);</a:t>
            </a:r>
          </a:p>
          <a:p>
            <a:pPr marL="0" indent="0">
              <a:buNone/>
            </a:pPr>
            <a:r>
              <a:rPr lang="en-IN" dirty="0" err="1"/>
              <a:t>document.write</a:t>
            </a:r>
            <a:r>
              <a:rPr lang="en-IN" dirty="0"/>
              <a:t>(call(3,3));</a:t>
            </a:r>
          </a:p>
          <a:p>
            <a:pPr marL="0" indent="0">
              <a:buNone/>
            </a:pPr>
            <a:r>
              <a:rPr lang="en-IN" dirty="0"/>
              <a:t>&lt;/script&gt;</a:t>
            </a:r>
          </a:p>
        </p:txBody>
      </p:sp>
      <p:sp>
        <p:nvSpPr>
          <p:cNvPr id="6" name="TextBox 5">
            <a:extLst>
              <a:ext uri="{FF2B5EF4-FFF2-40B4-BE49-F238E27FC236}">
                <a16:creationId xmlns:a16="http://schemas.microsoft.com/office/drawing/2014/main" id="{7D613BDC-0D4E-4CAC-92DB-6F9CC6D7989E}"/>
              </a:ext>
            </a:extLst>
          </p:cNvPr>
          <p:cNvSpPr txBox="1"/>
          <p:nvPr/>
        </p:nvSpPr>
        <p:spPr>
          <a:xfrm>
            <a:off x="8229600" y="943897"/>
            <a:ext cx="3962400" cy="5632311"/>
          </a:xfrm>
          <a:prstGeom prst="rect">
            <a:avLst/>
          </a:prstGeom>
          <a:noFill/>
        </p:spPr>
        <p:txBody>
          <a:bodyPr wrap="square" rtlCol="0">
            <a:spAutoFit/>
          </a:bodyPr>
          <a:lstStyle/>
          <a:p>
            <a:r>
              <a:rPr lang="en-IN" dirty="0"/>
              <a:t>In </a:t>
            </a:r>
            <a:r>
              <a:rPr lang="en-IN" dirty="0" err="1"/>
              <a:t>javascript</a:t>
            </a:r>
            <a:r>
              <a:rPr lang="en-IN" dirty="0"/>
              <a:t> if you pass only one parameter in function call and have two parameter in definition. It is not an error.</a:t>
            </a:r>
          </a:p>
          <a:p>
            <a:endParaRPr lang="en-IN" dirty="0"/>
          </a:p>
          <a:p>
            <a:r>
              <a:rPr lang="en-IN" dirty="0"/>
              <a:t>function call(</a:t>
            </a:r>
            <a:r>
              <a:rPr lang="en-IN" dirty="0" err="1"/>
              <a:t>a,b</a:t>
            </a:r>
            <a:r>
              <a:rPr lang="en-IN" dirty="0"/>
              <a:t>)</a:t>
            </a:r>
          </a:p>
          <a:p>
            <a:r>
              <a:rPr lang="en-IN" dirty="0"/>
              <a:t>{  }</a:t>
            </a:r>
          </a:p>
          <a:p>
            <a:endParaRPr lang="en-IN" dirty="0"/>
          </a:p>
          <a:p>
            <a:r>
              <a:rPr lang="en-IN" dirty="0"/>
              <a:t>var r=call(x);</a:t>
            </a:r>
          </a:p>
          <a:p>
            <a:endParaRPr lang="en-IN" dirty="0"/>
          </a:p>
          <a:p>
            <a:r>
              <a:rPr lang="en-IN" dirty="0"/>
              <a:t>Observe we do not have to write any type before a, b in function definition.    </a:t>
            </a:r>
          </a:p>
          <a:p>
            <a:endParaRPr lang="en-IN" dirty="0"/>
          </a:p>
          <a:p>
            <a:endParaRPr lang="en-IN" dirty="0"/>
          </a:p>
          <a:p>
            <a:r>
              <a:rPr lang="en-IN" dirty="0"/>
              <a:t>function call(</a:t>
            </a:r>
            <a:r>
              <a:rPr lang="en-IN" dirty="0" err="1"/>
              <a:t>a,b</a:t>
            </a:r>
            <a:r>
              <a:rPr lang="en-IN" dirty="0"/>
              <a:t>){  }</a:t>
            </a:r>
          </a:p>
          <a:p>
            <a:endParaRPr lang="en-IN" dirty="0"/>
          </a:p>
          <a:p>
            <a:r>
              <a:rPr lang="en-IN" dirty="0"/>
              <a:t>Every function has it’s own copy of variable.</a:t>
            </a:r>
          </a:p>
          <a:p>
            <a:r>
              <a:rPr lang="en-IN" dirty="0"/>
              <a:t>We know function makes code reusable.</a:t>
            </a:r>
          </a:p>
          <a:p>
            <a:endParaRPr lang="en-IN" dirty="0"/>
          </a:p>
        </p:txBody>
      </p:sp>
      <p:sp>
        <p:nvSpPr>
          <p:cNvPr id="7" name="Rectangle 6">
            <a:extLst>
              <a:ext uri="{FF2B5EF4-FFF2-40B4-BE49-F238E27FC236}">
                <a16:creationId xmlns:a16="http://schemas.microsoft.com/office/drawing/2014/main" id="{FCB138D7-D2D0-4A8D-882A-EB66EF5F2B68}"/>
              </a:ext>
            </a:extLst>
          </p:cNvPr>
          <p:cNvSpPr/>
          <p:nvPr/>
        </p:nvSpPr>
        <p:spPr>
          <a:xfrm>
            <a:off x="5260258" y="415904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9" name="Rectangle 8">
            <a:extLst>
              <a:ext uri="{FF2B5EF4-FFF2-40B4-BE49-F238E27FC236}">
                <a16:creationId xmlns:a16="http://schemas.microsoft.com/office/drawing/2014/main" id="{F2000DDF-E9BF-476B-B528-9295A404C8B2}"/>
              </a:ext>
            </a:extLst>
          </p:cNvPr>
          <p:cNvSpPr/>
          <p:nvPr/>
        </p:nvSpPr>
        <p:spPr>
          <a:xfrm>
            <a:off x="4650657" y="1821425"/>
            <a:ext cx="116635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undefined</a:t>
            </a:r>
          </a:p>
        </p:txBody>
      </p:sp>
      <p:sp>
        <p:nvSpPr>
          <p:cNvPr id="10" name="TextBox 9">
            <a:extLst>
              <a:ext uri="{FF2B5EF4-FFF2-40B4-BE49-F238E27FC236}">
                <a16:creationId xmlns:a16="http://schemas.microsoft.com/office/drawing/2014/main" id="{9B69CB96-4105-4623-BEA8-7FEB9554FD95}"/>
              </a:ext>
            </a:extLst>
          </p:cNvPr>
          <p:cNvSpPr txBox="1"/>
          <p:nvPr/>
        </p:nvSpPr>
        <p:spPr>
          <a:xfrm>
            <a:off x="5260258" y="3789712"/>
            <a:ext cx="353961" cy="369332"/>
          </a:xfrm>
          <a:prstGeom prst="rect">
            <a:avLst/>
          </a:prstGeom>
          <a:noFill/>
        </p:spPr>
        <p:txBody>
          <a:bodyPr wrap="square" rtlCol="0">
            <a:spAutoFit/>
          </a:bodyPr>
          <a:lstStyle/>
          <a:p>
            <a:r>
              <a:rPr lang="en-IN" dirty="0"/>
              <a:t>x</a:t>
            </a:r>
          </a:p>
        </p:txBody>
      </p:sp>
      <p:sp>
        <p:nvSpPr>
          <p:cNvPr id="12" name="TextBox 11">
            <a:extLst>
              <a:ext uri="{FF2B5EF4-FFF2-40B4-BE49-F238E27FC236}">
                <a16:creationId xmlns:a16="http://schemas.microsoft.com/office/drawing/2014/main" id="{5A600F0B-2013-4E5C-974C-67ED43DEDD83}"/>
              </a:ext>
            </a:extLst>
          </p:cNvPr>
          <p:cNvSpPr txBox="1"/>
          <p:nvPr/>
        </p:nvSpPr>
        <p:spPr>
          <a:xfrm>
            <a:off x="5265175" y="1369748"/>
            <a:ext cx="353961" cy="369332"/>
          </a:xfrm>
          <a:prstGeom prst="rect">
            <a:avLst/>
          </a:prstGeom>
          <a:noFill/>
        </p:spPr>
        <p:txBody>
          <a:bodyPr wrap="square" rtlCol="0">
            <a:spAutoFit/>
          </a:bodyPr>
          <a:lstStyle/>
          <a:p>
            <a:r>
              <a:rPr lang="en-IN" dirty="0"/>
              <a:t>b</a:t>
            </a:r>
          </a:p>
        </p:txBody>
      </p:sp>
      <p:sp>
        <p:nvSpPr>
          <p:cNvPr id="14" name="Rectangle 13">
            <a:extLst>
              <a:ext uri="{FF2B5EF4-FFF2-40B4-BE49-F238E27FC236}">
                <a16:creationId xmlns:a16="http://schemas.microsoft.com/office/drawing/2014/main" id="{B126E638-314C-4023-B60F-D65C507DA86C}"/>
              </a:ext>
            </a:extLst>
          </p:cNvPr>
          <p:cNvSpPr/>
          <p:nvPr/>
        </p:nvSpPr>
        <p:spPr>
          <a:xfrm>
            <a:off x="6725264" y="4159045"/>
            <a:ext cx="642785"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NaN</a:t>
            </a:r>
            <a:endParaRPr lang="en-IN" dirty="0"/>
          </a:p>
        </p:txBody>
      </p:sp>
      <p:sp>
        <p:nvSpPr>
          <p:cNvPr id="16" name="TextBox 15">
            <a:extLst>
              <a:ext uri="{FF2B5EF4-FFF2-40B4-BE49-F238E27FC236}">
                <a16:creationId xmlns:a16="http://schemas.microsoft.com/office/drawing/2014/main" id="{4F57F025-30C2-430C-A52F-BC7F6CBEF5DC}"/>
              </a:ext>
            </a:extLst>
          </p:cNvPr>
          <p:cNvSpPr txBox="1"/>
          <p:nvPr/>
        </p:nvSpPr>
        <p:spPr>
          <a:xfrm>
            <a:off x="6725264" y="3789712"/>
            <a:ext cx="353961" cy="369332"/>
          </a:xfrm>
          <a:prstGeom prst="rect">
            <a:avLst/>
          </a:prstGeom>
          <a:noFill/>
        </p:spPr>
        <p:txBody>
          <a:bodyPr wrap="square" rtlCol="0">
            <a:spAutoFit/>
          </a:bodyPr>
          <a:lstStyle/>
          <a:p>
            <a:r>
              <a:rPr lang="en-IN" dirty="0"/>
              <a:t>r</a:t>
            </a:r>
          </a:p>
        </p:txBody>
      </p:sp>
      <p:sp>
        <p:nvSpPr>
          <p:cNvPr id="18" name="Rectangle 17">
            <a:extLst>
              <a:ext uri="{FF2B5EF4-FFF2-40B4-BE49-F238E27FC236}">
                <a16:creationId xmlns:a16="http://schemas.microsoft.com/office/drawing/2014/main" id="{3E58F33F-AFC6-4AD4-9A6A-8DDB044358E6}"/>
              </a:ext>
            </a:extLst>
          </p:cNvPr>
          <p:cNvSpPr/>
          <p:nvPr/>
        </p:nvSpPr>
        <p:spPr>
          <a:xfrm>
            <a:off x="4065639" y="1864440"/>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0" name="Rectangle 19">
            <a:extLst>
              <a:ext uri="{FF2B5EF4-FFF2-40B4-BE49-F238E27FC236}">
                <a16:creationId xmlns:a16="http://schemas.microsoft.com/office/drawing/2014/main" id="{AE53F39A-9D1E-4B71-A960-23B9EDD4F30D}"/>
              </a:ext>
            </a:extLst>
          </p:cNvPr>
          <p:cNvSpPr/>
          <p:nvPr/>
        </p:nvSpPr>
        <p:spPr>
          <a:xfrm>
            <a:off x="5847735" y="4159044"/>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22" name="TextBox 21">
            <a:extLst>
              <a:ext uri="{FF2B5EF4-FFF2-40B4-BE49-F238E27FC236}">
                <a16:creationId xmlns:a16="http://schemas.microsoft.com/office/drawing/2014/main" id="{F7723E24-2998-4C93-B2E3-DA1C0324A1F5}"/>
              </a:ext>
            </a:extLst>
          </p:cNvPr>
          <p:cNvSpPr txBox="1"/>
          <p:nvPr/>
        </p:nvSpPr>
        <p:spPr>
          <a:xfrm>
            <a:off x="4193459" y="1422594"/>
            <a:ext cx="353961" cy="369332"/>
          </a:xfrm>
          <a:prstGeom prst="rect">
            <a:avLst/>
          </a:prstGeom>
          <a:noFill/>
        </p:spPr>
        <p:txBody>
          <a:bodyPr wrap="square" rtlCol="0">
            <a:spAutoFit/>
          </a:bodyPr>
          <a:lstStyle/>
          <a:p>
            <a:r>
              <a:rPr lang="en-IN" dirty="0"/>
              <a:t>a</a:t>
            </a:r>
          </a:p>
        </p:txBody>
      </p:sp>
      <p:sp>
        <p:nvSpPr>
          <p:cNvPr id="24" name="TextBox 23">
            <a:extLst>
              <a:ext uri="{FF2B5EF4-FFF2-40B4-BE49-F238E27FC236}">
                <a16:creationId xmlns:a16="http://schemas.microsoft.com/office/drawing/2014/main" id="{EB3E09CD-BD36-4336-9B83-28A3C2CC22FF}"/>
              </a:ext>
            </a:extLst>
          </p:cNvPr>
          <p:cNvSpPr txBox="1"/>
          <p:nvPr/>
        </p:nvSpPr>
        <p:spPr>
          <a:xfrm>
            <a:off x="5863713" y="3789712"/>
            <a:ext cx="353961" cy="369332"/>
          </a:xfrm>
          <a:prstGeom prst="rect">
            <a:avLst/>
          </a:prstGeom>
          <a:noFill/>
        </p:spPr>
        <p:txBody>
          <a:bodyPr wrap="square" rtlCol="0">
            <a:spAutoFit/>
          </a:bodyPr>
          <a:lstStyle/>
          <a:p>
            <a:r>
              <a:rPr lang="en-IN" dirty="0"/>
              <a:t>y</a:t>
            </a:r>
          </a:p>
        </p:txBody>
      </p:sp>
      <p:sp>
        <p:nvSpPr>
          <p:cNvPr id="26" name="Rectangle 25">
            <a:extLst>
              <a:ext uri="{FF2B5EF4-FFF2-40B4-BE49-F238E27FC236}">
                <a16:creationId xmlns:a16="http://schemas.microsoft.com/office/drawing/2014/main" id="{99B00B3E-B800-4E49-8CD4-4621F05BAEF4}"/>
              </a:ext>
            </a:extLst>
          </p:cNvPr>
          <p:cNvSpPr/>
          <p:nvPr/>
        </p:nvSpPr>
        <p:spPr>
          <a:xfrm>
            <a:off x="6040693" y="1791926"/>
            <a:ext cx="68457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NaN</a:t>
            </a:r>
            <a:endParaRPr lang="en-IN" dirty="0"/>
          </a:p>
        </p:txBody>
      </p:sp>
      <p:sp>
        <p:nvSpPr>
          <p:cNvPr id="28" name="TextBox 27">
            <a:extLst>
              <a:ext uri="{FF2B5EF4-FFF2-40B4-BE49-F238E27FC236}">
                <a16:creationId xmlns:a16="http://schemas.microsoft.com/office/drawing/2014/main" id="{D1561413-EE18-4E1B-8EEF-94DA633E6253}"/>
              </a:ext>
            </a:extLst>
          </p:cNvPr>
          <p:cNvSpPr txBox="1"/>
          <p:nvPr/>
        </p:nvSpPr>
        <p:spPr>
          <a:xfrm>
            <a:off x="6118737" y="1422594"/>
            <a:ext cx="353961" cy="369332"/>
          </a:xfrm>
          <a:prstGeom prst="rect">
            <a:avLst/>
          </a:prstGeom>
          <a:noFill/>
        </p:spPr>
        <p:txBody>
          <a:bodyPr wrap="square" rtlCol="0">
            <a:spAutoFit/>
          </a:bodyPr>
          <a:lstStyle/>
          <a:p>
            <a:r>
              <a:rPr lang="en-IN" dirty="0"/>
              <a:t>p</a:t>
            </a:r>
          </a:p>
        </p:txBody>
      </p:sp>
      <p:sp>
        <p:nvSpPr>
          <p:cNvPr id="30" name="Rectangle 29">
            <a:extLst>
              <a:ext uri="{FF2B5EF4-FFF2-40B4-BE49-F238E27FC236}">
                <a16:creationId xmlns:a16="http://schemas.microsoft.com/office/drawing/2014/main" id="{EBB5FC39-2F82-4ADF-996E-C7EBE209F5E2}"/>
              </a:ext>
            </a:extLst>
          </p:cNvPr>
          <p:cNvSpPr/>
          <p:nvPr/>
        </p:nvSpPr>
        <p:spPr>
          <a:xfrm>
            <a:off x="3903406" y="5039032"/>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32" name="Straight Connector 31">
            <a:extLst>
              <a:ext uri="{FF2B5EF4-FFF2-40B4-BE49-F238E27FC236}">
                <a16:creationId xmlns:a16="http://schemas.microsoft.com/office/drawing/2014/main" id="{7B053EB9-1E49-4CF2-9F23-D1B6B41DE7B3}"/>
              </a:ext>
            </a:extLst>
          </p:cNvPr>
          <p:cNvCxnSpPr/>
          <p:nvPr/>
        </p:nvCxnSpPr>
        <p:spPr>
          <a:xfrm flipV="1">
            <a:off x="2635045" y="5004619"/>
            <a:ext cx="806245" cy="58010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6938D76-9A65-4312-90DC-A1961D8A0A41}"/>
              </a:ext>
            </a:extLst>
          </p:cNvPr>
          <p:cNvSpPr/>
          <p:nvPr/>
        </p:nvSpPr>
        <p:spPr>
          <a:xfrm>
            <a:off x="539545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5" name="TextBox 4">
            <a:extLst>
              <a:ext uri="{FF2B5EF4-FFF2-40B4-BE49-F238E27FC236}">
                <a16:creationId xmlns:a16="http://schemas.microsoft.com/office/drawing/2014/main" id="{9B9480C4-F43B-417E-9F31-2ACFE5133540}"/>
              </a:ext>
            </a:extLst>
          </p:cNvPr>
          <p:cNvSpPr txBox="1"/>
          <p:nvPr/>
        </p:nvSpPr>
        <p:spPr>
          <a:xfrm>
            <a:off x="5417575" y="2523199"/>
            <a:ext cx="353961" cy="369332"/>
          </a:xfrm>
          <a:prstGeom prst="rect">
            <a:avLst/>
          </a:prstGeom>
          <a:noFill/>
        </p:spPr>
        <p:txBody>
          <a:bodyPr wrap="square" rtlCol="0">
            <a:spAutoFit/>
          </a:bodyPr>
          <a:lstStyle/>
          <a:p>
            <a:r>
              <a:rPr lang="en-IN" dirty="0"/>
              <a:t>b</a:t>
            </a:r>
          </a:p>
        </p:txBody>
      </p:sp>
      <p:sp>
        <p:nvSpPr>
          <p:cNvPr id="8" name="Rectangle 7">
            <a:extLst>
              <a:ext uri="{FF2B5EF4-FFF2-40B4-BE49-F238E27FC236}">
                <a16:creationId xmlns:a16="http://schemas.microsoft.com/office/drawing/2014/main" id="{A27A89FA-4E97-4276-8B29-553F5200AA97}"/>
              </a:ext>
            </a:extLst>
          </p:cNvPr>
          <p:cNvSpPr/>
          <p:nvPr/>
        </p:nvSpPr>
        <p:spPr>
          <a:xfrm>
            <a:off x="475881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1" name="TextBox 10">
            <a:extLst>
              <a:ext uri="{FF2B5EF4-FFF2-40B4-BE49-F238E27FC236}">
                <a16:creationId xmlns:a16="http://schemas.microsoft.com/office/drawing/2014/main" id="{D1B28806-3832-4A69-A436-83458272245E}"/>
              </a:ext>
            </a:extLst>
          </p:cNvPr>
          <p:cNvSpPr txBox="1"/>
          <p:nvPr/>
        </p:nvSpPr>
        <p:spPr>
          <a:xfrm>
            <a:off x="4886632" y="2533030"/>
            <a:ext cx="353961" cy="369332"/>
          </a:xfrm>
          <a:prstGeom prst="rect">
            <a:avLst/>
          </a:prstGeom>
          <a:noFill/>
        </p:spPr>
        <p:txBody>
          <a:bodyPr wrap="square" rtlCol="0">
            <a:spAutoFit/>
          </a:bodyPr>
          <a:lstStyle/>
          <a:p>
            <a:r>
              <a:rPr lang="en-IN" dirty="0"/>
              <a:t>a</a:t>
            </a:r>
          </a:p>
        </p:txBody>
      </p:sp>
      <p:sp>
        <p:nvSpPr>
          <p:cNvPr id="13" name="Rectangle 12">
            <a:extLst>
              <a:ext uri="{FF2B5EF4-FFF2-40B4-BE49-F238E27FC236}">
                <a16:creationId xmlns:a16="http://schemas.microsoft.com/office/drawing/2014/main" id="{85DCC953-C249-41B4-9171-1F5AA3F32E6C}"/>
              </a:ext>
            </a:extLst>
          </p:cNvPr>
          <p:cNvSpPr/>
          <p:nvPr/>
        </p:nvSpPr>
        <p:spPr>
          <a:xfrm>
            <a:off x="6016113" y="2945378"/>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15" name="TextBox 14">
            <a:extLst>
              <a:ext uri="{FF2B5EF4-FFF2-40B4-BE49-F238E27FC236}">
                <a16:creationId xmlns:a16="http://schemas.microsoft.com/office/drawing/2014/main" id="{22EC6DB0-27E9-4C6B-86E8-4C0C974D679D}"/>
              </a:ext>
            </a:extLst>
          </p:cNvPr>
          <p:cNvSpPr txBox="1"/>
          <p:nvPr/>
        </p:nvSpPr>
        <p:spPr>
          <a:xfrm>
            <a:off x="6016113" y="2576045"/>
            <a:ext cx="353961" cy="369332"/>
          </a:xfrm>
          <a:prstGeom prst="rect">
            <a:avLst/>
          </a:prstGeom>
          <a:noFill/>
        </p:spPr>
        <p:txBody>
          <a:bodyPr wrap="square" rtlCol="0">
            <a:spAutoFit/>
          </a:bodyPr>
          <a:lstStyle/>
          <a:p>
            <a:r>
              <a:rPr lang="en-IN" dirty="0"/>
              <a:t>p</a:t>
            </a:r>
          </a:p>
        </p:txBody>
      </p:sp>
      <p:cxnSp>
        <p:nvCxnSpPr>
          <p:cNvPr id="31" name="Straight Connector 30">
            <a:extLst>
              <a:ext uri="{FF2B5EF4-FFF2-40B4-BE49-F238E27FC236}">
                <a16:creationId xmlns:a16="http://schemas.microsoft.com/office/drawing/2014/main" id="{0F13691C-2BC2-4E69-8751-DC5A073EA694}"/>
              </a:ext>
            </a:extLst>
          </p:cNvPr>
          <p:cNvCxnSpPr/>
          <p:nvPr/>
        </p:nvCxnSpPr>
        <p:spPr>
          <a:xfrm>
            <a:off x="4065639" y="2523199"/>
            <a:ext cx="2807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2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3CB-75F9-48C6-BDD2-0E5D219A165E}"/>
              </a:ext>
            </a:extLst>
          </p:cNvPr>
          <p:cNvSpPr>
            <a:spLocks noGrp="1"/>
          </p:cNvSpPr>
          <p:nvPr>
            <p:ph type="title"/>
          </p:nvPr>
        </p:nvSpPr>
        <p:spPr>
          <a:xfrm>
            <a:off x="1238864" y="148815"/>
            <a:ext cx="9977284" cy="686927"/>
          </a:xfrm>
        </p:spPr>
        <p:txBody>
          <a:bodyPr>
            <a:normAutofit/>
          </a:bodyPr>
          <a:lstStyle/>
          <a:p>
            <a:r>
              <a:rPr lang="en-IN" sz="2000" dirty="0"/>
              <a:t>Passing insufficient parameter to function and checking undefined</a:t>
            </a:r>
          </a:p>
        </p:txBody>
      </p:sp>
      <p:sp>
        <p:nvSpPr>
          <p:cNvPr id="3" name="Content Placeholder 2">
            <a:extLst>
              <a:ext uri="{FF2B5EF4-FFF2-40B4-BE49-F238E27FC236}">
                <a16:creationId xmlns:a16="http://schemas.microsoft.com/office/drawing/2014/main" id="{903BBEA0-0276-4DDA-BA2F-D158D75C17A2}"/>
              </a:ext>
            </a:extLst>
          </p:cNvPr>
          <p:cNvSpPr>
            <a:spLocks noGrp="1"/>
          </p:cNvSpPr>
          <p:nvPr>
            <p:ph idx="1"/>
          </p:nvPr>
        </p:nvSpPr>
        <p:spPr>
          <a:xfrm>
            <a:off x="422787" y="943897"/>
            <a:ext cx="4077929" cy="5144576"/>
          </a:xfrm>
        </p:spPr>
        <p:txBody>
          <a:bodyPr>
            <a:normAutofit fontScale="55000" lnSpcReduction="20000"/>
          </a:bodyPr>
          <a:lstStyle/>
          <a:p>
            <a:pPr marL="0" indent="0">
              <a:buNone/>
            </a:pPr>
            <a:r>
              <a:rPr lang="en-IN" dirty="0"/>
              <a:t>&lt;script&gt;</a:t>
            </a:r>
          </a:p>
          <a:p>
            <a:pPr marL="0" indent="0">
              <a:buNone/>
            </a:pPr>
            <a:r>
              <a:rPr lang="en-IN" dirty="0"/>
              <a:t>"use strict";</a:t>
            </a:r>
          </a:p>
          <a:p>
            <a:pPr marL="0" indent="0">
              <a:buNone/>
            </a:pPr>
            <a:r>
              <a:rPr lang="en-IN" dirty="0"/>
              <a:t>function call(</a:t>
            </a:r>
            <a:r>
              <a:rPr lang="en-IN" dirty="0" err="1"/>
              <a:t>a,b</a:t>
            </a:r>
            <a:r>
              <a:rPr lang="en-IN" dirty="0"/>
              <a:t>)</a:t>
            </a:r>
          </a:p>
          <a:p>
            <a:pPr marL="0" indent="0">
              <a:buNone/>
            </a:pPr>
            <a:r>
              <a:rPr lang="en-IN" dirty="0"/>
              <a:t>{  var p;</a:t>
            </a:r>
          </a:p>
          <a:p>
            <a:pPr marL="0" indent="0">
              <a:buNone/>
            </a:pPr>
            <a:r>
              <a:rPr lang="en-IN" dirty="0"/>
              <a:t> if(a!=undefined&amp;&amp;b!=undefined)</a:t>
            </a:r>
          </a:p>
          <a:p>
            <a:pPr marL="0" indent="0">
              <a:buNone/>
            </a:pPr>
            <a:r>
              <a:rPr lang="en-IN" dirty="0"/>
              <a:t>       p=a*b</a:t>
            </a:r>
          </a:p>
          <a:p>
            <a:pPr marL="0" indent="0">
              <a:buNone/>
            </a:pPr>
            <a:r>
              <a:rPr lang="en-IN" dirty="0"/>
              <a:t>else if(a!=undefined)</a:t>
            </a:r>
          </a:p>
          <a:p>
            <a:pPr marL="0" indent="0">
              <a:buNone/>
            </a:pPr>
            <a:r>
              <a:rPr lang="en-IN" dirty="0"/>
              <a:t>p=a;</a:t>
            </a:r>
          </a:p>
          <a:p>
            <a:pPr marL="0" indent="0">
              <a:buNone/>
            </a:pPr>
            <a:r>
              <a:rPr lang="en-IN" dirty="0"/>
              <a:t>      return p;</a:t>
            </a:r>
          </a:p>
          <a:p>
            <a:pPr marL="0" indent="0">
              <a:buNone/>
            </a:pPr>
            <a:r>
              <a:rPr lang="en-IN" dirty="0"/>
              <a:t> }</a:t>
            </a:r>
          </a:p>
          <a:p>
            <a:pPr marL="0" indent="0">
              <a:buNone/>
            </a:pPr>
            <a:r>
              <a:rPr lang="en-IN" dirty="0"/>
              <a:t>var x , y;</a:t>
            </a:r>
          </a:p>
          <a:p>
            <a:pPr marL="0" indent="0">
              <a:buNone/>
            </a:pPr>
            <a:r>
              <a:rPr lang="en-IN" dirty="0"/>
              <a:t>x=5;</a:t>
            </a:r>
          </a:p>
          <a:p>
            <a:pPr marL="0" indent="0">
              <a:buNone/>
            </a:pPr>
            <a:r>
              <a:rPr lang="en-IN" dirty="0"/>
              <a:t>y=7;</a:t>
            </a:r>
          </a:p>
          <a:p>
            <a:pPr marL="0" indent="0">
              <a:buNone/>
            </a:pPr>
            <a:r>
              <a:rPr lang="en-IN" dirty="0"/>
              <a:t>var r=call(x);</a:t>
            </a:r>
          </a:p>
          <a:p>
            <a:pPr marL="0" indent="0">
              <a:buNone/>
            </a:pPr>
            <a:r>
              <a:rPr lang="en-IN" dirty="0" err="1"/>
              <a:t>document.write</a:t>
            </a:r>
            <a:r>
              <a:rPr lang="en-IN" dirty="0"/>
              <a:t>(r);</a:t>
            </a:r>
          </a:p>
          <a:p>
            <a:pPr marL="0" indent="0">
              <a:buNone/>
            </a:pPr>
            <a:r>
              <a:rPr lang="en-IN" dirty="0" err="1"/>
              <a:t>document.write</a:t>
            </a:r>
            <a:r>
              <a:rPr lang="en-IN" dirty="0"/>
              <a:t>(call(3,3));</a:t>
            </a:r>
          </a:p>
          <a:p>
            <a:pPr marL="0" indent="0">
              <a:buNone/>
            </a:pPr>
            <a:r>
              <a:rPr lang="en-IN" dirty="0"/>
              <a:t>&lt;/script&gt;</a:t>
            </a:r>
          </a:p>
        </p:txBody>
      </p:sp>
      <p:sp>
        <p:nvSpPr>
          <p:cNvPr id="6" name="TextBox 5">
            <a:extLst>
              <a:ext uri="{FF2B5EF4-FFF2-40B4-BE49-F238E27FC236}">
                <a16:creationId xmlns:a16="http://schemas.microsoft.com/office/drawing/2014/main" id="{7D613BDC-0D4E-4CAC-92DB-6F9CC6D7989E}"/>
              </a:ext>
            </a:extLst>
          </p:cNvPr>
          <p:cNvSpPr txBox="1"/>
          <p:nvPr/>
        </p:nvSpPr>
        <p:spPr>
          <a:xfrm>
            <a:off x="8229600" y="943897"/>
            <a:ext cx="3962400" cy="4247317"/>
          </a:xfrm>
          <a:prstGeom prst="rect">
            <a:avLst/>
          </a:prstGeom>
          <a:noFill/>
        </p:spPr>
        <p:txBody>
          <a:bodyPr wrap="square" rtlCol="0">
            <a:spAutoFit/>
          </a:bodyPr>
          <a:lstStyle/>
          <a:p>
            <a:r>
              <a:rPr lang="en-IN" dirty="0"/>
              <a:t>In </a:t>
            </a:r>
            <a:r>
              <a:rPr lang="en-IN" dirty="0" err="1"/>
              <a:t>javascript</a:t>
            </a:r>
            <a:r>
              <a:rPr lang="en-IN" dirty="0"/>
              <a:t> if you pass only one parameter in function call and have two parameter in definition. It is not an error.</a:t>
            </a:r>
          </a:p>
          <a:p>
            <a:endParaRPr lang="en-IN" dirty="0"/>
          </a:p>
          <a:p>
            <a:r>
              <a:rPr lang="en-IN" dirty="0"/>
              <a:t>function call(</a:t>
            </a:r>
            <a:r>
              <a:rPr lang="en-IN" dirty="0" err="1"/>
              <a:t>a,b</a:t>
            </a:r>
            <a:r>
              <a:rPr lang="en-IN" dirty="0"/>
              <a:t>)</a:t>
            </a:r>
          </a:p>
          <a:p>
            <a:r>
              <a:rPr lang="en-IN" dirty="0"/>
              <a:t>{  }</a:t>
            </a:r>
          </a:p>
          <a:p>
            <a:endParaRPr lang="en-IN" dirty="0"/>
          </a:p>
          <a:p>
            <a:r>
              <a:rPr lang="en-IN" dirty="0"/>
              <a:t>var r=call(x);</a:t>
            </a:r>
          </a:p>
          <a:p>
            <a:endParaRPr lang="en-IN" dirty="0"/>
          </a:p>
          <a:p>
            <a:r>
              <a:rPr lang="en-IN" dirty="0"/>
              <a:t>We can avoid </a:t>
            </a:r>
            <a:r>
              <a:rPr lang="en-IN" dirty="0" err="1"/>
              <a:t>NaN</a:t>
            </a:r>
            <a:r>
              <a:rPr lang="en-IN" dirty="0"/>
              <a:t> by checking undefine before calculation.</a:t>
            </a:r>
          </a:p>
          <a:p>
            <a:endParaRPr lang="en-IN" dirty="0"/>
          </a:p>
          <a:p>
            <a:endParaRPr lang="en-IN" dirty="0"/>
          </a:p>
          <a:p>
            <a:endParaRPr lang="en-IN" dirty="0"/>
          </a:p>
        </p:txBody>
      </p:sp>
      <p:sp>
        <p:nvSpPr>
          <p:cNvPr id="7" name="Rectangle 6">
            <a:extLst>
              <a:ext uri="{FF2B5EF4-FFF2-40B4-BE49-F238E27FC236}">
                <a16:creationId xmlns:a16="http://schemas.microsoft.com/office/drawing/2014/main" id="{FCB138D7-D2D0-4A8D-882A-EB66EF5F2B68}"/>
              </a:ext>
            </a:extLst>
          </p:cNvPr>
          <p:cNvSpPr/>
          <p:nvPr/>
        </p:nvSpPr>
        <p:spPr>
          <a:xfrm>
            <a:off x="5260258" y="415904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9" name="Rectangle 8">
            <a:extLst>
              <a:ext uri="{FF2B5EF4-FFF2-40B4-BE49-F238E27FC236}">
                <a16:creationId xmlns:a16="http://schemas.microsoft.com/office/drawing/2014/main" id="{F2000DDF-E9BF-476B-B528-9295A404C8B2}"/>
              </a:ext>
            </a:extLst>
          </p:cNvPr>
          <p:cNvSpPr/>
          <p:nvPr/>
        </p:nvSpPr>
        <p:spPr>
          <a:xfrm>
            <a:off x="4650657" y="1821425"/>
            <a:ext cx="116635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undefined</a:t>
            </a:r>
          </a:p>
        </p:txBody>
      </p:sp>
      <p:sp>
        <p:nvSpPr>
          <p:cNvPr id="10" name="TextBox 9">
            <a:extLst>
              <a:ext uri="{FF2B5EF4-FFF2-40B4-BE49-F238E27FC236}">
                <a16:creationId xmlns:a16="http://schemas.microsoft.com/office/drawing/2014/main" id="{9B69CB96-4105-4623-BEA8-7FEB9554FD95}"/>
              </a:ext>
            </a:extLst>
          </p:cNvPr>
          <p:cNvSpPr txBox="1"/>
          <p:nvPr/>
        </p:nvSpPr>
        <p:spPr>
          <a:xfrm>
            <a:off x="5260258" y="3789712"/>
            <a:ext cx="353961" cy="369332"/>
          </a:xfrm>
          <a:prstGeom prst="rect">
            <a:avLst/>
          </a:prstGeom>
          <a:noFill/>
        </p:spPr>
        <p:txBody>
          <a:bodyPr wrap="square" rtlCol="0">
            <a:spAutoFit/>
          </a:bodyPr>
          <a:lstStyle/>
          <a:p>
            <a:r>
              <a:rPr lang="en-IN" dirty="0"/>
              <a:t>x</a:t>
            </a:r>
          </a:p>
        </p:txBody>
      </p:sp>
      <p:sp>
        <p:nvSpPr>
          <p:cNvPr id="12" name="TextBox 11">
            <a:extLst>
              <a:ext uri="{FF2B5EF4-FFF2-40B4-BE49-F238E27FC236}">
                <a16:creationId xmlns:a16="http://schemas.microsoft.com/office/drawing/2014/main" id="{5A600F0B-2013-4E5C-974C-67ED43DEDD83}"/>
              </a:ext>
            </a:extLst>
          </p:cNvPr>
          <p:cNvSpPr txBox="1"/>
          <p:nvPr/>
        </p:nvSpPr>
        <p:spPr>
          <a:xfrm>
            <a:off x="5265175" y="1369748"/>
            <a:ext cx="353961" cy="369332"/>
          </a:xfrm>
          <a:prstGeom prst="rect">
            <a:avLst/>
          </a:prstGeom>
          <a:noFill/>
        </p:spPr>
        <p:txBody>
          <a:bodyPr wrap="square" rtlCol="0">
            <a:spAutoFit/>
          </a:bodyPr>
          <a:lstStyle/>
          <a:p>
            <a:r>
              <a:rPr lang="en-IN" dirty="0"/>
              <a:t>b</a:t>
            </a:r>
          </a:p>
        </p:txBody>
      </p:sp>
      <p:sp>
        <p:nvSpPr>
          <p:cNvPr id="14" name="Rectangle 13">
            <a:extLst>
              <a:ext uri="{FF2B5EF4-FFF2-40B4-BE49-F238E27FC236}">
                <a16:creationId xmlns:a16="http://schemas.microsoft.com/office/drawing/2014/main" id="{B126E638-314C-4023-B60F-D65C507DA86C}"/>
              </a:ext>
            </a:extLst>
          </p:cNvPr>
          <p:cNvSpPr/>
          <p:nvPr/>
        </p:nvSpPr>
        <p:spPr>
          <a:xfrm>
            <a:off x="6725264" y="4159045"/>
            <a:ext cx="642785"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6" name="TextBox 15">
            <a:extLst>
              <a:ext uri="{FF2B5EF4-FFF2-40B4-BE49-F238E27FC236}">
                <a16:creationId xmlns:a16="http://schemas.microsoft.com/office/drawing/2014/main" id="{4F57F025-30C2-430C-A52F-BC7F6CBEF5DC}"/>
              </a:ext>
            </a:extLst>
          </p:cNvPr>
          <p:cNvSpPr txBox="1"/>
          <p:nvPr/>
        </p:nvSpPr>
        <p:spPr>
          <a:xfrm>
            <a:off x="6725264" y="3789712"/>
            <a:ext cx="353961" cy="369332"/>
          </a:xfrm>
          <a:prstGeom prst="rect">
            <a:avLst/>
          </a:prstGeom>
          <a:noFill/>
        </p:spPr>
        <p:txBody>
          <a:bodyPr wrap="square" rtlCol="0">
            <a:spAutoFit/>
          </a:bodyPr>
          <a:lstStyle/>
          <a:p>
            <a:r>
              <a:rPr lang="en-IN" dirty="0"/>
              <a:t>r</a:t>
            </a:r>
          </a:p>
        </p:txBody>
      </p:sp>
      <p:sp>
        <p:nvSpPr>
          <p:cNvPr id="18" name="Rectangle 17">
            <a:extLst>
              <a:ext uri="{FF2B5EF4-FFF2-40B4-BE49-F238E27FC236}">
                <a16:creationId xmlns:a16="http://schemas.microsoft.com/office/drawing/2014/main" id="{3E58F33F-AFC6-4AD4-9A6A-8DDB044358E6}"/>
              </a:ext>
            </a:extLst>
          </p:cNvPr>
          <p:cNvSpPr/>
          <p:nvPr/>
        </p:nvSpPr>
        <p:spPr>
          <a:xfrm>
            <a:off x="4111726" y="1276188"/>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0" name="Rectangle 19">
            <a:extLst>
              <a:ext uri="{FF2B5EF4-FFF2-40B4-BE49-F238E27FC236}">
                <a16:creationId xmlns:a16="http://schemas.microsoft.com/office/drawing/2014/main" id="{AE53F39A-9D1E-4B71-A960-23B9EDD4F30D}"/>
              </a:ext>
            </a:extLst>
          </p:cNvPr>
          <p:cNvSpPr/>
          <p:nvPr/>
        </p:nvSpPr>
        <p:spPr>
          <a:xfrm>
            <a:off x="5847735" y="4159044"/>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22" name="TextBox 21">
            <a:extLst>
              <a:ext uri="{FF2B5EF4-FFF2-40B4-BE49-F238E27FC236}">
                <a16:creationId xmlns:a16="http://schemas.microsoft.com/office/drawing/2014/main" id="{F7723E24-2998-4C93-B2E3-DA1C0324A1F5}"/>
              </a:ext>
            </a:extLst>
          </p:cNvPr>
          <p:cNvSpPr txBox="1"/>
          <p:nvPr/>
        </p:nvSpPr>
        <p:spPr>
          <a:xfrm>
            <a:off x="4193459" y="851405"/>
            <a:ext cx="353961" cy="369332"/>
          </a:xfrm>
          <a:prstGeom prst="rect">
            <a:avLst/>
          </a:prstGeom>
          <a:noFill/>
        </p:spPr>
        <p:txBody>
          <a:bodyPr wrap="square" rtlCol="0">
            <a:spAutoFit/>
          </a:bodyPr>
          <a:lstStyle/>
          <a:p>
            <a:r>
              <a:rPr lang="en-IN" dirty="0"/>
              <a:t>a</a:t>
            </a:r>
          </a:p>
        </p:txBody>
      </p:sp>
      <p:sp>
        <p:nvSpPr>
          <p:cNvPr id="24" name="TextBox 23">
            <a:extLst>
              <a:ext uri="{FF2B5EF4-FFF2-40B4-BE49-F238E27FC236}">
                <a16:creationId xmlns:a16="http://schemas.microsoft.com/office/drawing/2014/main" id="{EB3E09CD-BD36-4336-9B83-28A3C2CC22FF}"/>
              </a:ext>
            </a:extLst>
          </p:cNvPr>
          <p:cNvSpPr txBox="1"/>
          <p:nvPr/>
        </p:nvSpPr>
        <p:spPr>
          <a:xfrm>
            <a:off x="5863713" y="3789712"/>
            <a:ext cx="353961" cy="369332"/>
          </a:xfrm>
          <a:prstGeom prst="rect">
            <a:avLst/>
          </a:prstGeom>
          <a:noFill/>
        </p:spPr>
        <p:txBody>
          <a:bodyPr wrap="square" rtlCol="0">
            <a:spAutoFit/>
          </a:bodyPr>
          <a:lstStyle/>
          <a:p>
            <a:r>
              <a:rPr lang="en-IN" dirty="0"/>
              <a:t>y</a:t>
            </a:r>
          </a:p>
        </p:txBody>
      </p:sp>
      <p:sp>
        <p:nvSpPr>
          <p:cNvPr id="26" name="Rectangle 25">
            <a:extLst>
              <a:ext uri="{FF2B5EF4-FFF2-40B4-BE49-F238E27FC236}">
                <a16:creationId xmlns:a16="http://schemas.microsoft.com/office/drawing/2014/main" id="{99B00B3E-B800-4E49-8CD4-4621F05BAEF4}"/>
              </a:ext>
            </a:extLst>
          </p:cNvPr>
          <p:cNvSpPr/>
          <p:nvPr/>
        </p:nvSpPr>
        <p:spPr>
          <a:xfrm>
            <a:off x="6040693" y="1791926"/>
            <a:ext cx="68457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8" name="TextBox 27">
            <a:extLst>
              <a:ext uri="{FF2B5EF4-FFF2-40B4-BE49-F238E27FC236}">
                <a16:creationId xmlns:a16="http://schemas.microsoft.com/office/drawing/2014/main" id="{D1561413-EE18-4E1B-8EEF-94DA633E6253}"/>
              </a:ext>
            </a:extLst>
          </p:cNvPr>
          <p:cNvSpPr txBox="1"/>
          <p:nvPr/>
        </p:nvSpPr>
        <p:spPr>
          <a:xfrm>
            <a:off x="6118737" y="1422594"/>
            <a:ext cx="353961" cy="369332"/>
          </a:xfrm>
          <a:prstGeom prst="rect">
            <a:avLst/>
          </a:prstGeom>
          <a:noFill/>
        </p:spPr>
        <p:txBody>
          <a:bodyPr wrap="square" rtlCol="0">
            <a:spAutoFit/>
          </a:bodyPr>
          <a:lstStyle/>
          <a:p>
            <a:r>
              <a:rPr lang="en-IN" dirty="0"/>
              <a:t>p</a:t>
            </a:r>
          </a:p>
        </p:txBody>
      </p:sp>
      <p:sp>
        <p:nvSpPr>
          <p:cNvPr id="30" name="Rectangle 29">
            <a:extLst>
              <a:ext uri="{FF2B5EF4-FFF2-40B4-BE49-F238E27FC236}">
                <a16:creationId xmlns:a16="http://schemas.microsoft.com/office/drawing/2014/main" id="{EBB5FC39-2F82-4ADF-996E-C7EBE209F5E2}"/>
              </a:ext>
            </a:extLst>
          </p:cNvPr>
          <p:cNvSpPr/>
          <p:nvPr/>
        </p:nvSpPr>
        <p:spPr>
          <a:xfrm>
            <a:off x="3903406" y="5039032"/>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32" name="Straight Connector 31">
            <a:extLst>
              <a:ext uri="{FF2B5EF4-FFF2-40B4-BE49-F238E27FC236}">
                <a16:creationId xmlns:a16="http://schemas.microsoft.com/office/drawing/2014/main" id="{7B053EB9-1E49-4CF2-9F23-D1B6B41DE7B3}"/>
              </a:ext>
            </a:extLst>
          </p:cNvPr>
          <p:cNvCxnSpPr/>
          <p:nvPr/>
        </p:nvCxnSpPr>
        <p:spPr>
          <a:xfrm flipV="1">
            <a:off x="2218710" y="5250425"/>
            <a:ext cx="806245" cy="58010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6938D76-9A65-4312-90DC-A1961D8A0A41}"/>
              </a:ext>
            </a:extLst>
          </p:cNvPr>
          <p:cNvSpPr/>
          <p:nvPr/>
        </p:nvSpPr>
        <p:spPr>
          <a:xfrm>
            <a:off x="539545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5" name="TextBox 4">
            <a:extLst>
              <a:ext uri="{FF2B5EF4-FFF2-40B4-BE49-F238E27FC236}">
                <a16:creationId xmlns:a16="http://schemas.microsoft.com/office/drawing/2014/main" id="{9B9480C4-F43B-417E-9F31-2ACFE5133540}"/>
              </a:ext>
            </a:extLst>
          </p:cNvPr>
          <p:cNvSpPr txBox="1"/>
          <p:nvPr/>
        </p:nvSpPr>
        <p:spPr>
          <a:xfrm>
            <a:off x="5417575" y="2523199"/>
            <a:ext cx="353961" cy="369332"/>
          </a:xfrm>
          <a:prstGeom prst="rect">
            <a:avLst/>
          </a:prstGeom>
          <a:noFill/>
        </p:spPr>
        <p:txBody>
          <a:bodyPr wrap="square" rtlCol="0">
            <a:spAutoFit/>
          </a:bodyPr>
          <a:lstStyle/>
          <a:p>
            <a:r>
              <a:rPr lang="en-IN" dirty="0"/>
              <a:t>b</a:t>
            </a:r>
          </a:p>
        </p:txBody>
      </p:sp>
      <p:sp>
        <p:nvSpPr>
          <p:cNvPr id="8" name="Rectangle 7">
            <a:extLst>
              <a:ext uri="{FF2B5EF4-FFF2-40B4-BE49-F238E27FC236}">
                <a16:creationId xmlns:a16="http://schemas.microsoft.com/office/drawing/2014/main" id="{A27A89FA-4E97-4276-8B29-553F5200AA97}"/>
              </a:ext>
            </a:extLst>
          </p:cNvPr>
          <p:cNvSpPr/>
          <p:nvPr/>
        </p:nvSpPr>
        <p:spPr>
          <a:xfrm>
            <a:off x="475881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1" name="TextBox 10">
            <a:extLst>
              <a:ext uri="{FF2B5EF4-FFF2-40B4-BE49-F238E27FC236}">
                <a16:creationId xmlns:a16="http://schemas.microsoft.com/office/drawing/2014/main" id="{D1B28806-3832-4A69-A436-83458272245E}"/>
              </a:ext>
            </a:extLst>
          </p:cNvPr>
          <p:cNvSpPr txBox="1"/>
          <p:nvPr/>
        </p:nvSpPr>
        <p:spPr>
          <a:xfrm>
            <a:off x="4886632" y="2533030"/>
            <a:ext cx="353961" cy="369332"/>
          </a:xfrm>
          <a:prstGeom prst="rect">
            <a:avLst/>
          </a:prstGeom>
          <a:noFill/>
        </p:spPr>
        <p:txBody>
          <a:bodyPr wrap="square" rtlCol="0">
            <a:spAutoFit/>
          </a:bodyPr>
          <a:lstStyle/>
          <a:p>
            <a:r>
              <a:rPr lang="en-IN" dirty="0"/>
              <a:t>a</a:t>
            </a:r>
          </a:p>
        </p:txBody>
      </p:sp>
      <p:sp>
        <p:nvSpPr>
          <p:cNvPr id="13" name="Rectangle 12">
            <a:extLst>
              <a:ext uri="{FF2B5EF4-FFF2-40B4-BE49-F238E27FC236}">
                <a16:creationId xmlns:a16="http://schemas.microsoft.com/office/drawing/2014/main" id="{85DCC953-C249-41B4-9171-1F5AA3F32E6C}"/>
              </a:ext>
            </a:extLst>
          </p:cNvPr>
          <p:cNvSpPr/>
          <p:nvPr/>
        </p:nvSpPr>
        <p:spPr>
          <a:xfrm>
            <a:off x="6016113" y="2945378"/>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15" name="TextBox 14">
            <a:extLst>
              <a:ext uri="{FF2B5EF4-FFF2-40B4-BE49-F238E27FC236}">
                <a16:creationId xmlns:a16="http://schemas.microsoft.com/office/drawing/2014/main" id="{22EC6DB0-27E9-4C6B-86E8-4C0C974D679D}"/>
              </a:ext>
            </a:extLst>
          </p:cNvPr>
          <p:cNvSpPr txBox="1"/>
          <p:nvPr/>
        </p:nvSpPr>
        <p:spPr>
          <a:xfrm>
            <a:off x="6016113" y="2576045"/>
            <a:ext cx="353961" cy="369332"/>
          </a:xfrm>
          <a:prstGeom prst="rect">
            <a:avLst/>
          </a:prstGeom>
          <a:noFill/>
        </p:spPr>
        <p:txBody>
          <a:bodyPr wrap="square" rtlCol="0">
            <a:spAutoFit/>
          </a:bodyPr>
          <a:lstStyle/>
          <a:p>
            <a:r>
              <a:rPr lang="en-IN" dirty="0"/>
              <a:t>p</a:t>
            </a:r>
          </a:p>
        </p:txBody>
      </p:sp>
      <p:cxnSp>
        <p:nvCxnSpPr>
          <p:cNvPr id="31" name="Straight Connector 30">
            <a:extLst>
              <a:ext uri="{FF2B5EF4-FFF2-40B4-BE49-F238E27FC236}">
                <a16:creationId xmlns:a16="http://schemas.microsoft.com/office/drawing/2014/main" id="{0F13691C-2BC2-4E69-8751-DC5A073EA694}"/>
              </a:ext>
            </a:extLst>
          </p:cNvPr>
          <p:cNvCxnSpPr/>
          <p:nvPr/>
        </p:nvCxnSpPr>
        <p:spPr>
          <a:xfrm>
            <a:off x="4065639" y="2523199"/>
            <a:ext cx="280710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34EBE7-E16E-82F0-5AAD-1776B89E17F6}"/>
              </a:ext>
            </a:extLst>
          </p:cNvPr>
          <p:cNvSpPr txBox="1"/>
          <p:nvPr/>
        </p:nvSpPr>
        <p:spPr>
          <a:xfrm>
            <a:off x="7368049" y="5191214"/>
            <a:ext cx="2799681" cy="369332"/>
          </a:xfrm>
          <a:prstGeom prst="rect">
            <a:avLst/>
          </a:prstGeom>
          <a:noFill/>
        </p:spPr>
        <p:txBody>
          <a:bodyPr wrap="square" rtlCol="0">
            <a:spAutoFit/>
          </a:bodyPr>
          <a:lstStyle/>
          <a:p>
            <a:r>
              <a:rPr lang="en-US"/>
              <a:t>if(a&amp;&amp;b)</a:t>
            </a:r>
            <a:endParaRPr lang="en-IN" dirty="0"/>
          </a:p>
        </p:txBody>
      </p:sp>
    </p:spTree>
    <p:extLst>
      <p:ext uri="{BB962C8B-B14F-4D97-AF65-F5344CB8AC3E}">
        <p14:creationId xmlns:p14="http://schemas.microsoft.com/office/powerpoint/2010/main" val="95791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B17B-C804-43CC-AA8B-AB5303A20732}"/>
              </a:ext>
            </a:extLst>
          </p:cNvPr>
          <p:cNvSpPr>
            <a:spLocks noGrp="1"/>
          </p:cNvSpPr>
          <p:nvPr>
            <p:ph type="title"/>
          </p:nvPr>
        </p:nvSpPr>
        <p:spPr>
          <a:xfrm>
            <a:off x="1337187" y="384790"/>
            <a:ext cx="9701981" cy="315912"/>
          </a:xfrm>
        </p:spPr>
        <p:txBody>
          <a:bodyPr>
            <a:normAutofit fontScale="90000"/>
          </a:bodyPr>
          <a:lstStyle/>
          <a:p>
            <a:r>
              <a:rPr lang="en-IN" dirty="0"/>
              <a:t>Logically setting default value</a:t>
            </a:r>
          </a:p>
        </p:txBody>
      </p:sp>
      <p:sp>
        <p:nvSpPr>
          <p:cNvPr id="4" name="Content Placeholder 2">
            <a:extLst>
              <a:ext uri="{FF2B5EF4-FFF2-40B4-BE49-F238E27FC236}">
                <a16:creationId xmlns:a16="http://schemas.microsoft.com/office/drawing/2014/main" id="{43F034FA-6693-4F72-8BF5-BD8C17E5B646}"/>
              </a:ext>
            </a:extLst>
          </p:cNvPr>
          <p:cNvSpPr>
            <a:spLocks noGrp="1"/>
          </p:cNvSpPr>
          <p:nvPr>
            <p:ph idx="1"/>
          </p:nvPr>
        </p:nvSpPr>
        <p:spPr>
          <a:xfrm>
            <a:off x="464574" y="700701"/>
            <a:ext cx="11186652" cy="6643995"/>
          </a:xfrm>
        </p:spPr>
        <p:txBody>
          <a:bodyPr>
            <a:noAutofit/>
          </a:bodyPr>
          <a:lstStyle/>
          <a:p>
            <a:pPr marL="0" indent="0">
              <a:buNone/>
            </a:pPr>
            <a:r>
              <a:rPr lang="en-IN" sz="1800" dirty="0"/>
              <a:t>&lt;script&gt;</a:t>
            </a:r>
          </a:p>
          <a:p>
            <a:pPr marL="0" indent="0">
              <a:buNone/>
            </a:pPr>
            <a:r>
              <a:rPr lang="en-IN" sz="1800" dirty="0"/>
              <a:t>"use strict";</a:t>
            </a:r>
          </a:p>
          <a:p>
            <a:pPr marL="0" indent="0">
              <a:buNone/>
            </a:pPr>
            <a:r>
              <a:rPr lang="en-IN" sz="1800" dirty="0"/>
              <a:t>function call(</a:t>
            </a:r>
            <a:r>
              <a:rPr lang="en-IN" sz="1800" dirty="0" err="1"/>
              <a:t>a,b</a:t>
            </a:r>
            <a:r>
              <a:rPr lang="en-IN" sz="1800" dirty="0"/>
              <a:t>)</a:t>
            </a:r>
          </a:p>
          <a:p>
            <a:pPr marL="0" indent="0">
              <a:buNone/>
            </a:pPr>
            <a:r>
              <a:rPr lang="en-IN" sz="1800" dirty="0"/>
              <a:t>{  var p;</a:t>
            </a:r>
          </a:p>
          <a:p>
            <a:pPr marL="0" indent="0">
              <a:buNone/>
            </a:pPr>
            <a:r>
              <a:rPr lang="en-IN" sz="1800" dirty="0"/>
              <a:t>b=b || 3;</a:t>
            </a:r>
          </a:p>
          <a:p>
            <a:pPr marL="0" indent="0">
              <a:buNone/>
            </a:pPr>
            <a:r>
              <a:rPr lang="en-IN" sz="1800" dirty="0"/>
              <a:t>  p=a*b</a:t>
            </a:r>
          </a:p>
          <a:p>
            <a:pPr marL="0" indent="0">
              <a:buNone/>
            </a:pPr>
            <a:r>
              <a:rPr lang="en-IN" sz="1800" dirty="0"/>
              <a:t>return p;</a:t>
            </a:r>
          </a:p>
          <a:p>
            <a:pPr marL="0" indent="0">
              <a:buNone/>
            </a:pPr>
            <a:r>
              <a:rPr lang="en-IN" sz="1800" dirty="0"/>
              <a:t> }</a:t>
            </a:r>
          </a:p>
          <a:p>
            <a:pPr marL="0" indent="0">
              <a:buNone/>
            </a:pPr>
            <a:r>
              <a:rPr lang="en-IN" sz="1800" dirty="0"/>
              <a:t>var x , y;</a:t>
            </a:r>
          </a:p>
          <a:p>
            <a:pPr marL="0" indent="0">
              <a:buNone/>
            </a:pPr>
            <a:r>
              <a:rPr lang="en-IN" sz="1800" dirty="0"/>
              <a:t>x=5;</a:t>
            </a:r>
          </a:p>
          <a:p>
            <a:pPr marL="0" indent="0">
              <a:buNone/>
            </a:pPr>
            <a:r>
              <a:rPr lang="en-IN" sz="1800" dirty="0"/>
              <a:t>y=7;</a:t>
            </a:r>
          </a:p>
          <a:p>
            <a:pPr marL="0" indent="0">
              <a:buNone/>
            </a:pPr>
            <a:r>
              <a:rPr lang="en-IN" sz="1800" dirty="0"/>
              <a:t>var r=call(x);</a:t>
            </a:r>
          </a:p>
          <a:p>
            <a:pPr marL="0" indent="0">
              <a:buNone/>
            </a:pPr>
            <a:r>
              <a:rPr lang="en-IN" sz="1800" dirty="0" err="1"/>
              <a:t>document.write</a:t>
            </a:r>
            <a:r>
              <a:rPr lang="en-IN" sz="1800" dirty="0"/>
              <a:t>(r);</a:t>
            </a:r>
          </a:p>
          <a:p>
            <a:pPr marL="0" indent="0">
              <a:buNone/>
            </a:pPr>
            <a:r>
              <a:rPr lang="en-IN" sz="1800" dirty="0" err="1"/>
              <a:t>document.write</a:t>
            </a:r>
            <a:r>
              <a:rPr lang="en-IN" sz="1800" dirty="0"/>
              <a:t>(call(3,4));</a:t>
            </a:r>
          </a:p>
          <a:p>
            <a:pPr marL="0" indent="0">
              <a:buNone/>
            </a:pPr>
            <a:r>
              <a:rPr lang="en-IN" sz="1800" dirty="0"/>
              <a:t>&lt;/script&gt;</a:t>
            </a:r>
          </a:p>
        </p:txBody>
      </p:sp>
      <p:sp>
        <p:nvSpPr>
          <p:cNvPr id="3" name="TextBox 2">
            <a:extLst>
              <a:ext uri="{FF2B5EF4-FFF2-40B4-BE49-F238E27FC236}">
                <a16:creationId xmlns:a16="http://schemas.microsoft.com/office/drawing/2014/main" id="{E70E017F-D9EF-448E-85E3-1AC1537B7EBA}"/>
              </a:ext>
            </a:extLst>
          </p:cNvPr>
          <p:cNvSpPr txBox="1"/>
          <p:nvPr/>
        </p:nvSpPr>
        <p:spPr>
          <a:xfrm>
            <a:off x="5545394" y="1219200"/>
            <a:ext cx="5289754" cy="1200329"/>
          </a:xfrm>
          <a:prstGeom prst="rect">
            <a:avLst/>
          </a:prstGeom>
          <a:noFill/>
        </p:spPr>
        <p:txBody>
          <a:bodyPr wrap="square" rtlCol="0">
            <a:spAutoFit/>
          </a:bodyPr>
          <a:lstStyle/>
          <a:p>
            <a:r>
              <a:rPr lang="en-IN" dirty="0"/>
              <a:t>What is false in java script</a:t>
            </a:r>
          </a:p>
          <a:p>
            <a:r>
              <a:rPr lang="en-IN" dirty="0"/>
              <a:t>0</a:t>
            </a:r>
          </a:p>
          <a:p>
            <a:r>
              <a:rPr lang="en-IN" dirty="0"/>
              <a:t>undefined</a:t>
            </a:r>
          </a:p>
          <a:p>
            <a:endParaRPr lang="en-IN" dirty="0"/>
          </a:p>
        </p:txBody>
      </p:sp>
    </p:spTree>
    <p:extLst>
      <p:ext uri="{BB962C8B-B14F-4D97-AF65-F5344CB8AC3E}">
        <p14:creationId xmlns:p14="http://schemas.microsoft.com/office/powerpoint/2010/main" val="202763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3CB-75F9-48C6-BDD2-0E5D219A165E}"/>
              </a:ext>
            </a:extLst>
          </p:cNvPr>
          <p:cNvSpPr>
            <a:spLocks noGrp="1"/>
          </p:cNvSpPr>
          <p:nvPr>
            <p:ph type="title"/>
          </p:nvPr>
        </p:nvSpPr>
        <p:spPr>
          <a:xfrm>
            <a:off x="1238864" y="148815"/>
            <a:ext cx="9977284" cy="686927"/>
          </a:xfrm>
        </p:spPr>
        <p:txBody>
          <a:bodyPr>
            <a:normAutofit/>
          </a:bodyPr>
          <a:lstStyle/>
          <a:p>
            <a:r>
              <a:rPr lang="en-IN" sz="2000" dirty="0"/>
              <a:t>Default argument</a:t>
            </a:r>
          </a:p>
        </p:txBody>
      </p:sp>
      <p:sp>
        <p:nvSpPr>
          <p:cNvPr id="3" name="Content Placeholder 2">
            <a:extLst>
              <a:ext uri="{FF2B5EF4-FFF2-40B4-BE49-F238E27FC236}">
                <a16:creationId xmlns:a16="http://schemas.microsoft.com/office/drawing/2014/main" id="{903BBEA0-0276-4DDA-BA2F-D158D75C17A2}"/>
              </a:ext>
            </a:extLst>
          </p:cNvPr>
          <p:cNvSpPr>
            <a:spLocks noGrp="1"/>
          </p:cNvSpPr>
          <p:nvPr>
            <p:ph idx="1"/>
          </p:nvPr>
        </p:nvSpPr>
        <p:spPr>
          <a:xfrm>
            <a:off x="422787" y="943897"/>
            <a:ext cx="4077929" cy="5144576"/>
          </a:xfrm>
        </p:spPr>
        <p:txBody>
          <a:bodyPr>
            <a:normAutofit fontScale="77500" lnSpcReduction="20000"/>
          </a:bodyPr>
          <a:lstStyle/>
          <a:p>
            <a:pPr marL="0" indent="0">
              <a:buNone/>
            </a:pPr>
            <a:r>
              <a:rPr lang="en-IN" dirty="0"/>
              <a:t>&lt;script&gt;</a:t>
            </a:r>
          </a:p>
          <a:p>
            <a:pPr marL="0" indent="0">
              <a:buNone/>
            </a:pPr>
            <a:r>
              <a:rPr lang="en-IN" dirty="0"/>
              <a:t>"use strict";</a:t>
            </a:r>
          </a:p>
          <a:p>
            <a:pPr marL="0" indent="0">
              <a:buNone/>
            </a:pPr>
            <a:r>
              <a:rPr lang="en-IN" dirty="0"/>
              <a:t>function call(</a:t>
            </a:r>
            <a:r>
              <a:rPr lang="en-IN" dirty="0" err="1"/>
              <a:t>a,</a:t>
            </a:r>
            <a:r>
              <a:rPr lang="en-IN" i="1" dirty="0" err="1"/>
              <a:t>b</a:t>
            </a:r>
            <a:r>
              <a:rPr lang="en-IN" i="1" dirty="0"/>
              <a:t>=</a:t>
            </a:r>
            <a:r>
              <a:rPr lang="en-IN" i="1" dirty="0">
                <a:solidFill>
                  <a:srgbClr val="FF0000"/>
                </a:solidFill>
              </a:rPr>
              <a:t>1</a:t>
            </a:r>
            <a:r>
              <a:rPr lang="en-IN" dirty="0"/>
              <a:t>)</a:t>
            </a:r>
          </a:p>
          <a:p>
            <a:pPr marL="0" indent="0">
              <a:buNone/>
            </a:pPr>
            <a:r>
              <a:rPr lang="en-IN" dirty="0"/>
              <a:t>{  var p;</a:t>
            </a:r>
          </a:p>
          <a:p>
            <a:pPr marL="0" indent="0">
              <a:buNone/>
            </a:pPr>
            <a:r>
              <a:rPr lang="en-IN" dirty="0"/>
              <a:t>p=a*b</a:t>
            </a:r>
          </a:p>
          <a:p>
            <a:pPr marL="0" indent="0">
              <a:buNone/>
            </a:pPr>
            <a:r>
              <a:rPr lang="en-IN" dirty="0"/>
              <a:t>return p;</a:t>
            </a:r>
          </a:p>
          <a:p>
            <a:pPr marL="0" indent="0">
              <a:buNone/>
            </a:pPr>
            <a:r>
              <a:rPr lang="en-IN" dirty="0"/>
              <a:t> }</a:t>
            </a:r>
          </a:p>
          <a:p>
            <a:pPr marL="0" indent="0">
              <a:buNone/>
            </a:pPr>
            <a:r>
              <a:rPr lang="en-IN" dirty="0"/>
              <a:t>var x , y;</a:t>
            </a:r>
          </a:p>
          <a:p>
            <a:pPr marL="0" indent="0">
              <a:buNone/>
            </a:pPr>
            <a:r>
              <a:rPr lang="en-IN" dirty="0"/>
              <a:t>x=5;</a:t>
            </a:r>
          </a:p>
          <a:p>
            <a:pPr marL="0" indent="0">
              <a:buNone/>
            </a:pPr>
            <a:r>
              <a:rPr lang="en-IN" dirty="0"/>
              <a:t>y=7;</a:t>
            </a:r>
          </a:p>
          <a:p>
            <a:pPr marL="0" indent="0">
              <a:buNone/>
            </a:pPr>
            <a:r>
              <a:rPr lang="en-IN" dirty="0"/>
              <a:t>var r=call(x);</a:t>
            </a:r>
          </a:p>
          <a:p>
            <a:pPr marL="0" indent="0">
              <a:buNone/>
            </a:pPr>
            <a:r>
              <a:rPr lang="en-IN" dirty="0" err="1"/>
              <a:t>document.write</a:t>
            </a:r>
            <a:r>
              <a:rPr lang="en-IN" dirty="0"/>
              <a:t>(r);</a:t>
            </a:r>
          </a:p>
          <a:p>
            <a:pPr marL="0" indent="0">
              <a:buNone/>
            </a:pPr>
            <a:r>
              <a:rPr lang="en-IN" dirty="0" err="1"/>
              <a:t>document.write</a:t>
            </a:r>
            <a:r>
              <a:rPr lang="en-IN" dirty="0"/>
              <a:t>(call(3,3));</a:t>
            </a:r>
          </a:p>
          <a:p>
            <a:pPr marL="0" indent="0">
              <a:buNone/>
            </a:pPr>
            <a:r>
              <a:rPr lang="en-IN" dirty="0"/>
              <a:t>&lt;/script&gt;</a:t>
            </a:r>
          </a:p>
        </p:txBody>
      </p:sp>
      <p:sp>
        <p:nvSpPr>
          <p:cNvPr id="6" name="TextBox 5">
            <a:extLst>
              <a:ext uri="{FF2B5EF4-FFF2-40B4-BE49-F238E27FC236}">
                <a16:creationId xmlns:a16="http://schemas.microsoft.com/office/drawing/2014/main" id="{7D613BDC-0D4E-4CAC-92DB-6F9CC6D7989E}"/>
              </a:ext>
            </a:extLst>
          </p:cNvPr>
          <p:cNvSpPr txBox="1"/>
          <p:nvPr/>
        </p:nvSpPr>
        <p:spPr>
          <a:xfrm>
            <a:off x="8229600" y="943897"/>
            <a:ext cx="3962400" cy="6186309"/>
          </a:xfrm>
          <a:prstGeom prst="rect">
            <a:avLst/>
          </a:prstGeom>
          <a:noFill/>
        </p:spPr>
        <p:txBody>
          <a:bodyPr wrap="square" rtlCol="0">
            <a:spAutoFit/>
          </a:bodyPr>
          <a:lstStyle/>
          <a:p>
            <a:r>
              <a:rPr lang="en-IN" dirty="0"/>
              <a:t>In </a:t>
            </a:r>
            <a:r>
              <a:rPr lang="en-IN" dirty="0" err="1"/>
              <a:t>javascript</a:t>
            </a:r>
            <a:r>
              <a:rPr lang="en-IN" dirty="0"/>
              <a:t> if you pass only one parameter in function call and have two parameter in definition. It is not an error. You can set default value for second parameter.</a:t>
            </a:r>
          </a:p>
          <a:p>
            <a:r>
              <a:rPr lang="en-IN" dirty="0"/>
              <a:t>If user pass second parameter then default value will be overridden.</a:t>
            </a:r>
          </a:p>
          <a:p>
            <a:endParaRPr lang="en-IN" dirty="0"/>
          </a:p>
          <a:p>
            <a:r>
              <a:rPr lang="en-IN" dirty="0"/>
              <a:t>function call(</a:t>
            </a:r>
            <a:r>
              <a:rPr lang="en-IN" dirty="0" err="1"/>
              <a:t>a,b</a:t>
            </a:r>
            <a:r>
              <a:rPr lang="en-IN" dirty="0"/>
              <a:t>)</a:t>
            </a:r>
          </a:p>
          <a:p>
            <a:r>
              <a:rPr lang="en-IN" dirty="0"/>
              <a:t>{  }</a:t>
            </a:r>
          </a:p>
          <a:p>
            <a:endParaRPr lang="en-IN" dirty="0"/>
          </a:p>
          <a:p>
            <a:r>
              <a:rPr lang="en-IN" dirty="0"/>
              <a:t>var r=call(x);</a:t>
            </a:r>
          </a:p>
          <a:p>
            <a:endParaRPr lang="en-IN" dirty="0"/>
          </a:p>
          <a:p>
            <a:r>
              <a:rPr lang="en-IN" dirty="0"/>
              <a:t>We can avoid </a:t>
            </a:r>
            <a:r>
              <a:rPr lang="en-IN" dirty="0" err="1"/>
              <a:t>NaN</a:t>
            </a:r>
            <a:r>
              <a:rPr lang="en-IN" dirty="0"/>
              <a:t> by checking undefine before calculation.</a:t>
            </a:r>
          </a:p>
          <a:p>
            <a:endParaRPr lang="en-IN" dirty="0"/>
          </a:p>
          <a:p>
            <a:r>
              <a:rPr lang="en-IN" dirty="0"/>
              <a:t>Default parameter has to </a:t>
            </a:r>
            <a:r>
              <a:rPr lang="en-IN" dirty="0">
                <a:solidFill>
                  <a:srgbClr val="FF0000"/>
                </a:solidFill>
              </a:rPr>
              <a:t>be last</a:t>
            </a:r>
            <a:r>
              <a:rPr lang="en-IN" dirty="0"/>
              <a:t>.</a:t>
            </a:r>
          </a:p>
          <a:p>
            <a:r>
              <a:rPr lang="en-IN" dirty="0"/>
              <a:t>If you set default parameter in between you will get error</a:t>
            </a:r>
          </a:p>
          <a:p>
            <a:endParaRPr lang="en-IN" dirty="0"/>
          </a:p>
          <a:p>
            <a:endParaRPr lang="en-IN" dirty="0"/>
          </a:p>
          <a:p>
            <a:endParaRPr lang="en-IN" dirty="0"/>
          </a:p>
        </p:txBody>
      </p:sp>
      <p:sp>
        <p:nvSpPr>
          <p:cNvPr id="7" name="Rectangle 6">
            <a:extLst>
              <a:ext uri="{FF2B5EF4-FFF2-40B4-BE49-F238E27FC236}">
                <a16:creationId xmlns:a16="http://schemas.microsoft.com/office/drawing/2014/main" id="{FCB138D7-D2D0-4A8D-882A-EB66EF5F2B68}"/>
              </a:ext>
            </a:extLst>
          </p:cNvPr>
          <p:cNvSpPr/>
          <p:nvPr/>
        </p:nvSpPr>
        <p:spPr>
          <a:xfrm>
            <a:off x="5260258" y="4159045"/>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9" name="Rectangle 8">
            <a:extLst>
              <a:ext uri="{FF2B5EF4-FFF2-40B4-BE49-F238E27FC236}">
                <a16:creationId xmlns:a16="http://schemas.microsoft.com/office/drawing/2014/main" id="{F2000DDF-E9BF-476B-B528-9295A404C8B2}"/>
              </a:ext>
            </a:extLst>
          </p:cNvPr>
          <p:cNvSpPr/>
          <p:nvPr/>
        </p:nvSpPr>
        <p:spPr>
          <a:xfrm>
            <a:off x="4650657" y="1821425"/>
            <a:ext cx="116635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0" name="TextBox 9">
            <a:extLst>
              <a:ext uri="{FF2B5EF4-FFF2-40B4-BE49-F238E27FC236}">
                <a16:creationId xmlns:a16="http://schemas.microsoft.com/office/drawing/2014/main" id="{9B69CB96-4105-4623-BEA8-7FEB9554FD95}"/>
              </a:ext>
            </a:extLst>
          </p:cNvPr>
          <p:cNvSpPr txBox="1"/>
          <p:nvPr/>
        </p:nvSpPr>
        <p:spPr>
          <a:xfrm>
            <a:off x="5260258" y="3789712"/>
            <a:ext cx="353961" cy="369332"/>
          </a:xfrm>
          <a:prstGeom prst="rect">
            <a:avLst/>
          </a:prstGeom>
          <a:noFill/>
        </p:spPr>
        <p:txBody>
          <a:bodyPr wrap="square" rtlCol="0">
            <a:spAutoFit/>
          </a:bodyPr>
          <a:lstStyle/>
          <a:p>
            <a:r>
              <a:rPr lang="en-IN" dirty="0"/>
              <a:t>x</a:t>
            </a:r>
          </a:p>
        </p:txBody>
      </p:sp>
      <p:sp>
        <p:nvSpPr>
          <p:cNvPr id="12" name="TextBox 11">
            <a:extLst>
              <a:ext uri="{FF2B5EF4-FFF2-40B4-BE49-F238E27FC236}">
                <a16:creationId xmlns:a16="http://schemas.microsoft.com/office/drawing/2014/main" id="{5A600F0B-2013-4E5C-974C-67ED43DEDD83}"/>
              </a:ext>
            </a:extLst>
          </p:cNvPr>
          <p:cNvSpPr txBox="1"/>
          <p:nvPr/>
        </p:nvSpPr>
        <p:spPr>
          <a:xfrm>
            <a:off x="5265175" y="1369748"/>
            <a:ext cx="353961" cy="369332"/>
          </a:xfrm>
          <a:prstGeom prst="rect">
            <a:avLst/>
          </a:prstGeom>
          <a:noFill/>
        </p:spPr>
        <p:txBody>
          <a:bodyPr wrap="square" rtlCol="0">
            <a:spAutoFit/>
          </a:bodyPr>
          <a:lstStyle/>
          <a:p>
            <a:r>
              <a:rPr lang="en-IN" dirty="0"/>
              <a:t>b</a:t>
            </a:r>
          </a:p>
        </p:txBody>
      </p:sp>
      <p:sp>
        <p:nvSpPr>
          <p:cNvPr id="14" name="Rectangle 13">
            <a:extLst>
              <a:ext uri="{FF2B5EF4-FFF2-40B4-BE49-F238E27FC236}">
                <a16:creationId xmlns:a16="http://schemas.microsoft.com/office/drawing/2014/main" id="{B126E638-314C-4023-B60F-D65C507DA86C}"/>
              </a:ext>
            </a:extLst>
          </p:cNvPr>
          <p:cNvSpPr/>
          <p:nvPr/>
        </p:nvSpPr>
        <p:spPr>
          <a:xfrm>
            <a:off x="6725264" y="4159045"/>
            <a:ext cx="642785"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6" name="TextBox 15">
            <a:extLst>
              <a:ext uri="{FF2B5EF4-FFF2-40B4-BE49-F238E27FC236}">
                <a16:creationId xmlns:a16="http://schemas.microsoft.com/office/drawing/2014/main" id="{4F57F025-30C2-430C-A52F-BC7F6CBEF5DC}"/>
              </a:ext>
            </a:extLst>
          </p:cNvPr>
          <p:cNvSpPr txBox="1"/>
          <p:nvPr/>
        </p:nvSpPr>
        <p:spPr>
          <a:xfrm>
            <a:off x="6725264" y="3852998"/>
            <a:ext cx="353961" cy="369332"/>
          </a:xfrm>
          <a:prstGeom prst="rect">
            <a:avLst/>
          </a:prstGeom>
          <a:noFill/>
        </p:spPr>
        <p:txBody>
          <a:bodyPr wrap="square" rtlCol="0">
            <a:spAutoFit/>
          </a:bodyPr>
          <a:lstStyle/>
          <a:p>
            <a:r>
              <a:rPr lang="en-IN" dirty="0"/>
              <a:t>r</a:t>
            </a:r>
          </a:p>
        </p:txBody>
      </p:sp>
      <p:sp>
        <p:nvSpPr>
          <p:cNvPr id="18" name="Rectangle 17">
            <a:extLst>
              <a:ext uri="{FF2B5EF4-FFF2-40B4-BE49-F238E27FC236}">
                <a16:creationId xmlns:a16="http://schemas.microsoft.com/office/drawing/2014/main" id="{3E58F33F-AFC6-4AD4-9A6A-8DDB044358E6}"/>
              </a:ext>
            </a:extLst>
          </p:cNvPr>
          <p:cNvSpPr/>
          <p:nvPr/>
        </p:nvSpPr>
        <p:spPr>
          <a:xfrm>
            <a:off x="4111726" y="1276188"/>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0" name="Rectangle 19">
            <a:extLst>
              <a:ext uri="{FF2B5EF4-FFF2-40B4-BE49-F238E27FC236}">
                <a16:creationId xmlns:a16="http://schemas.microsoft.com/office/drawing/2014/main" id="{AE53F39A-9D1E-4B71-A960-23B9EDD4F30D}"/>
              </a:ext>
            </a:extLst>
          </p:cNvPr>
          <p:cNvSpPr/>
          <p:nvPr/>
        </p:nvSpPr>
        <p:spPr>
          <a:xfrm>
            <a:off x="5847735" y="4159044"/>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22" name="TextBox 21">
            <a:extLst>
              <a:ext uri="{FF2B5EF4-FFF2-40B4-BE49-F238E27FC236}">
                <a16:creationId xmlns:a16="http://schemas.microsoft.com/office/drawing/2014/main" id="{F7723E24-2998-4C93-B2E3-DA1C0324A1F5}"/>
              </a:ext>
            </a:extLst>
          </p:cNvPr>
          <p:cNvSpPr txBox="1"/>
          <p:nvPr/>
        </p:nvSpPr>
        <p:spPr>
          <a:xfrm>
            <a:off x="4193459" y="851405"/>
            <a:ext cx="353961" cy="369332"/>
          </a:xfrm>
          <a:prstGeom prst="rect">
            <a:avLst/>
          </a:prstGeom>
          <a:noFill/>
        </p:spPr>
        <p:txBody>
          <a:bodyPr wrap="square" rtlCol="0">
            <a:spAutoFit/>
          </a:bodyPr>
          <a:lstStyle/>
          <a:p>
            <a:r>
              <a:rPr lang="en-IN" dirty="0"/>
              <a:t>a</a:t>
            </a:r>
          </a:p>
        </p:txBody>
      </p:sp>
      <p:sp>
        <p:nvSpPr>
          <p:cNvPr id="24" name="TextBox 23">
            <a:extLst>
              <a:ext uri="{FF2B5EF4-FFF2-40B4-BE49-F238E27FC236}">
                <a16:creationId xmlns:a16="http://schemas.microsoft.com/office/drawing/2014/main" id="{EB3E09CD-BD36-4336-9B83-28A3C2CC22FF}"/>
              </a:ext>
            </a:extLst>
          </p:cNvPr>
          <p:cNvSpPr txBox="1"/>
          <p:nvPr/>
        </p:nvSpPr>
        <p:spPr>
          <a:xfrm>
            <a:off x="5863713" y="3789712"/>
            <a:ext cx="353961" cy="369332"/>
          </a:xfrm>
          <a:prstGeom prst="rect">
            <a:avLst/>
          </a:prstGeom>
          <a:noFill/>
        </p:spPr>
        <p:txBody>
          <a:bodyPr wrap="square" rtlCol="0">
            <a:spAutoFit/>
          </a:bodyPr>
          <a:lstStyle/>
          <a:p>
            <a:r>
              <a:rPr lang="en-IN" dirty="0"/>
              <a:t>y</a:t>
            </a:r>
          </a:p>
        </p:txBody>
      </p:sp>
      <p:sp>
        <p:nvSpPr>
          <p:cNvPr id="26" name="Rectangle 25">
            <a:extLst>
              <a:ext uri="{FF2B5EF4-FFF2-40B4-BE49-F238E27FC236}">
                <a16:creationId xmlns:a16="http://schemas.microsoft.com/office/drawing/2014/main" id="{99B00B3E-B800-4E49-8CD4-4621F05BAEF4}"/>
              </a:ext>
            </a:extLst>
          </p:cNvPr>
          <p:cNvSpPr/>
          <p:nvPr/>
        </p:nvSpPr>
        <p:spPr>
          <a:xfrm>
            <a:off x="6040693" y="1791926"/>
            <a:ext cx="68457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8" name="TextBox 27">
            <a:extLst>
              <a:ext uri="{FF2B5EF4-FFF2-40B4-BE49-F238E27FC236}">
                <a16:creationId xmlns:a16="http://schemas.microsoft.com/office/drawing/2014/main" id="{D1561413-EE18-4E1B-8EEF-94DA633E6253}"/>
              </a:ext>
            </a:extLst>
          </p:cNvPr>
          <p:cNvSpPr txBox="1"/>
          <p:nvPr/>
        </p:nvSpPr>
        <p:spPr>
          <a:xfrm>
            <a:off x="6118737" y="1422594"/>
            <a:ext cx="353961" cy="369332"/>
          </a:xfrm>
          <a:prstGeom prst="rect">
            <a:avLst/>
          </a:prstGeom>
          <a:noFill/>
        </p:spPr>
        <p:txBody>
          <a:bodyPr wrap="square" rtlCol="0">
            <a:spAutoFit/>
          </a:bodyPr>
          <a:lstStyle/>
          <a:p>
            <a:r>
              <a:rPr lang="en-IN" dirty="0"/>
              <a:t>p</a:t>
            </a:r>
          </a:p>
        </p:txBody>
      </p:sp>
      <p:sp>
        <p:nvSpPr>
          <p:cNvPr id="30" name="Rectangle 29">
            <a:extLst>
              <a:ext uri="{FF2B5EF4-FFF2-40B4-BE49-F238E27FC236}">
                <a16:creationId xmlns:a16="http://schemas.microsoft.com/office/drawing/2014/main" id="{EBB5FC39-2F82-4ADF-996E-C7EBE209F5E2}"/>
              </a:ext>
            </a:extLst>
          </p:cNvPr>
          <p:cNvSpPr/>
          <p:nvPr/>
        </p:nvSpPr>
        <p:spPr>
          <a:xfrm>
            <a:off x="3903406" y="5039032"/>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32" name="Straight Connector 31">
            <a:extLst>
              <a:ext uri="{FF2B5EF4-FFF2-40B4-BE49-F238E27FC236}">
                <a16:creationId xmlns:a16="http://schemas.microsoft.com/office/drawing/2014/main" id="{7B053EB9-1E49-4CF2-9F23-D1B6B41DE7B3}"/>
              </a:ext>
            </a:extLst>
          </p:cNvPr>
          <p:cNvCxnSpPr/>
          <p:nvPr/>
        </p:nvCxnSpPr>
        <p:spPr>
          <a:xfrm flipV="1">
            <a:off x="2634431" y="4960373"/>
            <a:ext cx="806245" cy="58010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6938D76-9A65-4312-90DC-A1961D8A0A41}"/>
              </a:ext>
            </a:extLst>
          </p:cNvPr>
          <p:cNvSpPr/>
          <p:nvPr/>
        </p:nvSpPr>
        <p:spPr>
          <a:xfrm>
            <a:off x="539545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1 3</a:t>
            </a:r>
          </a:p>
        </p:txBody>
      </p:sp>
      <p:sp>
        <p:nvSpPr>
          <p:cNvPr id="5" name="TextBox 4">
            <a:extLst>
              <a:ext uri="{FF2B5EF4-FFF2-40B4-BE49-F238E27FC236}">
                <a16:creationId xmlns:a16="http://schemas.microsoft.com/office/drawing/2014/main" id="{9B9480C4-F43B-417E-9F31-2ACFE5133540}"/>
              </a:ext>
            </a:extLst>
          </p:cNvPr>
          <p:cNvSpPr txBox="1"/>
          <p:nvPr/>
        </p:nvSpPr>
        <p:spPr>
          <a:xfrm>
            <a:off x="5417575" y="2523199"/>
            <a:ext cx="353961" cy="369332"/>
          </a:xfrm>
          <a:prstGeom prst="rect">
            <a:avLst/>
          </a:prstGeom>
          <a:noFill/>
        </p:spPr>
        <p:txBody>
          <a:bodyPr wrap="square" rtlCol="0">
            <a:spAutoFit/>
          </a:bodyPr>
          <a:lstStyle/>
          <a:p>
            <a:r>
              <a:rPr lang="en-IN" dirty="0"/>
              <a:t>b</a:t>
            </a:r>
          </a:p>
        </p:txBody>
      </p:sp>
      <p:sp>
        <p:nvSpPr>
          <p:cNvPr id="8" name="Rectangle 7">
            <a:extLst>
              <a:ext uri="{FF2B5EF4-FFF2-40B4-BE49-F238E27FC236}">
                <a16:creationId xmlns:a16="http://schemas.microsoft.com/office/drawing/2014/main" id="{A27A89FA-4E97-4276-8B29-553F5200AA97}"/>
              </a:ext>
            </a:extLst>
          </p:cNvPr>
          <p:cNvSpPr/>
          <p:nvPr/>
        </p:nvSpPr>
        <p:spPr>
          <a:xfrm>
            <a:off x="4758812" y="2974876"/>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1" name="TextBox 10">
            <a:extLst>
              <a:ext uri="{FF2B5EF4-FFF2-40B4-BE49-F238E27FC236}">
                <a16:creationId xmlns:a16="http://schemas.microsoft.com/office/drawing/2014/main" id="{D1B28806-3832-4A69-A436-83458272245E}"/>
              </a:ext>
            </a:extLst>
          </p:cNvPr>
          <p:cNvSpPr txBox="1"/>
          <p:nvPr/>
        </p:nvSpPr>
        <p:spPr>
          <a:xfrm>
            <a:off x="4886632" y="2533030"/>
            <a:ext cx="353961" cy="369332"/>
          </a:xfrm>
          <a:prstGeom prst="rect">
            <a:avLst/>
          </a:prstGeom>
          <a:noFill/>
        </p:spPr>
        <p:txBody>
          <a:bodyPr wrap="square" rtlCol="0">
            <a:spAutoFit/>
          </a:bodyPr>
          <a:lstStyle/>
          <a:p>
            <a:r>
              <a:rPr lang="en-IN" dirty="0"/>
              <a:t>a</a:t>
            </a:r>
          </a:p>
        </p:txBody>
      </p:sp>
      <p:sp>
        <p:nvSpPr>
          <p:cNvPr id="13" name="Rectangle 12">
            <a:extLst>
              <a:ext uri="{FF2B5EF4-FFF2-40B4-BE49-F238E27FC236}">
                <a16:creationId xmlns:a16="http://schemas.microsoft.com/office/drawing/2014/main" id="{85DCC953-C249-41B4-9171-1F5AA3F32E6C}"/>
              </a:ext>
            </a:extLst>
          </p:cNvPr>
          <p:cNvSpPr/>
          <p:nvPr/>
        </p:nvSpPr>
        <p:spPr>
          <a:xfrm>
            <a:off x="6016113" y="2945378"/>
            <a:ext cx="481781"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15" name="TextBox 14">
            <a:extLst>
              <a:ext uri="{FF2B5EF4-FFF2-40B4-BE49-F238E27FC236}">
                <a16:creationId xmlns:a16="http://schemas.microsoft.com/office/drawing/2014/main" id="{22EC6DB0-27E9-4C6B-86E8-4C0C974D679D}"/>
              </a:ext>
            </a:extLst>
          </p:cNvPr>
          <p:cNvSpPr txBox="1"/>
          <p:nvPr/>
        </p:nvSpPr>
        <p:spPr>
          <a:xfrm>
            <a:off x="6016113" y="2576045"/>
            <a:ext cx="353961" cy="369332"/>
          </a:xfrm>
          <a:prstGeom prst="rect">
            <a:avLst/>
          </a:prstGeom>
          <a:noFill/>
        </p:spPr>
        <p:txBody>
          <a:bodyPr wrap="square" rtlCol="0">
            <a:spAutoFit/>
          </a:bodyPr>
          <a:lstStyle/>
          <a:p>
            <a:r>
              <a:rPr lang="en-IN" dirty="0"/>
              <a:t>p</a:t>
            </a:r>
          </a:p>
        </p:txBody>
      </p:sp>
      <p:cxnSp>
        <p:nvCxnSpPr>
          <p:cNvPr id="31" name="Straight Connector 30">
            <a:extLst>
              <a:ext uri="{FF2B5EF4-FFF2-40B4-BE49-F238E27FC236}">
                <a16:creationId xmlns:a16="http://schemas.microsoft.com/office/drawing/2014/main" id="{0F13691C-2BC2-4E69-8751-DC5A073EA694}"/>
              </a:ext>
            </a:extLst>
          </p:cNvPr>
          <p:cNvCxnSpPr/>
          <p:nvPr/>
        </p:nvCxnSpPr>
        <p:spPr>
          <a:xfrm>
            <a:off x="4065639" y="2523199"/>
            <a:ext cx="2807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753E4DA-0477-4E19-AA39-9B44BE1E4B51}"/>
              </a:ext>
            </a:extLst>
          </p:cNvPr>
          <p:cNvCxnSpPr/>
          <p:nvPr/>
        </p:nvCxnSpPr>
        <p:spPr>
          <a:xfrm flipV="1">
            <a:off x="5447071" y="3156156"/>
            <a:ext cx="196644" cy="16714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4783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6931-E725-4B3F-A356-12A606DE4671}"/>
              </a:ext>
            </a:extLst>
          </p:cNvPr>
          <p:cNvSpPr>
            <a:spLocks noGrp="1"/>
          </p:cNvSpPr>
          <p:nvPr>
            <p:ph type="title"/>
          </p:nvPr>
        </p:nvSpPr>
        <p:spPr>
          <a:xfrm>
            <a:off x="7216878" y="72769"/>
            <a:ext cx="4650658" cy="529610"/>
          </a:xfrm>
        </p:spPr>
        <p:txBody>
          <a:bodyPr>
            <a:noAutofit/>
          </a:bodyPr>
          <a:lstStyle/>
          <a:p>
            <a:r>
              <a:rPr lang="en-IN" sz="2800" dirty="0"/>
              <a:t>Variable length of argument</a:t>
            </a:r>
          </a:p>
        </p:txBody>
      </p:sp>
      <p:sp>
        <p:nvSpPr>
          <p:cNvPr id="3" name="Content Placeholder 2">
            <a:extLst>
              <a:ext uri="{FF2B5EF4-FFF2-40B4-BE49-F238E27FC236}">
                <a16:creationId xmlns:a16="http://schemas.microsoft.com/office/drawing/2014/main" id="{EAE5DD4E-968C-4C0F-9760-24B9FE376297}"/>
              </a:ext>
            </a:extLst>
          </p:cNvPr>
          <p:cNvSpPr>
            <a:spLocks noGrp="1"/>
          </p:cNvSpPr>
          <p:nvPr>
            <p:ph idx="1"/>
          </p:nvPr>
        </p:nvSpPr>
        <p:spPr>
          <a:xfrm>
            <a:off x="1071725" y="102011"/>
            <a:ext cx="5181600" cy="4194686"/>
          </a:xfrm>
        </p:spPr>
        <p:txBody>
          <a:bodyPr>
            <a:normAutofit lnSpcReduction="10000"/>
          </a:bodyPr>
          <a:lstStyle/>
          <a:p>
            <a:pPr marL="0" indent="0">
              <a:buNone/>
            </a:pPr>
            <a:r>
              <a:rPr lang="en-IN" sz="1200" dirty="0"/>
              <a:t>&lt;script&gt;</a:t>
            </a:r>
          </a:p>
          <a:p>
            <a:pPr marL="0" indent="0">
              <a:buNone/>
            </a:pPr>
            <a:r>
              <a:rPr lang="en-IN" sz="1200" dirty="0"/>
              <a:t>"use strict";</a:t>
            </a:r>
          </a:p>
          <a:p>
            <a:pPr marL="0" indent="0">
              <a:buNone/>
            </a:pPr>
            <a:r>
              <a:rPr lang="en-IN" sz="1200" dirty="0"/>
              <a:t>function </a:t>
            </a:r>
            <a:r>
              <a:rPr lang="en-IN" sz="1200" dirty="0" err="1"/>
              <a:t>findMax</a:t>
            </a:r>
            <a:r>
              <a:rPr lang="en-IN" sz="1200" dirty="0"/>
              <a:t>() {</a:t>
            </a:r>
          </a:p>
          <a:p>
            <a:pPr marL="0" indent="0">
              <a:buNone/>
            </a:pPr>
            <a:r>
              <a:rPr lang="en-IN" sz="1200" dirty="0"/>
              <a:t>    var </a:t>
            </a:r>
            <a:r>
              <a:rPr lang="en-IN" sz="1200" dirty="0" err="1"/>
              <a:t>i</a:t>
            </a:r>
            <a:r>
              <a:rPr lang="en-IN" sz="1200" dirty="0"/>
              <a:t>, max = arguments[0];</a:t>
            </a:r>
          </a:p>
          <a:p>
            <a:pPr marL="0" indent="0">
              <a:buNone/>
            </a:pPr>
            <a:r>
              <a:rPr lang="en-IN" sz="1200" dirty="0"/>
              <a:t>    for (</a:t>
            </a:r>
            <a:r>
              <a:rPr lang="en-IN" sz="1200" dirty="0" err="1"/>
              <a:t>i</a:t>
            </a:r>
            <a:r>
              <a:rPr lang="en-IN" sz="1200" dirty="0"/>
              <a:t> = 1; </a:t>
            </a:r>
            <a:r>
              <a:rPr lang="en-IN" sz="1200" dirty="0" err="1"/>
              <a:t>i</a:t>
            </a:r>
            <a:r>
              <a:rPr lang="en-IN" sz="1200" dirty="0"/>
              <a:t> &lt; </a:t>
            </a:r>
            <a:r>
              <a:rPr lang="en-IN" sz="1200" dirty="0" err="1"/>
              <a:t>arguments.length</a:t>
            </a:r>
            <a:r>
              <a:rPr lang="en-IN" sz="1200" dirty="0"/>
              <a:t>; </a:t>
            </a:r>
            <a:r>
              <a:rPr lang="en-IN" sz="1200" dirty="0" err="1"/>
              <a:t>i</a:t>
            </a:r>
            <a:r>
              <a:rPr lang="en-IN" sz="1200" dirty="0"/>
              <a:t>++) {</a:t>
            </a:r>
          </a:p>
          <a:p>
            <a:pPr marL="0" indent="0">
              <a:buNone/>
            </a:pPr>
            <a:r>
              <a:rPr lang="en-IN" sz="1200" dirty="0"/>
              <a:t>        if (arguments[</a:t>
            </a:r>
            <a:r>
              <a:rPr lang="en-IN" sz="1200" dirty="0" err="1"/>
              <a:t>i</a:t>
            </a:r>
            <a:r>
              <a:rPr lang="en-IN" sz="1200" dirty="0"/>
              <a:t>] &gt; max) {</a:t>
            </a:r>
          </a:p>
          <a:p>
            <a:pPr marL="0" indent="0">
              <a:buNone/>
            </a:pPr>
            <a:r>
              <a:rPr lang="en-IN" sz="1200" dirty="0"/>
              <a:t>            max = arguments[</a:t>
            </a:r>
            <a:r>
              <a:rPr lang="en-IN" sz="1200" dirty="0" err="1"/>
              <a:t>i</a:t>
            </a:r>
            <a:r>
              <a:rPr lang="en-IN" sz="1200" dirty="0"/>
              <a:t>];</a:t>
            </a:r>
          </a:p>
          <a:p>
            <a:pPr marL="0" indent="0">
              <a:buNone/>
            </a:pPr>
            <a:r>
              <a:rPr lang="en-IN" sz="1200" dirty="0"/>
              <a:t>     }</a:t>
            </a:r>
          </a:p>
          <a:p>
            <a:pPr marL="0" indent="0">
              <a:buNone/>
            </a:pPr>
            <a:r>
              <a:rPr lang="en-IN" sz="1200" dirty="0"/>
              <a:t>console.log(arguments);</a:t>
            </a:r>
          </a:p>
          <a:p>
            <a:pPr marL="0" indent="0">
              <a:buNone/>
            </a:pPr>
            <a:r>
              <a:rPr lang="en-IN" sz="1200" dirty="0"/>
              <a:t>console.log(</a:t>
            </a:r>
            <a:r>
              <a:rPr lang="en-IN" sz="1200" dirty="0" err="1"/>
              <a:t>typeof</a:t>
            </a:r>
            <a:r>
              <a:rPr lang="en-IN" sz="1200" dirty="0"/>
              <a:t> arguments)//Object</a:t>
            </a:r>
          </a:p>
          <a:p>
            <a:pPr marL="0" indent="0">
              <a:buNone/>
            </a:pPr>
            <a:r>
              <a:rPr lang="en-IN" sz="1200" dirty="0"/>
              <a:t>    }</a:t>
            </a:r>
          </a:p>
          <a:p>
            <a:pPr marL="0" indent="0">
              <a:buNone/>
            </a:pPr>
            <a:r>
              <a:rPr lang="en-IN" sz="1200" dirty="0"/>
              <a:t>    return max;</a:t>
            </a:r>
          </a:p>
          <a:p>
            <a:pPr marL="0" indent="0">
              <a:buNone/>
            </a:pPr>
            <a:r>
              <a:rPr lang="en-IN" sz="1200" dirty="0"/>
              <a:t>}</a:t>
            </a:r>
          </a:p>
          <a:p>
            <a:pPr marL="0" indent="0">
              <a:buNone/>
            </a:pPr>
            <a:r>
              <a:rPr lang="en-IN" sz="1200" dirty="0"/>
              <a:t>var x = </a:t>
            </a:r>
            <a:r>
              <a:rPr lang="en-IN" sz="1200" dirty="0" err="1"/>
              <a:t>findMax</a:t>
            </a:r>
            <a:r>
              <a:rPr lang="en-IN" sz="1200" dirty="0"/>
              <a:t>(1, 123, 500, 115, 44, 88);</a:t>
            </a:r>
          </a:p>
          <a:p>
            <a:pPr marL="0" indent="0">
              <a:buNone/>
            </a:pPr>
            <a:r>
              <a:rPr lang="en-IN" sz="1200" dirty="0" err="1"/>
              <a:t>document.write</a:t>
            </a:r>
            <a:r>
              <a:rPr lang="en-IN" sz="1200" dirty="0"/>
              <a:t>(x);&lt;/script&gt;</a:t>
            </a:r>
          </a:p>
        </p:txBody>
      </p:sp>
      <p:sp>
        <p:nvSpPr>
          <p:cNvPr id="4" name="TextBox 3">
            <a:extLst>
              <a:ext uri="{FF2B5EF4-FFF2-40B4-BE49-F238E27FC236}">
                <a16:creationId xmlns:a16="http://schemas.microsoft.com/office/drawing/2014/main" id="{6BA03FFE-94B8-4EC8-85AD-8E5A9967874A}"/>
              </a:ext>
            </a:extLst>
          </p:cNvPr>
          <p:cNvSpPr txBox="1"/>
          <p:nvPr/>
        </p:nvSpPr>
        <p:spPr>
          <a:xfrm>
            <a:off x="78658" y="4398754"/>
            <a:ext cx="660727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arguments object contains all arguments passed to the function;</a:t>
            </a:r>
          </a:p>
          <a:p>
            <a:pPr marL="285750" indent="-285750">
              <a:buFont typeface="Arial" panose="020B0604020202020204" pitchFamily="34" charset="0"/>
              <a:buChar char="•"/>
            </a:pPr>
            <a:r>
              <a:rPr lang="en-US" sz="1600" dirty="0"/>
              <a:t>the arguments object is </a:t>
            </a:r>
            <a:r>
              <a:rPr lang="en-US" sz="1600" b="1" dirty="0"/>
              <a:t>not a real array</a:t>
            </a:r>
          </a:p>
          <a:p>
            <a:pPr marL="285750" indent="-285750">
              <a:buFont typeface="Arial" panose="020B0604020202020204" pitchFamily="34" charset="0"/>
              <a:buChar char="•"/>
            </a:pPr>
            <a:r>
              <a:rPr lang="en-US" sz="1600" dirty="0"/>
              <a:t>methods like sort, map, </a:t>
            </a:r>
            <a:r>
              <a:rPr lang="en-US" sz="1600" dirty="0" err="1"/>
              <a:t>forEach</a:t>
            </a:r>
            <a:r>
              <a:rPr lang="en-US" sz="1600" dirty="0"/>
              <a:t> or </a:t>
            </a:r>
            <a:r>
              <a:rPr lang="en-US" sz="1600"/>
              <a:t>pop can not </a:t>
            </a:r>
            <a:r>
              <a:rPr lang="en-US" sz="1600" dirty="0"/>
              <a:t>be applied on it directly;</a:t>
            </a:r>
          </a:p>
          <a:p>
            <a:pPr marL="285750" indent="-285750">
              <a:buFont typeface="Arial" panose="020B0604020202020204" pitchFamily="34" charset="0"/>
              <a:buChar char="•"/>
            </a:pPr>
            <a:r>
              <a:rPr lang="en-US" sz="1600" dirty="0"/>
              <a:t>the arguments object has additional functionality specific to itself (like the callee property).</a:t>
            </a:r>
          </a:p>
          <a:p>
            <a:pPr marL="285750" indent="-285750">
              <a:buFont typeface="Arial" panose="020B0604020202020204" pitchFamily="34" charset="0"/>
              <a:buChar char="•"/>
            </a:pPr>
            <a:r>
              <a:rPr lang="en-US" sz="1600" dirty="0"/>
              <a:t>You can call </a:t>
            </a:r>
            <a:r>
              <a:rPr lang="en-US" sz="1600" dirty="0" err="1"/>
              <a:t>findMax</a:t>
            </a:r>
            <a:r>
              <a:rPr lang="en-US" sz="1600" dirty="0"/>
              <a:t>() function with different number of parameter</a:t>
            </a:r>
          </a:p>
          <a:p>
            <a:pPr marL="285750" indent="-285750">
              <a:buFont typeface="Arial" panose="020B0604020202020204" pitchFamily="34" charset="0"/>
              <a:buChar char="•"/>
            </a:pPr>
            <a:r>
              <a:rPr lang="en-US" sz="1600" dirty="0"/>
              <a:t>Call </a:t>
            </a:r>
            <a:r>
              <a:rPr lang="en-US" sz="1600" dirty="0" err="1"/>
              <a:t>findMax</a:t>
            </a:r>
            <a:r>
              <a:rPr lang="en-US" sz="1600" dirty="0"/>
              <a:t>(2,9)</a:t>
            </a:r>
          </a:p>
          <a:p>
            <a:pPr marL="285750" indent="-285750">
              <a:buFont typeface="Arial" panose="020B0604020202020204" pitchFamily="34" charset="0"/>
              <a:buChar char="•"/>
            </a:pPr>
            <a:r>
              <a:rPr lang="en-US" sz="1600" dirty="0"/>
              <a:t>Call </a:t>
            </a:r>
            <a:r>
              <a:rPr lang="en-US" sz="1600" dirty="0" err="1"/>
              <a:t>findMax</a:t>
            </a:r>
            <a:r>
              <a:rPr lang="en-US" sz="1600" dirty="0"/>
              <a:t>(9,8,2)</a:t>
            </a:r>
          </a:p>
          <a:p>
            <a:pPr marL="285750" indent="-285750">
              <a:buFont typeface="Arial" panose="020B0604020202020204" pitchFamily="34" charset="0"/>
              <a:buChar char="•"/>
            </a:pPr>
            <a:endParaRPr lang="en-IN" sz="1600" dirty="0"/>
          </a:p>
        </p:txBody>
      </p:sp>
      <p:pic>
        <p:nvPicPr>
          <p:cNvPr id="8" name="Picture 7">
            <a:extLst>
              <a:ext uri="{FF2B5EF4-FFF2-40B4-BE49-F238E27FC236}">
                <a16:creationId xmlns:a16="http://schemas.microsoft.com/office/drawing/2014/main" id="{73D6FCB8-D18D-4C6D-B040-601D43D58616}"/>
              </a:ext>
            </a:extLst>
          </p:cNvPr>
          <p:cNvPicPr>
            <a:picLocks noChangeAspect="1"/>
          </p:cNvPicPr>
          <p:nvPr/>
        </p:nvPicPr>
        <p:blipFill rotWithShape="1">
          <a:blip r:embed="rId2"/>
          <a:srcRect l="62016" t="8198" b="53119"/>
          <a:stretch/>
        </p:blipFill>
        <p:spPr>
          <a:xfrm>
            <a:off x="7482348" y="3429000"/>
            <a:ext cx="4630994" cy="2652918"/>
          </a:xfrm>
          <a:prstGeom prst="rect">
            <a:avLst/>
          </a:prstGeom>
        </p:spPr>
      </p:pic>
      <p:sp>
        <p:nvSpPr>
          <p:cNvPr id="9" name="Rectangle 8">
            <a:extLst>
              <a:ext uri="{FF2B5EF4-FFF2-40B4-BE49-F238E27FC236}">
                <a16:creationId xmlns:a16="http://schemas.microsoft.com/office/drawing/2014/main" id="{EED4D99B-CA87-477D-B032-D22534F63A8C}"/>
              </a:ext>
            </a:extLst>
          </p:cNvPr>
          <p:cNvSpPr/>
          <p:nvPr/>
        </p:nvSpPr>
        <p:spPr>
          <a:xfrm>
            <a:off x="6577787" y="1268138"/>
            <a:ext cx="4041052"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t>Callee:</a:t>
            </a:r>
          </a:p>
          <a:p>
            <a:pPr algn="ctr"/>
            <a:endParaRPr lang="en-IN" dirty="0"/>
          </a:p>
          <a:p>
            <a:pPr algn="ctr"/>
            <a:r>
              <a:rPr lang="en-IN" dirty="0" err="1"/>
              <a:t>Symbole</a:t>
            </a:r>
            <a:r>
              <a:rPr lang="en-IN" dirty="0"/>
              <a:t>:</a:t>
            </a:r>
          </a:p>
        </p:txBody>
      </p:sp>
      <p:sp>
        <p:nvSpPr>
          <p:cNvPr id="10" name="Rectangle 9">
            <a:extLst>
              <a:ext uri="{FF2B5EF4-FFF2-40B4-BE49-F238E27FC236}">
                <a16:creationId xmlns:a16="http://schemas.microsoft.com/office/drawing/2014/main" id="{E84C1B00-2E5F-40BD-9A78-48EE7E9C2DD5}"/>
              </a:ext>
            </a:extLst>
          </p:cNvPr>
          <p:cNvSpPr/>
          <p:nvPr/>
        </p:nvSpPr>
        <p:spPr>
          <a:xfrm>
            <a:off x="5919027" y="1435510"/>
            <a:ext cx="442452" cy="3441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959080E-9E09-4BF9-9BC3-99B0404678B0}"/>
              </a:ext>
            </a:extLst>
          </p:cNvPr>
          <p:cNvSpPr txBox="1"/>
          <p:nvPr/>
        </p:nvSpPr>
        <p:spPr>
          <a:xfrm>
            <a:off x="5437239" y="1021432"/>
            <a:ext cx="1248697" cy="307777"/>
          </a:xfrm>
          <a:prstGeom prst="rect">
            <a:avLst/>
          </a:prstGeom>
          <a:noFill/>
        </p:spPr>
        <p:txBody>
          <a:bodyPr wrap="square" rtlCol="0">
            <a:spAutoFit/>
          </a:bodyPr>
          <a:lstStyle/>
          <a:p>
            <a:r>
              <a:rPr lang="en-IN" sz="1400" dirty="0"/>
              <a:t>arguments</a:t>
            </a:r>
          </a:p>
        </p:txBody>
      </p:sp>
      <p:cxnSp>
        <p:nvCxnSpPr>
          <p:cNvPr id="13" name="Straight Arrow Connector 12">
            <a:extLst>
              <a:ext uri="{FF2B5EF4-FFF2-40B4-BE49-F238E27FC236}">
                <a16:creationId xmlns:a16="http://schemas.microsoft.com/office/drawing/2014/main" id="{1E9BF6E3-EACD-40BB-9B37-769A72B115E7}"/>
              </a:ext>
            </a:extLst>
          </p:cNvPr>
          <p:cNvCxnSpPr>
            <a:stCxn id="10" idx="3"/>
          </p:cNvCxnSpPr>
          <p:nvPr/>
        </p:nvCxnSpPr>
        <p:spPr>
          <a:xfrm flipV="1">
            <a:off x="6361479" y="1573161"/>
            <a:ext cx="216308"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C56F57C5-468C-403A-9484-5F51581AE632}"/>
              </a:ext>
            </a:extLst>
          </p:cNvPr>
          <p:cNvGraphicFramePr>
            <a:graphicFrameLocks noGrp="1"/>
          </p:cNvGraphicFramePr>
          <p:nvPr>
            <p:extLst>
              <p:ext uri="{D42A27DB-BD31-4B8C-83A1-F6EECF244321}">
                <p14:modId xmlns:p14="http://schemas.microsoft.com/office/powerpoint/2010/main" val="1593175627"/>
              </p:ext>
            </p:extLst>
          </p:nvPr>
        </p:nvGraphicFramePr>
        <p:xfrm>
          <a:off x="6674476" y="1332352"/>
          <a:ext cx="3090600" cy="852736"/>
        </p:xfrm>
        <a:graphic>
          <a:graphicData uri="http://schemas.openxmlformats.org/drawingml/2006/table">
            <a:tbl>
              <a:tblPr firstRow="1" bandRow="1">
                <a:tableStyleId>{9DCAF9ED-07DC-4A11-8D7F-57B35C25682E}</a:tableStyleId>
              </a:tblPr>
              <a:tblGrid>
                <a:gridCol w="515100">
                  <a:extLst>
                    <a:ext uri="{9D8B030D-6E8A-4147-A177-3AD203B41FA5}">
                      <a16:colId xmlns:a16="http://schemas.microsoft.com/office/drawing/2014/main" val="440522947"/>
                    </a:ext>
                  </a:extLst>
                </a:gridCol>
                <a:gridCol w="515100">
                  <a:extLst>
                    <a:ext uri="{9D8B030D-6E8A-4147-A177-3AD203B41FA5}">
                      <a16:colId xmlns:a16="http://schemas.microsoft.com/office/drawing/2014/main" val="2367106454"/>
                    </a:ext>
                  </a:extLst>
                </a:gridCol>
                <a:gridCol w="515100">
                  <a:extLst>
                    <a:ext uri="{9D8B030D-6E8A-4147-A177-3AD203B41FA5}">
                      <a16:colId xmlns:a16="http://schemas.microsoft.com/office/drawing/2014/main" val="4113181721"/>
                    </a:ext>
                  </a:extLst>
                </a:gridCol>
                <a:gridCol w="515100">
                  <a:extLst>
                    <a:ext uri="{9D8B030D-6E8A-4147-A177-3AD203B41FA5}">
                      <a16:colId xmlns:a16="http://schemas.microsoft.com/office/drawing/2014/main" val="3322752551"/>
                    </a:ext>
                  </a:extLst>
                </a:gridCol>
                <a:gridCol w="515100">
                  <a:extLst>
                    <a:ext uri="{9D8B030D-6E8A-4147-A177-3AD203B41FA5}">
                      <a16:colId xmlns:a16="http://schemas.microsoft.com/office/drawing/2014/main" val="204415250"/>
                    </a:ext>
                  </a:extLst>
                </a:gridCol>
                <a:gridCol w="515100">
                  <a:extLst>
                    <a:ext uri="{9D8B030D-6E8A-4147-A177-3AD203B41FA5}">
                      <a16:colId xmlns:a16="http://schemas.microsoft.com/office/drawing/2014/main" val="3849650755"/>
                    </a:ext>
                  </a:extLst>
                </a:gridCol>
              </a:tblGrid>
              <a:tr h="426368">
                <a:tc>
                  <a:txBody>
                    <a:bodyPr/>
                    <a:lstStyle/>
                    <a:p>
                      <a:r>
                        <a:rPr lang="en-IN" sz="1600" dirty="0"/>
                        <a:t>0</a:t>
                      </a:r>
                    </a:p>
                  </a:txBody>
                  <a:tcPr/>
                </a:tc>
                <a:tc>
                  <a:txBody>
                    <a:bodyPr/>
                    <a:lstStyle/>
                    <a:p>
                      <a:r>
                        <a:rPr lang="en-IN" sz="1600" dirty="0"/>
                        <a:t>1</a:t>
                      </a:r>
                    </a:p>
                  </a:txBody>
                  <a:tcPr/>
                </a:tc>
                <a:tc>
                  <a:txBody>
                    <a:bodyPr/>
                    <a:lstStyle/>
                    <a:p>
                      <a:r>
                        <a:rPr lang="en-IN" sz="1600" dirty="0"/>
                        <a:t>2</a:t>
                      </a:r>
                    </a:p>
                  </a:txBody>
                  <a:tcPr/>
                </a:tc>
                <a:tc>
                  <a:txBody>
                    <a:bodyPr/>
                    <a:lstStyle/>
                    <a:p>
                      <a:r>
                        <a:rPr lang="en-IN" sz="1600" dirty="0"/>
                        <a:t>3</a:t>
                      </a:r>
                    </a:p>
                  </a:txBody>
                  <a:tcPr/>
                </a:tc>
                <a:tc>
                  <a:txBody>
                    <a:bodyPr/>
                    <a:lstStyle/>
                    <a:p>
                      <a:r>
                        <a:rPr lang="en-IN" sz="1600" dirty="0"/>
                        <a:t>4</a:t>
                      </a:r>
                    </a:p>
                  </a:txBody>
                  <a:tcPr/>
                </a:tc>
                <a:tc>
                  <a:txBody>
                    <a:bodyPr/>
                    <a:lstStyle/>
                    <a:p>
                      <a:r>
                        <a:rPr lang="en-IN" sz="1600" dirty="0"/>
                        <a:t>5</a:t>
                      </a:r>
                    </a:p>
                  </a:txBody>
                  <a:tcPr/>
                </a:tc>
                <a:extLst>
                  <a:ext uri="{0D108BD9-81ED-4DB2-BD59-A6C34878D82A}">
                    <a16:rowId xmlns:a16="http://schemas.microsoft.com/office/drawing/2014/main" val="2333052531"/>
                  </a:ext>
                </a:extLst>
              </a:tr>
              <a:tr h="426368">
                <a:tc>
                  <a:txBody>
                    <a:bodyPr/>
                    <a:lstStyle/>
                    <a:p>
                      <a:r>
                        <a:rPr lang="en-IN" sz="1600" dirty="0"/>
                        <a:t>1</a:t>
                      </a:r>
                    </a:p>
                  </a:txBody>
                  <a:tcPr/>
                </a:tc>
                <a:tc>
                  <a:txBody>
                    <a:bodyPr/>
                    <a:lstStyle/>
                    <a:p>
                      <a:r>
                        <a:rPr lang="en-IN" sz="1600" dirty="0"/>
                        <a:t>123</a:t>
                      </a:r>
                    </a:p>
                  </a:txBody>
                  <a:tcPr/>
                </a:tc>
                <a:tc>
                  <a:txBody>
                    <a:bodyPr/>
                    <a:lstStyle/>
                    <a:p>
                      <a:r>
                        <a:rPr lang="en-IN" sz="1600" dirty="0"/>
                        <a:t>500</a:t>
                      </a:r>
                    </a:p>
                  </a:txBody>
                  <a:tcPr/>
                </a:tc>
                <a:tc>
                  <a:txBody>
                    <a:bodyPr/>
                    <a:lstStyle/>
                    <a:p>
                      <a:r>
                        <a:rPr lang="en-IN" sz="1600" dirty="0"/>
                        <a:t>115</a:t>
                      </a:r>
                    </a:p>
                  </a:txBody>
                  <a:tcPr/>
                </a:tc>
                <a:tc>
                  <a:txBody>
                    <a:bodyPr/>
                    <a:lstStyle/>
                    <a:p>
                      <a:r>
                        <a:rPr lang="en-IN" sz="1600" dirty="0"/>
                        <a:t>44</a:t>
                      </a:r>
                    </a:p>
                  </a:txBody>
                  <a:tcPr/>
                </a:tc>
                <a:tc>
                  <a:txBody>
                    <a:bodyPr/>
                    <a:lstStyle/>
                    <a:p>
                      <a:r>
                        <a:rPr lang="en-IN" sz="1600" dirty="0"/>
                        <a:t>88</a:t>
                      </a:r>
                    </a:p>
                  </a:txBody>
                  <a:tcPr/>
                </a:tc>
                <a:extLst>
                  <a:ext uri="{0D108BD9-81ED-4DB2-BD59-A6C34878D82A}">
                    <a16:rowId xmlns:a16="http://schemas.microsoft.com/office/drawing/2014/main" val="2511532850"/>
                  </a:ext>
                </a:extLst>
              </a:tr>
            </a:tbl>
          </a:graphicData>
        </a:graphic>
      </p:graphicFrame>
      <p:sp>
        <p:nvSpPr>
          <p:cNvPr id="5" name="TextBox 4">
            <a:extLst>
              <a:ext uri="{FF2B5EF4-FFF2-40B4-BE49-F238E27FC236}">
                <a16:creationId xmlns:a16="http://schemas.microsoft.com/office/drawing/2014/main" id="{1515CEA8-5C91-4C19-AC5F-F38A4B701E21}"/>
              </a:ext>
            </a:extLst>
          </p:cNvPr>
          <p:cNvSpPr txBox="1"/>
          <p:nvPr/>
        </p:nvSpPr>
        <p:spPr>
          <a:xfrm>
            <a:off x="6707245" y="701085"/>
            <a:ext cx="2507219" cy="369332"/>
          </a:xfrm>
          <a:prstGeom prst="rect">
            <a:avLst/>
          </a:prstGeom>
          <a:noFill/>
        </p:spPr>
        <p:txBody>
          <a:bodyPr wrap="square" rtlCol="0">
            <a:spAutoFit/>
          </a:bodyPr>
          <a:lstStyle/>
          <a:p>
            <a:r>
              <a:rPr lang="en-IN" dirty="0"/>
              <a:t>Arguments</a:t>
            </a:r>
          </a:p>
        </p:txBody>
      </p:sp>
    </p:spTree>
    <p:extLst>
      <p:ext uri="{BB962C8B-B14F-4D97-AF65-F5344CB8AC3E}">
        <p14:creationId xmlns:p14="http://schemas.microsoft.com/office/powerpoint/2010/main" val="23047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F1F0-E130-4173-B214-B23D760C13EB}"/>
              </a:ext>
            </a:extLst>
          </p:cNvPr>
          <p:cNvSpPr>
            <a:spLocks noGrp="1"/>
          </p:cNvSpPr>
          <p:nvPr>
            <p:ph type="title"/>
          </p:nvPr>
        </p:nvSpPr>
        <p:spPr>
          <a:xfrm>
            <a:off x="1171267" y="0"/>
            <a:ext cx="9849465" cy="755752"/>
          </a:xfrm>
        </p:spPr>
        <p:txBody>
          <a:bodyPr/>
          <a:lstStyle/>
          <a:p>
            <a:r>
              <a:rPr lang="en-IN" dirty="0"/>
              <a:t>Rest parameter</a:t>
            </a:r>
          </a:p>
        </p:txBody>
      </p:sp>
      <p:sp>
        <p:nvSpPr>
          <p:cNvPr id="3" name="Content Placeholder 2">
            <a:extLst>
              <a:ext uri="{FF2B5EF4-FFF2-40B4-BE49-F238E27FC236}">
                <a16:creationId xmlns:a16="http://schemas.microsoft.com/office/drawing/2014/main" id="{924339D7-1EA6-4075-98CD-C80666C5EC06}"/>
              </a:ext>
            </a:extLst>
          </p:cNvPr>
          <p:cNvSpPr>
            <a:spLocks noGrp="1"/>
          </p:cNvSpPr>
          <p:nvPr>
            <p:ph idx="1"/>
          </p:nvPr>
        </p:nvSpPr>
        <p:spPr>
          <a:xfrm>
            <a:off x="245806" y="904568"/>
            <a:ext cx="5476568" cy="5272395"/>
          </a:xfrm>
        </p:spPr>
        <p:txBody>
          <a:bodyPr>
            <a:normAutofit/>
          </a:bodyPr>
          <a:lstStyle/>
          <a:p>
            <a:pPr marL="0" indent="0">
              <a:buNone/>
            </a:pPr>
            <a:r>
              <a:rPr lang="en-IN" sz="1200" dirty="0"/>
              <a:t>&lt;script&gt;</a:t>
            </a:r>
          </a:p>
          <a:p>
            <a:pPr marL="0" indent="0">
              <a:buNone/>
            </a:pPr>
            <a:r>
              <a:rPr lang="en-IN" sz="1200" dirty="0"/>
              <a:t>"use strict";</a:t>
            </a:r>
          </a:p>
          <a:p>
            <a:pPr marL="0" indent="0">
              <a:buNone/>
            </a:pPr>
            <a:r>
              <a:rPr lang="en-IN" sz="1200" dirty="0"/>
              <a:t>function multiply(</a:t>
            </a:r>
            <a:r>
              <a:rPr lang="en-IN" sz="1200" dirty="0">
                <a:solidFill>
                  <a:srgbClr val="FF0000"/>
                </a:solidFill>
              </a:rPr>
              <a:t>...</a:t>
            </a:r>
            <a:r>
              <a:rPr lang="en-IN" sz="1200" dirty="0" err="1"/>
              <a:t>myarg</a:t>
            </a:r>
            <a:r>
              <a:rPr lang="en-IN" sz="1200" dirty="0"/>
              <a:t>) {</a:t>
            </a:r>
          </a:p>
          <a:p>
            <a:pPr marL="0" indent="0">
              <a:buNone/>
            </a:pPr>
            <a:r>
              <a:rPr lang="en-IN" sz="1200" dirty="0"/>
              <a:t>  console.log(</a:t>
            </a:r>
            <a:r>
              <a:rPr lang="en-IN" sz="1200" dirty="0" err="1"/>
              <a:t>myarg</a:t>
            </a:r>
            <a:r>
              <a:rPr lang="en-IN" sz="1200" dirty="0"/>
              <a:t>) //</a:t>
            </a:r>
          </a:p>
          <a:p>
            <a:pPr marL="0" indent="0">
              <a:buNone/>
            </a:pPr>
            <a:r>
              <a:rPr lang="en-IN" sz="1200" dirty="0"/>
              <a:t>  console.log(</a:t>
            </a:r>
            <a:r>
              <a:rPr lang="en-IN" sz="1200" dirty="0" err="1"/>
              <a:t>typeof</a:t>
            </a:r>
            <a:r>
              <a:rPr lang="en-IN" sz="1200" dirty="0"/>
              <a:t> </a:t>
            </a:r>
            <a:r>
              <a:rPr lang="en-IN" sz="1200" dirty="0" err="1"/>
              <a:t>myarg</a:t>
            </a:r>
            <a:r>
              <a:rPr lang="en-IN" sz="1200" dirty="0"/>
              <a:t>)// object</a:t>
            </a:r>
          </a:p>
          <a:p>
            <a:pPr marL="0" indent="0">
              <a:buNone/>
            </a:pPr>
            <a:r>
              <a:rPr lang="en-IN" sz="1200" dirty="0"/>
              <a:t> console.log(</a:t>
            </a:r>
            <a:r>
              <a:rPr lang="en-IN" sz="1200" dirty="0" err="1"/>
              <a:t>myarg.constructor</a:t>
            </a:r>
            <a:r>
              <a:rPr lang="en-IN" sz="1200" dirty="0"/>
              <a:t>)// object</a:t>
            </a:r>
          </a:p>
          <a:p>
            <a:pPr marL="0" indent="0">
              <a:buNone/>
            </a:pPr>
            <a:r>
              <a:rPr lang="en-IN" sz="1200" dirty="0"/>
              <a:t>  let sum=0;</a:t>
            </a:r>
          </a:p>
          <a:p>
            <a:pPr marL="0" indent="0">
              <a:buNone/>
            </a:pPr>
            <a:r>
              <a:rPr lang="en-IN" sz="1200" dirty="0"/>
              <a:t>  for(let </a:t>
            </a:r>
            <a:r>
              <a:rPr lang="en-IN" sz="1200" dirty="0" err="1"/>
              <a:t>i</a:t>
            </a:r>
            <a:r>
              <a:rPr lang="en-IN" sz="1200" dirty="0"/>
              <a:t>=0;i&lt;</a:t>
            </a:r>
            <a:r>
              <a:rPr lang="en-IN" sz="1200" dirty="0" err="1"/>
              <a:t>myarg.length;i</a:t>
            </a:r>
            <a:r>
              <a:rPr lang="en-IN" sz="1200" dirty="0"/>
              <a:t>++)</a:t>
            </a:r>
          </a:p>
          <a:p>
            <a:pPr marL="0" indent="0">
              <a:buNone/>
            </a:pPr>
            <a:r>
              <a:rPr lang="en-IN" sz="1200" dirty="0"/>
              <a:t>  sum=</a:t>
            </a:r>
            <a:r>
              <a:rPr lang="en-IN" sz="1200" dirty="0" err="1"/>
              <a:t>sum+myarg</a:t>
            </a:r>
            <a:r>
              <a:rPr lang="en-IN" sz="1200" dirty="0"/>
              <a:t>[</a:t>
            </a:r>
            <a:r>
              <a:rPr lang="en-IN" sz="1200" dirty="0" err="1"/>
              <a:t>i</a:t>
            </a:r>
            <a:r>
              <a:rPr lang="en-IN" sz="1200" dirty="0"/>
              <a:t>];</a:t>
            </a:r>
          </a:p>
          <a:p>
            <a:pPr marL="0" indent="0">
              <a:buNone/>
            </a:pPr>
            <a:r>
              <a:rPr lang="en-IN" sz="1200" dirty="0"/>
              <a:t>  return sum;</a:t>
            </a:r>
          </a:p>
          <a:p>
            <a:pPr marL="0" indent="0">
              <a:buNone/>
            </a:pPr>
            <a:r>
              <a:rPr lang="en-IN" sz="1200" dirty="0"/>
              <a:t> }</a:t>
            </a:r>
          </a:p>
          <a:p>
            <a:pPr marL="0" indent="0">
              <a:buNone/>
            </a:pPr>
            <a:r>
              <a:rPr lang="en-IN" sz="1200" dirty="0"/>
              <a:t>var </a:t>
            </a:r>
            <a:r>
              <a:rPr lang="en-IN" sz="1200" dirty="0" err="1"/>
              <a:t>arr</a:t>
            </a:r>
            <a:r>
              <a:rPr lang="en-IN" sz="1200" dirty="0"/>
              <a:t> = multiply( 2, 3);</a:t>
            </a:r>
          </a:p>
          <a:p>
            <a:pPr marL="0" indent="0">
              <a:buNone/>
            </a:pPr>
            <a:r>
              <a:rPr lang="en-IN" sz="1200" dirty="0" err="1"/>
              <a:t>document.write</a:t>
            </a:r>
            <a:r>
              <a:rPr lang="en-IN" sz="1200" dirty="0"/>
              <a:t>(</a:t>
            </a:r>
            <a:r>
              <a:rPr lang="en-IN" sz="1200" dirty="0" err="1"/>
              <a:t>arr</a:t>
            </a:r>
            <a:r>
              <a:rPr lang="en-IN" sz="1200" dirty="0"/>
              <a:t>);</a:t>
            </a:r>
          </a:p>
          <a:p>
            <a:pPr marL="0" indent="0">
              <a:buNone/>
            </a:pPr>
            <a:r>
              <a:rPr lang="en-IN" sz="1200" dirty="0"/>
              <a:t> </a:t>
            </a:r>
            <a:r>
              <a:rPr lang="en-IN" sz="1200" dirty="0" err="1"/>
              <a:t>arr</a:t>
            </a:r>
            <a:r>
              <a:rPr lang="en-IN" sz="1200" dirty="0"/>
              <a:t> = multiply( 2, 3,5,6,7);</a:t>
            </a:r>
          </a:p>
          <a:p>
            <a:pPr marL="0" indent="0">
              <a:buNone/>
            </a:pPr>
            <a:endParaRPr lang="en-IN" sz="1200" dirty="0"/>
          </a:p>
          <a:p>
            <a:pPr marL="0" indent="0">
              <a:buNone/>
            </a:pPr>
            <a:r>
              <a:rPr lang="en-IN" sz="1200" dirty="0"/>
              <a:t>&lt;/script&gt;</a:t>
            </a:r>
          </a:p>
        </p:txBody>
      </p:sp>
      <p:sp>
        <p:nvSpPr>
          <p:cNvPr id="4" name="TextBox 3">
            <a:extLst>
              <a:ext uri="{FF2B5EF4-FFF2-40B4-BE49-F238E27FC236}">
                <a16:creationId xmlns:a16="http://schemas.microsoft.com/office/drawing/2014/main" id="{A676AF03-C6EA-4E0C-A98B-58D6D01FB825}"/>
              </a:ext>
            </a:extLst>
          </p:cNvPr>
          <p:cNvSpPr txBox="1"/>
          <p:nvPr/>
        </p:nvSpPr>
        <p:spPr>
          <a:xfrm>
            <a:off x="6096001" y="176982"/>
            <a:ext cx="5240594" cy="1754326"/>
          </a:xfrm>
          <a:prstGeom prst="rect">
            <a:avLst/>
          </a:prstGeom>
          <a:noFill/>
        </p:spPr>
        <p:txBody>
          <a:bodyPr wrap="square" rtlCol="0">
            <a:spAutoFit/>
          </a:bodyPr>
          <a:lstStyle/>
          <a:p>
            <a:endParaRPr lang="en-IN" dirty="0"/>
          </a:p>
          <a:p>
            <a:r>
              <a:rPr lang="en-IN" dirty="0"/>
              <a:t>function multiply( </a:t>
            </a:r>
            <a:r>
              <a:rPr lang="en-IN" dirty="0">
                <a:solidFill>
                  <a:srgbClr val="FF0000"/>
                </a:solidFill>
              </a:rPr>
              <a:t>...</a:t>
            </a:r>
            <a:r>
              <a:rPr lang="en-IN" dirty="0" err="1"/>
              <a:t>myarg</a:t>
            </a:r>
            <a:r>
              <a:rPr lang="en-IN" dirty="0"/>
              <a:t>) { }</a:t>
            </a:r>
          </a:p>
          <a:p>
            <a:endParaRPr lang="en-IN" dirty="0"/>
          </a:p>
          <a:p>
            <a:r>
              <a:rPr lang="en-IN" dirty="0"/>
              <a:t>In above line </a:t>
            </a:r>
            <a:r>
              <a:rPr lang="en-IN" dirty="0" err="1"/>
              <a:t>myarg</a:t>
            </a:r>
            <a:r>
              <a:rPr lang="en-IN" dirty="0"/>
              <a:t> is rest parameter observe 3 dots </a:t>
            </a:r>
          </a:p>
          <a:p>
            <a:endParaRPr lang="en-IN" dirty="0"/>
          </a:p>
          <a:p>
            <a:endParaRPr lang="en-IN" dirty="0"/>
          </a:p>
        </p:txBody>
      </p:sp>
      <p:pic>
        <p:nvPicPr>
          <p:cNvPr id="6" name="Picture 5">
            <a:extLst>
              <a:ext uri="{FF2B5EF4-FFF2-40B4-BE49-F238E27FC236}">
                <a16:creationId xmlns:a16="http://schemas.microsoft.com/office/drawing/2014/main" id="{D77C41D0-A7D5-473C-BAC8-85422CE783E3}"/>
              </a:ext>
            </a:extLst>
          </p:cNvPr>
          <p:cNvPicPr>
            <a:picLocks noChangeAspect="1"/>
          </p:cNvPicPr>
          <p:nvPr/>
        </p:nvPicPr>
        <p:blipFill rotWithShape="1">
          <a:blip r:embed="rId2"/>
          <a:srcRect l="63307" t="7885" r="333" b="67800"/>
          <a:stretch/>
        </p:blipFill>
        <p:spPr>
          <a:xfrm>
            <a:off x="6213987" y="2982161"/>
            <a:ext cx="4433121" cy="1667533"/>
          </a:xfrm>
          <a:prstGeom prst="rect">
            <a:avLst/>
          </a:prstGeom>
        </p:spPr>
      </p:pic>
      <p:graphicFrame>
        <p:nvGraphicFramePr>
          <p:cNvPr id="9" name="Table 9">
            <a:extLst>
              <a:ext uri="{FF2B5EF4-FFF2-40B4-BE49-F238E27FC236}">
                <a16:creationId xmlns:a16="http://schemas.microsoft.com/office/drawing/2014/main" id="{42619286-8A13-4971-8B4F-F4BB2B25CB8E}"/>
              </a:ext>
            </a:extLst>
          </p:cNvPr>
          <p:cNvGraphicFramePr>
            <a:graphicFrameLocks noGrp="1"/>
          </p:cNvGraphicFramePr>
          <p:nvPr>
            <p:extLst>
              <p:ext uri="{D42A27DB-BD31-4B8C-83A1-F6EECF244321}">
                <p14:modId xmlns:p14="http://schemas.microsoft.com/office/powerpoint/2010/main" val="3290735064"/>
              </p:ext>
            </p:extLst>
          </p:nvPr>
        </p:nvGraphicFramePr>
        <p:xfrm>
          <a:off x="4290142" y="1603629"/>
          <a:ext cx="1517446" cy="365760"/>
        </p:xfrm>
        <a:graphic>
          <a:graphicData uri="http://schemas.openxmlformats.org/drawingml/2006/table">
            <a:tbl>
              <a:tblPr firstRow="1" bandRow="1"/>
              <a:tblGrid>
                <a:gridCol w="758723">
                  <a:extLst>
                    <a:ext uri="{9D8B030D-6E8A-4147-A177-3AD203B41FA5}">
                      <a16:colId xmlns:a16="http://schemas.microsoft.com/office/drawing/2014/main" val="742675838"/>
                    </a:ext>
                  </a:extLst>
                </a:gridCol>
                <a:gridCol w="758723">
                  <a:extLst>
                    <a:ext uri="{9D8B030D-6E8A-4147-A177-3AD203B41FA5}">
                      <a16:colId xmlns:a16="http://schemas.microsoft.com/office/drawing/2014/main" val="2950554875"/>
                    </a:ext>
                  </a:extLst>
                </a:gridCol>
              </a:tblGrid>
              <a:tr h="302889">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1494741026"/>
                  </a:ext>
                </a:extLst>
              </a:tr>
            </a:tbl>
          </a:graphicData>
        </a:graphic>
      </p:graphicFrame>
      <p:sp>
        <p:nvSpPr>
          <p:cNvPr id="5" name="TextBox 4">
            <a:extLst>
              <a:ext uri="{FF2B5EF4-FFF2-40B4-BE49-F238E27FC236}">
                <a16:creationId xmlns:a16="http://schemas.microsoft.com/office/drawing/2014/main" id="{2E36B6A2-C8BA-40AC-9844-EF2A8E1F8B11}"/>
              </a:ext>
            </a:extLst>
          </p:cNvPr>
          <p:cNvSpPr txBox="1"/>
          <p:nvPr/>
        </p:nvSpPr>
        <p:spPr>
          <a:xfrm>
            <a:off x="3916515" y="1268361"/>
            <a:ext cx="1058608" cy="369332"/>
          </a:xfrm>
          <a:prstGeom prst="rect">
            <a:avLst/>
          </a:prstGeom>
          <a:noFill/>
        </p:spPr>
        <p:txBody>
          <a:bodyPr wrap="square" rtlCol="0">
            <a:spAutoFit/>
          </a:bodyPr>
          <a:lstStyle/>
          <a:p>
            <a:r>
              <a:rPr lang="en-IN" dirty="0" err="1"/>
              <a:t>myarg</a:t>
            </a:r>
            <a:endParaRPr lang="en-IN" dirty="0"/>
          </a:p>
        </p:txBody>
      </p:sp>
      <p:sp>
        <p:nvSpPr>
          <p:cNvPr id="7" name="Rectangle 6">
            <a:extLst>
              <a:ext uri="{FF2B5EF4-FFF2-40B4-BE49-F238E27FC236}">
                <a16:creationId xmlns:a16="http://schemas.microsoft.com/office/drawing/2014/main" id="{5192DCC5-BAFD-4D0F-9936-A5E62F70EFBD}"/>
              </a:ext>
            </a:extLst>
          </p:cNvPr>
          <p:cNvSpPr/>
          <p:nvPr/>
        </p:nvSpPr>
        <p:spPr>
          <a:xfrm>
            <a:off x="2984090" y="4011561"/>
            <a:ext cx="506362" cy="38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8" name="Rectangle 7">
            <a:extLst>
              <a:ext uri="{FF2B5EF4-FFF2-40B4-BE49-F238E27FC236}">
                <a16:creationId xmlns:a16="http://schemas.microsoft.com/office/drawing/2014/main" id="{F6231A57-43B5-461B-825E-1F6DA3811A94}"/>
              </a:ext>
            </a:extLst>
          </p:cNvPr>
          <p:cNvSpPr/>
          <p:nvPr/>
        </p:nvSpPr>
        <p:spPr>
          <a:xfrm>
            <a:off x="3916515" y="4011561"/>
            <a:ext cx="506362" cy="38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0" name="Rectangle 9">
            <a:extLst>
              <a:ext uri="{FF2B5EF4-FFF2-40B4-BE49-F238E27FC236}">
                <a16:creationId xmlns:a16="http://schemas.microsoft.com/office/drawing/2014/main" id="{64658446-7492-45AF-BA05-466FC930EC39}"/>
              </a:ext>
            </a:extLst>
          </p:cNvPr>
          <p:cNvSpPr/>
          <p:nvPr/>
        </p:nvSpPr>
        <p:spPr>
          <a:xfrm>
            <a:off x="2349909" y="5068529"/>
            <a:ext cx="506362" cy="38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1" name="Rectangle 10">
            <a:extLst>
              <a:ext uri="{FF2B5EF4-FFF2-40B4-BE49-F238E27FC236}">
                <a16:creationId xmlns:a16="http://schemas.microsoft.com/office/drawing/2014/main" id="{C3721A0C-453F-4029-B074-B9C94380C14A}"/>
              </a:ext>
            </a:extLst>
          </p:cNvPr>
          <p:cNvSpPr/>
          <p:nvPr/>
        </p:nvSpPr>
        <p:spPr>
          <a:xfrm>
            <a:off x="2349909" y="4649694"/>
            <a:ext cx="634181" cy="266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arr</a:t>
            </a:r>
            <a:endParaRPr lang="en-IN" dirty="0"/>
          </a:p>
        </p:txBody>
      </p:sp>
    </p:spTree>
    <p:extLst>
      <p:ext uri="{BB962C8B-B14F-4D97-AF65-F5344CB8AC3E}">
        <p14:creationId xmlns:p14="http://schemas.microsoft.com/office/powerpoint/2010/main" val="88372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4146</TotalTime>
  <Words>1823</Words>
  <Application>Microsoft Office PowerPoint</Application>
  <PresentationFormat>Widescreen</PresentationFormat>
  <Paragraphs>408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Consolas</vt:lpstr>
      <vt:lpstr>Times New Roman</vt:lpstr>
      <vt:lpstr>Office Theme</vt:lpstr>
      <vt:lpstr>PowerPoint Presentation</vt:lpstr>
      <vt:lpstr>Function</vt:lpstr>
      <vt:lpstr>Passing parameter to function</vt:lpstr>
      <vt:lpstr>Passing insufficient parameter to function</vt:lpstr>
      <vt:lpstr>Passing insufficient parameter to function and checking undefined</vt:lpstr>
      <vt:lpstr>Logically setting default value</vt:lpstr>
      <vt:lpstr>Default argument</vt:lpstr>
      <vt:lpstr>Variable length of argument</vt:lpstr>
      <vt:lpstr>Rest parameter</vt:lpstr>
      <vt:lpstr>Rest parameter</vt:lpstr>
      <vt:lpstr>Difference between rest parameters and the arguments object </vt:lpstr>
      <vt:lpstr>spread</vt:lpstr>
      <vt:lpstr>PowerPoint Presentation</vt:lpstr>
      <vt:lpstr>“use strict” is good practice else see the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77</cp:revision>
  <dcterms:created xsi:type="dcterms:W3CDTF">2020-09-09T03:29:17Z</dcterms:created>
  <dcterms:modified xsi:type="dcterms:W3CDTF">2024-11-30T10:35:16Z</dcterms:modified>
</cp:coreProperties>
</file>