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73" r:id="rId3"/>
    <p:sldId id="274" r:id="rId4"/>
    <p:sldId id="275" r:id="rId5"/>
    <p:sldId id="276" r:id="rId6"/>
    <p:sldId id="277" r:id="rId7"/>
    <p:sldId id="279" r:id="rId8"/>
    <p:sldId id="280" r:id="rId9"/>
    <p:sldId id="278" r:id="rId10"/>
    <p:sldId id="281" r:id="rId11"/>
    <p:sldId id="284"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269"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41E97-354E-4A7B-A0FD-FD4E293C8549}" type="datetimeFigureOut">
              <a:rPr lang="en-IN" smtClean="0"/>
              <a:t>01-12-2024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2BDA4-1C5C-43A7-BDE5-A96421129690}" type="slidenum">
              <a:rPr lang="en-IN" smtClean="0"/>
              <a:t>‹#›</a:t>
            </a:fld>
            <a:endParaRPr lang="en-IN"/>
          </a:p>
        </p:txBody>
      </p:sp>
    </p:spTree>
    <p:extLst>
      <p:ext uri="{BB962C8B-B14F-4D97-AF65-F5344CB8AC3E}">
        <p14:creationId xmlns:p14="http://schemas.microsoft.com/office/powerpoint/2010/main" val="193140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C2BDA4-1C5C-43A7-BDE5-A96421129690}" type="slidenum">
              <a:rPr lang="en-IN" smtClean="0"/>
              <a:t>1</a:t>
            </a:fld>
            <a:endParaRPr lang="en-IN"/>
          </a:p>
        </p:txBody>
      </p:sp>
    </p:spTree>
    <p:extLst>
      <p:ext uri="{BB962C8B-B14F-4D97-AF65-F5344CB8AC3E}">
        <p14:creationId xmlns:p14="http://schemas.microsoft.com/office/powerpoint/2010/main" val="2818065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39B4-FC6F-4E60-B980-49FD4CDEC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F0A866-9C00-4E19-8D8B-DDFF3F03A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C7062F-DBAA-46BD-902B-76503C28DEBC}"/>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5" name="Footer Placeholder 4">
            <a:extLst>
              <a:ext uri="{FF2B5EF4-FFF2-40B4-BE49-F238E27FC236}">
                <a16:creationId xmlns:a16="http://schemas.microsoft.com/office/drawing/2014/main" id="{DBC3CAD3-05C5-4708-8F67-C01679F32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51692-943D-45BB-B370-CC32D890147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65128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8102-37CA-4DEB-A742-1C27CAD81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D5F3F-1133-4D4E-B511-71F9F8B4E5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ADE9E-D00E-4A91-A24C-507CC86ACFF0}"/>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5" name="Footer Placeholder 4">
            <a:extLst>
              <a:ext uri="{FF2B5EF4-FFF2-40B4-BE49-F238E27FC236}">
                <a16:creationId xmlns:a16="http://schemas.microsoft.com/office/drawing/2014/main" id="{924EC72A-95D9-4D4D-9635-31C732FAB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4B2802-31B7-4B55-A377-5B1BD3225DCA}"/>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98377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AD4DC-E329-4520-838C-2F12C2E04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DFCA45-FE32-47C4-A5E1-789DC8CF7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FBD48-B28D-44DF-BD60-102E3961B838}"/>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5" name="Footer Placeholder 4">
            <a:extLst>
              <a:ext uri="{FF2B5EF4-FFF2-40B4-BE49-F238E27FC236}">
                <a16:creationId xmlns:a16="http://schemas.microsoft.com/office/drawing/2014/main" id="{A961F03C-C9E0-468D-92B9-87FDD591F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87D55-8AE7-4411-AE24-047AD94B9F5B}"/>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227087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A7D0-4842-4E71-B5D8-B8AC674458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BE785-5458-4F27-B933-49CF81E39E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CA7F2D-F6C8-4DF5-8FF6-55EFDC43C804}"/>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5" name="Footer Placeholder 4">
            <a:extLst>
              <a:ext uri="{FF2B5EF4-FFF2-40B4-BE49-F238E27FC236}">
                <a16:creationId xmlns:a16="http://schemas.microsoft.com/office/drawing/2014/main" id="{3B61A13A-D201-4E78-AB4B-8506774AD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4D11D-B06F-48A1-A928-6650A5DCD10E}"/>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173273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2234-2694-460D-872E-29E464CA5A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8D5D5E-A7BB-41D7-BEF1-32F083EAA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26379-2270-4A1C-ACF3-A67E0FCBFE9B}"/>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5" name="Footer Placeholder 4">
            <a:extLst>
              <a:ext uri="{FF2B5EF4-FFF2-40B4-BE49-F238E27FC236}">
                <a16:creationId xmlns:a16="http://schemas.microsoft.com/office/drawing/2014/main" id="{A9D91E4B-7752-4399-8DE5-D58EC53B1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10548-73DB-4514-9FB0-D88C35863217}"/>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76239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3E03-38D0-4658-AE37-9730DA7B8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ABC9F-8E16-407E-8CEA-1BFB6DC30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F4E84C-DC65-49B6-96EB-AAB9A5753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C880F8-C204-4F2F-BB71-26AB4102319E}"/>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6" name="Footer Placeholder 5">
            <a:extLst>
              <a:ext uri="{FF2B5EF4-FFF2-40B4-BE49-F238E27FC236}">
                <a16:creationId xmlns:a16="http://schemas.microsoft.com/office/drawing/2014/main" id="{74DD1DB1-55DF-4518-A068-36518A5AC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9F2E9-76C4-4BF6-A537-EE0DB5B51E33}"/>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411723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E9E3-0851-4CCA-AF86-16029A6E83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9FE24-B146-408E-B117-54678776E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3BE36-FE5D-40B1-BE38-9BBBD2BD1A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3A717F-7880-4E94-9A68-B098919A9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A6C64-05E2-4AD1-9C43-D931AE5FD0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3A7347-BC1D-4319-8314-A0122D57B3C9}"/>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8" name="Footer Placeholder 7">
            <a:extLst>
              <a:ext uri="{FF2B5EF4-FFF2-40B4-BE49-F238E27FC236}">
                <a16:creationId xmlns:a16="http://schemas.microsoft.com/office/drawing/2014/main" id="{4B2DD311-B725-4DBD-86D4-00B526F02E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D2F94A-AACA-4711-826F-F7462ABC6BA6}"/>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30621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3BD1-12CD-45DF-A924-BC4B78F3E1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341132-A0CA-47C5-8FDA-D56F9750B8E1}"/>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4" name="Footer Placeholder 3">
            <a:extLst>
              <a:ext uri="{FF2B5EF4-FFF2-40B4-BE49-F238E27FC236}">
                <a16:creationId xmlns:a16="http://schemas.microsoft.com/office/drawing/2014/main" id="{B09BE4AD-C1EB-4300-8416-3A7CE909BD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4D00D-D857-45AA-B9CF-249EE2D2090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88723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7CDA9-B1BF-475C-B576-97C5AF749640}"/>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3" name="Footer Placeholder 2">
            <a:extLst>
              <a:ext uri="{FF2B5EF4-FFF2-40B4-BE49-F238E27FC236}">
                <a16:creationId xmlns:a16="http://schemas.microsoft.com/office/drawing/2014/main" id="{6A7ED434-80FB-4267-8593-4BAC2AF817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72E2CB-2902-49FE-8FB7-C5F4276DEE22}"/>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57166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AC55-6352-468B-9345-E36FA5FA0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02979E-4DB6-421F-B100-551EB8C07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D8005C-4EFE-47C7-BD3D-59CBBDB57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FF85F-86EB-4120-8CC6-7150A2681033}"/>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6" name="Footer Placeholder 5">
            <a:extLst>
              <a:ext uri="{FF2B5EF4-FFF2-40B4-BE49-F238E27FC236}">
                <a16:creationId xmlns:a16="http://schemas.microsoft.com/office/drawing/2014/main" id="{220A7004-D15E-4150-AFC3-069F2DF1A5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AABD35-9F2F-4E0A-BE0C-F0A9241E105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151624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E708-F412-4804-A431-2F8D5D92A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808917-236A-45F5-BAD3-B9BD33168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A8B480-C536-4FDA-B7A2-2564F2E2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5DF2D-8CC4-421B-8BB7-DD0AD10B20B0}"/>
              </a:ext>
            </a:extLst>
          </p:cNvPr>
          <p:cNvSpPr>
            <a:spLocks noGrp="1"/>
          </p:cNvSpPr>
          <p:nvPr>
            <p:ph type="dt" sz="half" idx="10"/>
          </p:nvPr>
        </p:nvSpPr>
        <p:spPr/>
        <p:txBody>
          <a:bodyPr/>
          <a:lstStyle/>
          <a:p>
            <a:fld id="{7F27887A-1BBB-4BA8-8FD6-6C11124C50CE}" type="datetimeFigureOut">
              <a:rPr lang="en-IN" smtClean="0"/>
              <a:t>01-12-2024</a:t>
            </a:fld>
            <a:endParaRPr lang="en-IN"/>
          </a:p>
        </p:txBody>
      </p:sp>
      <p:sp>
        <p:nvSpPr>
          <p:cNvPr id="6" name="Footer Placeholder 5">
            <a:extLst>
              <a:ext uri="{FF2B5EF4-FFF2-40B4-BE49-F238E27FC236}">
                <a16:creationId xmlns:a16="http://schemas.microsoft.com/office/drawing/2014/main" id="{8C9E304A-ECE1-4566-BD8D-F9DC73FB71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C7115-5242-42D1-8AC6-C62FFD8EBF57}"/>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08491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478D7C-D2E0-45BE-BD9F-D2A7F1161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993841-F6CF-4C5E-A0BE-DEED6F75E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2C6F6-4398-4B55-8122-3CF9B2C15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7887A-1BBB-4BA8-8FD6-6C11124C50CE}" type="datetimeFigureOut">
              <a:rPr lang="en-IN" smtClean="0"/>
              <a:t>01-12-2024</a:t>
            </a:fld>
            <a:endParaRPr lang="en-IN"/>
          </a:p>
        </p:txBody>
      </p:sp>
      <p:sp>
        <p:nvSpPr>
          <p:cNvPr id="5" name="Footer Placeholder 4">
            <a:extLst>
              <a:ext uri="{FF2B5EF4-FFF2-40B4-BE49-F238E27FC236}">
                <a16:creationId xmlns:a16="http://schemas.microsoft.com/office/drawing/2014/main" id="{DEAB23FF-2DEF-46AE-A23D-8DF69E97C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EEB3AB-7345-4606-9DA7-27EA0F3E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D402E-8185-4D24-AF95-5AE96C420A8B}" type="slidenum">
              <a:rPr lang="en-IN" smtClean="0"/>
              <a:t>‹#›</a:t>
            </a:fld>
            <a:endParaRPr lang="en-IN"/>
          </a:p>
        </p:txBody>
      </p:sp>
      <p:pic>
        <p:nvPicPr>
          <p:cNvPr id="8" name="Picture 7">
            <a:extLst>
              <a:ext uri="{FF2B5EF4-FFF2-40B4-BE49-F238E27FC236}">
                <a16:creationId xmlns:a16="http://schemas.microsoft.com/office/drawing/2014/main" id="{136C8C38-8394-4DEF-8788-540B213DAB3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
        <p:nvSpPr>
          <p:cNvPr id="10" name="Rectangle 9">
            <a:extLst>
              <a:ext uri="{FF2B5EF4-FFF2-40B4-BE49-F238E27FC236}">
                <a16:creationId xmlns:a16="http://schemas.microsoft.com/office/drawing/2014/main" id="{CB655883-AA69-4D53-84BC-821578E5D995}"/>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136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idyanidh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Glossary/Function" TargetMode="External"/><Relationship Id="rId2" Type="http://schemas.openxmlformats.org/officeDocument/2006/relationships/hyperlink" Target="https://developer.mozilla.org/en-US/docs/Glossary/JavaScri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3"/>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EBE9-80C9-4420-9F68-33078D56CF22}"/>
              </a:ext>
            </a:extLst>
          </p:cNvPr>
          <p:cNvSpPr>
            <a:spLocks noGrp="1"/>
          </p:cNvSpPr>
          <p:nvPr>
            <p:ph type="title"/>
          </p:nvPr>
        </p:nvSpPr>
        <p:spPr>
          <a:xfrm>
            <a:off x="1007679" y="1"/>
            <a:ext cx="10406555" cy="357352"/>
          </a:xfrm>
        </p:spPr>
        <p:txBody>
          <a:bodyPr>
            <a:normAutofit fontScale="90000"/>
          </a:bodyPr>
          <a:lstStyle/>
          <a:p>
            <a:r>
              <a:rPr lang="en-IN" dirty="0"/>
              <a:t>Arrow function</a:t>
            </a:r>
          </a:p>
        </p:txBody>
      </p:sp>
      <p:graphicFrame>
        <p:nvGraphicFramePr>
          <p:cNvPr id="4" name="Table 4">
            <a:extLst>
              <a:ext uri="{FF2B5EF4-FFF2-40B4-BE49-F238E27FC236}">
                <a16:creationId xmlns:a16="http://schemas.microsoft.com/office/drawing/2014/main" id="{443916BC-104E-4A6D-B298-A6C4E29037D2}"/>
              </a:ext>
            </a:extLst>
          </p:cNvPr>
          <p:cNvGraphicFramePr>
            <a:graphicFrameLocks noGrp="1"/>
          </p:cNvGraphicFramePr>
          <p:nvPr>
            <p:ph idx="1"/>
            <p:extLst>
              <p:ext uri="{D42A27DB-BD31-4B8C-83A1-F6EECF244321}">
                <p14:modId xmlns:p14="http://schemas.microsoft.com/office/powerpoint/2010/main" val="1696263832"/>
              </p:ext>
            </p:extLst>
          </p:nvPr>
        </p:nvGraphicFramePr>
        <p:xfrm>
          <a:off x="1007679" y="357353"/>
          <a:ext cx="11523281" cy="6495112"/>
        </p:xfrm>
        <a:graphic>
          <a:graphicData uri="http://schemas.openxmlformats.org/drawingml/2006/table">
            <a:tbl>
              <a:tblPr firstRow="1" bandRow="1">
                <a:tableStyleId>{5940675A-B579-460E-94D1-54222C63F5DA}</a:tableStyleId>
              </a:tblPr>
              <a:tblGrid>
                <a:gridCol w="4954316">
                  <a:extLst>
                    <a:ext uri="{9D8B030D-6E8A-4147-A177-3AD203B41FA5}">
                      <a16:colId xmlns:a16="http://schemas.microsoft.com/office/drawing/2014/main" val="1385377731"/>
                    </a:ext>
                  </a:extLst>
                </a:gridCol>
                <a:gridCol w="6568965">
                  <a:extLst>
                    <a:ext uri="{9D8B030D-6E8A-4147-A177-3AD203B41FA5}">
                      <a16:colId xmlns:a16="http://schemas.microsoft.com/office/drawing/2014/main" val="4285437231"/>
                    </a:ext>
                  </a:extLst>
                </a:gridCol>
              </a:tblGrid>
              <a:tr h="368632">
                <a:tc>
                  <a:txBody>
                    <a:bodyPr/>
                    <a:lstStyle/>
                    <a:p>
                      <a:r>
                        <a:rPr lang="en-IN" dirty="0"/>
                        <a:t>Anonymous  function</a:t>
                      </a:r>
                    </a:p>
                  </a:txBody>
                  <a:tcPr/>
                </a:tc>
                <a:tc>
                  <a:txBody>
                    <a:bodyPr/>
                    <a:lstStyle/>
                    <a:p>
                      <a:r>
                        <a:rPr lang="en-IN" dirty="0"/>
                        <a:t>Arrow function</a:t>
                      </a:r>
                    </a:p>
                  </a:txBody>
                  <a:tcPr/>
                </a:tc>
                <a:extLst>
                  <a:ext uri="{0D108BD9-81ED-4DB2-BD59-A6C34878D82A}">
                    <a16:rowId xmlns:a16="http://schemas.microsoft.com/office/drawing/2014/main" val="3408573891"/>
                  </a:ext>
                </a:extLst>
              </a:tr>
              <a:tr h="1181641">
                <a:tc>
                  <a:txBody>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reflect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value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value</a:t>
                      </a:r>
                      <a:r>
                        <a:rPr lang="en-US" b="0" dirty="0">
                          <a:solidFill>
                            <a:srgbClr val="000000"/>
                          </a:solidFill>
                          <a:effectLst/>
                          <a:latin typeface="Consolas" panose="020B0609020204030204" pitchFamily="49" charset="0"/>
                        </a:rPr>
                        <a:t>;   };</a:t>
                      </a:r>
                    </a:p>
                    <a:p>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reflect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22</a:t>
                      </a:r>
                      <a:r>
                        <a:rPr lang="en-US" b="0" dirty="0">
                          <a:solidFill>
                            <a:srgbClr val="000000"/>
                          </a:solidFill>
                          <a:effectLst/>
                          <a:latin typeface="Consolas" panose="020B0609020204030204" pitchFamily="49" charset="0"/>
                        </a:rPr>
                        <a:t>));</a:t>
                      </a:r>
                    </a:p>
                    <a:p>
                      <a:endParaRPr lang="en-IN" dirty="0"/>
                    </a:p>
                  </a:txBody>
                  <a:tcPr/>
                </a:tc>
                <a:tc>
                  <a:txBody>
                    <a:bodyPr/>
                    <a:lstStyle/>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reflect1</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reflect1</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67</a:t>
                      </a:r>
                      <a:r>
                        <a:rPr lang="en-IN" b="0" dirty="0">
                          <a:solidFill>
                            <a:srgbClr val="000000"/>
                          </a:solidFill>
                          <a:effectLst/>
                          <a:latin typeface="Consolas" panose="020B0609020204030204" pitchFamily="49" charset="0"/>
                        </a:rPr>
                        <a:t>));</a:t>
                      </a:r>
                    </a:p>
                    <a:p>
                      <a:endParaRPr lang="en-IN" dirty="0"/>
                    </a:p>
                  </a:txBody>
                  <a:tcPr/>
                </a:tc>
                <a:extLst>
                  <a:ext uri="{0D108BD9-81ED-4DB2-BD59-A6C34878D82A}">
                    <a16:rowId xmlns:a16="http://schemas.microsoft.com/office/drawing/2014/main" val="4083417039"/>
                  </a:ext>
                </a:extLst>
              </a:tr>
              <a:tr h="1454328">
                <a:tc>
                  <a:txBody>
                    <a:bodyPr/>
                    <a:lstStyle/>
                    <a:p>
                      <a:r>
                        <a:rPr lang="pt-BR" b="0" dirty="0">
                          <a:solidFill>
                            <a:srgbClr val="0000FF"/>
                          </a:solidFill>
                          <a:effectLst/>
                          <a:latin typeface="Consolas" panose="020B0609020204030204" pitchFamily="49" charset="0"/>
                        </a:rPr>
                        <a:t>var</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sum</a:t>
                      </a:r>
                      <a:r>
                        <a:rPr lang="pt-BR" b="0" dirty="0">
                          <a:solidFill>
                            <a:srgbClr val="000000"/>
                          </a:solidFill>
                          <a:effectLst/>
                          <a:latin typeface="Consolas" panose="020B0609020204030204" pitchFamily="49" charset="0"/>
                        </a:rPr>
                        <a:t> = </a:t>
                      </a:r>
                      <a:r>
                        <a:rPr lang="pt-BR" b="0" dirty="0">
                          <a:solidFill>
                            <a:srgbClr val="0000FF"/>
                          </a:solidFill>
                          <a:effectLst/>
                          <a:latin typeface="Consolas" panose="020B0609020204030204" pitchFamily="49" charset="0"/>
                        </a:rPr>
                        <a:t>function</a:t>
                      </a:r>
                      <a:r>
                        <a:rPr lang="pt-BR" b="0" dirty="0">
                          <a:solidFill>
                            <a:srgbClr val="000000"/>
                          </a:solidFill>
                          <a:effectLst/>
                          <a:latin typeface="Consolas" panose="020B0609020204030204" pitchFamily="49" charset="0"/>
                        </a:rPr>
                        <a:t>(</a:t>
                      </a:r>
                      <a:r>
                        <a:rPr lang="pt-BR" b="0" dirty="0">
                          <a:solidFill>
                            <a:srgbClr val="001080"/>
                          </a:solidFill>
                          <a:effectLst/>
                          <a:latin typeface="Consolas" panose="020B0609020204030204" pitchFamily="49" charset="0"/>
                        </a:rPr>
                        <a:t>num1</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num2</a:t>
                      </a:r>
                      <a:r>
                        <a:rPr lang="pt-BR" b="0" dirty="0">
                          <a:solidFill>
                            <a:srgbClr val="000000"/>
                          </a:solidFill>
                          <a:effectLst/>
                          <a:latin typeface="Consolas" panose="020B0609020204030204" pitchFamily="49" charset="0"/>
                        </a:rPr>
                        <a:t>) {</a:t>
                      </a:r>
                    </a:p>
                    <a:p>
                      <a:r>
                        <a:rPr lang="pt-BR" b="0" dirty="0">
                          <a:solidFill>
                            <a:srgbClr val="000000"/>
                          </a:solidFill>
                          <a:effectLst/>
                          <a:latin typeface="Consolas" panose="020B0609020204030204" pitchFamily="49" charset="0"/>
                        </a:rPr>
                        <a:t>    </a:t>
                      </a:r>
                      <a:r>
                        <a:rPr lang="pt-BR" b="0" dirty="0">
                          <a:solidFill>
                            <a:srgbClr val="AF00DB"/>
                          </a:solidFill>
                          <a:effectLst/>
                          <a:latin typeface="Consolas" panose="020B0609020204030204" pitchFamily="49" charset="0"/>
                        </a:rPr>
                        <a:t>return</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num1</a:t>
                      </a:r>
                      <a:r>
                        <a:rPr lang="pt-BR" b="0" dirty="0">
                          <a:solidFill>
                            <a:srgbClr val="000000"/>
                          </a:solidFill>
                          <a:effectLst/>
                          <a:latin typeface="Consolas" panose="020B0609020204030204" pitchFamily="49" charset="0"/>
                        </a:rPr>
                        <a:t> + </a:t>
                      </a:r>
                      <a:r>
                        <a:rPr lang="pt-BR" b="0" dirty="0">
                          <a:solidFill>
                            <a:srgbClr val="001080"/>
                          </a:solidFill>
                          <a:effectLst/>
                          <a:latin typeface="Consolas" panose="020B0609020204030204" pitchFamily="49" charset="0"/>
                        </a:rPr>
                        <a:t>num2</a:t>
                      </a:r>
                      <a:r>
                        <a:rPr lang="pt-BR" b="0" dirty="0">
                          <a:solidFill>
                            <a:srgbClr val="000000"/>
                          </a:solidFill>
                          <a:effectLst/>
                          <a:latin typeface="Consolas" panose="020B0609020204030204" pitchFamily="49" charset="0"/>
                        </a:rPr>
                        <a:t>;</a:t>
                      </a:r>
                    </a:p>
                    <a:p>
                      <a:r>
                        <a:rPr lang="pt-BR" b="0" dirty="0">
                          <a:solidFill>
                            <a:srgbClr val="000000"/>
                          </a:solidFill>
                          <a:effectLst/>
                          <a:latin typeface="Consolas" panose="020B0609020204030204" pitchFamily="49" charset="0"/>
                        </a:rPr>
                        <a:t>};</a:t>
                      </a:r>
                    </a:p>
                    <a:p>
                      <a:r>
                        <a:rPr lang="pt-BR" b="0" dirty="0">
                          <a:solidFill>
                            <a:srgbClr val="001080"/>
                          </a:solidFill>
                          <a:effectLst/>
                          <a:latin typeface="Consolas" panose="020B0609020204030204" pitchFamily="49" charset="0"/>
                        </a:rPr>
                        <a:t>document</a:t>
                      </a:r>
                      <a:r>
                        <a:rPr lang="pt-BR" b="0" dirty="0">
                          <a:solidFill>
                            <a:srgbClr val="000000"/>
                          </a:solidFill>
                          <a:effectLst/>
                          <a:latin typeface="Consolas" panose="020B0609020204030204" pitchFamily="49" charset="0"/>
                        </a:rPr>
                        <a:t>.</a:t>
                      </a:r>
                      <a:r>
                        <a:rPr lang="pt-BR" b="0" dirty="0">
                          <a:solidFill>
                            <a:srgbClr val="795E26"/>
                          </a:solidFill>
                          <a:effectLst/>
                          <a:latin typeface="Consolas" panose="020B0609020204030204" pitchFamily="49" charset="0"/>
                        </a:rPr>
                        <a:t>write</a:t>
                      </a:r>
                      <a:r>
                        <a:rPr lang="pt-BR" b="0" dirty="0">
                          <a:solidFill>
                            <a:srgbClr val="000000"/>
                          </a:solidFill>
                          <a:effectLst/>
                          <a:latin typeface="Consolas" panose="020B0609020204030204" pitchFamily="49" charset="0"/>
                        </a:rPr>
                        <a:t>(</a:t>
                      </a:r>
                      <a:r>
                        <a:rPr lang="pt-BR" b="0" dirty="0">
                          <a:solidFill>
                            <a:srgbClr val="001080"/>
                          </a:solidFill>
                          <a:effectLst/>
                          <a:latin typeface="Consolas" panose="020B0609020204030204" pitchFamily="49" charset="0"/>
                        </a:rPr>
                        <a:t>sum</a:t>
                      </a:r>
                      <a:r>
                        <a:rPr lang="pt-BR" b="0" dirty="0">
                          <a:solidFill>
                            <a:srgbClr val="000000"/>
                          </a:solidFill>
                          <a:effectLst/>
                          <a:latin typeface="Consolas" panose="020B0609020204030204" pitchFamily="49" charset="0"/>
                        </a:rPr>
                        <a:t>(</a:t>
                      </a:r>
                      <a:r>
                        <a:rPr lang="pt-BR" b="0" dirty="0">
                          <a:solidFill>
                            <a:srgbClr val="098658"/>
                          </a:solidFill>
                          <a:effectLst/>
                          <a:latin typeface="Consolas" panose="020B0609020204030204" pitchFamily="49" charset="0"/>
                        </a:rPr>
                        <a:t>5</a:t>
                      </a:r>
                      <a:r>
                        <a:rPr lang="pt-BR" b="0" dirty="0">
                          <a:solidFill>
                            <a:srgbClr val="000000"/>
                          </a:solidFill>
                          <a:effectLst/>
                          <a:latin typeface="Consolas" panose="020B0609020204030204" pitchFamily="49" charset="0"/>
                        </a:rPr>
                        <a:t>,</a:t>
                      </a:r>
                      <a:r>
                        <a:rPr lang="pt-BR" b="0" dirty="0">
                          <a:solidFill>
                            <a:srgbClr val="098658"/>
                          </a:solidFill>
                          <a:effectLst/>
                          <a:latin typeface="Consolas" panose="020B0609020204030204" pitchFamily="49" charset="0"/>
                        </a:rPr>
                        <a:t>5</a:t>
                      </a:r>
                      <a:r>
                        <a:rPr lang="pt-BR" b="0" dirty="0">
                          <a:solidFill>
                            <a:srgbClr val="000000"/>
                          </a:solidFill>
                          <a:effectLst/>
                          <a:latin typeface="Consolas" panose="020B0609020204030204" pitchFamily="49" charset="0"/>
                        </a:rPr>
                        <a:t>));</a:t>
                      </a:r>
                    </a:p>
                    <a:p>
                      <a:endParaRPr lang="en-IN" dirty="0"/>
                    </a:p>
                  </a:txBody>
                  <a:tcPr/>
                </a:tc>
                <a:tc>
                  <a:txBody>
                    <a:bodyPr/>
                    <a:lstStyle/>
                    <a:p>
                      <a:r>
                        <a:rPr lang="pt-BR" b="0" dirty="0">
                          <a:solidFill>
                            <a:srgbClr val="0000FF"/>
                          </a:solidFill>
                          <a:effectLst/>
                          <a:latin typeface="Consolas" panose="020B0609020204030204" pitchFamily="49" charset="0"/>
                        </a:rPr>
                        <a:t>var</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sum1</a:t>
                      </a:r>
                      <a:r>
                        <a:rPr lang="pt-BR" b="0" dirty="0">
                          <a:solidFill>
                            <a:srgbClr val="000000"/>
                          </a:solidFill>
                          <a:effectLst/>
                          <a:latin typeface="Consolas" panose="020B0609020204030204" pitchFamily="49" charset="0"/>
                        </a:rPr>
                        <a:t> = (</a:t>
                      </a:r>
                      <a:r>
                        <a:rPr lang="pt-BR" b="0" dirty="0">
                          <a:solidFill>
                            <a:srgbClr val="001080"/>
                          </a:solidFill>
                          <a:effectLst/>
                          <a:latin typeface="Consolas" panose="020B0609020204030204" pitchFamily="49" charset="0"/>
                        </a:rPr>
                        <a:t>num1</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num2</a:t>
                      </a:r>
                      <a:r>
                        <a:rPr lang="pt-BR" b="0" dirty="0">
                          <a:solidFill>
                            <a:srgbClr val="000000"/>
                          </a:solidFill>
                          <a:effectLst/>
                          <a:latin typeface="Consolas" panose="020B0609020204030204" pitchFamily="49" charset="0"/>
                        </a:rPr>
                        <a:t>) </a:t>
                      </a:r>
                      <a:r>
                        <a:rPr lang="pt-BR" b="0" dirty="0">
                          <a:solidFill>
                            <a:srgbClr val="0000FF"/>
                          </a:solidFill>
                          <a:effectLst/>
                          <a:latin typeface="Consolas" panose="020B0609020204030204" pitchFamily="49" charset="0"/>
                        </a:rPr>
                        <a:t>=&gt;</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num1</a:t>
                      </a:r>
                      <a:r>
                        <a:rPr lang="pt-BR" b="0" dirty="0">
                          <a:solidFill>
                            <a:srgbClr val="000000"/>
                          </a:solidFill>
                          <a:effectLst/>
                          <a:latin typeface="Consolas" panose="020B0609020204030204" pitchFamily="49" charset="0"/>
                        </a:rPr>
                        <a:t> + </a:t>
                      </a:r>
                      <a:r>
                        <a:rPr lang="pt-BR" b="0" dirty="0">
                          <a:solidFill>
                            <a:srgbClr val="001080"/>
                          </a:solidFill>
                          <a:effectLst/>
                          <a:latin typeface="Consolas" panose="020B0609020204030204" pitchFamily="49" charset="0"/>
                        </a:rPr>
                        <a:t>num2</a:t>
                      </a:r>
                      <a:r>
                        <a:rPr lang="pt-BR" b="0" dirty="0">
                          <a:solidFill>
                            <a:srgbClr val="000000"/>
                          </a:solidFill>
                          <a:effectLst/>
                          <a:latin typeface="Consolas" panose="020B0609020204030204" pitchFamily="49" charset="0"/>
                        </a:rPr>
                        <a:t>;</a:t>
                      </a:r>
                    </a:p>
                    <a:p>
                      <a:r>
                        <a:rPr lang="pt-BR" b="0" dirty="0">
                          <a:solidFill>
                            <a:srgbClr val="001080"/>
                          </a:solidFill>
                          <a:effectLst/>
                          <a:latin typeface="Consolas" panose="020B0609020204030204" pitchFamily="49" charset="0"/>
                        </a:rPr>
                        <a:t>document</a:t>
                      </a:r>
                      <a:r>
                        <a:rPr lang="pt-BR" b="0" dirty="0">
                          <a:solidFill>
                            <a:srgbClr val="000000"/>
                          </a:solidFill>
                          <a:effectLst/>
                          <a:latin typeface="Consolas" panose="020B0609020204030204" pitchFamily="49" charset="0"/>
                        </a:rPr>
                        <a:t>.</a:t>
                      </a:r>
                      <a:r>
                        <a:rPr lang="pt-BR" b="0" dirty="0">
                          <a:solidFill>
                            <a:srgbClr val="795E26"/>
                          </a:solidFill>
                          <a:effectLst/>
                          <a:latin typeface="Consolas" panose="020B0609020204030204" pitchFamily="49" charset="0"/>
                        </a:rPr>
                        <a:t>write</a:t>
                      </a:r>
                      <a:r>
                        <a:rPr lang="pt-BR" b="0" dirty="0">
                          <a:solidFill>
                            <a:srgbClr val="000000"/>
                          </a:solidFill>
                          <a:effectLst/>
                          <a:latin typeface="Consolas" panose="020B0609020204030204" pitchFamily="49" charset="0"/>
                        </a:rPr>
                        <a:t>(</a:t>
                      </a:r>
                      <a:r>
                        <a:rPr lang="pt-BR" b="0" dirty="0">
                          <a:solidFill>
                            <a:srgbClr val="001080"/>
                          </a:solidFill>
                          <a:effectLst/>
                          <a:latin typeface="Consolas" panose="020B0609020204030204" pitchFamily="49" charset="0"/>
                        </a:rPr>
                        <a:t>sum1</a:t>
                      </a:r>
                      <a:r>
                        <a:rPr lang="pt-BR" b="0" dirty="0">
                          <a:solidFill>
                            <a:srgbClr val="000000"/>
                          </a:solidFill>
                          <a:effectLst/>
                          <a:latin typeface="Consolas" panose="020B0609020204030204" pitchFamily="49" charset="0"/>
                        </a:rPr>
                        <a:t>(</a:t>
                      </a:r>
                      <a:r>
                        <a:rPr lang="pt-BR" b="0" dirty="0">
                          <a:solidFill>
                            <a:srgbClr val="098658"/>
                          </a:solidFill>
                          <a:effectLst/>
                          <a:latin typeface="Consolas" panose="020B0609020204030204" pitchFamily="49" charset="0"/>
                        </a:rPr>
                        <a:t>5</a:t>
                      </a:r>
                      <a:r>
                        <a:rPr lang="pt-BR" b="0" dirty="0">
                          <a:solidFill>
                            <a:srgbClr val="000000"/>
                          </a:solidFill>
                          <a:effectLst/>
                          <a:latin typeface="Consolas" panose="020B0609020204030204" pitchFamily="49" charset="0"/>
                        </a:rPr>
                        <a:t>,</a:t>
                      </a:r>
                      <a:r>
                        <a:rPr lang="pt-BR" b="0" dirty="0">
                          <a:solidFill>
                            <a:srgbClr val="098658"/>
                          </a:solidFill>
                          <a:effectLst/>
                          <a:latin typeface="Consolas" panose="020B0609020204030204" pitchFamily="49" charset="0"/>
                        </a:rPr>
                        <a:t>7</a:t>
                      </a:r>
                      <a:r>
                        <a:rPr lang="pt-BR" b="0" dirty="0">
                          <a:solidFill>
                            <a:srgbClr val="000000"/>
                          </a:solidFill>
                          <a:effectLst/>
                          <a:latin typeface="Consolas" panose="020B0609020204030204" pitchFamily="49" charset="0"/>
                        </a:rPr>
                        <a:t>));</a:t>
                      </a:r>
                    </a:p>
                    <a:p>
                      <a:endParaRPr lang="en-IN" dirty="0"/>
                    </a:p>
                  </a:txBody>
                  <a:tcPr/>
                </a:tc>
                <a:extLst>
                  <a:ext uri="{0D108BD9-81ED-4DB2-BD59-A6C34878D82A}">
                    <a16:rowId xmlns:a16="http://schemas.microsoft.com/office/drawing/2014/main" val="1246618221"/>
                  </a:ext>
                </a:extLst>
              </a:tr>
              <a:tr h="1454328">
                <a:tc>
                  <a:txBody>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"TSYS"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getName</a:t>
                      </a:r>
                      <a:r>
                        <a:rPr lang="en-IN" b="0" dirty="0">
                          <a:solidFill>
                            <a:srgbClr val="000000"/>
                          </a:solidFill>
                          <a:effectLst/>
                          <a:latin typeface="Consolas" panose="020B0609020204030204" pitchFamily="49" charset="0"/>
                        </a:rPr>
                        <a:t>());</a:t>
                      </a:r>
                    </a:p>
                    <a:p>
                      <a:endParaRPr lang="en-IN" dirty="0"/>
                    </a:p>
                  </a:txBody>
                  <a:tcPr/>
                </a:tc>
                <a:tc>
                  <a:txBody>
                    <a:bodyPr/>
                    <a:lstStyle/>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getName</a:t>
                      </a:r>
                      <a:r>
                        <a:rPr lang="en-IN" b="0" dirty="0">
                          <a:solidFill>
                            <a:srgbClr val="000000"/>
                          </a:solidFill>
                          <a:effectLst/>
                          <a:latin typeface="Consolas" panose="020B0609020204030204" pitchFamily="49" charset="0"/>
                        </a:rPr>
                        <a:t> =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"TSYS"</a:t>
                      </a:r>
                      <a:r>
                        <a:rPr lang="en-IN" b="0" dirty="0">
                          <a:solidFill>
                            <a:srgbClr val="000000"/>
                          </a:solidFill>
                          <a:effectLst/>
                          <a:latin typeface="Consolas" panose="020B0609020204030204" pitchFamily="49" charset="0"/>
                        </a:rPr>
                        <a:t>;</a:t>
                      </a:r>
                    </a:p>
                    <a:p>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getName</a:t>
                      </a:r>
                      <a:r>
                        <a:rPr lang="en-IN" b="0" dirty="0">
                          <a:solidFill>
                            <a:srgbClr val="000000"/>
                          </a:solidFill>
                          <a:effectLst/>
                          <a:latin typeface="Consolas" panose="020B0609020204030204" pitchFamily="49" charset="0"/>
                        </a:rPr>
                        <a:t>());</a:t>
                      </a:r>
                    </a:p>
                    <a:p>
                      <a:endParaRPr lang="en-IN" dirty="0"/>
                    </a:p>
                  </a:txBody>
                  <a:tcPr/>
                </a:tc>
                <a:extLst>
                  <a:ext uri="{0D108BD9-81ED-4DB2-BD59-A6C34878D82A}">
                    <a16:rowId xmlns:a16="http://schemas.microsoft.com/office/drawing/2014/main" val="3272540940"/>
                  </a:ext>
                </a:extLst>
              </a:tr>
              <a:tr h="1181641">
                <a:tc>
                  <a:txBody>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getTempItem</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"Temp"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IN" dirty="0"/>
                    </a:p>
                  </a:txBody>
                  <a:tcPr/>
                </a:tc>
                <a:tc>
                  <a:txBody>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getTempItem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id:id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"Temp"</a:t>
                      </a:r>
                      <a:r>
                        <a:rPr lang="en-US" b="0" dirty="0">
                          <a:solidFill>
                            <a:srgbClr val="000000"/>
                          </a:solidFill>
                          <a:effectLst/>
                          <a:latin typeface="Consolas" panose="020B0609020204030204" pitchFamily="49" charset="0"/>
                        </a:rPr>
                        <a:t> });</a:t>
                      </a:r>
                    </a:p>
                    <a:p>
                      <a:r>
                        <a:rPr lang="en-US" b="0" dirty="0">
                          <a:solidFill>
                            <a:srgbClr val="0000FF"/>
                          </a:solidFill>
                          <a:effectLst/>
                          <a:latin typeface="Consolas" panose="020B0609020204030204" pitchFamily="49" charset="0"/>
                        </a:rPr>
                        <a:t>let obj=</a:t>
                      </a:r>
                      <a:r>
                        <a:rPr lang="en-US" b="0" dirty="0" err="1">
                          <a:solidFill>
                            <a:srgbClr val="001080"/>
                          </a:solidFill>
                          <a:effectLst/>
                          <a:latin typeface="Consolas" panose="020B0609020204030204" pitchFamily="49" charset="0"/>
                        </a:rPr>
                        <a:t>getTempItem</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a:t>
                      </a:r>
                      <a:r>
                        <a:rPr lang="en-US" b="0" dirty="0">
                          <a:solidFill>
                            <a:srgbClr val="000000"/>
                          </a:solidFill>
                          <a:effectLst/>
                          <a:latin typeface="Consolas" panose="020B0609020204030204" pitchFamily="49" charset="0"/>
                        </a:rPr>
                        <a:t>(obj.</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p>
                    <a:p>
                      <a:endParaRPr lang="en-IN" dirty="0"/>
                    </a:p>
                  </a:txBody>
                  <a:tcPr/>
                </a:tc>
                <a:extLst>
                  <a:ext uri="{0D108BD9-81ED-4DB2-BD59-A6C34878D82A}">
                    <a16:rowId xmlns:a16="http://schemas.microsoft.com/office/drawing/2014/main" val="3112017136"/>
                  </a:ext>
                </a:extLst>
              </a:tr>
            </a:tbl>
          </a:graphicData>
        </a:graphic>
      </p:graphicFrame>
      <p:sp>
        <p:nvSpPr>
          <p:cNvPr id="3" name="Rectangle 2">
            <a:extLst>
              <a:ext uri="{FF2B5EF4-FFF2-40B4-BE49-F238E27FC236}">
                <a16:creationId xmlns:a16="http://schemas.microsoft.com/office/drawing/2014/main" id="{37B6BD06-43B6-411F-956D-ACC1FF3EDC0F}"/>
              </a:ext>
            </a:extLst>
          </p:cNvPr>
          <p:cNvSpPr/>
          <p:nvPr/>
        </p:nvSpPr>
        <p:spPr>
          <a:xfrm>
            <a:off x="7639665" y="5997677"/>
            <a:ext cx="619432" cy="5604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obj</a:t>
            </a:r>
            <a:endParaRPr lang="en-IN" dirty="0"/>
          </a:p>
        </p:txBody>
      </p:sp>
      <p:cxnSp>
        <p:nvCxnSpPr>
          <p:cNvPr id="6" name="Straight Arrow Connector 5">
            <a:extLst>
              <a:ext uri="{FF2B5EF4-FFF2-40B4-BE49-F238E27FC236}">
                <a16:creationId xmlns:a16="http://schemas.microsoft.com/office/drawing/2014/main" id="{07803778-C71D-4EBD-AB9B-B1D575C56985}"/>
              </a:ext>
            </a:extLst>
          </p:cNvPr>
          <p:cNvCxnSpPr>
            <a:stCxn id="3" idx="3"/>
          </p:cNvCxnSpPr>
          <p:nvPr/>
        </p:nvCxnSpPr>
        <p:spPr>
          <a:xfrm flipV="1">
            <a:off x="8259097" y="5997677"/>
            <a:ext cx="786580" cy="2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E163918-B4DE-4355-B5EC-EC756290DC84}"/>
              </a:ext>
            </a:extLst>
          </p:cNvPr>
          <p:cNvSpPr/>
          <p:nvPr/>
        </p:nvSpPr>
        <p:spPr>
          <a:xfrm>
            <a:off x="9242323" y="5624052"/>
            <a:ext cx="2448232" cy="876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Id=5</a:t>
            </a:r>
          </a:p>
          <a:p>
            <a:pPr algn="ctr"/>
            <a:r>
              <a:rPr lang="en-IN" dirty="0"/>
              <a:t>Name=“temp”</a:t>
            </a:r>
          </a:p>
        </p:txBody>
      </p:sp>
    </p:spTree>
    <p:extLst>
      <p:ext uri="{BB962C8B-B14F-4D97-AF65-F5344CB8AC3E}">
        <p14:creationId xmlns:p14="http://schemas.microsoft.com/office/powerpoint/2010/main" val="244626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B4C31-A123-4A5D-9B72-63C0EE89EDEE}"/>
              </a:ext>
            </a:extLst>
          </p:cNvPr>
          <p:cNvSpPr>
            <a:spLocks noGrp="1"/>
          </p:cNvSpPr>
          <p:nvPr>
            <p:ph idx="1"/>
          </p:nvPr>
        </p:nvSpPr>
        <p:spPr>
          <a:xfrm>
            <a:off x="1101212" y="98324"/>
            <a:ext cx="4070555" cy="796412"/>
          </a:xfrm>
        </p:spPr>
        <p:txBody>
          <a:bodyPr>
            <a:normAutofit/>
          </a:bodyPr>
          <a:lstStyle/>
          <a:p>
            <a:pPr marL="0" indent="0">
              <a:buNone/>
            </a:pP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reflect1</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document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write</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reflect1</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67</a:t>
            </a:r>
            <a:r>
              <a:rPr lang="en-IN" sz="1600" b="0" dirty="0">
                <a:solidFill>
                  <a:srgbClr val="000000"/>
                </a:solidFill>
                <a:effectLst/>
                <a:latin typeface="Consolas" panose="020B0609020204030204" pitchFamily="49" charset="0"/>
              </a:rPr>
              <a:t>));</a:t>
            </a:r>
          </a:p>
          <a:p>
            <a:pPr marL="0" indent="0">
              <a:buNone/>
            </a:pPr>
            <a:endParaRPr lang="en-IN" sz="1600" dirty="0"/>
          </a:p>
        </p:txBody>
      </p:sp>
      <p:sp>
        <p:nvSpPr>
          <p:cNvPr id="4" name="TextBox 3">
            <a:extLst>
              <a:ext uri="{FF2B5EF4-FFF2-40B4-BE49-F238E27FC236}">
                <a16:creationId xmlns:a16="http://schemas.microsoft.com/office/drawing/2014/main" id="{E4E10F71-4FA6-4403-A3B8-823B9BEA1BBE}"/>
              </a:ext>
            </a:extLst>
          </p:cNvPr>
          <p:cNvSpPr txBox="1"/>
          <p:nvPr/>
        </p:nvSpPr>
        <p:spPr>
          <a:xfrm>
            <a:off x="216309" y="770192"/>
            <a:ext cx="4699820" cy="34163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let r=   n=&gt; n%2==0</a:t>
            </a:r>
          </a:p>
          <a:p>
            <a:r>
              <a:rPr lang="en-IN" dirty="0"/>
              <a:t>let result=r(4);</a:t>
            </a:r>
          </a:p>
          <a:p>
            <a:r>
              <a:rPr lang="en-IN" dirty="0"/>
              <a:t>If(result==true)</a:t>
            </a:r>
          </a:p>
          <a:p>
            <a:r>
              <a:rPr lang="en-IN" dirty="0"/>
              <a:t>console.log(“Number is even”);</a:t>
            </a:r>
          </a:p>
          <a:p>
            <a:r>
              <a:rPr lang="en-IN" dirty="0"/>
              <a:t>--------------------------------------------</a:t>
            </a:r>
          </a:p>
          <a:p>
            <a:r>
              <a:rPr lang="en-IN" dirty="0"/>
              <a:t>let r= n=&gt;{</a:t>
            </a:r>
          </a:p>
          <a:p>
            <a:r>
              <a:rPr lang="en-IN" dirty="0"/>
              <a:t> if(n%2==0)</a:t>
            </a:r>
          </a:p>
          <a:p>
            <a:r>
              <a:rPr lang="en-IN" dirty="0"/>
              <a:t>return true;</a:t>
            </a:r>
          </a:p>
          <a:p>
            <a:r>
              <a:rPr lang="en-IN" dirty="0"/>
              <a:t>else</a:t>
            </a:r>
          </a:p>
          <a:p>
            <a:r>
              <a:rPr lang="en-IN" dirty="0"/>
              <a:t>return false;  }</a:t>
            </a:r>
          </a:p>
          <a:p>
            <a:r>
              <a:rPr lang="en-IN" dirty="0"/>
              <a:t>}</a:t>
            </a:r>
          </a:p>
          <a:p>
            <a:endParaRPr lang="en-IN" dirty="0"/>
          </a:p>
        </p:txBody>
      </p:sp>
      <p:sp>
        <p:nvSpPr>
          <p:cNvPr id="5" name="TextBox 4">
            <a:extLst>
              <a:ext uri="{FF2B5EF4-FFF2-40B4-BE49-F238E27FC236}">
                <a16:creationId xmlns:a16="http://schemas.microsoft.com/office/drawing/2014/main" id="{A0FC729B-D095-42C4-BAC6-C038C10BBE57}"/>
              </a:ext>
            </a:extLst>
          </p:cNvPr>
          <p:cNvSpPr txBox="1"/>
          <p:nvPr/>
        </p:nvSpPr>
        <p:spPr>
          <a:xfrm>
            <a:off x="44243" y="4127779"/>
            <a:ext cx="4050891"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dirty="0"/>
              <a:t>let result= (n)=&gt;{ </a:t>
            </a:r>
          </a:p>
          <a:p>
            <a:r>
              <a:rPr lang="en-IN" dirty="0"/>
              <a:t>   let f=1;</a:t>
            </a:r>
          </a:p>
          <a:p>
            <a:r>
              <a:rPr lang="en-IN" dirty="0"/>
              <a:t> for(let </a:t>
            </a:r>
            <a:r>
              <a:rPr lang="en-IN" dirty="0" err="1"/>
              <a:t>i</a:t>
            </a:r>
            <a:r>
              <a:rPr lang="en-IN" dirty="0"/>
              <a:t>=2;i&lt;=</a:t>
            </a:r>
            <a:r>
              <a:rPr lang="en-IN" dirty="0" err="1"/>
              <a:t>n;i</a:t>
            </a:r>
            <a:r>
              <a:rPr lang="en-IN" dirty="0"/>
              <a:t>++)</a:t>
            </a:r>
          </a:p>
          <a:p>
            <a:r>
              <a:rPr lang="en-IN" dirty="0"/>
              <a:t>   f=f*</a:t>
            </a:r>
            <a:r>
              <a:rPr lang="en-IN" dirty="0" err="1"/>
              <a:t>i</a:t>
            </a:r>
            <a:r>
              <a:rPr lang="en-IN" dirty="0"/>
              <a:t>;</a:t>
            </a:r>
          </a:p>
          <a:p>
            <a:r>
              <a:rPr lang="en-IN" dirty="0"/>
              <a:t>return f;</a:t>
            </a:r>
          </a:p>
          <a:p>
            <a:r>
              <a:rPr lang="en-IN" dirty="0"/>
              <a:t>}</a:t>
            </a:r>
          </a:p>
          <a:p>
            <a:r>
              <a:rPr lang="en-IN" dirty="0"/>
              <a:t>Let </a:t>
            </a:r>
            <a:r>
              <a:rPr lang="en-IN" dirty="0" err="1"/>
              <a:t>ans</a:t>
            </a:r>
            <a:r>
              <a:rPr lang="en-IN" dirty="0"/>
              <a:t>=result(5)</a:t>
            </a:r>
          </a:p>
          <a:p>
            <a:r>
              <a:rPr lang="en-IN" dirty="0"/>
              <a:t>console.log(</a:t>
            </a:r>
            <a:r>
              <a:rPr lang="en-IN" dirty="0" err="1"/>
              <a:t>ans</a:t>
            </a:r>
            <a:r>
              <a:rPr lang="en-IN" dirty="0"/>
              <a:t>);</a:t>
            </a:r>
          </a:p>
        </p:txBody>
      </p:sp>
      <p:sp>
        <p:nvSpPr>
          <p:cNvPr id="6" name="TextBox 5">
            <a:extLst>
              <a:ext uri="{FF2B5EF4-FFF2-40B4-BE49-F238E27FC236}">
                <a16:creationId xmlns:a16="http://schemas.microsoft.com/office/drawing/2014/main" id="{176C2E58-1EC6-45AD-BC0C-13170A1882A0}"/>
              </a:ext>
            </a:extLst>
          </p:cNvPr>
          <p:cNvSpPr txBox="1"/>
          <p:nvPr/>
        </p:nvSpPr>
        <p:spPr>
          <a:xfrm>
            <a:off x="6331975" y="412955"/>
            <a:ext cx="364776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a:t>Let cube=n=&gt;n*n*n;</a:t>
            </a:r>
          </a:p>
          <a:p>
            <a:r>
              <a:rPr lang="en-IN" dirty="0"/>
              <a:t>Let </a:t>
            </a:r>
            <a:r>
              <a:rPr lang="en-IN" dirty="0" err="1"/>
              <a:t>ans</a:t>
            </a:r>
            <a:r>
              <a:rPr lang="en-IN" dirty="0"/>
              <a:t>=cube(2);</a:t>
            </a:r>
          </a:p>
        </p:txBody>
      </p:sp>
      <p:sp>
        <p:nvSpPr>
          <p:cNvPr id="8" name="TextBox 7">
            <a:extLst>
              <a:ext uri="{FF2B5EF4-FFF2-40B4-BE49-F238E27FC236}">
                <a16:creationId xmlns:a16="http://schemas.microsoft.com/office/drawing/2014/main" id="{C1BFC8A4-8006-4B36-B857-BF1C9836501E}"/>
              </a:ext>
            </a:extLst>
          </p:cNvPr>
          <p:cNvSpPr txBox="1"/>
          <p:nvPr/>
        </p:nvSpPr>
        <p:spPr>
          <a:xfrm>
            <a:off x="5088195" y="1918419"/>
            <a:ext cx="6135328" cy="258532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nn-NO" b="0" dirty="0">
                <a:solidFill>
                  <a:srgbClr val="0000FF"/>
                </a:solidFill>
                <a:effectLst/>
                <a:latin typeface="Consolas" panose="020B0609020204030204" pitchFamily="49" charset="0"/>
              </a:rPr>
              <a:t>var</a:t>
            </a:r>
            <a:r>
              <a:rPr lang="nn-NO" b="0" dirty="0">
                <a:solidFill>
                  <a:srgbClr val="000000"/>
                </a:solidFill>
                <a:effectLst/>
                <a:latin typeface="Consolas" panose="020B0609020204030204" pitchFamily="49" charset="0"/>
              </a:rPr>
              <a:t> </a:t>
            </a:r>
            <a:r>
              <a:rPr lang="nn-NO" b="0" dirty="0">
                <a:solidFill>
                  <a:srgbClr val="795E26"/>
                </a:solidFill>
                <a:effectLst/>
                <a:latin typeface="Consolas" panose="020B0609020204030204" pitchFamily="49" charset="0"/>
              </a:rPr>
              <a:t>sumfunction</a:t>
            </a:r>
            <a:r>
              <a:rPr lang="nn-NO" b="0" dirty="0">
                <a:solidFill>
                  <a:srgbClr val="000000"/>
                </a:solidFill>
                <a:effectLst/>
                <a:latin typeface="Consolas" panose="020B0609020204030204" pitchFamily="49" charset="0"/>
              </a:rPr>
              <a:t> = (...</a:t>
            </a:r>
            <a:r>
              <a:rPr lang="nn-NO" b="0" dirty="0">
                <a:solidFill>
                  <a:srgbClr val="001080"/>
                </a:solidFill>
                <a:effectLst/>
                <a:latin typeface="Consolas" panose="020B0609020204030204" pitchFamily="49" charset="0"/>
              </a:rPr>
              <a:t>arg</a:t>
            </a:r>
            <a:r>
              <a:rPr lang="nn-NO" b="0" dirty="0">
                <a:solidFill>
                  <a:srgbClr val="000000"/>
                </a:solidFill>
                <a:effectLst/>
                <a:latin typeface="Consolas" panose="020B0609020204030204" pitchFamily="49" charset="0"/>
              </a:rPr>
              <a:t>) </a:t>
            </a:r>
            <a:r>
              <a:rPr lang="nn-NO" b="0" dirty="0">
                <a:solidFill>
                  <a:srgbClr val="0000FF"/>
                </a:solidFill>
                <a:effectLst/>
                <a:latin typeface="Consolas" panose="020B0609020204030204" pitchFamily="49" charset="0"/>
              </a:rPr>
              <a:t>=&gt;</a:t>
            </a:r>
            <a:r>
              <a:rPr lang="nn-NO" b="0" dirty="0">
                <a:solidFill>
                  <a:srgbClr val="000000"/>
                </a:solidFill>
                <a:effectLst/>
                <a:latin typeface="Consolas" panose="020B0609020204030204" pitchFamily="49" charset="0"/>
              </a:rPr>
              <a:t> { </a:t>
            </a:r>
            <a:r>
              <a:rPr lang="nn-NO" b="0" dirty="0">
                <a:solidFill>
                  <a:srgbClr val="0000FF"/>
                </a:solidFill>
                <a:effectLst/>
                <a:latin typeface="Consolas" panose="020B0609020204030204" pitchFamily="49" charset="0"/>
              </a:rPr>
              <a:t>let</a:t>
            </a:r>
            <a:r>
              <a:rPr lang="nn-NO" b="0" dirty="0">
                <a:solidFill>
                  <a:srgbClr val="000000"/>
                </a:solidFill>
                <a:effectLst/>
                <a:latin typeface="Consolas" panose="020B0609020204030204" pitchFamily="49" charset="0"/>
              </a:rPr>
              <a:t> </a:t>
            </a:r>
            <a:r>
              <a:rPr lang="nn-NO" b="0" dirty="0">
                <a:solidFill>
                  <a:srgbClr val="001080"/>
                </a:solidFill>
                <a:effectLst/>
                <a:latin typeface="Consolas" panose="020B0609020204030204" pitchFamily="49" charset="0"/>
              </a:rPr>
              <a:t>sum</a:t>
            </a:r>
            <a:r>
              <a:rPr lang="nn-NO" b="0" dirty="0">
                <a:solidFill>
                  <a:srgbClr val="000000"/>
                </a:solidFill>
                <a:effectLst/>
                <a:latin typeface="Consolas" panose="020B0609020204030204" pitchFamily="49" charset="0"/>
              </a:rPr>
              <a:t>=</a:t>
            </a:r>
            <a:r>
              <a:rPr lang="nn-NO" b="0" dirty="0">
                <a:solidFill>
                  <a:srgbClr val="098658"/>
                </a:solidFill>
                <a:effectLst/>
                <a:latin typeface="Consolas" panose="020B0609020204030204" pitchFamily="49" charset="0"/>
              </a:rPr>
              <a:t>0</a:t>
            </a:r>
            <a:r>
              <a:rPr lang="nn-NO" b="0" dirty="0">
                <a:solidFill>
                  <a:srgbClr val="000000"/>
                </a:solidFill>
                <a:effectLst/>
                <a:latin typeface="Consolas" panose="020B0609020204030204" pitchFamily="49" charset="0"/>
              </a:rPr>
              <a:t>; </a:t>
            </a:r>
          </a:p>
          <a:p>
            <a:br>
              <a:rPr lang="nn-NO" b="0" dirty="0">
                <a:solidFill>
                  <a:srgbClr val="000000"/>
                </a:solidFill>
                <a:effectLst/>
                <a:latin typeface="Consolas" panose="020B0609020204030204" pitchFamily="49" charset="0"/>
              </a:rPr>
            </a:br>
            <a:r>
              <a:rPr lang="nn-NO" b="0" dirty="0">
                <a:solidFill>
                  <a:srgbClr val="AF00DB"/>
                </a:solidFill>
                <a:effectLst/>
                <a:latin typeface="Consolas" panose="020B0609020204030204" pitchFamily="49" charset="0"/>
              </a:rPr>
              <a:t>for</a:t>
            </a:r>
            <a:r>
              <a:rPr lang="nn-NO" b="0" dirty="0">
                <a:solidFill>
                  <a:srgbClr val="000000"/>
                </a:solidFill>
                <a:effectLst/>
                <a:latin typeface="Consolas" panose="020B0609020204030204" pitchFamily="49" charset="0"/>
              </a:rPr>
              <a:t>(</a:t>
            </a:r>
            <a:r>
              <a:rPr lang="nn-NO" b="0" dirty="0">
                <a:solidFill>
                  <a:srgbClr val="0000FF"/>
                </a:solidFill>
                <a:effectLst/>
                <a:latin typeface="Consolas" panose="020B0609020204030204" pitchFamily="49" charset="0"/>
              </a:rPr>
              <a:t>let</a:t>
            </a:r>
            <a:r>
              <a:rPr lang="nn-NO" b="0" dirty="0">
                <a:solidFill>
                  <a:srgbClr val="000000"/>
                </a:solidFill>
                <a:effectLst/>
                <a:latin typeface="Consolas" panose="020B0609020204030204" pitchFamily="49" charset="0"/>
              </a:rPr>
              <a:t> </a:t>
            </a:r>
            <a:r>
              <a:rPr lang="nn-NO" b="0" dirty="0">
                <a:solidFill>
                  <a:srgbClr val="001080"/>
                </a:solidFill>
                <a:effectLst/>
                <a:latin typeface="Consolas" panose="020B0609020204030204" pitchFamily="49" charset="0"/>
              </a:rPr>
              <a:t>i</a:t>
            </a:r>
            <a:r>
              <a:rPr lang="nn-NO" b="0" dirty="0">
                <a:solidFill>
                  <a:srgbClr val="000000"/>
                </a:solidFill>
                <a:effectLst/>
                <a:latin typeface="Consolas" panose="020B0609020204030204" pitchFamily="49" charset="0"/>
              </a:rPr>
              <a:t>=</a:t>
            </a:r>
            <a:r>
              <a:rPr lang="nn-NO" b="0" dirty="0">
                <a:solidFill>
                  <a:srgbClr val="098658"/>
                </a:solidFill>
                <a:effectLst/>
                <a:latin typeface="Consolas" panose="020B0609020204030204" pitchFamily="49" charset="0"/>
              </a:rPr>
              <a:t>0</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i</a:t>
            </a:r>
            <a:r>
              <a:rPr lang="nn-NO" b="0" dirty="0">
                <a:solidFill>
                  <a:srgbClr val="000000"/>
                </a:solidFill>
                <a:effectLst/>
                <a:latin typeface="Consolas" panose="020B0609020204030204" pitchFamily="49" charset="0"/>
              </a:rPr>
              <a:t>&lt;</a:t>
            </a:r>
            <a:r>
              <a:rPr lang="nn-NO" b="0" dirty="0">
                <a:solidFill>
                  <a:srgbClr val="001080"/>
                </a:solidFill>
                <a:effectLst/>
                <a:latin typeface="Consolas" panose="020B0609020204030204" pitchFamily="49" charset="0"/>
              </a:rPr>
              <a:t>arg</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length</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i</a:t>
            </a:r>
            <a:r>
              <a:rPr lang="nn-NO" b="0" dirty="0">
                <a:solidFill>
                  <a:srgbClr val="000000"/>
                </a:solidFill>
                <a:effectLst/>
                <a:latin typeface="Consolas" panose="020B0609020204030204" pitchFamily="49" charset="0"/>
              </a:rPr>
              <a:t>++)</a:t>
            </a:r>
          </a:p>
          <a:p>
            <a:r>
              <a:rPr lang="nn-NO" b="0" dirty="0">
                <a:solidFill>
                  <a:srgbClr val="001080"/>
                </a:solidFill>
                <a:effectLst/>
                <a:latin typeface="Consolas" panose="020B0609020204030204" pitchFamily="49" charset="0"/>
              </a:rPr>
              <a:t>sum</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sum</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arg</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i</a:t>
            </a:r>
            <a:r>
              <a:rPr lang="nn-NO" b="0" dirty="0">
                <a:solidFill>
                  <a:srgbClr val="000000"/>
                </a:solidFill>
                <a:effectLst/>
                <a:latin typeface="Consolas" panose="020B0609020204030204" pitchFamily="49" charset="0"/>
              </a:rPr>
              <a:t>];</a:t>
            </a:r>
          </a:p>
          <a:p>
            <a:r>
              <a:rPr lang="nn-NO" b="0" dirty="0">
                <a:solidFill>
                  <a:srgbClr val="AF00DB"/>
                </a:solidFill>
                <a:effectLst/>
                <a:latin typeface="Consolas" panose="020B0609020204030204" pitchFamily="49" charset="0"/>
              </a:rPr>
              <a:t>return</a:t>
            </a:r>
            <a:r>
              <a:rPr lang="nn-NO" b="0" dirty="0">
                <a:solidFill>
                  <a:srgbClr val="000000"/>
                </a:solidFill>
                <a:effectLst/>
                <a:latin typeface="Consolas" panose="020B0609020204030204" pitchFamily="49" charset="0"/>
              </a:rPr>
              <a:t> </a:t>
            </a:r>
            <a:r>
              <a:rPr lang="nn-NO" b="0" dirty="0">
                <a:solidFill>
                  <a:srgbClr val="001080"/>
                </a:solidFill>
                <a:effectLst/>
                <a:latin typeface="Consolas" panose="020B0609020204030204" pitchFamily="49" charset="0"/>
              </a:rPr>
              <a:t>sum</a:t>
            </a:r>
            <a:r>
              <a:rPr lang="nn-NO" b="0" dirty="0">
                <a:solidFill>
                  <a:srgbClr val="000000"/>
                </a:solidFill>
                <a:effectLst/>
                <a:latin typeface="Consolas" panose="020B0609020204030204" pitchFamily="49" charset="0"/>
              </a:rPr>
              <a:t>;</a:t>
            </a:r>
          </a:p>
          <a:p>
            <a:r>
              <a:rPr lang="nn-NO" b="0" dirty="0">
                <a:solidFill>
                  <a:srgbClr val="000000"/>
                </a:solidFill>
                <a:effectLst/>
                <a:latin typeface="Consolas" panose="020B0609020204030204" pitchFamily="49" charset="0"/>
              </a:rPr>
              <a:t>};</a:t>
            </a:r>
          </a:p>
          <a:p>
            <a:endParaRPr lang="nn-NO" b="0" dirty="0">
              <a:solidFill>
                <a:srgbClr val="000000"/>
              </a:solidFill>
              <a:effectLst/>
              <a:latin typeface="Consolas" panose="020B0609020204030204" pitchFamily="49" charset="0"/>
            </a:endParaRPr>
          </a:p>
          <a:p>
            <a:r>
              <a:rPr lang="nn-NO" b="0" dirty="0">
                <a:solidFill>
                  <a:srgbClr val="000000"/>
                </a:solidFill>
                <a:effectLst/>
                <a:latin typeface="Consolas" panose="020B0609020204030204" pitchFamily="49" charset="0"/>
              </a:rPr>
              <a:t>Let result=sumfunction(5,6,3,2,1);</a:t>
            </a:r>
            <a:br>
              <a:rPr lang="nn-NO" b="0" dirty="0">
                <a:solidFill>
                  <a:srgbClr val="000000"/>
                </a:solidFill>
                <a:effectLst/>
                <a:latin typeface="Consolas" panose="020B0609020204030204" pitchFamily="49" charset="0"/>
              </a:rPr>
            </a:br>
            <a:r>
              <a:rPr lang="nn-NO" b="0" dirty="0">
                <a:solidFill>
                  <a:srgbClr val="000000"/>
                </a:solidFill>
                <a:effectLst/>
                <a:latin typeface="Consolas" panose="020B0609020204030204" pitchFamily="49" charset="0"/>
              </a:rPr>
              <a:t>console.log(result)</a:t>
            </a:r>
          </a:p>
        </p:txBody>
      </p:sp>
      <p:sp>
        <p:nvSpPr>
          <p:cNvPr id="7" name="TextBox 6">
            <a:extLst>
              <a:ext uri="{FF2B5EF4-FFF2-40B4-BE49-F238E27FC236}">
                <a16:creationId xmlns:a16="http://schemas.microsoft.com/office/drawing/2014/main" id="{40F9DFD5-9448-464F-880C-58E6E703F281}"/>
              </a:ext>
            </a:extLst>
          </p:cNvPr>
          <p:cNvSpPr txBox="1"/>
          <p:nvPr/>
        </p:nvSpPr>
        <p:spPr>
          <a:xfrm>
            <a:off x="6096000" y="5204259"/>
            <a:ext cx="364776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a:t>Let cube=n=&gt;</a:t>
            </a:r>
            <a:r>
              <a:rPr lang="en-IN" dirty="0" err="1"/>
              <a:t>d.w</a:t>
            </a:r>
            <a:r>
              <a:rPr lang="en-IN" dirty="0"/>
              <a:t>(n*n*n);</a:t>
            </a:r>
          </a:p>
          <a:p>
            <a:r>
              <a:rPr lang="en-IN"/>
              <a:t>cube</a:t>
            </a:r>
            <a:r>
              <a:rPr lang="en-IN" dirty="0"/>
              <a:t>(2);</a:t>
            </a:r>
          </a:p>
        </p:txBody>
      </p:sp>
    </p:spTree>
    <p:extLst>
      <p:ext uri="{BB962C8B-B14F-4D97-AF65-F5344CB8AC3E}">
        <p14:creationId xmlns:p14="http://schemas.microsoft.com/office/powerpoint/2010/main" val="77364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59CB-F16D-44D6-81EB-AFB7C327E665}"/>
              </a:ext>
            </a:extLst>
          </p:cNvPr>
          <p:cNvSpPr>
            <a:spLocks noGrp="1"/>
          </p:cNvSpPr>
          <p:nvPr>
            <p:ph type="title"/>
          </p:nvPr>
        </p:nvSpPr>
        <p:spPr>
          <a:xfrm>
            <a:off x="1397876" y="18255"/>
            <a:ext cx="10260724" cy="538793"/>
          </a:xfrm>
        </p:spPr>
        <p:txBody>
          <a:bodyPr>
            <a:normAutofit fontScale="90000"/>
          </a:bodyPr>
          <a:lstStyle/>
          <a:p>
            <a:r>
              <a:rPr lang="en-IN" dirty="0"/>
              <a:t>Arrow function used in array-sort function</a:t>
            </a:r>
          </a:p>
        </p:txBody>
      </p:sp>
      <p:sp>
        <p:nvSpPr>
          <p:cNvPr id="3" name="Content Placeholder 2">
            <a:extLst>
              <a:ext uri="{FF2B5EF4-FFF2-40B4-BE49-F238E27FC236}">
                <a16:creationId xmlns:a16="http://schemas.microsoft.com/office/drawing/2014/main" id="{B793DC1A-5521-445A-A502-1B60075B4274}"/>
              </a:ext>
            </a:extLst>
          </p:cNvPr>
          <p:cNvSpPr>
            <a:spLocks noGrp="1"/>
          </p:cNvSpPr>
          <p:nvPr>
            <p:ph idx="1"/>
          </p:nvPr>
        </p:nvSpPr>
        <p:spPr>
          <a:xfrm>
            <a:off x="354723" y="795612"/>
            <a:ext cx="10901855" cy="2368002"/>
          </a:xfrm>
        </p:spPr>
        <p:txBody>
          <a:bodyPr>
            <a:normAutofit lnSpcReduction="10000"/>
          </a:bodyPr>
          <a:lstStyle/>
          <a:p>
            <a:pPr marL="0" indent="0">
              <a:buNone/>
            </a:pPr>
            <a:r>
              <a:rPr lang="en-US" b="0" dirty="0">
                <a:solidFill>
                  <a:srgbClr val="001080"/>
                </a:solidFill>
                <a:effectLst/>
                <a:latin typeface="Consolas" panose="020B0609020204030204" pitchFamily="49" charset="0"/>
              </a:rPr>
              <a:t>values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6</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 //[111,2,1,22]</a:t>
            </a:r>
          </a:p>
          <a:p>
            <a:pPr marL="0" indent="0">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values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sort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r>
              <a:rPr lang="en-IN" sz="2800" b="0" dirty="0" err="1">
                <a:solidFill>
                  <a:srgbClr val="001080"/>
                </a:solidFill>
                <a:effectLst/>
                <a:latin typeface="Consolas" panose="020B0609020204030204" pitchFamily="49" charset="0"/>
              </a:rPr>
              <a:t>document</a:t>
            </a:r>
            <a:r>
              <a:rPr lang="en-IN" sz="2800" b="0" dirty="0" err="1">
                <a:solidFill>
                  <a:srgbClr val="000000"/>
                </a:solidFill>
                <a:effectLst/>
                <a:latin typeface="Consolas" panose="020B0609020204030204" pitchFamily="49" charset="0"/>
              </a:rPr>
              <a:t>.</a:t>
            </a:r>
            <a:r>
              <a:rPr lang="en-IN" sz="2800" b="0" dirty="0" err="1">
                <a:solidFill>
                  <a:srgbClr val="795E26"/>
                </a:solidFill>
                <a:effectLst/>
                <a:latin typeface="Consolas" panose="020B0609020204030204" pitchFamily="49" charset="0"/>
              </a:rPr>
              <a:t>write</a:t>
            </a:r>
            <a:r>
              <a:rPr lang="en-IN" sz="2800" b="0" dirty="0">
                <a:solidFill>
                  <a:srgbClr val="000000"/>
                </a:solidFill>
                <a:effectLst/>
                <a:latin typeface="Consolas" panose="020B0609020204030204" pitchFamily="49" charset="0"/>
              </a:rPr>
              <a:t>(</a:t>
            </a:r>
            <a:r>
              <a:rPr lang="en-IN" sz="2800" b="0" dirty="0">
                <a:solidFill>
                  <a:srgbClr val="001080"/>
                </a:solidFill>
                <a:effectLst/>
                <a:latin typeface="Consolas" panose="020B0609020204030204" pitchFamily="49" charset="0"/>
              </a:rPr>
              <a:t>result</a:t>
            </a:r>
            <a:r>
              <a:rPr lang="en-IN" sz="2800" b="0" dirty="0">
                <a:solidFill>
                  <a:srgbClr val="000000"/>
                </a:solidFill>
                <a:effectLst/>
                <a:latin typeface="Consolas" panose="020B0609020204030204" pitchFamily="49" charset="0"/>
              </a:rPr>
              <a:t>);</a:t>
            </a:r>
          </a:p>
          <a:p>
            <a:pPr marL="0" indent="0">
              <a:buNone/>
            </a:pPr>
            <a:endParaRPr lang="en-US" b="0" dirty="0">
              <a:solidFill>
                <a:srgbClr val="000000"/>
              </a:solidFill>
              <a:effectLst/>
              <a:latin typeface="Consolas" panose="020B0609020204030204" pitchFamily="49" charset="0"/>
            </a:endParaRPr>
          </a:p>
          <a:p>
            <a:pPr marL="0" indent="0">
              <a:buNone/>
            </a:pPr>
            <a:endParaRPr lang="en-IN" dirty="0"/>
          </a:p>
        </p:txBody>
      </p:sp>
      <p:sp>
        <p:nvSpPr>
          <p:cNvPr id="4" name="TextBox 3">
            <a:extLst>
              <a:ext uri="{FF2B5EF4-FFF2-40B4-BE49-F238E27FC236}">
                <a16:creationId xmlns:a16="http://schemas.microsoft.com/office/drawing/2014/main" id="{445D0FDA-ADB2-4C4B-8640-4A8F8FD138D7}"/>
              </a:ext>
            </a:extLst>
          </p:cNvPr>
          <p:cNvSpPr txBox="1"/>
          <p:nvPr/>
        </p:nvSpPr>
        <p:spPr>
          <a:xfrm>
            <a:off x="430924" y="3163614"/>
            <a:ext cx="10342179" cy="1661993"/>
          </a:xfrm>
          <a:prstGeom prst="rect">
            <a:avLst/>
          </a:prstGeom>
          <a:noFill/>
        </p:spPr>
        <p:txBody>
          <a:bodyPr wrap="square" rtlCol="0">
            <a:spAutoFit/>
          </a:bodyPr>
          <a:lstStyle/>
          <a:p>
            <a:r>
              <a:rPr lang="en-IN" sz="2800" b="0" dirty="0">
                <a:solidFill>
                  <a:srgbClr val="0000FF"/>
                </a:solidFill>
                <a:effectLst/>
                <a:latin typeface="Consolas" panose="020B0609020204030204" pitchFamily="49" charset="0"/>
              </a:rPr>
              <a:t>var</a:t>
            </a:r>
            <a:r>
              <a:rPr lang="en-IN" sz="2800" b="0" dirty="0">
                <a:solidFill>
                  <a:srgbClr val="000000"/>
                </a:solidFill>
                <a:effectLst/>
                <a:latin typeface="Consolas" panose="020B0609020204030204" pitchFamily="49" charset="0"/>
              </a:rPr>
              <a:t> </a:t>
            </a:r>
            <a:r>
              <a:rPr lang="en-IN" sz="2800" b="0" dirty="0">
                <a:solidFill>
                  <a:srgbClr val="001080"/>
                </a:solidFill>
                <a:effectLst/>
                <a:latin typeface="Consolas" panose="020B0609020204030204" pitchFamily="49" charset="0"/>
              </a:rPr>
              <a:t>result1</a:t>
            </a:r>
            <a:r>
              <a:rPr lang="en-IN" sz="2800" b="0" dirty="0">
                <a:solidFill>
                  <a:srgbClr val="000000"/>
                </a:solidFill>
                <a:effectLst/>
                <a:latin typeface="Consolas" panose="020B0609020204030204" pitchFamily="49" charset="0"/>
              </a:rPr>
              <a:t> = </a:t>
            </a:r>
            <a:r>
              <a:rPr lang="en-IN" sz="2800" b="0" dirty="0" err="1">
                <a:solidFill>
                  <a:srgbClr val="001080"/>
                </a:solidFill>
                <a:effectLst/>
                <a:latin typeface="Consolas" panose="020B0609020204030204" pitchFamily="49" charset="0"/>
              </a:rPr>
              <a:t>values</a:t>
            </a:r>
            <a:r>
              <a:rPr lang="en-IN" sz="2800" b="0" dirty="0" err="1">
                <a:solidFill>
                  <a:srgbClr val="000000"/>
                </a:solidFill>
                <a:effectLst/>
                <a:latin typeface="Consolas" panose="020B0609020204030204" pitchFamily="49" charset="0"/>
              </a:rPr>
              <a:t>.</a:t>
            </a:r>
            <a:r>
              <a:rPr lang="en-IN" sz="2800" b="0" dirty="0" err="1">
                <a:solidFill>
                  <a:srgbClr val="795E26"/>
                </a:solidFill>
                <a:effectLst/>
                <a:latin typeface="Consolas" panose="020B0609020204030204" pitchFamily="49" charset="0"/>
              </a:rPr>
              <a:t>sort</a:t>
            </a:r>
            <a:r>
              <a:rPr lang="en-IN" sz="2800" b="0" dirty="0">
                <a:solidFill>
                  <a:srgbClr val="000000"/>
                </a:solidFill>
                <a:effectLst/>
                <a:latin typeface="Consolas" panose="020B0609020204030204" pitchFamily="49" charset="0"/>
              </a:rPr>
              <a:t>((</a:t>
            </a:r>
            <a:r>
              <a:rPr lang="en-IN" sz="2800" b="0" dirty="0">
                <a:solidFill>
                  <a:srgbClr val="001080"/>
                </a:solidFill>
                <a:effectLst/>
                <a:latin typeface="Consolas" panose="020B0609020204030204" pitchFamily="49" charset="0"/>
              </a:rPr>
              <a:t>a</a:t>
            </a:r>
            <a:r>
              <a:rPr lang="en-IN" sz="2800" b="0" dirty="0">
                <a:solidFill>
                  <a:srgbClr val="000000"/>
                </a:solidFill>
                <a:effectLst/>
                <a:latin typeface="Consolas" panose="020B0609020204030204" pitchFamily="49" charset="0"/>
              </a:rPr>
              <a:t>, </a:t>
            </a:r>
            <a:r>
              <a:rPr lang="en-IN" sz="2800" b="0" dirty="0">
                <a:solidFill>
                  <a:srgbClr val="001080"/>
                </a:solidFill>
                <a:effectLst/>
                <a:latin typeface="Consolas" panose="020B0609020204030204" pitchFamily="49" charset="0"/>
              </a:rPr>
              <a:t>b</a:t>
            </a:r>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=&gt;</a:t>
            </a:r>
            <a:r>
              <a:rPr lang="en-IN" sz="2800" b="0" dirty="0">
                <a:solidFill>
                  <a:srgbClr val="000000"/>
                </a:solidFill>
                <a:effectLst/>
                <a:latin typeface="Consolas" panose="020B0609020204030204" pitchFamily="49" charset="0"/>
              </a:rPr>
              <a:t> </a:t>
            </a:r>
            <a:r>
              <a:rPr lang="en-IN" sz="2800" b="0" dirty="0">
                <a:solidFill>
                  <a:srgbClr val="001080"/>
                </a:solidFill>
                <a:effectLst/>
                <a:latin typeface="Consolas" panose="020B0609020204030204" pitchFamily="49" charset="0"/>
              </a:rPr>
              <a:t>a</a:t>
            </a:r>
            <a:r>
              <a:rPr lang="en-IN" sz="2800" b="0" dirty="0">
                <a:solidFill>
                  <a:srgbClr val="000000"/>
                </a:solidFill>
                <a:effectLst/>
                <a:latin typeface="Consolas" panose="020B0609020204030204" pitchFamily="49" charset="0"/>
              </a:rPr>
              <a:t> - </a:t>
            </a:r>
            <a:r>
              <a:rPr lang="en-IN" sz="2800" b="0" dirty="0">
                <a:solidFill>
                  <a:srgbClr val="001080"/>
                </a:solidFill>
                <a:effectLst/>
                <a:latin typeface="Consolas" panose="020B0609020204030204" pitchFamily="49" charset="0"/>
              </a:rPr>
              <a:t>b</a:t>
            </a:r>
            <a:r>
              <a:rPr lang="en-IN" sz="2800" b="0" dirty="0">
                <a:solidFill>
                  <a:srgbClr val="000000"/>
                </a:solidFill>
                <a:effectLst/>
                <a:latin typeface="Consolas" panose="020B0609020204030204" pitchFamily="49" charset="0"/>
              </a:rPr>
              <a:t>);</a:t>
            </a:r>
          </a:p>
          <a:p>
            <a:endParaRPr lang="en-IN" sz="2800" b="0" dirty="0">
              <a:solidFill>
                <a:srgbClr val="001080"/>
              </a:solidFill>
              <a:effectLst/>
              <a:latin typeface="Consolas" panose="020B0609020204030204" pitchFamily="49" charset="0"/>
            </a:endParaRPr>
          </a:p>
          <a:p>
            <a:r>
              <a:rPr lang="en-IN" sz="2800" b="0" dirty="0" err="1">
                <a:solidFill>
                  <a:srgbClr val="001080"/>
                </a:solidFill>
                <a:effectLst/>
                <a:latin typeface="Consolas" panose="020B0609020204030204" pitchFamily="49" charset="0"/>
              </a:rPr>
              <a:t>document</a:t>
            </a:r>
            <a:r>
              <a:rPr lang="en-IN" sz="2800" b="0" dirty="0" err="1">
                <a:solidFill>
                  <a:srgbClr val="000000"/>
                </a:solidFill>
                <a:effectLst/>
                <a:latin typeface="Consolas" panose="020B0609020204030204" pitchFamily="49" charset="0"/>
              </a:rPr>
              <a:t>.</a:t>
            </a:r>
            <a:r>
              <a:rPr lang="en-IN" sz="2800" b="0" dirty="0" err="1">
                <a:solidFill>
                  <a:srgbClr val="795E26"/>
                </a:solidFill>
                <a:effectLst/>
                <a:latin typeface="Consolas" panose="020B0609020204030204" pitchFamily="49" charset="0"/>
              </a:rPr>
              <a:t>write</a:t>
            </a:r>
            <a:r>
              <a:rPr lang="en-IN" sz="2800" b="0" dirty="0">
                <a:solidFill>
                  <a:srgbClr val="000000"/>
                </a:solidFill>
                <a:effectLst/>
                <a:latin typeface="Consolas" panose="020B0609020204030204" pitchFamily="49" charset="0"/>
              </a:rPr>
              <a:t>(</a:t>
            </a:r>
            <a:r>
              <a:rPr lang="en-IN" sz="2800" b="0" dirty="0">
                <a:solidFill>
                  <a:srgbClr val="001080"/>
                </a:solidFill>
                <a:effectLst/>
                <a:latin typeface="Consolas" panose="020B0609020204030204" pitchFamily="49" charset="0"/>
              </a:rPr>
              <a:t>result1</a:t>
            </a:r>
            <a:r>
              <a:rPr lang="en-IN" sz="2800" b="0" dirty="0">
                <a:solidFill>
                  <a:srgbClr val="000000"/>
                </a:solidFill>
                <a:effectLst/>
                <a:latin typeface="Consolas" panose="020B0609020204030204" pitchFamily="49" charset="0"/>
              </a:rPr>
              <a:t>);</a:t>
            </a: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B63F7922-A75A-47BE-9DDD-3588399AFBE9}"/>
              </a:ext>
            </a:extLst>
          </p:cNvPr>
          <p:cNvSpPr txBox="1"/>
          <p:nvPr/>
        </p:nvSpPr>
        <p:spPr>
          <a:xfrm>
            <a:off x="767255" y="5270006"/>
            <a:ext cx="5112436" cy="523220"/>
          </a:xfrm>
          <a:prstGeom prst="rect">
            <a:avLst/>
          </a:prstGeom>
          <a:noFill/>
        </p:spPr>
        <p:txBody>
          <a:bodyPr wrap="square" rtlCol="0">
            <a:spAutoFit/>
          </a:bodyPr>
          <a:lstStyle/>
          <a:p>
            <a:r>
              <a:rPr lang="en-IN" sz="2800" dirty="0"/>
              <a:t>Internally using quick sort</a:t>
            </a:r>
          </a:p>
        </p:txBody>
      </p:sp>
      <p:sp>
        <p:nvSpPr>
          <p:cNvPr id="7" name="TextBox 6">
            <a:extLst>
              <a:ext uri="{FF2B5EF4-FFF2-40B4-BE49-F238E27FC236}">
                <a16:creationId xmlns:a16="http://schemas.microsoft.com/office/drawing/2014/main" id="{C6FD36FA-1F87-4553-9495-606543209740}"/>
              </a:ext>
            </a:extLst>
          </p:cNvPr>
          <p:cNvSpPr txBox="1"/>
          <p:nvPr/>
        </p:nvSpPr>
        <p:spPr>
          <a:xfrm>
            <a:off x="7669161" y="4237703"/>
            <a:ext cx="4522839" cy="646331"/>
          </a:xfrm>
          <a:prstGeom prst="rect">
            <a:avLst/>
          </a:prstGeom>
          <a:noFill/>
        </p:spPr>
        <p:txBody>
          <a:bodyPr wrap="square" rtlCol="0">
            <a:spAutoFit/>
          </a:bodyPr>
          <a:lstStyle/>
          <a:p>
            <a:r>
              <a:rPr lang="en-US" b="0" dirty="0">
                <a:solidFill>
                  <a:srgbClr val="001080"/>
                </a:solidFill>
                <a:effectLst/>
                <a:latin typeface="Consolas" panose="020B0609020204030204" pitchFamily="49" charset="0"/>
              </a:rPr>
              <a:t>values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6</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a:t>
            </a:r>
          </a:p>
          <a:p>
            <a:r>
              <a:rPr lang="en-US" dirty="0" err="1">
                <a:solidFill>
                  <a:srgbClr val="000000"/>
                </a:solidFill>
                <a:latin typeface="Consolas" panose="020B0609020204030204" pitchFamily="49" charset="0"/>
              </a:rPr>
              <a:t>document.write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values.sort</a:t>
            </a:r>
            <a:r>
              <a:rPr lang="en-US" dirty="0">
                <a:solidFill>
                  <a:srgbClr val="000000"/>
                </a:solidFill>
                <a:latin typeface="Consolas" panose="020B0609020204030204" pitchFamily="49" charset="0"/>
              </a:rPr>
              <a:t>();)</a:t>
            </a:r>
            <a:endParaRPr lang="en-IN" dirty="0"/>
          </a:p>
        </p:txBody>
      </p:sp>
      <p:sp>
        <p:nvSpPr>
          <p:cNvPr id="6" name="TextBox 5">
            <a:extLst>
              <a:ext uri="{FF2B5EF4-FFF2-40B4-BE49-F238E27FC236}">
                <a16:creationId xmlns:a16="http://schemas.microsoft.com/office/drawing/2014/main" id="{38BA2284-20C2-BFCE-E0C7-5BA9A9CFD058}"/>
              </a:ext>
            </a:extLst>
          </p:cNvPr>
          <p:cNvSpPr txBox="1"/>
          <p:nvPr/>
        </p:nvSpPr>
        <p:spPr>
          <a:xfrm>
            <a:off x="8488018" y="557048"/>
            <a:ext cx="3513996" cy="203132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API</a:t>
            </a:r>
          </a:p>
          <a:p>
            <a:r>
              <a:rPr lang="en-US" dirty="0" err="1"/>
              <a:t>Clas</a:t>
            </a:r>
            <a:r>
              <a:rPr lang="en-US" dirty="0"/>
              <a:t>   Array</a:t>
            </a:r>
          </a:p>
          <a:p>
            <a:endParaRPr lang="en-IN" dirty="0"/>
          </a:p>
          <a:p>
            <a:r>
              <a:rPr lang="en-IN" dirty="0"/>
              <a:t>function sort(s)</a:t>
            </a:r>
          </a:p>
          <a:p>
            <a:r>
              <a:rPr lang="en-IN" dirty="0"/>
              <a:t>{</a:t>
            </a:r>
          </a:p>
          <a:p>
            <a:r>
              <a:rPr lang="en-IN" dirty="0"/>
              <a:t> s()</a:t>
            </a:r>
          </a:p>
          <a:p>
            <a:r>
              <a:rPr lang="en-IN" dirty="0"/>
              <a:t>}</a:t>
            </a:r>
          </a:p>
        </p:txBody>
      </p:sp>
      <p:sp>
        <p:nvSpPr>
          <p:cNvPr id="9" name="TextBox 8">
            <a:extLst>
              <a:ext uri="{FF2B5EF4-FFF2-40B4-BE49-F238E27FC236}">
                <a16:creationId xmlns:a16="http://schemas.microsoft.com/office/drawing/2014/main" id="{7503AFCE-8511-603B-BAB7-414EA772D80E}"/>
              </a:ext>
            </a:extLst>
          </p:cNvPr>
          <p:cNvSpPr txBox="1"/>
          <p:nvPr/>
        </p:nvSpPr>
        <p:spPr>
          <a:xfrm>
            <a:off x="9123294" y="2365271"/>
            <a:ext cx="2713983" cy="369332"/>
          </a:xfrm>
          <a:prstGeom prst="rect">
            <a:avLst/>
          </a:prstGeom>
          <a:noFill/>
        </p:spPr>
        <p:txBody>
          <a:bodyPr wrap="square">
            <a:spAutoFit/>
          </a:bodyPr>
          <a:lstStyle/>
          <a:p>
            <a:r>
              <a:rPr lang="en-IN" sz="1800" b="0" dirty="0">
                <a:solidFill>
                  <a:srgbClr val="001080"/>
                </a:solidFill>
                <a:effectLst/>
                <a:latin typeface="Consolas" panose="020B0609020204030204" pitchFamily="49" charset="0"/>
              </a:rPr>
              <a:t>(a</a:t>
            </a:r>
            <a:r>
              <a:rPr lang="en-IN" sz="1800" b="0" dirty="0">
                <a:solidFill>
                  <a:srgbClr val="000000"/>
                </a:solidFill>
                <a:effectLst/>
                <a:latin typeface="Consolas" panose="020B0609020204030204" pitchFamily="49" charset="0"/>
              </a:rPr>
              <a:t>, </a:t>
            </a:r>
            <a:r>
              <a:rPr lang="en-IN" sz="1800" b="0" dirty="0">
                <a:solidFill>
                  <a:srgbClr val="001080"/>
                </a:solidFill>
                <a:effectLst/>
                <a:latin typeface="Consolas" panose="020B0609020204030204" pitchFamily="49" charset="0"/>
              </a:rPr>
              <a:t>b</a:t>
            </a:r>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=&gt;</a:t>
            </a:r>
            <a:r>
              <a:rPr lang="en-IN" sz="1800" b="0" dirty="0">
                <a:solidFill>
                  <a:srgbClr val="000000"/>
                </a:solidFill>
                <a:effectLst/>
                <a:latin typeface="Consolas" panose="020B0609020204030204" pitchFamily="49" charset="0"/>
              </a:rPr>
              <a:t> </a:t>
            </a:r>
            <a:r>
              <a:rPr lang="en-IN" sz="1800" b="0" dirty="0">
                <a:solidFill>
                  <a:srgbClr val="001080"/>
                </a:solidFill>
                <a:effectLst/>
                <a:latin typeface="Consolas" panose="020B0609020204030204" pitchFamily="49" charset="0"/>
              </a:rPr>
              <a:t>a</a:t>
            </a:r>
            <a:r>
              <a:rPr lang="en-IN" sz="1800" b="0" dirty="0">
                <a:solidFill>
                  <a:srgbClr val="000000"/>
                </a:solidFill>
                <a:effectLst/>
                <a:latin typeface="Consolas" panose="020B0609020204030204" pitchFamily="49" charset="0"/>
              </a:rPr>
              <a:t> - </a:t>
            </a:r>
            <a:r>
              <a:rPr lang="en-IN" sz="1800" b="0" dirty="0">
                <a:solidFill>
                  <a:srgbClr val="001080"/>
                </a:solidFill>
                <a:effectLst/>
                <a:latin typeface="Consolas" panose="020B0609020204030204" pitchFamily="49" charset="0"/>
              </a:rPr>
              <a:t>b</a:t>
            </a:r>
            <a:endParaRPr lang="en-IN" dirty="0"/>
          </a:p>
        </p:txBody>
      </p:sp>
      <p:cxnSp>
        <p:nvCxnSpPr>
          <p:cNvPr id="11" name="Straight Arrow Connector 10">
            <a:extLst>
              <a:ext uri="{FF2B5EF4-FFF2-40B4-BE49-F238E27FC236}">
                <a16:creationId xmlns:a16="http://schemas.microsoft.com/office/drawing/2014/main" id="{B1BC4D9F-BD75-C47D-130A-71F35B42672F}"/>
              </a:ext>
            </a:extLst>
          </p:cNvPr>
          <p:cNvCxnSpPr/>
          <p:nvPr/>
        </p:nvCxnSpPr>
        <p:spPr>
          <a:xfrm>
            <a:off x="8786191" y="1928191"/>
            <a:ext cx="844826" cy="55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3D15EA9-5A18-6FD9-EDC4-E6A13EEE859B}"/>
              </a:ext>
            </a:extLst>
          </p:cNvPr>
          <p:cNvSpPr txBox="1"/>
          <p:nvPr/>
        </p:nvSpPr>
        <p:spPr>
          <a:xfrm>
            <a:off x="10215199" y="1132289"/>
            <a:ext cx="2713983" cy="646331"/>
          </a:xfrm>
          <a:prstGeom prst="rect">
            <a:avLst/>
          </a:prstGeom>
          <a:noFill/>
        </p:spPr>
        <p:txBody>
          <a:bodyPr wrap="square">
            <a:spAutoFit/>
          </a:bodyPr>
          <a:lstStyle/>
          <a:p>
            <a:r>
              <a:rPr lang="en-IN" sz="1800" b="0" dirty="0">
                <a:solidFill>
                  <a:srgbClr val="001080"/>
                </a:solidFill>
                <a:effectLst/>
                <a:latin typeface="Consolas" panose="020B0609020204030204" pitchFamily="49" charset="0"/>
              </a:rPr>
              <a:t>(a</a:t>
            </a:r>
            <a:r>
              <a:rPr lang="en-IN" sz="1800" b="0" dirty="0">
                <a:solidFill>
                  <a:srgbClr val="000000"/>
                </a:solidFill>
                <a:effectLst/>
                <a:latin typeface="Consolas" panose="020B0609020204030204" pitchFamily="49" charset="0"/>
              </a:rPr>
              <a:t>, </a:t>
            </a:r>
            <a:r>
              <a:rPr lang="en-IN" sz="1800" b="0" dirty="0">
                <a:solidFill>
                  <a:srgbClr val="001080"/>
                </a:solidFill>
                <a:effectLst/>
                <a:latin typeface="Consolas" panose="020B0609020204030204" pitchFamily="49" charset="0"/>
              </a:rPr>
              <a:t>b</a:t>
            </a:r>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=&gt;</a:t>
            </a:r>
            <a:r>
              <a:rPr lang="en-IN" sz="1800" b="0" dirty="0">
                <a:solidFill>
                  <a:srgbClr val="000000"/>
                </a:solidFill>
                <a:effectLst/>
                <a:latin typeface="Consolas" panose="020B0609020204030204" pitchFamily="49" charset="0"/>
              </a:rPr>
              <a:t> </a:t>
            </a:r>
            <a:r>
              <a:rPr lang="en-IN" sz="1800" b="0" dirty="0">
                <a:solidFill>
                  <a:srgbClr val="001080"/>
                </a:solidFill>
                <a:effectLst/>
                <a:latin typeface="Consolas" panose="020B0609020204030204" pitchFamily="49" charset="0"/>
              </a:rPr>
              <a:t>ascii value</a:t>
            </a:r>
            <a:endParaRPr lang="en-IN" dirty="0"/>
          </a:p>
        </p:txBody>
      </p:sp>
      <p:cxnSp>
        <p:nvCxnSpPr>
          <p:cNvPr id="14" name="Straight Arrow Connector 13">
            <a:extLst>
              <a:ext uri="{FF2B5EF4-FFF2-40B4-BE49-F238E27FC236}">
                <a16:creationId xmlns:a16="http://schemas.microsoft.com/office/drawing/2014/main" id="{82C5F35F-FC6E-FFA1-E1E7-5129BF2B0011}"/>
              </a:ext>
            </a:extLst>
          </p:cNvPr>
          <p:cNvCxnSpPr/>
          <p:nvPr/>
        </p:nvCxnSpPr>
        <p:spPr>
          <a:xfrm flipV="1">
            <a:off x="8895522" y="1505061"/>
            <a:ext cx="1294414" cy="43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92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FF09-D0E2-48CF-945C-29E7DD9638E2}"/>
              </a:ext>
            </a:extLst>
          </p:cNvPr>
          <p:cNvSpPr>
            <a:spLocks noGrp="1"/>
          </p:cNvSpPr>
          <p:nvPr>
            <p:ph type="title"/>
          </p:nvPr>
        </p:nvSpPr>
        <p:spPr>
          <a:xfrm>
            <a:off x="4929351" y="-86819"/>
            <a:ext cx="7181193" cy="517744"/>
          </a:xfrm>
        </p:spPr>
        <p:txBody>
          <a:bodyPr>
            <a:normAutofit fontScale="90000"/>
          </a:bodyPr>
          <a:lstStyle/>
          <a:p>
            <a:r>
              <a:rPr lang="en-IN" dirty="0"/>
              <a:t>map</a:t>
            </a:r>
          </a:p>
        </p:txBody>
      </p:sp>
      <p:sp>
        <p:nvSpPr>
          <p:cNvPr id="3" name="Content Placeholder 2">
            <a:extLst>
              <a:ext uri="{FF2B5EF4-FFF2-40B4-BE49-F238E27FC236}">
                <a16:creationId xmlns:a16="http://schemas.microsoft.com/office/drawing/2014/main" id="{1E038E16-A6AD-4D14-A874-E0873F418588}"/>
              </a:ext>
            </a:extLst>
          </p:cNvPr>
          <p:cNvSpPr>
            <a:spLocks noGrp="1"/>
          </p:cNvSpPr>
          <p:nvPr>
            <p:ph idx="1"/>
          </p:nvPr>
        </p:nvSpPr>
        <p:spPr>
          <a:xfrm>
            <a:off x="0" y="2506662"/>
            <a:ext cx="10515600" cy="4351338"/>
          </a:xfrm>
        </p:spPr>
        <p:txBody>
          <a:bodyPr/>
          <a:lstStyle/>
          <a:p>
            <a:pPr marL="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16</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pass a function to map</a:t>
            </a:r>
            <a:endParaRPr lang="en-US" b="0" dirty="0">
              <a:solidFill>
                <a:srgbClr val="000000"/>
              </a:solidFill>
              <a:effectLst/>
              <a:latin typeface="Consolas" panose="020B0609020204030204" pitchFamily="49" charset="0"/>
            </a:endParaRPr>
          </a:p>
          <a:p>
            <a:pPr marL="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map1</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map</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map1</a:t>
            </a:r>
            <a:r>
              <a:rPr lang="en-US" b="0" dirty="0">
                <a:solidFill>
                  <a:srgbClr val="000000"/>
                </a:solidFill>
                <a:effectLst/>
                <a:latin typeface="Consolas" panose="020B0609020204030204" pitchFamily="49" charset="0"/>
              </a:rPr>
              <a:t>);</a:t>
            </a:r>
          </a:p>
          <a:p>
            <a:pPr marL="0" indent="0">
              <a:buNone/>
            </a:pPr>
            <a:r>
              <a:rPr lang="en-US" b="0" dirty="0">
                <a:solidFill>
                  <a:srgbClr val="008000"/>
                </a:solidFill>
                <a:effectLst/>
                <a:latin typeface="Consolas" panose="020B0609020204030204" pitchFamily="49" charset="0"/>
              </a:rPr>
              <a:t>// expected output: Array [2, 8, 18, 32]</a:t>
            </a:r>
            <a:endParaRPr lang="en-US" b="0" dirty="0">
              <a:solidFill>
                <a:srgbClr val="000000"/>
              </a:solidFill>
              <a:effectLst/>
              <a:latin typeface="Consolas" panose="020B0609020204030204" pitchFamily="49" charset="0"/>
            </a:endParaRPr>
          </a:p>
          <a:p>
            <a:pPr marL="0" indent="0">
              <a:buNone/>
            </a:pPr>
            <a:endParaRPr lang="en-IN" dirty="0"/>
          </a:p>
        </p:txBody>
      </p:sp>
      <p:sp>
        <p:nvSpPr>
          <p:cNvPr id="5" name="Rectangle 1">
            <a:extLst>
              <a:ext uri="{FF2B5EF4-FFF2-40B4-BE49-F238E27FC236}">
                <a16:creationId xmlns:a16="http://schemas.microsoft.com/office/drawing/2014/main" id="{8D83F961-E397-43C9-B777-298A03068C0C}"/>
              </a:ext>
            </a:extLst>
          </p:cNvPr>
          <p:cNvSpPr>
            <a:spLocks noChangeArrowheads="1"/>
          </p:cNvSpPr>
          <p:nvPr/>
        </p:nvSpPr>
        <p:spPr bwMode="auto">
          <a:xfrm>
            <a:off x="1" y="754196"/>
            <a:ext cx="11487806"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The </a:t>
            </a:r>
            <a:r>
              <a:rPr kumimoji="0" lang="en-US" altLang="en-US" sz="1400" b="1" i="0" u="none" strike="noStrike" cap="none" normalizeH="0" baseline="0" dirty="0">
                <a:ln>
                  <a:noFill/>
                </a:ln>
                <a:solidFill>
                  <a:srgbClr val="333333"/>
                </a:solidFill>
                <a:effectLst/>
                <a:latin typeface="Consolas" panose="020B0609020204030204" pitchFamily="49" charset="0"/>
                <a:cs typeface="Arial" panose="020B0604020202020204" pitchFamily="34" charset="0"/>
              </a:rPr>
              <a:t>map()</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method </a:t>
            </a:r>
            <a:r>
              <a:rPr kumimoji="0" lang="en-US" altLang="en-US"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creates a new array</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populated with the results of calling a provided function on every element in the calling array.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67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870B-5096-4467-A546-D5F481E82338}"/>
              </a:ext>
            </a:extLst>
          </p:cNvPr>
          <p:cNvSpPr>
            <a:spLocks noGrp="1"/>
          </p:cNvSpPr>
          <p:nvPr>
            <p:ph type="title"/>
          </p:nvPr>
        </p:nvSpPr>
        <p:spPr>
          <a:xfrm>
            <a:off x="1122106" y="0"/>
            <a:ext cx="9947787" cy="519778"/>
          </a:xfrm>
        </p:spPr>
        <p:txBody>
          <a:bodyPr>
            <a:normAutofit fontScale="90000"/>
          </a:bodyPr>
          <a:lstStyle/>
          <a:p>
            <a:r>
              <a:rPr lang="en-IN" dirty="0"/>
              <a:t>Anonymous function</a:t>
            </a:r>
          </a:p>
        </p:txBody>
      </p:sp>
      <p:sp>
        <p:nvSpPr>
          <p:cNvPr id="3" name="Content Placeholder 2">
            <a:extLst>
              <a:ext uri="{FF2B5EF4-FFF2-40B4-BE49-F238E27FC236}">
                <a16:creationId xmlns:a16="http://schemas.microsoft.com/office/drawing/2014/main" id="{41DF460A-43CA-4D49-AD57-B2DA87E1A150}"/>
              </a:ext>
            </a:extLst>
          </p:cNvPr>
          <p:cNvSpPr>
            <a:spLocks noGrp="1"/>
          </p:cNvSpPr>
          <p:nvPr>
            <p:ph idx="1"/>
          </p:nvPr>
        </p:nvSpPr>
        <p:spPr>
          <a:xfrm>
            <a:off x="353962" y="766916"/>
            <a:ext cx="5456904" cy="5410047"/>
          </a:xfrm>
        </p:spPr>
        <p:txBody>
          <a:bodyPr>
            <a:normAutofit/>
          </a:bodyPr>
          <a:lstStyle/>
          <a:p>
            <a:pPr marL="0" indent="0">
              <a:buNone/>
            </a:pPr>
            <a:r>
              <a:rPr lang="en-IN" sz="1400" dirty="0"/>
              <a:t>&lt;script&gt;</a:t>
            </a:r>
          </a:p>
          <a:p>
            <a:pPr marL="0" indent="0">
              <a:buNone/>
            </a:pPr>
            <a:r>
              <a:rPr lang="en-IN" sz="1400" dirty="0"/>
              <a:t>var go= function ()</a:t>
            </a:r>
          </a:p>
          <a:p>
            <a:pPr marL="0" indent="0">
              <a:buNone/>
            </a:pPr>
            <a:r>
              <a:rPr lang="en-IN" sz="1400" dirty="0"/>
              <a:t>            {   return "This is a String";</a:t>
            </a:r>
          </a:p>
          <a:p>
            <a:pPr marL="0" indent="0">
              <a:buNone/>
            </a:pPr>
            <a:r>
              <a:rPr lang="en-IN" sz="1400" dirty="0"/>
              <a:t>              }</a:t>
            </a:r>
          </a:p>
          <a:p>
            <a:pPr marL="0" indent="0">
              <a:buNone/>
            </a:pPr>
            <a:r>
              <a:rPr lang="en-IN" sz="1400" dirty="0"/>
              <a:t>var </a:t>
            </a:r>
            <a:r>
              <a:rPr lang="en-IN" sz="1400" dirty="0" err="1"/>
              <a:t>testStr</a:t>
            </a:r>
            <a:r>
              <a:rPr lang="en-IN" sz="1400" dirty="0"/>
              <a:t> = go();      // </a:t>
            </a:r>
            <a:r>
              <a:rPr lang="en-IN" sz="1400" dirty="0" err="1"/>
              <a:t>testStr</a:t>
            </a:r>
            <a:r>
              <a:rPr lang="en-IN" sz="1400" dirty="0"/>
              <a:t> </a:t>
            </a:r>
            <a:r>
              <a:rPr lang="en-IN" sz="1400" dirty="0" err="1"/>
              <a:t>contians</a:t>
            </a:r>
            <a:r>
              <a:rPr lang="en-IN" sz="1400" dirty="0"/>
              <a:t> "This is a string"</a:t>
            </a:r>
          </a:p>
          <a:p>
            <a:pPr marL="0" indent="0">
              <a:buNone/>
            </a:pPr>
            <a:r>
              <a:rPr lang="en-IN" sz="1400" dirty="0" err="1"/>
              <a:t>document.write</a:t>
            </a:r>
            <a:r>
              <a:rPr lang="en-IN" sz="1400" dirty="0"/>
              <a:t>(</a:t>
            </a:r>
            <a:r>
              <a:rPr lang="en-IN" sz="1400" dirty="0" err="1"/>
              <a:t>testStr</a:t>
            </a:r>
            <a:r>
              <a:rPr lang="en-IN" sz="1400" dirty="0"/>
              <a:t>);</a:t>
            </a:r>
          </a:p>
          <a:p>
            <a:pPr marL="0" indent="0">
              <a:buNone/>
            </a:pPr>
            <a:endParaRPr lang="en-IN" sz="1400" dirty="0"/>
          </a:p>
          <a:p>
            <a:pPr marL="0" indent="0">
              <a:buNone/>
            </a:pPr>
            <a:r>
              <a:rPr lang="en-IN" sz="1400" dirty="0"/>
              <a:t>var </a:t>
            </a:r>
            <a:r>
              <a:rPr lang="en-IN" sz="1400" dirty="0" err="1"/>
              <a:t>testCopy</a:t>
            </a:r>
            <a:r>
              <a:rPr lang="en-IN" sz="1400" dirty="0"/>
              <a:t> =go;      // </a:t>
            </a:r>
            <a:r>
              <a:rPr lang="en-IN" sz="1400" dirty="0" err="1"/>
              <a:t>testCopy</a:t>
            </a:r>
            <a:r>
              <a:rPr lang="en-IN" sz="1400" dirty="0"/>
              <a:t> is a pointer to the  function()</a:t>
            </a:r>
          </a:p>
          <a:p>
            <a:pPr marL="0" indent="0">
              <a:buNone/>
            </a:pPr>
            <a:r>
              <a:rPr lang="en-IN" sz="1400" dirty="0"/>
              <a:t>var testing = </a:t>
            </a:r>
            <a:r>
              <a:rPr lang="en-IN" sz="1400" dirty="0" err="1"/>
              <a:t>testCopy</a:t>
            </a:r>
            <a:r>
              <a:rPr lang="en-IN" sz="1400" dirty="0"/>
              <a:t>(); // testing contains "This is a string"</a:t>
            </a:r>
          </a:p>
          <a:p>
            <a:pPr marL="0" indent="0">
              <a:buNone/>
            </a:pPr>
            <a:r>
              <a:rPr lang="en-IN" sz="1400" dirty="0" err="1"/>
              <a:t>document.write</a:t>
            </a:r>
            <a:r>
              <a:rPr lang="en-IN" sz="1400" dirty="0"/>
              <a:t>(testing);</a:t>
            </a:r>
          </a:p>
          <a:p>
            <a:pPr marL="0" indent="0">
              <a:buNone/>
            </a:pPr>
            <a:r>
              <a:rPr lang="en-IN" sz="1400" dirty="0"/>
              <a:t>&lt;/script&gt;</a:t>
            </a:r>
          </a:p>
        </p:txBody>
      </p:sp>
      <p:sp>
        <p:nvSpPr>
          <p:cNvPr id="4" name="TextBox 3">
            <a:extLst>
              <a:ext uri="{FF2B5EF4-FFF2-40B4-BE49-F238E27FC236}">
                <a16:creationId xmlns:a16="http://schemas.microsoft.com/office/drawing/2014/main" id="{C4E63A28-DF38-4EFB-A300-9334E09F6BA1}"/>
              </a:ext>
            </a:extLst>
          </p:cNvPr>
          <p:cNvSpPr txBox="1"/>
          <p:nvPr/>
        </p:nvSpPr>
        <p:spPr>
          <a:xfrm>
            <a:off x="6263148" y="108154"/>
            <a:ext cx="5574890" cy="4801314"/>
          </a:xfrm>
          <a:prstGeom prst="rect">
            <a:avLst/>
          </a:prstGeom>
          <a:noFill/>
        </p:spPr>
        <p:txBody>
          <a:bodyPr wrap="square" rtlCol="0">
            <a:spAutoFit/>
          </a:bodyPr>
          <a:lstStyle/>
          <a:p>
            <a:pPr marL="285750" indent="-285750">
              <a:buFont typeface="Arial" panose="020B0604020202020204" pitchFamily="34" charset="0"/>
              <a:buChar char="•"/>
            </a:pPr>
            <a:r>
              <a:rPr lang="en-IN" dirty="0"/>
              <a:t>In Java Script you can assign function definition to a variable.</a:t>
            </a:r>
          </a:p>
          <a:p>
            <a:pPr marL="285750" indent="-285750">
              <a:buFont typeface="Arial" panose="020B0604020202020204" pitchFamily="34" charset="0"/>
              <a:buChar char="•"/>
            </a:pPr>
            <a:r>
              <a:rPr lang="en-IN" dirty="0"/>
              <a:t>go  is a variable which is pointing to anonymous function.</a:t>
            </a:r>
          </a:p>
          <a:p>
            <a:pPr marL="285750" indent="-285750">
              <a:buFont typeface="Arial" panose="020B0604020202020204" pitchFamily="34" charset="0"/>
              <a:buChar char="•"/>
            </a:pPr>
            <a:r>
              <a:rPr lang="en-IN" dirty="0"/>
              <a:t>Try </a:t>
            </a:r>
            <a:r>
              <a:rPr lang="en-IN" dirty="0" err="1"/>
              <a:t>document.write</a:t>
            </a:r>
            <a:r>
              <a:rPr lang="en-IN" dirty="0"/>
              <a:t>(go) it will print function definition</a:t>
            </a:r>
          </a:p>
          <a:p>
            <a:endParaRPr lang="en-IN" dirty="0"/>
          </a:p>
          <a:p>
            <a:pPr marL="285750" indent="-285750">
              <a:buFont typeface="Arial" panose="020B0604020202020204" pitchFamily="34" charset="0"/>
              <a:buChar char="•"/>
            </a:pPr>
            <a:r>
              <a:rPr lang="en-IN" dirty="0"/>
              <a:t>How to call anonymous function?</a:t>
            </a:r>
          </a:p>
          <a:p>
            <a:r>
              <a:rPr lang="en-IN" dirty="0"/>
              <a:t>Ans: Just put parenthesis  “()” after variable pointing to function </a:t>
            </a:r>
            <a:r>
              <a:rPr lang="en-IN" dirty="0" err="1"/>
              <a:t>eg.</a:t>
            </a:r>
            <a:r>
              <a:rPr lang="en-IN" dirty="0"/>
              <a:t> go();</a:t>
            </a:r>
          </a:p>
          <a:p>
            <a:endParaRPr lang="en-IN" dirty="0"/>
          </a:p>
          <a:p>
            <a:pPr marL="285750" indent="-285750">
              <a:buFont typeface="Arial" panose="020B0604020202020204" pitchFamily="34" charset="0"/>
              <a:buChar char="•"/>
            </a:pPr>
            <a:r>
              <a:rPr lang="en-IN" dirty="0"/>
              <a:t>Can we assign function pointer variable to another variable?</a:t>
            </a:r>
          </a:p>
          <a:p>
            <a:r>
              <a:rPr lang="en-IN" dirty="0"/>
              <a:t>Ans: yes in our example we have assign go to variable </a:t>
            </a:r>
            <a:r>
              <a:rPr lang="en-IN" dirty="0" err="1"/>
              <a:t>testCopy</a:t>
            </a:r>
            <a:r>
              <a:rPr lang="en-IN" dirty="0"/>
              <a:t>. Observe </a:t>
            </a:r>
            <a:r>
              <a:rPr lang="en-IN" sz="1800" dirty="0"/>
              <a:t>var </a:t>
            </a:r>
            <a:r>
              <a:rPr lang="en-IN" sz="1800" dirty="0" err="1"/>
              <a:t>testCopy</a:t>
            </a:r>
            <a:r>
              <a:rPr lang="en-IN" sz="1800" dirty="0"/>
              <a:t> =go;  in this line no  parenthesis “()”  </a:t>
            </a:r>
            <a:r>
              <a:rPr lang="en-IN" dirty="0"/>
              <a:t>after go</a:t>
            </a:r>
          </a:p>
          <a:p>
            <a:endParaRPr lang="en-IN" dirty="0"/>
          </a:p>
          <a:p>
            <a:endParaRPr lang="en-IN" dirty="0"/>
          </a:p>
        </p:txBody>
      </p:sp>
      <p:sp>
        <p:nvSpPr>
          <p:cNvPr id="5" name="Rectangle 4">
            <a:extLst>
              <a:ext uri="{FF2B5EF4-FFF2-40B4-BE49-F238E27FC236}">
                <a16:creationId xmlns:a16="http://schemas.microsoft.com/office/drawing/2014/main" id="{EC27059B-D0AF-4569-A401-B75DA61C5D62}"/>
              </a:ext>
            </a:extLst>
          </p:cNvPr>
          <p:cNvSpPr/>
          <p:nvPr/>
        </p:nvSpPr>
        <p:spPr>
          <a:xfrm>
            <a:off x="905182" y="4803680"/>
            <a:ext cx="490384" cy="42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FC141F-537C-4DB2-A785-484DB35D56D4}"/>
              </a:ext>
            </a:extLst>
          </p:cNvPr>
          <p:cNvSpPr txBox="1"/>
          <p:nvPr/>
        </p:nvSpPr>
        <p:spPr>
          <a:xfrm>
            <a:off x="884903" y="4434348"/>
            <a:ext cx="462116" cy="369332"/>
          </a:xfrm>
          <a:prstGeom prst="rect">
            <a:avLst/>
          </a:prstGeom>
          <a:noFill/>
        </p:spPr>
        <p:txBody>
          <a:bodyPr wrap="square" rtlCol="0">
            <a:spAutoFit/>
          </a:bodyPr>
          <a:lstStyle/>
          <a:p>
            <a:r>
              <a:rPr lang="en-IN" dirty="0"/>
              <a:t>go</a:t>
            </a:r>
          </a:p>
        </p:txBody>
      </p:sp>
      <p:sp>
        <p:nvSpPr>
          <p:cNvPr id="8" name="Rectangle 7">
            <a:extLst>
              <a:ext uri="{FF2B5EF4-FFF2-40B4-BE49-F238E27FC236}">
                <a16:creationId xmlns:a16="http://schemas.microsoft.com/office/drawing/2014/main" id="{70783BC1-7F1A-4D57-BCF4-2F95D3F4CB54}"/>
              </a:ext>
            </a:extLst>
          </p:cNvPr>
          <p:cNvSpPr/>
          <p:nvPr/>
        </p:nvSpPr>
        <p:spPr>
          <a:xfrm>
            <a:off x="1946785" y="4434348"/>
            <a:ext cx="1730480" cy="12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dirty="0"/>
              <a:t>function ()</a:t>
            </a:r>
          </a:p>
          <a:p>
            <a:pPr marL="0" indent="0">
              <a:buNone/>
            </a:pPr>
            <a:r>
              <a:rPr lang="en-IN" sz="1800" dirty="0"/>
              <a:t>            {   return "This is a String";</a:t>
            </a:r>
          </a:p>
          <a:p>
            <a:pPr marL="0" indent="0">
              <a:buNone/>
            </a:pPr>
            <a:r>
              <a:rPr lang="en-IN" sz="1800" dirty="0"/>
              <a:t>              }</a:t>
            </a:r>
          </a:p>
        </p:txBody>
      </p:sp>
      <p:cxnSp>
        <p:nvCxnSpPr>
          <p:cNvPr id="10" name="Straight Arrow Connector 9">
            <a:extLst>
              <a:ext uri="{FF2B5EF4-FFF2-40B4-BE49-F238E27FC236}">
                <a16:creationId xmlns:a16="http://schemas.microsoft.com/office/drawing/2014/main" id="{3D44E919-874B-45D9-B9B4-C31C6B486141}"/>
              </a:ext>
            </a:extLst>
          </p:cNvPr>
          <p:cNvCxnSpPr>
            <a:stCxn id="5" idx="3"/>
          </p:cNvCxnSpPr>
          <p:nvPr/>
        </p:nvCxnSpPr>
        <p:spPr>
          <a:xfrm flipV="1">
            <a:off x="1395566" y="4857136"/>
            <a:ext cx="403735" cy="15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9B65F8-B612-4832-A126-ECBED6F02F27}"/>
              </a:ext>
            </a:extLst>
          </p:cNvPr>
          <p:cNvSpPr/>
          <p:nvPr/>
        </p:nvSpPr>
        <p:spPr>
          <a:xfrm>
            <a:off x="1010877" y="5435622"/>
            <a:ext cx="490384" cy="42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6644535-AA70-4874-B5E5-059466A44E74}"/>
              </a:ext>
            </a:extLst>
          </p:cNvPr>
          <p:cNvSpPr txBox="1"/>
          <p:nvPr/>
        </p:nvSpPr>
        <p:spPr>
          <a:xfrm>
            <a:off x="63297" y="5333220"/>
            <a:ext cx="1087077" cy="369332"/>
          </a:xfrm>
          <a:prstGeom prst="rect">
            <a:avLst/>
          </a:prstGeom>
          <a:noFill/>
        </p:spPr>
        <p:txBody>
          <a:bodyPr wrap="square" rtlCol="0">
            <a:spAutoFit/>
          </a:bodyPr>
          <a:lstStyle/>
          <a:p>
            <a:r>
              <a:rPr lang="en-IN" dirty="0" err="1"/>
              <a:t>testCopy</a:t>
            </a:r>
            <a:endParaRPr lang="en-IN" dirty="0"/>
          </a:p>
        </p:txBody>
      </p:sp>
      <p:cxnSp>
        <p:nvCxnSpPr>
          <p:cNvPr id="15" name="Straight Arrow Connector 14">
            <a:extLst>
              <a:ext uri="{FF2B5EF4-FFF2-40B4-BE49-F238E27FC236}">
                <a16:creationId xmlns:a16="http://schemas.microsoft.com/office/drawing/2014/main" id="{875CCD7F-CE4C-497E-9DBB-15D27F8EEA92}"/>
              </a:ext>
            </a:extLst>
          </p:cNvPr>
          <p:cNvCxnSpPr>
            <a:cxnSpLocks/>
          </p:cNvCxnSpPr>
          <p:nvPr/>
        </p:nvCxnSpPr>
        <p:spPr>
          <a:xfrm flipV="1">
            <a:off x="1606651" y="5323576"/>
            <a:ext cx="266392" cy="22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405410C-B88E-4547-9A55-01029D9E79C0}"/>
              </a:ext>
            </a:extLst>
          </p:cNvPr>
          <p:cNvSpPr/>
          <p:nvPr/>
        </p:nvSpPr>
        <p:spPr>
          <a:xfrm>
            <a:off x="4122789" y="5286128"/>
            <a:ext cx="1548582" cy="5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This is a String</a:t>
            </a:r>
            <a:endParaRPr lang="en-IN" dirty="0"/>
          </a:p>
        </p:txBody>
      </p:sp>
      <p:sp>
        <p:nvSpPr>
          <p:cNvPr id="21" name="TextBox 20">
            <a:extLst>
              <a:ext uri="{FF2B5EF4-FFF2-40B4-BE49-F238E27FC236}">
                <a16:creationId xmlns:a16="http://schemas.microsoft.com/office/drawing/2014/main" id="{F1D9235C-28D3-40A3-BA8B-0850B26B13B1}"/>
              </a:ext>
            </a:extLst>
          </p:cNvPr>
          <p:cNvSpPr txBox="1"/>
          <p:nvPr/>
        </p:nvSpPr>
        <p:spPr>
          <a:xfrm>
            <a:off x="4517922" y="3833293"/>
            <a:ext cx="968478" cy="369332"/>
          </a:xfrm>
          <a:prstGeom prst="rect">
            <a:avLst/>
          </a:prstGeom>
          <a:noFill/>
        </p:spPr>
        <p:txBody>
          <a:bodyPr wrap="square" rtlCol="0">
            <a:spAutoFit/>
          </a:bodyPr>
          <a:lstStyle/>
          <a:p>
            <a:r>
              <a:rPr lang="en-IN" dirty="0" err="1"/>
              <a:t>testStr</a:t>
            </a:r>
            <a:endParaRPr lang="en-IN" dirty="0"/>
          </a:p>
        </p:txBody>
      </p:sp>
      <p:sp>
        <p:nvSpPr>
          <p:cNvPr id="23" name="Rectangle 22">
            <a:extLst>
              <a:ext uri="{FF2B5EF4-FFF2-40B4-BE49-F238E27FC236}">
                <a16:creationId xmlns:a16="http://schemas.microsoft.com/office/drawing/2014/main" id="{0F19141C-5809-4688-A70B-50257145CEF2}"/>
              </a:ext>
            </a:extLst>
          </p:cNvPr>
          <p:cNvSpPr/>
          <p:nvPr/>
        </p:nvSpPr>
        <p:spPr>
          <a:xfrm>
            <a:off x="4336026" y="4161441"/>
            <a:ext cx="1548582" cy="5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This is a String</a:t>
            </a:r>
            <a:endParaRPr lang="en-IN" dirty="0"/>
          </a:p>
        </p:txBody>
      </p:sp>
      <p:sp>
        <p:nvSpPr>
          <p:cNvPr id="25" name="TextBox 24">
            <a:extLst>
              <a:ext uri="{FF2B5EF4-FFF2-40B4-BE49-F238E27FC236}">
                <a16:creationId xmlns:a16="http://schemas.microsoft.com/office/drawing/2014/main" id="{8760F39C-40D5-423B-9294-4151EFDD887A}"/>
              </a:ext>
            </a:extLst>
          </p:cNvPr>
          <p:cNvSpPr txBox="1"/>
          <p:nvPr/>
        </p:nvSpPr>
        <p:spPr>
          <a:xfrm>
            <a:off x="4215580" y="4963888"/>
            <a:ext cx="968478" cy="369332"/>
          </a:xfrm>
          <a:prstGeom prst="rect">
            <a:avLst/>
          </a:prstGeom>
          <a:noFill/>
        </p:spPr>
        <p:txBody>
          <a:bodyPr wrap="square" rtlCol="0">
            <a:spAutoFit/>
          </a:bodyPr>
          <a:lstStyle/>
          <a:p>
            <a:r>
              <a:rPr lang="en-IN" dirty="0"/>
              <a:t>testing</a:t>
            </a:r>
          </a:p>
        </p:txBody>
      </p:sp>
    </p:spTree>
    <p:extLst>
      <p:ext uri="{BB962C8B-B14F-4D97-AF65-F5344CB8AC3E}">
        <p14:creationId xmlns:p14="http://schemas.microsoft.com/office/powerpoint/2010/main" val="31977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7848-9298-494A-B805-48B2A2711A20}"/>
              </a:ext>
            </a:extLst>
          </p:cNvPr>
          <p:cNvSpPr>
            <a:spLocks noGrp="1"/>
          </p:cNvSpPr>
          <p:nvPr>
            <p:ph type="title"/>
          </p:nvPr>
        </p:nvSpPr>
        <p:spPr>
          <a:xfrm>
            <a:off x="1111045" y="0"/>
            <a:ext cx="10242755" cy="598436"/>
          </a:xfrm>
        </p:spPr>
        <p:txBody>
          <a:bodyPr>
            <a:normAutofit fontScale="90000"/>
          </a:bodyPr>
          <a:lstStyle/>
          <a:p>
            <a:r>
              <a:rPr lang="en-IN" dirty="0"/>
              <a:t>Can we pass name of function in function call</a:t>
            </a:r>
          </a:p>
        </p:txBody>
      </p:sp>
      <p:sp>
        <p:nvSpPr>
          <p:cNvPr id="3" name="Content Placeholder 2">
            <a:extLst>
              <a:ext uri="{FF2B5EF4-FFF2-40B4-BE49-F238E27FC236}">
                <a16:creationId xmlns:a16="http://schemas.microsoft.com/office/drawing/2014/main" id="{DBED2807-2F36-4379-A603-9723676D43C4}"/>
              </a:ext>
            </a:extLst>
          </p:cNvPr>
          <p:cNvSpPr>
            <a:spLocks noGrp="1"/>
          </p:cNvSpPr>
          <p:nvPr>
            <p:ph idx="1"/>
          </p:nvPr>
        </p:nvSpPr>
        <p:spPr>
          <a:xfrm>
            <a:off x="157317" y="727587"/>
            <a:ext cx="3362632" cy="5449376"/>
          </a:xfrm>
        </p:spPr>
        <p:txBody>
          <a:bodyPr>
            <a:normAutofit fontScale="55000" lnSpcReduction="20000"/>
          </a:bodyPr>
          <a:lstStyle/>
          <a:p>
            <a:pPr marL="0" indent="0">
              <a:buNone/>
            </a:pPr>
            <a:r>
              <a:rPr lang="en-US" dirty="0"/>
              <a:t>&lt;script&gt;</a:t>
            </a:r>
          </a:p>
          <a:p>
            <a:pPr marL="0" indent="0">
              <a:buNone/>
            </a:pPr>
            <a:r>
              <a:rPr lang="en-US" dirty="0"/>
              <a:t>let s=function(a){</a:t>
            </a:r>
          </a:p>
          <a:p>
            <a:pPr marL="0" indent="0">
              <a:buNone/>
            </a:pPr>
            <a:r>
              <a:rPr lang="en-US" dirty="0"/>
              <a:t>        return a*a</a:t>
            </a:r>
          </a:p>
          <a:p>
            <a:pPr marL="0" indent="0">
              <a:buNone/>
            </a:pPr>
            <a:r>
              <a:rPr lang="en-US" dirty="0"/>
              <a:t>          }</a:t>
            </a:r>
          </a:p>
          <a:p>
            <a:pPr marL="0" indent="0">
              <a:buNone/>
            </a:pPr>
            <a:endParaRPr lang="en-US" dirty="0"/>
          </a:p>
          <a:p>
            <a:pPr marL="0" indent="0">
              <a:buNone/>
            </a:pPr>
            <a:r>
              <a:rPr lang="en-US" dirty="0"/>
              <a:t> let c=function(a) {</a:t>
            </a:r>
          </a:p>
          <a:p>
            <a:pPr marL="0" indent="0">
              <a:buNone/>
            </a:pPr>
            <a:r>
              <a:rPr lang="en-US" dirty="0"/>
              <a:t>         return a*a*a</a:t>
            </a:r>
          </a:p>
          <a:p>
            <a:pPr marL="0" indent="0">
              <a:buNone/>
            </a:pPr>
            <a:r>
              <a:rPr lang="en-US" dirty="0"/>
              <a:t>           }</a:t>
            </a:r>
          </a:p>
          <a:p>
            <a:pPr marL="0" indent="0">
              <a:buNone/>
            </a:pPr>
            <a:endParaRPr lang="en-US" dirty="0"/>
          </a:p>
          <a:p>
            <a:pPr marL="0" indent="0">
              <a:buNone/>
            </a:pPr>
            <a:r>
              <a:rPr lang="en-US" dirty="0"/>
              <a:t>var go=function(</a:t>
            </a:r>
            <a:r>
              <a:rPr lang="en-US" dirty="0" err="1"/>
              <a:t>w,d</a:t>
            </a:r>
            <a:r>
              <a:rPr lang="en-US" dirty="0"/>
              <a:t>)</a:t>
            </a:r>
          </a:p>
          <a:p>
            <a:pPr marL="0" indent="0">
              <a:buNone/>
            </a:pPr>
            <a:r>
              <a:rPr lang="en-US" dirty="0"/>
              <a:t>	{</a:t>
            </a:r>
          </a:p>
          <a:p>
            <a:pPr marL="0" indent="0">
              <a:buNone/>
            </a:pPr>
            <a:r>
              <a:rPr lang="en-US" dirty="0"/>
              <a:t>             alert(w(d));</a:t>
            </a:r>
          </a:p>
          <a:p>
            <a:pPr marL="0" indent="0">
              <a:buNone/>
            </a:pPr>
            <a:r>
              <a:rPr lang="en-US" dirty="0"/>
              <a:t>           }</a:t>
            </a:r>
          </a:p>
          <a:p>
            <a:pPr marL="0" indent="0">
              <a:buNone/>
            </a:pPr>
            <a:endParaRPr lang="en-US" dirty="0"/>
          </a:p>
          <a:p>
            <a:pPr marL="0" indent="0">
              <a:buNone/>
            </a:pPr>
            <a:r>
              <a:rPr lang="en-US" dirty="0"/>
              <a:t>go(c,2)</a:t>
            </a:r>
          </a:p>
          <a:p>
            <a:pPr marL="0" indent="0">
              <a:buNone/>
            </a:pPr>
            <a:endParaRPr lang="en-US" dirty="0"/>
          </a:p>
          <a:p>
            <a:pPr marL="0" indent="0">
              <a:buNone/>
            </a:pPr>
            <a:endParaRPr lang="en-US" dirty="0"/>
          </a:p>
          <a:p>
            <a:pPr marL="0" indent="0">
              <a:buNone/>
            </a:pPr>
            <a:endParaRPr lang="en-US" dirty="0"/>
          </a:p>
          <a:p>
            <a:pPr marL="0" indent="0">
              <a:buNone/>
            </a:pPr>
            <a:r>
              <a:rPr lang="en-US" dirty="0"/>
              <a:t>&lt;/script&gt;</a:t>
            </a:r>
            <a:endParaRPr lang="en-IN" dirty="0"/>
          </a:p>
        </p:txBody>
      </p:sp>
      <p:sp>
        <p:nvSpPr>
          <p:cNvPr id="4" name="Rectangle 3">
            <a:extLst>
              <a:ext uri="{FF2B5EF4-FFF2-40B4-BE49-F238E27FC236}">
                <a16:creationId xmlns:a16="http://schemas.microsoft.com/office/drawing/2014/main" id="{E0DA9D46-9646-4C3E-B34E-C06FAFD66A9A}"/>
              </a:ext>
            </a:extLst>
          </p:cNvPr>
          <p:cNvSpPr/>
          <p:nvPr/>
        </p:nvSpPr>
        <p:spPr>
          <a:xfrm>
            <a:off x="3667433" y="727587"/>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return a*a</a:t>
            </a:r>
          </a:p>
          <a:p>
            <a:pPr marL="0" indent="0">
              <a:buNone/>
            </a:pPr>
            <a:r>
              <a:rPr lang="en-US" dirty="0"/>
              <a:t>          }</a:t>
            </a:r>
          </a:p>
        </p:txBody>
      </p:sp>
      <p:sp>
        <p:nvSpPr>
          <p:cNvPr id="5" name="Rectangle 4">
            <a:extLst>
              <a:ext uri="{FF2B5EF4-FFF2-40B4-BE49-F238E27FC236}">
                <a16:creationId xmlns:a16="http://schemas.microsoft.com/office/drawing/2014/main" id="{5BC7374A-461F-4BA9-A2AB-DFC38F767B09}"/>
              </a:ext>
            </a:extLst>
          </p:cNvPr>
          <p:cNvSpPr/>
          <p:nvPr/>
        </p:nvSpPr>
        <p:spPr>
          <a:xfrm>
            <a:off x="2812026" y="1376516"/>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17CAE1A-6035-422F-B90D-4869A1C22B88}"/>
              </a:ext>
            </a:extLst>
          </p:cNvPr>
          <p:cNvSpPr txBox="1"/>
          <p:nvPr/>
        </p:nvSpPr>
        <p:spPr>
          <a:xfrm>
            <a:off x="2723535" y="942609"/>
            <a:ext cx="393291" cy="369332"/>
          </a:xfrm>
          <a:prstGeom prst="rect">
            <a:avLst/>
          </a:prstGeom>
          <a:noFill/>
        </p:spPr>
        <p:txBody>
          <a:bodyPr wrap="square" rtlCol="0">
            <a:spAutoFit/>
          </a:bodyPr>
          <a:lstStyle/>
          <a:p>
            <a:r>
              <a:rPr lang="en-IN" dirty="0"/>
              <a:t>s</a:t>
            </a:r>
          </a:p>
        </p:txBody>
      </p:sp>
      <p:sp>
        <p:nvSpPr>
          <p:cNvPr id="8" name="Rectangle 7">
            <a:extLst>
              <a:ext uri="{FF2B5EF4-FFF2-40B4-BE49-F238E27FC236}">
                <a16:creationId xmlns:a16="http://schemas.microsoft.com/office/drawing/2014/main" id="{ED8FB751-3DAA-4500-AE1F-CC72A760C628}"/>
              </a:ext>
            </a:extLst>
          </p:cNvPr>
          <p:cNvSpPr/>
          <p:nvPr/>
        </p:nvSpPr>
        <p:spPr>
          <a:xfrm>
            <a:off x="3755924" y="2376831"/>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a:t>
            </a:r>
          </a:p>
          <a:p>
            <a:pPr marL="0" indent="0">
              <a:buNone/>
            </a:pPr>
            <a:r>
              <a:rPr lang="en-US" dirty="0"/>
              <a:t>return a*a*a</a:t>
            </a:r>
          </a:p>
          <a:p>
            <a:pPr marL="0" indent="0">
              <a:buNone/>
            </a:pPr>
            <a:r>
              <a:rPr lang="en-US" dirty="0"/>
              <a:t>          }</a:t>
            </a:r>
          </a:p>
        </p:txBody>
      </p:sp>
      <p:sp>
        <p:nvSpPr>
          <p:cNvPr id="10" name="Rectangle 9">
            <a:extLst>
              <a:ext uri="{FF2B5EF4-FFF2-40B4-BE49-F238E27FC236}">
                <a16:creationId xmlns:a16="http://schemas.microsoft.com/office/drawing/2014/main" id="{445EC5F5-E2DC-4144-A84C-E4F607CECAAA}"/>
              </a:ext>
            </a:extLst>
          </p:cNvPr>
          <p:cNvSpPr/>
          <p:nvPr/>
        </p:nvSpPr>
        <p:spPr>
          <a:xfrm>
            <a:off x="2900517" y="3025760"/>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05EE97B-8EF6-4556-9F1C-8AAD1689DF1A}"/>
              </a:ext>
            </a:extLst>
          </p:cNvPr>
          <p:cNvSpPr txBox="1"/>
          <p:nvPr/>
        </p:nvSpPr>
        <p:spPr>
          <a:xfrm>
            <a:off x="2812026" y="2591853"/>
            <a:ext cx="393291" cy="369332"/>
          </a:xfrm>
          <a:prstGeom prst="rect">
            <a:avLst/>
          </a:prstGeom>
          <a:noFill/>
        </p:spPr>
        <p:txBody>
          <a:bodyPr wrap="square" rtlCol="0">
            <a:spAutoFit/>
          </a:bodyPr>
          <a:lstStyle/>
          <a:p>
            <a:r>
              <a:rPr lang="en-IN" dirty="0"/>
              <a:t>c</a:t>
            </a:r>
          </a:p>
        </p:txBody>
      </p:sp>
      <p:cxnSp>
        <p:nvCxnSpPr>
          <p:cNvPr id="14" name="Straight Arrow Connector 13">
            <a:extLst>
              <a:ext uri="{FF2B5EF4-FFF2-40B4-BE49-F238E27FC236}">
                <a16:creationId xmlns:a16="http://schemas.microsoft.com/office/drawing/2014/main" id="{58575EB6-5DC6-48EE-ABFB-66EA11171569}"/>
              </a:ext>
            </a:extLst>
          </p:cNvPr>
          <p:cNvCxnSpPr>
            <a:stCxn id="5" idx="3"/>
          </p:cNvCxnSpPr>
          <p:nvPr/>
        </p:nvCxnSpPr>
        <p:spPr>
          <a:xfrm>
            <a:off x="3116826" y="1558413"/>
            <a:ext cx="403123" cy="4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86C4F1-5A6F-4FC9-BE39-8DB4652117CE}"/>
              </a:ext>
            </a:extLst>
          </p:cNvPr>
          <p:cNvCxnSpPr/>
          <p:nvPr/>
        </p:nvCxnSpPr>
        <p:spPr>
          <a:xfrm>
            <a:off x="3244646" y="3185534"/>
            <a:ext cx="403123" cy="4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FFF31AF-3FEF-4FB5-ABFE-515EADB13FEB}"/>
              </a:ext>
            </a:extLst>
          </p:cNvPr>
          <p:cNvSpPr/>
          <p:nvPr/>
        </p:nvSpPr>
        <p:spPr>
          <a:xfrm>
            <a:off x="2807110" y="4569231"/>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54A616D-7401-4E9B-B878-F56CDDFE2D0B}"/>
              </a:ext>
            </a:extLst>
          </p:cNvPr>
          <p:cNvSpPr txBox="1"/>
          <p:nvPr/>
        </p:nvSpPr>
        <p:spPr>
          <a:xfrm>
            <a:off x="2698956" y="4239444"/>
            <a:ext cx="471951" cy="369332"/>
          </a:xfrm>
          <a:prstGeom prst="rect">
            <a:avLst/>
          </a:prstGeom>
          <a:noFill/>
        </p:spPr>
        <p:txBody>
          <a:bodyPr wrap="square" rtlCol="0">
            <a:spAutoFit/>
          </a:bodyPr>
          <a:lstStyle/>
          <a:p>
            <a:r>
              <a:rPr lang="en-IN" dirty="0"/>
              <a:t>go</a:t>
            </a:r>
          </a:p>
        </p:txBody>
      </p:sp>
      <p:sp>
        <p:nvSpPr>
          <p:cNvPr id="33" name="Rectangle 32">
            <a:extLst>
              <a:ext uri="{FF2B5EF4-FFF2-40B4-BE49-F238E27FC236}">
                <a16:creationId xmlns:a16="http://schemas.microsoft.com/office/drawing/2014/main" id="{AB627105-E03D-48E9-9040-871D315A3621}"/>
              </a:ext>
            </a:extLst>
          </p:cNvPr>
          <p:cNvSpPr/>
          <p:nvPr/>
        </p:nvSpPr>
        <p:spPr>
          <a:xfrm>
            <a:off x="3628103" y="4155226"/>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t>
            </a:r>
            <a:r>
              <a:rPr lang="en-US" dirty="0" err="1"/>
              <a:t>w,d</a:t>
            </a:r>
            <a:r>
              <a:rPr lang="en-US" dirty="0"/>
              <a:t>)</a:t>
            </a:r>
          </a:p>
          <a:p>
            <a:pPr marL="0" indent="0">
              <a:buNone/>
            </a:pPr>
            <a:r>
              <a:rPr lang="en-US" dirty="0"/>
              <a:t>{</a:t>
            </a:r>
          </a:p>
          <a:p>
            <a:pPr marL="0" indent="0">
              <a:buNone/>
            </a:pPr>
            <a:r>
              <a:rPr lang="en-US" dirty="0"/>
              <a:t>      </a:t>
            </a:r>
          </a:p>
          <a:p>
            <a:pPr marL="0" indent="0">
              <a:buNone/>
            </a:pPr>
            <a:r>
              <a:rPr lang="en-US" dirty="0"/>
              <a:t>return w(d);</a:t>
            </a:r>
          </a:p>
          <a:p>
            <a:pPr marL="0" indent="0">
              <a:buNone/>
            </a:pPr>
            <a:r>
              <a:rPr lang="en-US" dirty="0"/>
              <a:t>          }</a:t>
            </a:r>
          </a:p>
        </p:txBody>
      </p:sp>
      <p:sp>
        <p:nvSpPr>
          <p:cNvPr id="28" name="Rectangle 27">
            <a:extLst>
              <a:ext uri="{FF2B5EF4-FFF2-40B4-BE49-F238E27FC236}">
                <a16:creationId xmlns:a16="http://schemas.microsoft.com/office/drawing/2014/main" id="{BD99461F-983F-44D6-B36B-7DFAF28A7BE9}"/>
              </a:ext>
            </a:extLst>
          </p:cNvPr>
          <p:cNvSpPr/>
          <p:nvPr/>
        </p:nvSpPr>
        <p:spPr>
          <a:xfrm>
            <a:off x="4205748" y="4591259"/>
            <a:ext cx="349045" cy="3637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2DF191A-06E1-4EAF-9E15-00E9BD003B0B}"/>
              </a:ext>
            </a:extLst>
          </p:cNvPr>
          <p:cNvSpPr txBox="1"/>
          <p:nvPr/>
        </p:nvSpPr>
        <p:spPr>
          <a:xfrm>
            <a:off x="3900948" y="4560924"/>
            <a:ext cx="393291" cy="369332"/>
          </a:xfrm>
          <a:prstGeom prst="rect">
            <a:avLst/>
          </a:prstGeom>
          <a:noFill/>
        </p:spPr>
        <p:txBody>
          <a:bodyPr wrap="square" rtlCol="0">
            <a:spAutoFit/>
          </a:bodyPr>
          <a:lstStyle/>
          <a:p>
            <a:r>
              <a:rPr lang="en-IN" dirty="0">
                <a:solidFill>
                  <a:schemeClr val="bg1"/>
                </a:solidFill>
              </a:rPr>
              <a:t>w</a:t>
            </a:r>
          </a:p>
        </p:txBody>
      </p:sp>
      <p:cxnSp>
        <p:nvCxnSpPr>
          <p:cNvPr id="29" name="Straight Arrow Connector 28">
            <a:extLst>
              <a:ext uri="{FF2B5EF4-FFF2-40B4-BE49-F238E27FC236}">
                <a16:creationId xmlns:a16="http://schemas.microsoft.com/office/drawing/2014/main" id="{1F49324C-6B90-4EDF-A9E4-EA4EB7F53A32}"/>
              </a:ext>
            </a:extLst>
          </p:cNvPr>
          <p:cNvCxnSpPr>
            <a:cxnSpLocks/>
          </p:cNvCxnSpPr>
          <p:nvPr/>
        </p:nvCxnSpPr>
        <p:spPr>
          <a:xfrm flipV="1">
            <a:off x="4294239" y="3880478"/>
            <a:ext cx="0" cy="657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23C55144-CA02-4B72-B2A3-23EE8320E705}"/>
              </a:ext>
            </a:extLst>
          </p:cNvPr>
          <p:cNvSpPr txBox="1"/>
          <p:nvPr/>
        </p:nvSpPr>
        <p:spPr>
          <a:xfrm>
            <a:off x="5624052" y="825910"/>
            <a:ext cx="6145154" cy="3970318"/>
          </a:xfrm>
          <a:prstGeom prst="rect">
            <a:avLst/>
          </a:prstGeom>
          <a:noFill/>
        </p:spPr>
        <p:txBody>
          <a:bodyPr wrap="square" rtlCol="0">
            <a:spAutoFit/>
          </a:bodyPr>
          <a:lstStyle/>
          <a:p>
            <a:pPr marL="285750" indent="-285750">
              <a:buFont typeface="Arial" panose="020B0604020202020204" pitchFamily="34" charset="0"/>
              <a:buChar char="•"/>
            </a:pPr>
            <a:r>
              <a:rPr lang="en-IN" dirty="0"/>
              <a:t>Recollect we have done function pointer concept in C and </a:t>
            </a:r>
            <a:r>
              <a:rPr lang="en-IN" dirty="0" err="1"/>
              <a:t>.Net</a:t>
            </a:r>
            <a:endParaRPr lang="en-IN" dirty="0"/>
          </a:p>
          <a:p>
            <a:pPr marL="285750" indent="-285750">
              <a:buFont typeface="Arial" panose="020B0604020202020204" pitchFamily="34" charset="0"/>
              <a:buChar char="•"/>
            </a:pPr>
            <a:r>
              <a:rPr lang="en-IN" dirty="0"/>
              <a:t>s, c,  go , w are pointer to function.</a:t>
            </a:r>
          </a:p>
          <a:p>
            <a:pPr marL="285750" indent="-285750">
              <a:buFont typeface="Arial" panose="020B0604020202020204" pitchFamily="34" charset="0"/>
              <a:buChar char="•"/>
            </a:pPr>
            <a:r>
              <a:rPr lang="en-IN" dirty="0"/>
              <a:t>go(c) this line is calling function go</a:t>
            </a:r>
          </a:p>
          <a:p>
            <a:pPr marL="285750" indent="-285750">
              <a:buFont typeface="Arial" panose="020B0604020202020204" pitchFamily="34" charset="0"/>
              <a:buChar char="•"/>
            </a:pPr>
            <a:r>
              <a:rPr lang="en-IN" dirty="0"/>
              <a:t>Observe parameter passed in go it is “c” which is pointing to function definition. When you pass data in function call, this data get copied in to “w”. Here after function call “c” </a:t>
            </a:r>
            <a:r>
              <a:rPr lang="en-IN" dirty="0" err="1"/>
              <a:t>and“w</a:t>
            </a:r>
            <a:r>
              <a:rPr lang="en-IN" dirty="0"/>
              <a:t>” both are pointing to same  function definition.</a:t>
            </a:r>
          </a:p>
          <a:p>
            <a:pPr marL="285750" indent="-285750">
              <a:buFont typeface="Arial" panose="020B0604020202020204" pitchFamily="34" charset="0"/>
              <a:buChar char="•"/>
            </a:pPr>
            <a:r>
              <a:rPr lang="en-IN" dirty="0"/>
              <a:t>Here function go says my job is to call function , whichever name you pass I will call that function.</a:t>
            </a:r>
          </a:p>
          <a:p>
            <a:pPr marL="285750" indent="-285750">
              <a:buFont typeface="Arial" panose="020B0604020202020204" pitchFamily="34" charset="0"/>
              <a:buChar char="•"/>
            </a:pPr>
            <a:r>
              <a:rPr lang="en-IN" dirty="0"/>
              <a:t>Just think instead of “c” can we pass function definition in function call?</a:t>
            </a:r>
          </a:p>
          <a:p>
            <a:r>
              <a:rPr lang="en-IN" dirty="0"/>
              <a:t>Ans: Yes. But this will reduce flexibility.</a:t>
            </a:r>
          </a:p>
          <a:p>
            <a:r>
              <a:rPr lang="en-IN" dirty="0"/>
              <a:t> </a:t>
            </a:r>
          </a:p>
        </p:txBody>
      </p:sp>
    </p:spTree>
    <p:extLst>
      <p:ext uri="{BB962C8B-B14F-4D97-AF65-F5344CB8AC3E}">
        <p14:creationId xmlns:p14="http://schemas.microsoft.com/office/powerpoint/2010/main" val="42014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7848-9298-494A-B805-48B2A2711A20}"/>
              </a:ext>
            </a:extLst>
          </p:cNvPr>
          <p:cNvSpPr>
            <a:spLocks noGrp="1"/>
          </p:cNvSpPr>
          <p:nvPr>
            <p:ph type="title"/>
          </p:nvPr>
        </p:nvSpPr>
        <p:spPr>
          <a:xfrm>
            <a:off x="1111045" y="0"/>
            <a:ext cx="10242755" cy="598436"/>
          </a:xfrm>
        </p:spPr>
        <p:txBody>
          <a:bodyPr>
            <a:normAutofit/>
          </a:bodyPr>
          <a:lstStyle/>
          <a:p>
            <a:r>
              <a:rPr lang="en-IN" sz="2400" dirty="0"/>
              <a:t>Can we pass function definition in function call: </a:t>
            </a:r>
            <a:r>
              <a:rPr lang="en-IN" sz="2400" dirty="0" err="1"/>
              <a:t>callback</a:t>
            </a:r>
            <a:r>
              <a:rPr lang="en-IN" sz="2400" dirty="0"/>
              <a:t> </a:t>
            </a:r>
          </a:p>
        </p:txBody>
      </p:sp>
      <p:sp>
        <p:nvSpPr>
          <p:cNvPr id="3" name="Content Placeholder 2">
            <a:extLst>
              <a:ext uri="{FF2B5EF4-FFF2-40B4-BE49-F238E27FC236}">
                <a16:creationId xmlns:a16="http://schemas.microsoft.com/office/drawing/2014/main" id="{DBED2807-2F36-4379-A603-9723676D43C4}"/>
              </a:ext>
            </a:extLst>
          </p:cNvPr>
          <p:cNvSpPr>
            <a:spLocks noGrp="1"/>
          </p:cNvSpPr>
          <p:nvPr>
            <p:ph idx="1"/>
          </p:nvPr>
        </p:nvSpPr>
        <p:spPr>
          <a:xfrm>
            <a:off x="157317" y="727587"/>
            <a:ext cx="3362632" cy="5449376"/>
          </a:xfrm>
        </p:spPr>
        <p:txBody>
          <a:bodyPr>
            <a:normAutofit fontScale="77500" lnSpcReduction="20000"/>
          </a:bodyPr>
          <a:lstStyle/>
          <a:p>
            <a:pPr marL="0" indent="0">
              <a:buNone/>
            </a:pPr>
            <a:r>
              <a:rPr lang="en-US" dirty="0"/>
              <a:t>&lt;script&gt;</a:t>
            </a:r>
          </a:p>
          <a:p>
            <a:pPr marL="0" indent="0">
              <a:buNone/>
            </a:pPr>
            <a:endParaRPr lang="en-US" dirty="0"/>
          </a:p>
          <a:p>
            <a:pPr marL="0" indent="0">
              <a:buNone/>
            </a:pPr>
            <a:r>
              <a:rPr lang="en-US" dirty="0"/>
              <a:t>var go=function(w)</a:t>
            </a:r>
          </a:p>
          <a:p>
            <a:pPr marL="0" indent="0">
              <a:buNone/>
            </a:pPr>
            <a:r>
              <a:rPr lang="en-US" dirty="0"/>
              <a:t>	{</a:t>
            </a:r>
          </a:p>
          <a:p>
            <a:pPr marL="0" indent="0">
              <a:buNone/>
            </a:pPr>
            <a:r>
              <a:rPr lang="en-US" dirty="0"/>
              <a:t>             alert(w(5));</a:t>
            </a:r>
          </a:p>
          <a:p>
            <a:pPr marL="0" indent="0">
              <a:buNone/>
            </a:pPr>
            <a:r>
              <a:rPr lang="en-US" dirty="0"/>
              <a:t>           }</a:t>
            </a:r>
          </a:p>
          <a:p>
            <a:pPr marL="0" indent="0">
              <a:buNone/>
            </a:pPr>
            <a:endParaRPr lang="en-US" dirty="0"/>
          </a:p>
          <a:p>
            <a:pPr marL="0" indent="0">
              <a:buNone/>
            </a:pPr>
            <a:r>
              <a:rPr lang="en-US" dirty="0"/>
              <a:t>go</a:t>
            </a:r>
            <a:r>
              <a:rPr lang="en-US" dirty="0">
                <a:solidFill>
                  <a:srgbClr val="FF0000"/>
                </a:solidFill>
              </a:rPr>
              <a:t>(</a:t>
            </a:r>
            <a:r>
              <a:rPr lang="en-US" dirty="0"/>
              <a:t>function</a:t>
            </a:r>
            <a:r>
              <a:rPr lang="en-US" dirty="0">
                <a:solidFill>
                  <a:srgbClr val="00B050"/>
                </a:solidFill>
              </a:rPr>
              <a:t>(</a:t>
            </a:r>
            <a:r>
              <a:rPr lang="en-US" dirty="0"/>
              <a:t>a</a:t>
            </a:r>
            <a:r>
              <a:rPr lang="en-US" dirty="0">
                <a:solidFill>
                  <a:srgbClr val="00B050"/>
                </a:solidFill>
              </a:rPr>
              <a:t>)</a:t>
            </a:r>
            <a:r>
              <a:rPr lang="en-US" dirty="0"/>
              <a:t> </a:t>
            </a:r>
            <a:r>
              <a:rPr lang="en-US" dirty="0">
                <a:solidFill>
                  <a:schemeClr val="accent1"/>
                </a:solidFill>
              </a:rPr>
              <a:t>{</a:t>
            </a:r>
          </a:p>
          <a:p>
            <a:pPr marL="0" indent="0">
              <a:buNone/>
            </a:pPr>
            <a:r>
              <a:rPr lang="en-US" dirty="0"/>
              <a:t>         return a*a*a</a:t>
            </a:r>
          </a:p>
          <a:p>
            <a:pPr marL="0" indent="0">
              <a:buNone/>
            </a:pPr>
            <a:r>
              <a:rPr lang="en-US" dirty="0"/>
              <a:t>           </a:t>
            </a:r>
            <a:r>
              <a:rPr lang="en-US" dirty="0">
                <a:solidFill>
                  <a:schemeClr val="accent1"/>
                </a:solidFill>
              </a:rPr>
              <a:t>}</a:t>
            </a:r>
          </a:p>
          <a:p>
            <a:pPr marL="0" indent="0">
              <a:buNone/>
            </a:pPr>
            <a:r>
              <a:rPr lang="en-US" dirty="0">
                <a:solidFill>
                  <a:srgbClr val="FF0000"/>
                </a:solidFill>
              </a:rPr>
              <a:t>          )</a:t>
            </a:r>
          </a:p>
          <a:p>
            <a:pPr marL="0" indent="0">
              <a:buNone/>
            </a:pPr>
            <a:endParaRPr lang="en-US" dirty="0"/>
          </a:p>
          <a:p>
            <a:pPr marL="0" indent="0">
              <a:buNone/>
            </a:pPr>
            <a:endParaRPr lang="en-US" dirty="0"/>
          </a:p>
          <a:p>
            <a:pPr marL="0" indent="0">
              <a:buNone/>
            </a:pPr>
            <a:endParaRPr lang="en-US" dirty="0"/>
          </a:p>
          <a:p>
            <a:pPr marL="0" indent="0">
              <a:buNone/>
            </a:pPr>
            <a:r>
              <a:rPr lang="en-US" dirty="0"/>
              <a:t>&lt;/script&gt;</a:t>
            </a:r>
            <a:endParaRPr lang="en-IN" dirty="0"/>
          </a:p>
        </p:txBody>
      </p:sp>
      <p:sp>
        <p:nvSpPr>
          <p:cNvPr id="8" name="Rectangle 7">
            <a:extLst>
              <a:ext uri="{FF2B5EF4-FFF2-40B4-BE49-F238E27FC236}">
                <a16:creationId xmlns:a16="http://schemas.microsoft.com/office/drawing/2014/main" id="{ED8FB751-3DAA-4500-AE1F-CC72A760C628}"/>
              </a:ext>
            </a:extLst>
          </p:cNvPr>
          <p:cNvSpPr/>
          <p:nvPr/>
        </p:nvSpPr>
        <p:spPr>
          <a:xfrm>
            <a:off x="3755924" y="2376831"/>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a:t>
            </a:r>
          </a:p>
          <a:p>
            <a:pPr marL="0" indent="0">
              <a:buNone/>
            </a:pPr>
            <a:r>
              <a:rPr lang="en-US" dirty="0"/>
              <a:t>return a*a*a</a:t>
            </a:r>
          </a:p>
          <a:p>
            <a:pPr marL="0" indent="0">
              <a:buNone/>
            </a:pPr>
            <a:r>
              <a:rPr lang="en-US" dirty="0"/>
              <a:t>          }</a:t>
            </a:r>
          </a:p>
        </p:txBody>
      </p:sp>
      <p:sp>
        <p:nvSpPr>
          <p:cNvPr id="22" name="Rectangle 21">
            <a:extLst>
              <a:ext uri="{FF2B5EF4-FFF2-40B4-BE49-F238E27FC236}">
                <a16:creationId xmlns:a16="http://schemas.microsoft.com/office/drawing/2014/main" id="{8FFF31AF-3FEF-4FB5-ABFE-515EADB13FEB}"/>
              </a:ext>
            </a:extLst>
          </p:cNvPr>
          <p:cNvSpPr/>
          <p:nvPr/>
        </p:nvSpPr>
        <p:spPr>
          <a:xfrm>
            <a:off x="2807110" y="4569231"/>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54A616D-7401-4E9B-B878-F56CDDFE2D0B}"/>
              </a:ext>
            </a:extLst>
          </p:cNvPr>
          <p:cNvSpPr txBox="1"/>
          <p:nvPr/>
        </p:nvSpPr>
        <p:spPr>
          <a:xfrm>
            <a:off x="2698956" y="4239444"/>
            <a:ext cx="471951" cy="369332"/>
          </a:xfrm>
          <a:prstGeom prst="rect">
            <a:avLst/>
          </a:prstGeom>
          <a:noFill/>
        </p:spPr>
        <p:txBody>
          <a:bodyPr wrap="square" rtlCol="0">
            <a:spAutoFit/>
          </a:bodyPr>
          <a:lstStyle/>
          <a:p>
            <a:r>
              <a:rPr lang="en-IN" dirty="0"/>
              <a:t>go</a:t>
            </a:r>
          </a:p>
        </p:txBody>
      </p:sp>
      <p:sp>
        <p:nvSpPr>
          <p:cNvPr id="33" name="Rectangle 32">
            <a:extLst>
              <a:ext uri="{FF2B5EF4-FFF2-40B4-BE49-F238E27FC236}">
                <a16:creationId xmlns:a16="http://schemas.microsoft.com/office/drawing/2014/main" id="{AB627105-E03D-48E9-9040-871D315A3621}"/>
              </a:ext>
            </a:extLst>
          </p:cNvPr>
          <p:cNvSpPr/>
          <p:nvPr/>
        </p:nvSpPr>
        <p:spPr>
          <a:xfrm>
            <a:off x="3628103" y="4155226"/>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function(w)</a:t>
            </a:r>
          </a:p>
          <a:p>
            <a:pPr marL="0" indent="0">
              <a:buNone/>
            </a:pPr>
            <a:r>
              <a:rPr lang="en-US" dirty="0"/>
              <a:t>{</a:t>
            </a:r>
          </a:p>
          <a:p>
            <a:pPr marL="0" indent="0">
              <a:buNone/>
            </a:pPr>
            <a:r>
              <a:rPr lang="en-US" dirty="0"/>
              <a:t>      </a:t>
            </a:r>
          </a:p>
          <a:p>
            <a:pPr marL="0" indent="0">
              <a:buNone/>
            </a:pPr>
            <a:r>
              <a:rPr lang="en-US" dirty="0"/>
              <a:t>Alert( w(5));</a:t>
            </a:r>
          </a:p>
          <a:p>
            <a:pPr marL="0" indent="0">
              <a:buNone/>
            </a:pPr>
            <a:r>
              <a:rPr lang="en-US" dirty="0"/>
              <a:t>          }</a:t>
            </a:r>
          </a:p>
        </p:txBody>
      </p:sp>
      <p:sp>
        <p:nvSpPr>
          <p:cNvPr id="28" name="Rectangle 27">
            <a:extLst>
              <a:ext uri="{FF2B5EF4-FFF2-40B4-BE49-F238E27FC236}">
                <a16:creationId xmlns:a16="http://schemas.microsoft.com/office/drawing/2014/main" id="{BD99461F-983F-44D6-B36B-7DFAF28A7BE9}"/>
              </a:ext>
            </a:extLst>
          </p:cNvPr>
          <p:cNvSpPr/>
          <p:nvPr/>
        </p:nvSpPr>
        <p:spPr>
          <a:xfrm>
            <a:off x="4205748" y="4591259"/>
            <a:ext cx="349045" cy="3637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2DF191A-06E1-4EAF-9E15-00E9BD003B0B}"/>
              </a:ext>
            </a:extLst>
          </p:cNvPr>
          <p:cNvSpPr txBox="1"/>
          <p:nvPr/>
        </p:nvSpPr>
        <p:spPr>
          <a:xfrm>
            <a:off x="3900948" y="4560924"/>
            <a:ext cx="393291" cy="369332"/>
          </a:xfrm>
          <a:prstGeom prst="rect">
            <a:avLst/>
          </a:prstGeom>
          <a:noFill/>
        </p:spPr>
        <p:txBody>
          <a:bodyPr wrap="square" rtlCol="0">
            <a:spAutoFit/>
          </a:bodyPr>
          <a:lstStyle/>
          <a:p>
            <a:r>
              <a:rPr lang="en-IN" dirty="0">
                <a:solidFill>
                  <a:schemeClr val="bg1"/>
                </a:solidFill>
              </a:rPr>
              <a:t>w</a:t>
            </a:r>
          </a:p>
        </p:txBody>
      </p:sp>
      <p:cxnSp>
        <p:nvCxnSpPr>
          <p:cNvPr id="29" name="Straight Arrow Connector 28">
            <a:extLst>
              <a:ext uri="{FF2B5EF4-FFF2-40B4-BE49-F238E27FC236}">
                <a16:creationId xmlns:a16="http://schemas.microsoft.com/office/drawing/2014/main" id="{1F49324C-6B90-4EDF-A9E4-EA4EB7F53A32}"/>
              </a:ext>
            </a:extLst>
          </p:cNvPr>
          <p:cNvCxnSpPr>
            <a:cxnSpLocks/>
          </p:cNvCxnSpPr>
          <p:nvPr/>
        </p:nvCxnSpPr>
        <p:spPr>
          <a:xfrm flipV="1">
            <a:off x="4294239" y="3880478"/>
            <a:ext cx="0" cy="657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23C55144-CA02-4B72-B2A3-23EE8320E705}"/>
              </a:ext>
            </a:extLst>
          </p:cNvPr>
          <p:cNvSpPr txBox="1"/>
          <p:nvPr/>
        </p:nvSpPr>
        <p:spPr>
          <a:xfrm>
            <a:off x="5624052" y="825910"/>
            <a:ext cx="6145154" cy="2585323"/>
          </a:xfrm>
          <a:prstGeom prst="rect">
            <a:avLst/>
          </a:prstGeom>
          <a:noFill/>
        </p:spPr>
        <p:txBody>
          <a:bodyPr wrap="square" rtlCol="0">
            <a:spAutoFit/>
          </a:bodyPr>
          <a:lstStyle/>
          <a:p>
            <a:pPr marL="285750" indent="-285750">
              <a:buFont typeface="Arial" panose="020B0604020202020204" pitchFamily="34" charset="0"/>
              <a:buChar char="•"/>
            </a:pPr>
            <a:r>
              <a:rPr lang="en-IN" dirty="0"/>
              <a:t>Recollect we have done function pointer concept in C and </a:t>
            </a:r>
            <a:r>
              <a:rPr lang="en-IN" dirty="0" err="1"/>
              <a:t>.Net</a:t>
            </a:r>
            <a:endParaRPr lang="en-IN" dirty="0"/>
          </a:p>
          <a:p>
            <a:pPr marL="285750" indent="-285750">
              <a:buFont typeface="Arial" panose="020B0604020202020204" pitchFamily="34" charset="0"/>
              <a:buChar char="•"/>
            </a:pPr>
            <a:r>
              <a:rPr lang="en-IN" dirty="0"/>
              <a:t>Just think can we pass function definition in function call?</a:t>
            </a:r>
          </a:p>
          <a:p>
            <a:r>
              <a:rPr lang="en-IN" dirty="0"/>
              <a:t>Ans: Yes.</a:t>
            </a:r>
          </a:p>
          <a:p>
            <a:r>
              <a:rPr lang="en-IN" dirty="0"/>
              <a:t>Observe in our example parameter passed in function call is function definition. So here “w” is now pointing to anonymous function.</a:t>
            </a:r>
          </a:p>
          <a:p>
            <a:r>
              <a:rPr lang="en-IN" dirty="0"/>
              <a:t> This concept is also known as function call back.</a:t>
            </a:r>
          </a:p>
          <a:p>
            <a:endParaRPr lang="en-IN" dirty="0"/>
          </a:p>
        </p:txBody>
      </p:sp>
      <p:cxnSp>
        <p:nvCxnSpPr>
          <p:cNvPr id="7" name="Straight Arrow Connector 6">
            <a:extLst>
              <a:ext uri="{FF2B5EF4-FFF2-40B4-BE49-F238E27FC236}">
                <a16:creationId xmlns:a16="http://schemas.microsoft.com/office/drawing/2014/main" id="{6AD306C4-97C1-47BE-B47F-117356F9A2A8}"/>
              </a:ext>
            </a:extLst>
          </p:cNvPr>
          <p:cNvCxnSpPr/>
          <p:nvPr/>
        </p:nvCxnSpPr>
        <p:spPr>
          <a:xfrm flipV="1">
            <a:off x="3111910" y="4591259"/>
            <a:ext cx="408039" cy="98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13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EF0A-2626-4E15-9797-9AEBE6FCE2A0}"/>
              </a:ext>
            </a:extLst>
          </p:cNvPr>
          <p:cNvSpPr>
            <a:spLocks noGrp="1"/>
          </p:cNvSpPr>
          <p:nvPr>
            <p:ph type="title"/>
          </p:nvPr>
        </p:nvSpPr>
        <p:spPr>
          <a:xfrm>
            <a:off x="1111044" y="171091"/>
            <a:ext cx="10164097" cy="509946"/>
          </a:xfrm>
        </p:spPr>
        <p:txBody>
          <a:bodyPr>
            <a:normAutofit fontScale="90000"/>
          </a:bodyPr>
          <a:lstStyle/>
          <a:p>
            <a:r>
              <a:rPr lang="en-IN" dirty="0"/>
              <a:t>Check : what will be the output</a:t>
            </a:r>
          </a:p>
        </p:txBody>
      </p:sp>
      <p:sp>
        <p:nvSpPr>
          <p:cNvPr id="3" name="Content Placeholder 2">
            <a:extLst>
              <a:ext uri="{FF2B5EF4-FFF2-40B4-BE49-F238E27FC236}">
                <a16:creationId xmlns:a16="http://schemas.microsoft.com/office/drawing/2014/main" id="{142311BC-67AB-4ED2-9330-6C2EF3EBA3D3}"/>
              </a:ext>
            </a:extLst>
          </p:cNvPr>
          <p:cNvSpPr>
            <a:spLocks noGrp="1"/>
          </p:cNvSpPr>
          <p:nvPr>
            <p:ph idx="1"/>
          </p:nvPr>
        </p:nvSpPr>
        <p:spPr/>
        <p:txBody>
          <a:bodyPr>
            <a:normAutofit fontScale="92500" lnSpcReduction="20000"/>
          </a:bodyPr>
          <a:lstStyle/>
          <a:p>
            <a:pPr marL="0" indent="0">
              <a:buNone/>
            </a:pPr>
            <a:r>
              <a:rPr lang="en-IN" dirty="0"/>
              <a:t>&lt;script&gt;    </a:t>
            </a:r>
          </a:p>
          <a:p>
            <a:pPr marL="0" indent="0">
              <a:buNone/>
            </a:pPr>
            <a:r>
              <a:rPr lang="en-IN" dirty="0"/>
              <a:t>function </a:t>
            </a:r>
            <a:r>
              <a:rPr lang="en-IN" dirty="0" err="1"/>
              <a:t>mydata</a:t>
            </a:r>
            <a:r>
              <a:rPr lang="en-IN" dirty="0"/>
              <a:t>(param1, param2, </a:t>
            </a:r>
            <a:r>
              <a:rPr lang="en-IN" dirty="0" err="1"/>
              <a:t>callback</a:t>
            </a:r>
            <a:r>
              <a:rPr lang="en-IN" dirty="0"/>
              <a:t>) {  </a:t>
            </a:r>
          </a:p>
          <a:p>
            <a:pPr marL="0" indent="0">
              <a:buNone/>
            </a:pPr>
            <a:r>
              <a:rPr lang="en-IN" dirty="0"/>
              <a:t>      	  alert('Started learning at.\n\</a:t>
            </a:r>
            <a:r>
              <a:rPr lang="en-IN" dirty="0" err="1"/>
              <a:t>nIt</a:t>
            </a:r>
            <a:r>
              <a:rPr lang="en-IN" dirty="0"/>
              <a:t> has: ' + param1 + ', ' + param2);  </a:t>
            </a:r>
          </a:p>
          <a:p>
            <a:pPr marL="0" indent="0">
              <a:buNone/>
            </a:pPr>
            <a:r>
              <a:rPr lang="en-IN" dirty="0"/>
              <a:t>       	 </a:t>
            </a:r>
            <a:r>
              <a:rPr lang="en-IN" dirty="0" err="1"/>
              <a:t>callback</a:t>
            </a:r>
            <a:r>
              <a:rPr lang="en-IN" dirty="0"/>
              <a:t>();  </a:t>
            </a:r>
          </a:p>
          <a:p>
            <a:pPr marL="0" indent="0">
              <a:buNone/>
            </a:pPr>
            <a:r>
              <a:rPr lang="en-IN" dirty="0"/>
              <a:t>    }  </a:t>
            </a:r>
          </a:p>
          <a:p>
            <a:pPr marL="0" indent="0">
              <a:buNone/>
            </a:pPr>
            <a:r>
              <a:rPr lang="en-IN" dirty="0"/>
              <a:t>      </a:t>
            </a:r>
          </a:p>
          <a:p>
            <a:pPr marL="0" indent="0">
              <a:buNone/>
            </a:pPr>
            <a:r>
              <a:rPr lang="en-IN" dirty="0" err="1"/>
              <a:t>mydata</a:t>
            </a:r>
            <a:r>
              <a:rPr lang="en-IN" dirty="0"/>
              <a:t>('vita', 'DAC', function() { alert('Finished learning DAC');});</a:t>
            </a:r>
          </a:p>
          <a:p>
            <a:pPr marL="0" indent="0">
              <a:buNone/>
            </a:pPr>
            <a:endParaRPr lang="en-IN" dirty="0"/>
          </a:p>
          <a:p>
            <a:pPr marL="0" indent="0">
              <a:buNone/>
            </a:pPr>
            <a:endParaRPr lang="en-IN" dirty="0"/>
          </a:p>
          <a:p>
            <a:pPr marL="0" indent="0">
              <a:buNone/>
            </a:pPr>
            <a:r>
              <a:rPr lang="en-IN" dirty="0"/>
              <a:t>&lt;/script&gt; </a:t>
            </a:r>
          </a:p>
        </p:txBody>
      </p:sp>
    </p:spTree>
    <p:extLst>
      <p:ext uri="{BB962C8B-B14F-4D97-AF65-F5344CB8AC3E}">
        <p14:creationId xmlns:p14="http://schemas.microsoft.com/office/powerpoint/2010/main" val="197495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lstStyle/>
          <a:p>
            <a:r>
              <a:rPr lang="en-IN" dirty="0"/>
              <a:t>Self Invoking function</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383459" y="841964"/>
            <a:ext cx="5004619" cy="5174072"/>
          </a:xfrm>
        </p:spPr>
        <p:txBody>
          <a:bodyPr/>
          <a:lstStyle/>
          <a:p>
            <a:pPr marL="0" indent="0">
              <a:buNone/>
            </a:pPr>
            <a:r>
              <a:rPr lang="en-US" dirty="0"/>
              <a:t>&lt;script&gt;</a:t>
            </a:r>
          </a:p>
          <a:p>
            <a:pPr marL="0" indent="0">
              <a:buNone/>
            </a:pPr>
            <a:r>
              <a:rPr lang="en-US" dirty="0">
                <a:solidFill>
                  <a:srgbClr val="0070C0"/>
                </a:solidFill>
              </a:rPr>
              <a:t>(</a:t>
            </a:r>
            <a:r>
              <a:rPr lang="en-US" dirty="0"/>
              <a:t>function()</a:t>
            </a:r>
          </a:p>
          <a:p>
            <a:pPr marL="0" indent="0">
              <a:buNone/>
            </a:pPr>
            <a:r>
              <a:rPr lang="en-US" dirty="0"/>
              <a:t> {   alert( "This is a String");} )</a:t>
            </a:r>
            <a:r>
              <a:rPr lang="en-US" dirty="0">
                <a:solidFill>
                  <a:srgbClr val="FF0000"/>
                </a:solidFill>
              </a:rPr>
              <a:t>() </a:t>
            </a:r>
            <a:endParaRPr lang="en-US" dirty="0">
              <a:solidFill>
                <a:srgbClr val="0070C0"/>
              </a:solidFill>
            </a:endParaRPr>
          </a:p>
          <a:p>
            <a:pPr marL="0" indent="0">
              <a:buNone/>
            </a:pPr>
            <a:endParaRPr lang="en-US" dirty="0"/>
          </a:p>
          <a:p>
            <a:pPr marL="0" indent="0">
              <a:buNone/>
            </a:pPr>
            <a:r>
              <a:rPr lang="en-US" dirty="0"/>
              <a:t>&lt;/script&gt;</a:t>
            </a:r>
            <a:endParaRPr lang="en-IN" dirty="0"/>
          </a:p>
        </p:txBody>
      </p:sp>
      <p:sp>
        <p:nvSpPr>
          <p:cNvPr id="4" name="TextBox 3">
            <a:extLst>
              <a:ext uri="{FF2B5EF4-FFF2-40B4-BE49-F238E27FC236}">
                <a16:creationId xmlns:a16="http://schemas.microsoft.com/office/drawing/2014/main" id="{F1D129FA-CC4A-4854-8745-D1F8556C662D}"/>
              </a:ext>
            </a:extLst>
          </p:cNvPr>
          <p:cNvSpPr txBox="1"/>
          <p:nvPr/>
        </p:nvSpPr>
        <p:spPr>
          <a:xfrm>
            <a:off x="5525729" y="1170039"/>
            <a:ext cx="5771536" cy="646331"/>
          </a:xfrm>
          <a:prstGeom prst="rect">
            <a:avLst/>
          </a:prstGeom>
          <a:noFill/>
        </p:spPr>
        <p:txBody>
          <a:bodyPr wrap="square" rtlCol="0">
            <a:spAutoFit/>
          </a:bodyPr>
          <a:lstStyle/>
          <a:p>
            <a:r>
              <a:rPr lang="en-IN" dirty="0"/>
              <a:t>In this example as soon as page get loaded this function get executed.</a:t>
            </a:r>
          </a:p>
        </p:txBody>
      </p:sp>
      <p:sp>
        <p:nvSpPr>
          <p:cNvPr id="6" name="TextBox 5">
            <a:extLst>
              <a:ext uri="{FF2B5EF4-FFF2-40B4-BE49-F238E27FC236}">
                <a16:creationId xmlns:a16="http://schemas.microsoft.com/office/drawing/2014/main" id="{5CB92061-8CCD-EC7C-FFE5-E1DAB7AAA716}"/>
              </a:ext>
            </a:extLst>
          </p:cNvPr>
          <p:cNvSpPr txBox="1"/>
          <p:nvPr/>
        </p:nvSpPr>
        <p:spPr>
          <a:xfrm>
            <a:off x="1708609" y="4833296"/>
            <a:ext cx="6132136" cy="646331"/>
          </a:xfrm>
          <a:prstGeom prst="rect">
            <a:avLst/>
          </a:prstGeom>
          <a:noFill/>
        </p:spPr>
        <p:txBody>
          <a:bodyPr wrap="square">
            <a:spAutoFit/>
          </a:bodyPr>
          <a:lstStyle/>
          <a:p>
            <a:r>
              <a:rPr lang="en-US" b="0" i="0" dirty="0">
                <a:solidFill>
                  <a:srgbClr val="1B1B1B"/>
                </a:solidFill>
                <a:effectLst/>
                <a:latin typeface="Inter"/>
              </a:rPr>
              <a:t>An </a:t>
            </a:r>
            <a:r>
              <a:rPr lang="en-US" b="1" i="0" dirty="0">
                <a:solidFill>
                  <a:srgbClr val="1B1B1B"/>
                </a:solidFill>
                <a:effectLst/>
                <a:latin typeface="Inter"/>
              </a:rPr>
              <a:t>IIFE</a:t>
            </a:r>
            <a:r>
              <a:rPr lang="en-US" b="0" i="0" dirty="0">
                <a:solidFill>
                  <a:srgbClr val="1B1B1B"/>
                </a:solidFill>
                <a:effectLst/>
                <a:latin typeface="Inter"/>
              </a:rPr>
              <a:t> (Immediately Invoked Function Expression) is a </a:t>
            </a:r>
            <a:r>
              <a:rPr lang="en-US" b="0" i="0" u="sng" dirty="0">
                <a:effectLst/>
                <a:latin typeface="Inter"/>
                <a:hlinkClick r:id="rId2"/>
              </a:rPr>
              <a:t>JavaScript</a:t>
            </a:r>
            <a:r>
              <a:rPr lang="en-US" b="0" i="0" dirty="0">
                <a:solidFill>
                  <a:srgbClr val="1B1B1B"/>
                </a:solidFill>
                <a:effectLst/>
                <a:latin typeface="Inter"/>
              </a:rPr>
              <a:t> </a:t>
            </a:r>
            <a:r>
              <a:rPr lang="en-US" b="0" i="0" u="sng" dirty="0">
                <a:effectLst/>
                <a:latin typeface="Inter"/>
                <a:hlinkClick r:id="rId3"/>
              </a:rPr>
              <a:t>function</a:t>
            </a:r>
            <a:r>
              <a:rPr lang="en-US" b="0" i="0" dirty="0">
                <a:solidFill>
                  <a:srgbClr val="1B1B1B"/>
                </a:solidFill>
                <a:effectLst/>
                <a:latin typeface="Inter"/>
              </a:rPr>
              <a:t> that runs as soon as it is defined.</a:t>
            </a:r>
            <a:endParaRPr lang="en-IN" dirty="0"/>
          </a:p>
        </p:txBody>
      </p:sp>
    </p:spTree>
    <p:extLst>
      <p:ext uri="{BB962C8B-B14F-4D97-AF65-F5344CB8AC3E}">
        <p14:creationId xmlns:p14="http://schemas.microsoft.com/office/powerpoint/2010/main" val="345473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normAutofit fontScale="90000"/>
          </a:bodyPr>
          <a:lstStyle/>
          <a:p>
            <a:r>
              <a:rPr lang="en-IN" dirty="0"/>
              <a:t>Lets compare code for better understanding</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290052" y="1002891"/>
            <a:ext cx="3293806" cy="5174072"/>
          </a:xfrm>
        </p:spPr>
        <p:txBody>
          <a:bodyPr>
            <a:normAutofit/>
          </a:bodyPr>
          <a:lstStyle/>
          <a:p>
            <a:pPr marL="0" indent="0">
              <a:buNone/>
            </a:pPr>
            <a:r>
              <a:rPr lang="en-US" sz="2000" dirty="0"/>
              <a:t>&lt;script&gt;</a:t>
            </a:r>
          </a:p>
          <a:p>
            <a:pPr marL="0" indent="0">
              <a:buNone/>
            </a:pPr>
            <a:r>
              <a:rPr lang="en-US" sz="2000" dirty="0"/>
              <a:t>var r=</a:t>
            </a:r>
            <a:r>
              <a:rPr lang="en-US" sz="2000" dirty="0">
                <a:solidFill>
                  <a:srgbClr val="0070C0"/>
                </a:solidFill>
              </a:rPr>
              <a:t>(</a:t>
            </a:r>
            <a:r>
              <a:rPr lang="en-US" sz="2000" dirty="0"/>
              <a:t>function(a){</a:t>
            </a:r>
          </a:p>
          <a:p>
            <a:pPr marL="0" indent="0">
              <a:buNone/>
            </a:pPr>
            <a:r>
              <a:rPr lang="en-US" sz="2000" dirty="0"/>
              <a:t>return a*a;} </a:t>
            </a:r>
            <a:r>
              <a:rPr lang="en-US" sz="2000" dirty="0">
                <a:solidFill>
                  <a:srgbClr val="FF0000"/>
                </a:solidFill>
              </a:rPr>
              <a:t>(</a:t>
            </a:r>
            <a:r>
              <a:rPr lang="en-US" sz="2000" dirty="0"/>
              <a:t>5</a:t>
            </a:r>
            <a:r>
              <a:rPr lang="en-US" sz="2000" dirty="0">
                <a:solidFill>
                  <a:srgbClr val="FF0000"/>
                </a:solidFill>
              </a:rPr>
              <a:t>) </a:t>
            </a:r>
            <a:r>
              <a:rPr lang="en-US" sz="2000" dirty="0">
                <a:solidFill>
                  <a:srgbClr val="0070C0"/>
                </a:solidFill>
              </a:rPr>
              <a:t>)</a:t>
            </a:r>
          </a:p>
          <a:p>
            <a:pPr marL="0" indent="0">
              <a:buNone/>
            </a:pPr>
            <a:r>
              <a:rPr lang="en-US" sz="2000" dirty="0"/>
              <a:t> </a:t>
            </a:r>
            <a:r>
              <a:rPr lang="en-US" sz="2000" dirty="0" err="1"/>
              <a:t>document.write</a:t>
            </a:r>
            <a:r>
              <a:rPr lang="en-US" sz="2000" dirty="0"/>
              <a:t>(r);</a:t>
            </a:r>
          </a:p>
          <a:p>
            <a:pPr marL="0" indent="0">
              <a:buNone/>
            </a:pPr>
            <a:r>
              <a:rPr lang="en-US" sz="2000" dirty="0"/>
              <a:t>&lt;/script&gt;</a:t>
            </a:r>
            <a:endParaRPr lang="en-IN" sz="2000" dirty="0"/>
          </a:p>
        </p:txBody>
      </p:sp>
      <p:sp>
        <p:nvSpPr>
          <p:cNvPr id="5" name="Content Placeholder 2">
            <a:extLst>
              <a:ext uri="{FF2B5EF4-FFF2-40B4-BE49-F238E27FC236}">
                <a16:creationId xmlns:a16="http://schemas.microsoft.com/office/drawing/2014/main" id="{66972A83-C1C1-4406-9D9B-C380045DD3F1}"/>
              </a:ext>
            </a:extLst>
          </p:cNvPr>
          <p:cNvSpPr txBox="1">
            <a:spLocks/>
          </p:cNvSpPr>
          <p:nvPr/>
        </p:nvSpPr>
        <p:spPr>
          <a:xfrm>
            <a:off x="3583858" y="1002891"/>
            <a:ext cx="6597445" cy="517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&lt;script&gt;</a:t>
            </a:r>
          </a:p>
          <a:p>
            <a:pPr marL="0" indent="0">
              <a:buFont typeface="Arial" panose="020B0604020202020204" pitchFamily="34" charset="0"/>
              <a:buNone/>
            </a:pPr>
            <a:r>
              <a:rPr lang="en-US" sz="2000" dirty="0"/>
              <a:t>var go=function(a){</a:t>
            </a:r>
          </a:p>
          <a:p>
            <a:pPr marL="0" indent="0">
              <a:buFont typeface="Arial" panose="020B0604020202020204" pitchFamily="34" charset="0"/>
              <a:buNone/>
            </a:pPr>
            <a:r>
              <a:rPr lang="en-US" sz="2000" dirty="0"/>
              <a:t>   return a*a;</a:t>
            </a:r>
          </a:p>
          <a:p>
            <a:pPr marL="0" indent="0">
              <a:buFont typeface="Arial" panose="020B0604020202020204" pitchFamily="34" charset="0"/>
              <a:buNone/>
            </a:pPr>
            <a:r>
              <a:rPr lang="en-US" sz="2000" dirty="0"/>
              <a:t>  } </a:t>
            </a:r>
            <a:endParaRPr lang="en-US" sz="2000" dirty="0">
              <a:solidFill>
                <a:srgbClr val="0070C0"/>
              </a:solidFill>
            </a:endParaRPr>
          </a:p>
          <a:p>
            <a:pPr marL="0" indent="0">
              <a:buFont typeface="Arial" panose="020B0604020202020204" pitchFamily="34" charset="0"/>
              <a:buNone/>
            </a:pPr>
            <a:r>
              <a:rPr lang="en-US" sz="2000" dirty="0"/>
              <a:t> </a:t>
            </a:r>
            <a:r>
              <a:rPr lang="en-US" sz="2000" dirty="0" err="1"/>
              <a:t>document.write</a:t>
            </a:r>
            <a:r>
              <a:rPr lang="en-US" sz="2000" dirty="0"/>
              <a:t>(go);</a:t>
            </a:r>
          </a:p>
          <a:p>
            <a:pPr marL="0" indent="0">
              <a:buFont typeface="Arial" panose="020B0604020202020204" pitchFamily="34" charset="0"/>
              <a:buNone/>
            </a:pPr>
            <a:r>
              <a:rPr lang="en-US" sz="1800" dirty="0"/>
              <a:t>//print function definition</a:t>
            </a:r>
          </a:p>
          <a:p>
            <a:pPr marL="0" indent="0">
              <a:buFont typeface="Arial" panose="020B0604020202020204" pitchFamily="34" charset="0"/>
              <a:buNone/>
            </a:pPr>
            <a:r>
              <a:rPr lang="en-US" sz="1800" dirty="0"/>
              <a:t>var r=go(5); //calling function</a:t>
            </a:r>
          </a:p>
          <a:p>
            <a:pPr marL="0" indent="0">
              <a:buFont typeface="Arial" panose="020B0604020202020204" pitchFamily="34" charset="0"/>
              <a:buNone/>
            </a:pPr>
            <a:r>
              <a:rPr lang="en-US" sz="2000" dirty="0"/>
              <a:t>&lt;/script&gt;</a:t>
            </a:r>
          </a:p>
          <a:p>
            <a:pPr marL="0" indent="0">
              <a:buFont typeface="Arial" panose="020B0604020202020204" pitchFamily="34" charset="0"/>
              <a:buNone/>
            </a:pPr>
            <a:r>
              <a:rPr lang="en-US" sz="2000" dirty="0"/>
              <a:t>So here in this example if you print go with out parenthesis “()”it will print function definition</a:t>
            </a:r>
          </a:p>
          <a:p>
            <a:pPr marL="0" indent="0">
              <a:buFont typeface="Arial" panose="020B0604020202020204" pitchFamily="34" charset="0"/>
              <a:buNone/>
            </a:pPr>
            <a:r>
              <a:rPr lang="en-US" sz="2000" dirty="0"/>
              <a:t>So  self invoking function is nothing but anonymous function without handle, and parenthesis “()” after it is just a function call</a:t>
            </a:r>
            <a:endParaRPr lang="en-IN" sz="2000" dirty="0"/>
          </a:p>
        </p:txBody>
      </p:sp>
      <p:cxnSp>
        <p:nvCxnSpPr>
          <p:cNvPr id="7" name="Straight Arrow Connector 6">
            <a:extLst>
              <a:ext uri="{FF2B5EF4-FFF2-40B4-BE49-F238E27FC236}">
                <a16:creationId xmlns:a16="http://schemas.microsoft.com/office/drawing/2014/main" id="{86CCE0BB-4BA5-44EE-86F8-6720342636B3}"/>
              </a:ext>
            </a:extLst>
          </p:cNvPr>
          <p:cNvCxnSpPr>
            <a:cxnSpLocks/>
          </p:cNvCxnSpPr>
          <p:nvPr/>
        </p:nvCxnSpPr>
        <p:spPr>
          <a:xfrm flipV="1">
            <a:off x="5653548" y="2172929"/>
            <a:ext cx="1229033" cy="58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3D928A0-D3CA-40DF-A567-35D9D02E017A}"/>
              </a:ext>
            </a:extLst>
          </p:cNvPr>
          <p:cNvSpPr/>
          <p:nvPr/>
        </p:nvSpPr>
        <p:spPr>
          <a:xfrm>
            <a:off x="7128387" y="1386348"/>
            <a:ext cx="2113936" cy="1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1800" dirty="0"/>
              <a:t>function(a)</a:t>
            </a:r>
          </a:p>
          <a:p>
            <a:pPr marL="0" indent="0">
              <a:buFont typeface="Arial" panose="020B0604020202020204" pitchFamily="34" charset="0"/>
              <a:buNone/>
            </a:pPr>
            <a:r>
              <a:rPr lang="en-US" sz="1800" dirty="0"/>
              <a:t>{</a:t>
            </a:r>
          </a:p>
          <a:p>
            <a:pPr marL="0" indent="0">
              <a:buFont typeface="Arial" panose="020B0604020202020204" pitchFamily="34" charset="0"/>
              <a:buNone/>
            </a:pPr>
            <a:r>
              <a:rPr lang="en-US" sz="1800" dirty="0"/>
              <a:t>return a*a;</a:t>
            </a:r>
          </a:p>
          <a:p>
            <a:pPr marL="0" indent="0">
              <a:buFont typeface="Arial" panose="020B0604020202020204" pitchFamily="34" charset="0"/>
              <a:buNone/>
            </a:pPr>
            <a:r>
              <a:rPr lang="en-US" sz="1800" dirty="0"/>
              <a:t>}</a:t>
            </a:r>
            <a:endParaRPr lang="en-IN" dirty="0"/>
          </a:p>
        </p:txBody>
      </p:sp>
      <p:sp>
        <p:nvSpPr>
          <p:cNvPr id="10" name="Rectangle 9">
            <a:extLst>
              <a:ext uri="{FF2B5EF4-FFF2-40B4-BE49-F238E27FC236}">
                <a16:creationId xmlns:a16="http://schemas.microsoft.com/office/drawing/2014/main" id="{13FE6C13-C1D0-47FB-86FD-E10F8C08509D}"/>
              </a:ext>
            </a:extLst>
          </p:cNvPr>
          <p:cNvSpPr/>
          <p:nvPr/>
        </p:nvSpPr>
        <p:spPr>
          <a:xfrm>
            <a:off x="9793568" y="2721077"/>
            <a:ext cx="1130709" cy="70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(5)</a:t>
            </a:r>
            <a:endParaRPr lang="en-IN" dirty="0"/>
          </a:p>
        </p:txBody>
      </p:sp>
      <p:sp>
        <p:nvSpPr>
          <p:cNvPr id="11" name="Block Arc 10">
            <a:extLst>
              <a:ext uri="{FF2B5EF4-FFF2-40B4-BE49-F238E27FC236}">
                <a16:creationId xmlns:a16="http://schemas.microsoft.com/office/drawing/2014/main" id="{ECD8ABC1-44C1-462B-BDD9-0E60B5AC91D8}"/>
              </a:ext>
            </a:extLst>
          </p:cNvPr>
          <p:cNvSpPr/>
          <p:nvPr/>
        </p:nvSpPr>
        <p:spPr>
          <a:xfrm rot="17341478">
            <a:off x="6695764" y="1248697"/>
            <a:ext cx="422787" cy="589936"/>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
        <p:nvSpPr>
          <p:cNvPr id="13" name="Block Arc 12">
            <a:extLst>
              <a:ext uri="{FF2B5EF4-FFF2-40B4-BE49-F238E27FC236}">
                <a16:creationId xmlns:a16="http://schemas.microsoft.com/office/drawing/2014/main" id="{E3936846-D74C-49FC-B9E7-CBF25874F80E}"/>
              </a:ext>
            </a:extLst>
          </p:cNvPr>
          <p:cNvSpPr/>
          <p:nvPr/>
        </p:nvSpPr>
        <p:spPr>
          <a:xfrm rot="6672730">
            <a:off x="9248453" y="2476726"/>
            <a:ext cx="422787" cy="589936"/>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5164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D280-D58D-400B-B723-506C7F323900}"/>
              </a:ext>
            </a:extLst>
          </p:cNvPr>
          <p:cNvSpPr>
            <a:spLocks noGrp="1"/>
          </p:cNvSpPr>
          <p:nvPr>
            <p:ph type="title"/>
          </p:nvPr>
        </p:nvSpPr>
        <p:spPr>
          <a:xfrm>
            <a:off x="1082777" y="119319"/>
            <a:ext cx="10026445" cy="834410"/>
          </a:xfrm>
        </p:spPr>
        <p:txBody>
          <a:bodyPr/>
          <a:lstStyle/>
          <a:p>
            <a:r>
              <a:rPr lang="en-IN" dirty="0"/>
              <a:t>Why to learn self invoking function</a:t>
            </a:r>
          </a:p>
        </p:txBody>
      </p:sp>
      <p:sp>
        <p:nvSpPr>
          <p:cNvPr id="3" name="Content Placeholder 2">
            <a:extLst>
              <a:ext uri="{FF2B5EF4-FFF2-40B4-BE49-F238E27FC236}">
                <a16:creationId xmlns:a16="http://schemas.microsoft.com/office/drawing/2014/main" id="{24BD7308-C278-4BB7-8478-DC086F3C796C}"/>
              </a:ext>
            </a:extLst>
          </p:cNvPr>
          <p:cNvSpPr>
            <a:spLocks noGrp="1"/>
          </p:cNvSpPr>
          <p:nvPr>
            <p:ph idx="1"/>
          </p:nvPr>
        </p:nvSpPr>
        <p:spPr>
          <a:xfrm>
            <a:off x="373626" y="1219200"/>
            <a:ext cx="10980174" cy="4957763"/>
          </a:xfrm>
        </p:spPr>
        <p:txBody>
          <a:bodyPr/>
          <a:lstStyle/>
          <a:p>
            <a:pPr marL="0" indent="0">
              <a:buNone/>
            </a:pPr>
            <a:r>
              <a:rPr lang="en-IN" dirty="0">
                <a:solidFill>
                  <a:schemeClr val="accent5"/>
                </a:solidFill>
              </a:rPr>
              <a:t>(</a:t>
            </a:r>
            <a:r>
              <a:rPr lang="en-IN" dirty="0"/>
              <a:t>function( window, undefined ) {</a:t>
            </a:r>
          </a:p>
          <a:p>
            <a:pPr marL="0" indent="0">
              <a:buNone/>
            </a:pPr>
            <a:endParaRPr lang="en-IN" dirty="0"/>
          </a:p>
          <a:p>
            <a:pPr marL="0" indent="0">
              <a:buNone/>
            </a:pPr>
            <a:r>
              <a:rPr lang="en-IN" dirty="0"/>
              <a:t>}</a:t>
            </a:r>
            <a:r>
              <a:rPr lang="en-IN" dirty="0">
                <a:solidFill>
                  <a:schemeClr val="accent5"/>
                </a:solidFill>
              </a:rPr>
              <a:t>)</a:t>
            </a:r>
            <a:r>
              <a:rPr lang="en-IN" dirty="0">
                <a:solidFill>
                  <a:srgbClr val="FF0000"/>
                </a:solidFill>
              </a:rPr>
              <a:t>(</a:t>
            </a:r>
            <a:r>
              <a:rPr lang="en-IN" dirty="0"/>
              <a:t>window</a:t>
            </a:r>
            <a:r>
              <a:rPr lang="en-IN" dirty="0">
                <a:solidFill>
                  <a:srgbClr val="FF0000"/>
                </a:solidFill>
              </a:rPr>
              <a:t>)</a:t>
            </a:r>
          </a:p>
          <a:p>
            <a:pPr marL="0" indent="0">
              <a:buNone/>
            </a:pPr>
            <a:r>
              <a:rPr lang="en-IN" dirty="0"/>
              <a:t>If you open Jquey.js file you can see such code</a:t>
            </a:r>
          </a:p>
          <a:p>
            <a:pPr marL="0" indent="0">
              <a:buNone/>
            </a:pPr>
            <a:r>
              <a:rPr lang="en-IN" dirty="0"/>
              <a:t>In jQuery library they have used these concept.</a:t>
            </a:r>
          </a:p>
          <a:p>
            <a:pPr marL="0" indent="0">
              <a:buNone/>
            </a:pPr>
            <a:endParaRPr lang="en-IN" dirty="0"/>
          </a:p>
          <a:p>
            <a:pPr marL="0" indent="0">
              <a:buNone/>
            </a:pPr>
            <a:r>
              <a:rPr lang="en-IN" dirty="0"/>
              <a:t>There are some situation where you want to initialize the data as soon as application start in such scenario you can use self </a:t>
            </a:r>
            <a:r>
              <a:rPr lang="en-IN"/>
              <a:t>invoking function</a:t>
            </a:r>
            <a:endParaRPr lang="en-IN" dirty="0"/>
          </a:p>
        </p:txBody>
      </p:sp>
    </p:spTree>
    <p:extLst>
      <p:ext uri="{BB962C8B-B14F-4D97-AF65-F5344CB8AC3E}">
        <p14:creationId xmlns:p14="http://schemas.microsoft.com/office/powerpoint/2010/main" val="124918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lstStyle/>
          <a:p>
            <a:r>
              <a:rPr lang="en-IN" dirty="0"/>
              <a:t>Self Invoking function</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127820" y="1002891"/>
            <a:ext cx="5004619" cy="5174072"/>
          </a:xfrm>
        </p:spPr>
        <p:txBody>
          <a:bodyPr/>
          <a:lstStyle/>
          <a:p>
            <a:pPr marL="0" indent="0">
              <a:buNone/>
            </a:pPr>
            <a:r>
              <a:rPr lang="en-US" dirty="0"/>
              <a:t>&lt;script&gt;</a:t>
            </a:r>
          </a:p>
          <a:p>
            <a:pPr marL="0" indent="0">
              <a:buNone/>
            </a:pPr>
            <a:r>
              <a:rPr lang="en-US" dirty="0"/>
              <a:t>var r=</a:t>
            </a:r>
            <a:r>
              <a:rPr lang="en-US" dirty="0">
                <a:solidFill>
                  <a:srgbClr val="0070C0"/>
                </a:solidFill>
              </a:rPr>
              <a:t>(</a:t>
            </a:r>
            <a:r>
              <a:rPr lang="en-US" dirty="0"/>
              <a:t>function(a)</a:t>
            </a:r>
          </a:p>
          <a:p>
            <a:pPr marL="0" indent="0">
              <a:buNone/>
            </a:pPr>
            <a:r>
              <a:rPr lang="en-US" dirty="0"/>
              <a:t>return a*a;} </a:t>
            </a:r>
            <a:r>
              <a:rPr lang="en-US" dirty="0">
                <a:solidFill>
                  <a:srgbClr val="FF0000"/>
                </a:solidFill>
              </a:rPr>
              <a:t>(</a:t>
            </a:r>
            <a:r>
              <a:rPr lang="en-US" dirty="0"/>
              <a:t>5</a:t>
            </a:r>
            <a:r>
              <a:rPr lang="en-US" dirty="0">
                <a:solidFill>
                  <a:srgbClr val="FF0000"/>
                </a:solidFill>
              </a:rPr>
              <a:t>) </a:t>
            </a:r>
            <a:r>
              <a:rPr lang="en-US" dirty="0">
                <a:solidFill>
                  <a:srgbClr val="0070C0"/>
                </a:solidFill>
              </a:rPr>
              <a:t>)</a:t>
            </a:r>
          </a:p>
          <a:p>
            <a:pPr marL="0" indent="0">
              <a:buNone/>
            </a:pPr>
            <a:r>
              <a:rPr lang="en-US" dirty="0"/>
              <a:t> </a:t>
            </a:r>
            <a:r>
              <a:rPr lang="en-US" dirty="0" err="1"/>
              <a:t>document.write</a:t>
            </a:r>
            <a:r>
              <a:rPr lang="en-US" dirty="0"/>
              <a:t>(r);</a:t>
            </a:r>
          </a:p>
          <a:p>
            <a:pPr marL="0" indent="0">
              <a:buNone/>
            </a:pPr>
            <a:r>
              <a:rPr lang="en-US" dirty="0"/>
              <a:t>&lt;/script&gt;</a:t>
            </a:r>
            <a:endParaRPr lang="en-IN" dirty="0"/>
          </a:p>
        </p:txBody>
      </p:sp>
      <p:sp>
        <p:nvSpPr>
          <p:cNvPr id="4" name="TextBox 3">
            <a:extLst>
              <a:ext uri="{FF2B5EF4-FFF2-40B4-BE49-F238E27FC236}">
                <a16:creationId xmlns:a16="http://schemas.microsoft.com/office/drawing/2014/main" id="{F1D129FA-CC4A-4854-8745-D1F8556C662D}"/>
              </a:ext>
            </a:extLst>
          </p:cNvPr>
          <p:cNvSpPr txBox="1"/>
          <p:nvPr/>
        </p:nvSpPr>
        <p:spPr>
          <a:xfrm>
            <a:off x="5525729" y="1170039"/>
            <a:ext cx="5771536" cy="2308324"/>
          </a:xfrm>
          <a:prstGeom prst="rect">
            <a:avLst/>
          </a:prstGeom>
          <a:noFill/>
        </p:spPr>
        <p:txBody>
          <a:bodyPr wrap="square" rtlCol="0">
            <a:spAutoFit/>
          </a:bodyPr>
          <a:lstStyle/>
          <a:p>
            <a:r>
              <a:rPr lang="en-IN" dirty="0"/>
              <a:t>In this example as soon as page get loaded this function get executed.</a:t>
            </a:r>
          </a:p>
          <a:p>
            <a:r>
              <a:rPr lang="en-IN" dirty="0"/>
              <a:t>Here we have passed value 5 in self invoking function.</a:t>
            </a:r>
          </a:p>
          <a:p>
            <a:r>
              <a:rPr lang="en-IN" dirty="0"/>
              <a:t>This Anonymous function will return 5*5= 25 which get captured in variable r.</a:t>
            </a:r>
          </a:p>
          <a:p>
            <a:endParaRPr lang="en-IN" dirty="0"/>
          </a:p>
          <a:p>
            <a:r>
              <a:rPr lang="en-IN" dirty="0"/>
              <a:t>Here “r” is handle to hold return value of self invoking function.</a:t>
            </a:r>
          </a:p>
        </p:txBody>
      </p:sp>
    </p:spTree>
    <p:extLst>
      <p:ext uri="{BB962C8B-B14F-4D97-AF65-F5344CB8AC3E}">
        <p14:creationId xmlns:p14="http://schemas.microsoft.com/office/powerpoint/2010/main" val="1195611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1615</Words>
  <Application>Microsoft Office PowerPoint</Application>
  <PresentationFormat>Widescreen</PresentationFormat>
  <Paragraphs>267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vt:lpstr>
      <vt:lpstr>Consolas</vt:lpstr>
      <vt:lpstr>Inter</vt:lpstr>
      <vt:lpstr>Office Theme</vt:lpstr>
      <vt:lpstr>PowerPoint Presentation</vt:lpstr>
      <vt:lpstr>Anonymous function</vt:lpstr>
      <vt:lpstr>Can we pass name of function in function call</vt:lpstr>
      <vt:lpstr>Can we pass function definition in function call: callback </vt:lpstr>
      <vt:lpstr>Check : what will be the output</vt:lpstr>
      <vt:lpstr>Self Invoking function</vt:lpstr>
      <vt:lpstr>Lets compare code for better understanding</vt:lpstr>
      <vt:lpstr>Why to learn self invoking function</vt:lpstr>
      <vt:lpstr>Self Invoking function</vt:lpstr>
      <vt:lpstr>Arrow function</vt:lpstr>
      <vt:lpstr>PowerPoint Presentation</vt:lpstr>
      <vt:lpstr>Arrow function used in array-sort function</vt:lpstr>
      <vt:lpstr>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51</cp:revision>
  <dcterms:created xsi:type="dcterms:W3CDTF">2020-09-10T04:32:52Z</dcterms:created>
  <dcterms:modified xsi:type="dcterms:W3CDTF">2024-12-01T05:13:54Z</dcterms:modified>
</cp:coreProperties>
</file>