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79" r:id="rId4"/>
    <p:sldId id="275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9" r:id="rId14"/>
    <p:sldId id="268" r:id="rId15"/>
    <p:sldId id="280" r:id="rId16"/>
    <p:sldId id="270" r:id="rId17"/>
    <p:sldId id="271" r:id="rId18"/>
    <p:sldId id="273" r:id="rId19"/>
    <p:sldId id="276" r:id="rId20"/>
    <p:sldId id="277" r:id="rId21"/>
    <p:sldId id="27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69875-A9BA-4FEF-920E-4C22F852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4B7B814-8E5E-4786-A782-E24833624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AA5E4E-8582-4B31-8617-14CBB19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C4D1BD-2509-4FA4-AA14-87874273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AA1064-57B6-4800-8A02-CD288A6D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0D829-AF1E-40CC-AA8B-1614C04F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13EA5-94DB-490C-9FE7-D17609AA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CDDA9E-D2CC-47EE-9DDE-0F4657D3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B34E4E-C739-4E42-AED6-8247868A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FAF632-88D5-40D9-ACDA-F145AC59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4242E2B-190D-469C-BC26-97FFEE159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9435C4-1632-4F15-9DF3-1D3E00CFD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847A6B3-D7C6-4E14-8562-56C5A43E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B6DC34-0156-4A3B-AEE7-7A48BE57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3704AD-9F7D-4B3D-B616-33C35F57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2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4DA26-6291-4D2B-8978-F93514DF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13C22-838A-44B1-81D3-9E211FEF0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7AA663-5137-4937-8100-DB7D3B0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DC0661-8587-448A-9B04-E94F206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D056B56-4C9F-4BAE-9DC4-4EC0CB43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6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4E9E4-BB58-4C34-A713-5C7FED46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C6DCC1-0042-4D16-8A40-07D1598A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9608D7-A0AC-4F7F-9B2A-7E2BC2BC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7F6913-6AAC-424F-94E8-7967A5A0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0ECAC-D76A-4651-BD2D-47FA7FDE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04B3B-6866-44C5-95A8-265479B6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A90E14-26F7-4927-A965-637C61EF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1966B2-1C21-40EC-AEB4-E6DF4D4C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8D7BC0-6651-4CE9-BF89-B67C6D95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814CD-3BDE-475B-B2CE-F8785CA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A8915-DC5F-40A7-87F8-4991A69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1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2F9CE4-EDF2-4731-8314-40A65010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F80861-B423-43F6-9C0B-C057550FF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9EB849D-1629-4141-B0DA-74DAC982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BE2D5F-2402-43C2-982E-042CB8E31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AD5E2B4-51AA-4C0E-98D0-D89C08C3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7F2DCC-82EF-468C-A9BD-A30BB42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4869D6-01B3-445D-B02D-3DAA99E7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1305C-3FE6-4DE2-AFA9-63E378D4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8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D828D-056B-484E-B46C-1913881D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D48094D-3045-427E-AC8D-F81BFE5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7DD406-C044-4A88-A803-79A5F6B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8B2901-976F-482D-AE8B-41B5E7EB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623FAE6-F69D-4630-A4D3-46E3DD97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76A903-527D-416B-A653-12F4EA2F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890FF6-2BA1-486B-9877-3C312C4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7C3EF-6A71-4940-AD16-8EAD5B2D6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A1DD74-1CE7-4DE8-8609-CB87E8CF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CABA8D-6FA0-473A-A0DF-7F3F767FF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C43AEE-30C0-41A9-B398-66CC3058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0B8C12-85BE-4075-8059-73A3994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CF5DF8-58D9-4B96-A949-09747A8B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76579-818E-4976-A82D-F552B176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316A0D9-1F47-44BF-A9FF-36FE018B5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987E5F-8F10-464E-A03D-F7B5DD464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C63D88-923E-4462-B853-43E7AA36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02F551-E142-4576-BE4B-C24ADDB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9E0A25-4D04-4F0F-B57E-539F0029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9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5A60A4F-4527-41DF-8948-4E6D3EB5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A26F26-5539-47C1-AFFF-512008E41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43F1A-3A55-420B-98D8-F38BD8298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0FDB9-8E1A-4075-B100-3186540F4228}" type="datetimeFigureOut">
              <a:rPr lang="en-IN" smtClean="0"/>
              <a:t>04-06-2024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7C541F-2A41-4FFA-B28A-697CB88FA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850932-B360-451F-AC0E-CBA54D9D0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C3EB-76E3-4D95-B949-998AB2567A6D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C06054-F4D6-463D-B988-0441229AFFE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1282699" cy="8575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C55DDA-2F67-497D-805E-5136A8321681}"/>
              </a:ext>
            </a:extLst>
          </p:cNvPr>
          <p:cNvSpPr/>
          <p:nvPr userDrawn="1"/>
        </p:nvSpPr>
        <p:spPr>
          <a:xfrm>
            <a:off x="228600" y="6593087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4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ketkiacharya.net@gmail.com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473810-6A42-47DA-B87C-CB114654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707923"/>
            <a:ext cx="7403689" cy="1445341"/>
          </a:xfrm>
        </p:spPr>
        <p:txBody>
          <a:bodyPr/>
          <a:lstStyle/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enter  address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It is used to write comment or address</a:t>
            </a:r>
          </a:p>
          <a:p>
            <a:pPr marL="0" indent="0">
              <a:buNone/>
            </a:pPr>
            <a:endParaRPr lang="en-US" sz="1800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E44B463-5589-496A-8178-886A2D7D9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7" t="24803" r="60000" b="57419"/>
          <a:stretch/>
        </p:blipFill>
        <p:spPr>
          <a:xfrm>
            <a:off x="8947355" y="0"/>
            <a:ext cx="3244645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484ECD4-2039-49EE-B88B-A633F98146DF}"/>
              </a:ext>
            </a:extLst>
          </p:cNvPr>
          <p:cNvSpPr txBox="1"/>
          <p:nvPr/>
        </p:nvSpPr>
        <p:spPr>
          <a:xfrm>
            <a:off x="363794" y="2153264"/>
            <a:ext cx="63221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a.php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</a:t>
            </a:r>
            <a:r>
              <a:rPr lang="en-I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 multiple</a:t>
            </a:r>
            <a:r>
              <a:rPr lang="en-I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To upload file you have to set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and method has to be POST.</a:t>
            </a:r>
          </a:p>
          <a:p>
            <a:endParaRPr lang="en-I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raz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"good customer"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en-IN" sz="12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Above line </a:t>
            </a:r>
            <a:r>
              <a:rPr lang="en-IN" sz="1200" dirty="0">
                <a:solidFill>
                  <a:srgbClr val="800000"/>
                </a:solidFill>
                <a:latin typeface="Consolas" panose="020B0609020204030204" pitchFamily="49" charset="0"/>
              </a:rPr>
              <a:t>does not show any value on page but can send data </a:t>
            </a:r>
          </a:p>
          <a:p>
            <a:r>
              <a:rPr lang="en-IN" sz="1200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raz</a:t>
            </a:r>
            <a:r>
              <a:rPr lang="en-IN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=good customer</a:t>
            </a:r>
            <a:r>
              <a:rPr lang="en-I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en-IN" sz="1200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345671-B6B5-4BDE-A631-A7E68344B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42724" r="78791" b="43226"/>
          <a:stretch/>
        </p:blipFill>
        <p:spPr>
          <a:xfrm>
            <a:off x="9394721" y="2053189"/>
            <a:ext cx="2585884" cy="9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43A705-D609-4E09-A49B-36161D7DA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1" y="89795"/>
            <a:ext cx="11049001" cy="3823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"on"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 </a:t>
            </a:r>
            <a:r>
              <a:rPr lang="en-US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 first name"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autofocus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E-mail: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autocomplete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US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"nm"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autofocus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"autofocus"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Time: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Month: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"week"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"week"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"points"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Search Google: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googlesearch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formnovalidate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formnovalidate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datalist.html“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formmethod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formtarget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"_blank“&gt;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E6304F2-DF79-4F83-A4BD-78B301FE8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87" b="62867"/>
          <a:stretch/>
        </p:blipFill>
        <p:spPr>
          <a:xfrm>
            <a:off x="255638" y="4031226"/>
            <a:ext cx="6597445" cy="25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B299A-E2E2-487C-BD56-4927240E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0" y="0"/>
            <a:ext cx="10380407" cy="3429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valueAsNumber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"3000"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&lt;output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&gt;&lt;/output&gt;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&lt;p&gt;&lt;meter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&lt;/meter&gt;&lt;/p&gt;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&lt;p&gt;&lt;progress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lang="en-I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&lt;/progress&gt;&lt;/p&gt;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F0B92F-D6B5-44DC-A14B-6E07B8AA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8" r="67742" b="59713"/>
          <a:stretch/>
        </p:blipFill>
        <p:spPr>
          <a:xfrm>
            <a:off x="4129548" y="4109884"/>
            <a:ext cx="3932903" cy="23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3CB5C7-1C51-4C1A-9C78-BDC8E9E04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45" y="117987"/>
            <a:ext cx="10734368" cy="5636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"demo_form.asp"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value of list and id has to be same--&gt;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 Browser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"brow"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"brow"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"Internet Explorer"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firefox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"chrome"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"opera"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"Safari"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netscape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&lt;/form&gt;&lt;/body&gt;&lt;/html&gt;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0AFB405-885F-417B-92EA-4F4F29266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7742" r="64920" b="69606"/>
          <a:stretch/>
        </p:blipFill>
        <p:spPr>
          <a:xfrm>
            <a:off x="6351640" y="2652251"/>
            <a:ext cx="4277032" cy="15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70C56-D122-4967-A8C8-BCAF823A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0219"/>
            <a:ext cx="4473677" cy="54002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&lt;menu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"toolbar"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&lt;li&gt;&lt;menu&gt;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home|image|contect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&lt;/menu&gt;&lt;/li&gt;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&lt;li&gt;&lt;menu&gt;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edit|copy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&lt;/menu&gt;&lt;/li&gt;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&lt;/menu&gt;&lt;hr&gt;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&lt;menu&gt;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 data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&lt;/menu&gt;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hjghj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 5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&lt;/header&gt;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&lt;nav&gt;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drgdrop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/&gt;&lt;/nav&gt;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hgroup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 to my WWF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 a living planet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hgroup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&lt;article&gt;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Learning about storage 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Web storage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Local storage         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&lt;/article&gt;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&lt;aside&gt;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 image or reference data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&lt;/aside&gt;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&lt;footer&gt;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 by VITA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&lt;/footer&gt;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60F357A-46E7-4C8D-8104-1C8EB94A7C91}"/>
              </a:ext>
            </a:extLst>
          </p:cNvPr>
          <p:cNvSpPr txBox="1"/>
          <p:nvPr/>
        </p:nvSpPr>
        <p:spPr>
          <a:xfrm>
            <a:off x="4709652" y="0"/>
            <a:ext cx="7472515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"http://www.vita.com/html5"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accesskey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HTML5 tutorial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"http://www.vita.com/css3"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accesskey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CSS3 tutorial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Use Alt +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accessKey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(or Shift + Alt +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accessKey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 access the element with the specified access key.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B5672C2-3168-4643-A13E-45AE3E71B572}"/>
              </a:ext>
            </a:extLst>
          </p:cNvPr>
          <p:cNvSpPr txBox="1"/>
          <p:nvPr/>
        </p:nvSpPr>
        <p:spPr>
          <a:xfrm>
            <a:off x="4916130" y="2074745"/>
            <a:ext cx="727587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 favorite color is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&lt;del&gt;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&lt;/del&gt;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&lt;ins&gt;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&lt;/ins&gt;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2233E03-9770-445B-99A7-E9EBBCD9B874}"/>
              </a:ext>
            </a:extLst>
          </p:cNvPr>
          <p:cNvSpPr txBox="1"/>
          <p:nvPr/>
        </p:nvSpPr>
        <p:spPr>
          <a:xfrm>
            <a:off x="5142271" y="3195383"/>
            <a:ext cx="6135328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HTML5 Document: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following tags have been introduced for better structure: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section: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a generic document or application section. It can be used together with h1-h6 to indicate the document structure.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article: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an independent piece of content of a document, such as a blog entry or newspaper article.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aside: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a piece of content that is only slightly related to the rest of the page.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header: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the header of a section.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footer: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a footer for a section and can contain information about the author, copyright information, et cetera.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represents a section of the document intended for navigation.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dialog: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can be used to mark up a conversation.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tag can be used to associate a caption together with some embedded content, such as a graphic or video.</a:t>
            </a:r>
          </a:p>
        </p:txBody>
      </p:sp>
    </p:spTree>
    <p:extLst>
      <p:ext uri="{BB962C8B-B14F-4D97-AF65-F5344CB8AC3E}">
        <p14:creationId xmlns:p14="http://schemas.microsoft.com/office/powerpoint/2010/main" val="109076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4DE6EFFF-B3F6-46B8-9001-64D489CF2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730323"/>
              </p:ext>
            </p:extLst>
          </p:nvPr>
        </p:nvGraphicFramePr>
        <p:xfrm>
          <a:off x="1172497" y="274320"/>
          <a:ext cx="1051560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885780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7432808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1263762641"/>
                    </a:ext>
                  </a:extLst>
                </a:gridCol>
              </a:tblGrid>
              <a:tr h="1400052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Header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Aside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6935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Article product Headphone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stereo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9964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Footer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840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1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8F6E903-75C5-46AE-B07E-3AF3FCC64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233" b="49799"/>
          <a:stretch/>
        </p:blipFill>
        <p:spPr>
          <a:xfrm>
            <a:off x="-34390" y="1612541"/>
            <a:ext cx="2920135" cy="27701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0E49D66-B1CC-4C17-932B-A81943740048}"/>
              </a:ext>
            </a:extLst>
          </p:cNvPr>
          <p:cNvSpPr txBox="1"/>
          <p:nvPr/>
        </p:nvSpPr>
        <p:spPr>
          <a:xfrm>
            <a:off x="3008671" y="0"/>
            <a:ext cx="9114503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&gt;&lt;html&gt;&lt;head&gt;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"text/html; charset=utf-8"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 5 spellcheck Attribute Examples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&lt;/title&gt;&lt;/head&gt;</a:t>
            </a: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spellcheck Attribute Examples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contenteditable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Spellcheck on: There is a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tyyypooo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here.  Did the browser spot it?</a:t>
            </a: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Spellcheck off: There is a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tyyypooo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here.  Did the browser spot it?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field: (spellcheck on)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"There is a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tyyypoo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here. Did the browser spot it?"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&lt;p&gt;&lt;label&gt;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field: (spellcheck off)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"There is a 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tyyypoo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here. Did the browser spot it?"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&lt;p&gt;&lt;label&gt;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area: (spellcheck on)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"comments"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 is a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tyyypooo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here.  Did the browser spot it?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&lt;p&gt;&lt;label&gt;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 area: (spellcheck off)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"comments"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spellcheck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There is a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tyyypooo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here.  Did the browser spot it?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&lt;/form&gt;&lt;/body&gt;&lt;/html&gt;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8AAC029-BE4C-447B-8328-0FAE3B1738C5}"/>
              </a:ext>
            </a:extLst>
          </p:cNvPr>
          <p:cNvSpPr txBox="1"/>
          <p:nvPr/>
        </p:nvSpPr>
        <p:spPr>
          <a:xfrm>
            <a:off x="174512" y="819506"/>
            <a:ext cx="2772696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spellcheck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"true“</a:t>
            </a:r>
          </a:p>
          <a:p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contenteditable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"true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633B1E-C880-4F65-8BE5-D1F9D139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929" y="129152"/>
            <a:ext cx="9180871" cy="441120"/>
          </a:xfrm>
        </p:spPr>
        <p:txBody>
          <a:bodyPr>
            <a:normAutofit fontScale="90000"/>
          </a:bodyPr>
          <a:lstStyle/>
          <a:p>
            <a:r>
              <a:rPr lang="en-IN" dirty="0"/>
              <a:t>Micro data –Figure and </a:t>
            </a:r>
            <a:r>
              <a:rPr lang="en-IN" dirty="0" err="1"/>
              <a:t>figcaption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2B7406-5EEA-4512-BAED-C8E432F0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30" y="727587"/>
            <a:ext cx="557489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itemscope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 birthday is: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"birthday"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"1971-05-08"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Aug 5th 1971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&lt;/time&gt;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itemscope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 name is 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Zara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2FCFF5-B451-4A46-A7EA-015810AAEFD7}"/>
              </a:ext>
            </a:extLst>
          </p:cNvPr>
          <p:cNvSpPr txBox="1"/>
          <p:nvPr/>
        </p:nvSpPr>
        <p:spPr>
          <a:xfrm>
            <a:off x="5712542" y="636119"/>
            <a:ext cx="61353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&lt;figure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itemscope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"http://n.whatwg.org/work"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"work"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"mypond.jpg"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&lt;p&gt;&lt;cite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 Pond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&lt;/cite&gt;&lt;/p&gt;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&lt;p&gt;&lt;small&gt;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Licensed under the 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"http://creativecommons.org/licenses/by-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/3.0/us/"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Creative  Commons Attribution-Share Alike 3.0 United States License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and the 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itemprop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"http://www.opensource.org/licenses/mit-license.php"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MIT   license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&lt;/small&gt;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figcaption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&lt;/figure&gt;&lt;/body&gt;&lt;/html&gt;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13501C-808E-4410-B237-96EFB15C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4" y="109488"/>
            <a:ext cx="8315632" cy="441120"/>
          </a:xfrm>
        </p:spPr>
        <p:txBody>
          <a:bodyPr>
            <a:normAutofit fontScale="90000"/>
          </a:bodyPr>
          <a:lstStyle/>
          <a:p>
            <a:r>
              <a:rPr lang="en-IN" sz="4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Video-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audio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873555-EB88-41AF-BB02-2D64068A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5419"/>
            <a:ext cx="5368413" cy="33756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"520"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"540"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muted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poster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"a.bmp"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shuttle.ogv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</a:t>
            </a:r>
            <a:r>
              <a:rPr lang="en-I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ogv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"shuttle.mp4"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Your browser does not support the video tag. 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&lt;hr/&gt;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autopaly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attribute paly 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vedio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on load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&lt;/body&gt;&lt;/html&gt;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Autoplay</a:t>
            </a:r>
            <a:r>
              <a:rPr lang="en-IN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will work only if video is muted</a:t>
            </a:r>
            <a:endParaRPr lang="en-IN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C4F1F84-CD98-47FD-8087-DC816B363735}"/>
              </a:ext>
            </a:extLst>
          </p:cNvPr>
          <p:cNvSpPr txBox="1"/>
          <p:nvPr/>
        </p:nvSpPr>
        <p:spPr>
          <a:xfrm>
            <a:off x="5658467" y="89826"/>
            <a:ext cx="61353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&lt;audio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song.ogv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</a:t>
            </a:r>
            <a:r>
              <a:rPr lang="en-I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ogg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"song.mp3"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"audio/mpeg"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Your browser does not support the audio element.</a:t>
            </a:r>
            <a:r>
              <a:rPr lang="en-I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&lt;/audio&gt;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74F43F-5ECC-4504-88CC-E3D35E8FE6D4}"/>
              </a:ext>
            </a:extLst>
          </p:cNvPr>
          <p:cNvSpPr txBox="1"/>
          <p:nvPr/>
        </p:nvSpPr>
        <p:spPr>
          <a:xfrm>
            <a:off x="5552769" y="1595021"/>
            <a:ext cx="6346723" cy="427809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  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&lt;/style&gt;&lt;/head&gt;&lt;body&gt;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 dialog tag is currently only supported in Chrome version 37+, Safari 6+ and Opera 24+.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January </a:t>
            </a:r>
            <a:r>
              <a:rPr lang="en-I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&lt;dialog</a:t>
            </a:r>
            <a:r>
              <a:rPr lang="en-IN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 is an open dialog window</a:t>
            </a:r>
          </a:p>
          <a:p>
            <a:r>
              <a:rPr lang="en-I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&lt;/dialog&gt;</a:t>
            </a:r>
            <a:r>
              <a:rPr lang="en-IN" sz="16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February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March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&lt;/tr&gt;&lt;/table&gt;&lt;/body&gt;&lt;/html&gt;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08D9953-BAB0-4A7A-A685-16EE42C15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46" t="8029" r="36049" b="74729"/>
          <a:stretch/>
        </p:blipFill>
        <p:spPr>
          <a:xfrm>
            <a:off x="-117988" y="5735049"/>
            <a:ext cx="7875639" cy="11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7FA84D-7F79-47A3-A95C-BC33B89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102265"/>
            <a:ext cx="9937955" cy="57877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DCB09F-9297-4638-B00E-EAAEFFDD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681037"/>
            <a:ext cx="5879690" cy="5495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"b.html"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click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Example of I frame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 Iframe with parent top 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"a.html"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"250"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"350"</a:t>
            </a:r>
            <a:r>
              <a:rPr lang="en-IN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0" dirty="0" err="1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&lt;hr/&gt;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08AF38-4199-4297-80EC-B69FE234C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34435" b="36774"/>
          <a:stretch/>
        </p:blipFill>
        <p:spPr>
          <a:xfrm>
            <a:off x="4277033" y="681037"/>
            <a:ext cx="7993626" cy="43360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FC1D3BCD-C4FF-4618-B33E-6D23CA90F1B2}"/>
              </a:ext>
            </a:extLst>
          </p:cNvPr>
          <p:cNvCxnSpPr/>
          <p:nvPr/>
        </p:nvCxnSpPr>
        <p:spPr>
          <a:xfrm flipH="1">
            <a:off x="1386348" y="2438400"/>
            <a:ext cx="1455175" cy="83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FBAFE8F-EBE2-4F60-AB1A-691DE8242EB8}"/>
              </a:ext>
            </a:extLst>
          </p:cNvPr>
          <p:cNvSpPr/>
          <p:nvPr/>
        </p:nvSpPr>
        <p:spPr>
          <a:xfrm>
            <a:off x="1563329" y="4296697"/>
            <a:ext cx="3303639" cy="2369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/>
              <a:t>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0FF526-F9C7-4D63-80C5-4F4AB454E1ED}"/>
              </a:ext>
            </a:extLst>
          </p:cNvPr>
          <p:cNvSpPr/>
          <p:nvPr/>
        </p:nvSpPr>
        <p:spPr>
          <a:xfrm>
            <a:off x="2408904" y="4503174"/>
            <a:ext cx="2163096" cy="16321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IN" dirty="0"/>
              <a:t>parent</a:t>
            </a:r>
          </a:p>
          <a:p>
            <a:pPr lvl="1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4A70EFA-5C39-4D07-A0E4-2CFA2B27AB80}"/>
              </a:ext>
            </a:extLst>
          </p:cNvPr>
          <p:cNvSpPr/>
          <p:nvPr/>
        </p:nvSpPr>
        <p:spPr>
          <a:xfrm>
            <a:off x="3215148" y="5304503"/>
            <a:ext cx="1307690" cy="7938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child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8DE4631-BD7C-496A-B277-EB1B6DF687CB}"/>
              </a:ext>
            </a:extLst>
          </p:cNvPr>
          <p:cNvSpPr txBox="1"/>
          <p:nvPr/>
        </p:nvSpPr>
        <p:spPr>
          <a:xfrm>
            <a:off x="6597445" y="5181600"/>
            <a:ext cx="173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_self</a:t>
            </a:r>
          </a:p>
          <a:p>
            <a:r>
              <a:rPr lang="en-IN" dirty="0"/>
              <a:t>_top</a:t>
            </a:r>
          </a:p>
          <a:p>
            <a:r>
              <a:rPr lang="en-IN" dirty="0"/>
              <a:t>_parent</a:t>
            </a:r>
          </a:p>
          <a:p>
            <a:r>
              <a:rPr lang="en-IN" dirty="0"/>
              <a:t>_blank</a:t>
            </a:r>
          </a:p>
        </p:txBody>
      </p:sp>
    </p:spTree>
    <p:extLst>
      <p:ext uri="{BB962C8B-B14F-4D97-AF65-F5344CB8AC3E}">
        <p14:creationId xmlns:p14="http://schemas.microsoft.com/office/powerpoint/2010/main" val="11989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61CF4F-8B24-41E5-9F9F-4F9D6B6C55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5690" t="37448" r="32875" b="32632"/>
          <a:stretch>
            <a:fillRect/>
          </a:stretch>
        </p:blipFill>
        <p:spPr bwMode="auto">
          <a:xfrm>
            <a:off x="0" y="0"/>
            <a:ext cx="7490155" cy="291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2C2488-BA7D-44D2-A511-9AF4BAD6BBEA}"/>
              </a:ext>
            </a:extLst>
          </p:cNvPr>
          <p:cNvPicPr/>
          <p:nvPr/>
        </p:nvPicPr>
        <p:blipFill>
          <a:blip r:embed="rId3"/>
          <a:srcRect l="2489" t="35467" r="25726" b="32872"/>
          <a:stretch>
            <a:fillRect/>
          </a:stretch>
        </p:blipFill>
        <p:spPr bwMode="auto">
          <a:xfrm>
            <a:off x="0" y="3277368"/>
            <a:ext cx="705040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1588C6-0E80-4587-A5DD-AC93FF5E4B77}"/>
              </a:ext>
            </a:extLst>
          </p:cNvPr>
          <p:cNvPicPr/>
          <p:nvPr/>
        </p:nvPicPr>
        <p:blipFill>
          <a:blip r:embed="rId4"/>
          <a:srcRect t="36072" r="24361" b="32064"/>
          <a:stretch>
            <a:fillRect/>
          </a:stretch>
        </p:blipFill>
        <p:spPr bwMode="auto">
          <a:xfrm>
            <a:off x="5297231" y="183423"/>
            <a:ext cx="6894769" cy="255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D92F26-702D-4C4C-9DCA-6C2F0A3C89BC}"/>
              </a:ext>
            </a:extLst>
          </p:cNvPr>
          <p:cNvPicPr/>
          <p:nvPr/>
        </p:nvPicPr>
        <p:blipFill>
          <a:blip r:embed="rId5"/>
          <a:srcRect l="3846" t="35872" r="12021" b="33266"/>
          <a:stretch>
            <a:fillRect/>
          </a:stretch>
        </p:blipFill>
        <p:spPr bwMode="auto">
          <a:xfrm>
            <a:off x="5015230" y="4254449"/>
            <a:ext cx="717677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94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68CC8D-4D52-4093-936F-D178DC6B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8" y="129151"/>
            <a:ext cx="8748252" cy="31591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Wbr</a:t>
            </a:r>
            <a:r>
              <a:rPr lang="en-IN" dirty="0"/>
              <a:t> wordbreak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958A38-0D8E-4BAD-825F-650F7776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" y="940722"/>
            <a:ext cx="6427839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 to shrink the browser window,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 view how the word &lt;mark&gt;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&lt;mark&gt;in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paragraph below will break: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 learn AJAX, you must be familiar with the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 Object.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&lt;p&gt;&lt;b&gt;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The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wbr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&amp;gt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tag is not supported in IE.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7F0CB4-6FB3-4910-A595-5454AC0D5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8" r="52984" b="50000"/>
          <a:stretch/>
        </p:blipFill>
        <p:spPr>
          <a:xfrm>
            <a:off x="6290188" y="287107"/>
            <a:ext cx="5732206" cy="2150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5E8E0B-F2CB-4882-B975-223B254A3F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6" t="16487" r="47279" b="52235"/>
          <a:stretch/>
        </p:blipFill>
        <p:spPr>
          <a:xfrm>
            <a:off x="6428676" y="4295941"/>
            <a:ext cx="4953001" cy="214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3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CDE7EF-3081-4F97-A5A8-604320C1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776748"/>
            <a:ext cx="10931013" cy="5400215"/>
          </a:xfrm>
        </p:spPr>
        <p:txBody>
          <a:bodyPr/>
          <a:lstStyle/>
          <a:p>
            <a:r>
              <a:rPr lang="en-US" dirty="0"/>
              <a:t>What are Semantic Elements?</a:t>
            </a:r>
          </a:p>
          <a:p>
            <a:r>
              <a:rPr lang="en-US" dirty="0"/>
              <a:t>A semantic element clearly describes its meaning to both the browser and the developer.</a:t>
            </a:r>
          </a:p>
          <a:p>
            <a:endParaRPr lang="en-US" dirty="0"/>
          </a:p>
          <a:p>
            <a:r>
              <a:rPr lang="en-US" dirty="0"/>
              <a:t>Examples of semantic elements: &lt;form&gt;, &lt;table&gt;, and &lt;</a:t>
            </a:r>
            <a:r>
              <a:rPr lang="en-US" dirty="0" err="1"/>
              <a:t>img</a:t>
            </a:r>
            <a:r>
              <a:rPr lang="en-US" dirty="0"/>
              <a:t>&gt; - Clearly defines its content.</a:t>
            </a:r>
          </a:p>
          <a:p>
            <a:endParaRPr lang="en-US" dirty="0"/>
          </a:p>
          <a:p>
            <a:r>
              <a:rPr lang="en-US" dirty="0"/>
              <a:t>Examples of non-semantic elements: &lt;div&gt; and &lt;span&gt; - Tells nothing about its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8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6" y="533399"/>
            <a:ext cx="11029950" cy="5895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form with following detail all filled required</a:t>
            </a:r>
          </a:p>
          <a:p>
            <a:r>
              <a:rPr lang="en-US" dirty="0" smtClean="0"/>
              <a:t>Name:</a:t>
            </a:r>
            <a:r>
              <a:rPr lang="en-US" dirty="0" smtClean="0">
                <a:sym typeface="Wingdings" panose="05000000000000000000" pitchFamily="2" charset="2"/>
              </a:rPr>
              <a:t>min3 max=15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Password8, 16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Addressmin</a:t>
            </a:r>
            <a:r>
              <a:rPr lang="en-US" dirty="0" smtClean="0">
                <a:sym typeface="Wingdings" panose="05000000000000000000" pitchFamily="2" charset="2"/>
              </a:rPr>
              <a:t> =5 max 25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Agenumber</a:t>
            </a:r>
            <a:r>
              <a:rPr lang="en-US" dirty="0" smtClean="0">
                <a:sym typeface="Wingdings" panose="05000000000000000000" pitchFamily="2" charset="2"/>
              </a:rPr>
              <a:t> (18,99)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Email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DOBdate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URL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Hobbies dance music sports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Gender Radio</a:t>
            </a:r>
          </a:p>
          <a:p>
            <a:r>
              <a:rPr lang="en-US" dirty="0" smtClean="0"/>
              <a:t>Education</a:t>
            </a:r>
            <a:r>
              <a:rPr lang="en-US" dirty="0" smtClean="0">
                <a:sym typeface="Wingdings" panose="05000000000000000000" pitchFamily="2" charset="2"/>
              </a:rPr>
              <a:t> dropdown  upload your resume    submit </a:t>
            </a:r>
            <a:r>
              <a:rPr lang="en-US" smtClean="0">
                <a:sym typeface="Wingdings" panose="05000000000000000000" pitchFamily="2" charset="2"/>
              </a:rPr>
              <a:t>(home.html) </a:t>
            </a:r>
            <a:r>
              <a:rPr lang="en-US" dirty="0" smtClean="0">
                <a:sym typeface="Wingdings" panose="05000000000000000000" pitchFamily="2" charset="2"/>
              </a:rPr>
              <a:t>and reset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Display your image and write 5 line next to image display video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Display mark sheet  in table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3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A233EAA-3DB2-4484-82F0-EBEC280F5D1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3526" t="35672" r="11859" b="32665"/>
          <a:stretch>
            <a:fillRect/>
          </a:stretch>
        </p:blipFill>
        <p:spPr bwMode="auto">
          <a:xfrm>
            <a:off x="937869" y="0"/>
            <a:ext cx="10316261" cy="308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A61344-DE7A-4E27-85D3-4412BBB1179B}"/>
              </a:ext>
            </a:extLst>
          </p:cNvPr>
          <p:cNvPicPr/>
          <p:nvPr/>
        </p:nvPicPr>
        <p:blipFill>
          <a:blip r:embed="rId3"/>
          <a:srcRect t="34472" r="4606" b="35040"/>
          <a:stretch>
            <a:fillRect/>
          </a:stretch>
        </p:blipFill>
        <p:spPr bwMode="auto">
          <a:xfrm>
            <a:off x="302802" y="3567419"/>
            <a:ext cx="56673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E478E9-C425-46AF-90FF-461DCAA45CAC}"/>
              </a:ext>
            </a:extLst>
          </p:cNvPr>
          <p:cNvPicPr/>
          <p:nvPr/>
        </p:nvPicPr>
        <p:blipFill>
          <a:blip r:embed="rId4"/>
          <a:srcRect t="15431" r="3846" b="53908"/>
          <a:stretch>
            <a:fillRect/>
          </a:stretch>
        </p:blipFill>
        <p:spPr bwMode="auto">
          <a:xfrm>
            <a:off x="5747405" y="3088282"/>
            <a:ext cx="6513421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501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24C10F-8573-48CB-B2DB-CCB2F299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658761"/>
            <a:ext cx="10754032" cy="5518202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is the WHATWG?</a:t>
            </a:r>
          </a:p>
          <a:p>
            <a:r>
              <a:rPr lang="en-US" dirty="0"/>
              <a:t>The Web Hypertext Application Technology Working Group (WHATWG) is a growing community of people interested in evolving the Web. It focuses primarily on the development of HTML and APIs needed for Web applications.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WHATWG was founded by individuals of Apple, the Mozilla Foundation, and Opera Software in 2004, after a W3C workshop. Apple, Mozilla and Opera were becoming increasingly concerned about the W3C’s direction with XHTML, lack of interest in HTML and apparent disregard for the needs of real-world authors. So, in response, these </a:t>
            </a:r>
            <a:r>
              <a:rPr lang="en-US" dirty="0" err="1"/>
              <a:t>organisations</a:t>
            </a:r>
            <a:r>
              <a:rPr lang="en-US" dirty="0"/>
              <a:t> set out with a mission to address these concerns and the Web Hypertext Application Technology Working Group was born.</a:t>
            </a:r>
          </a:p>
          <a:p>
            <a:r>
              <a:rPr lang="en-US" dirty="0"/>
              <a:t>What is the WHATWG working 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WHATWG's main focus is the HTML standard, which also includes Web Workers, Web Storage, the Web Sockets API, and Server-Sent Events. Occasionally, specifications outside WHATWG space are discussed on the WHATWG mailing list; recent examples include a crypto API, HTML editing APIs, and the </a:t>
            </a:r>
            <a:r>
              <a:rPr lang="en-US" dirty="0" err="1"/>
              <a:t>UndoManager</a:t>
            </a:r>
            <a:r>
              <a:rPr lang="en-US" dirty="0"/>
              <a:t> specification.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27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1EC62E-988C-4E07-BBC8-D9DA7137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113" y="82601"/>
            <a:ext cx="9280422" cy="266443"/>
          </a:xfrm>
        </p:spPr>
        <p:txBody>
          <a:bodyPr>
            <a:normAutofit fontScale="90000"/>
          </a:bodyPr>
          <a:lstStyle/>
          <a:p>
            <a:r>
              <a:rPr lang="en-US" dirty="0"/>
              <a:t>Form node has all from component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18652A-9077-4D5A-B69A-14C3885F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9" y="796413"/>
            <a:ext cx="5973098" cy="2408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&gt;&lt;legend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&lt;/legend&gt;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"02frm_post.html"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method=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“GET”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true"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 name"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 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dum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7CC15C1-5EF3-4C96-8241-7C7456CE4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882"/>
          <a:stretch/>
        </p:blipFill>
        <p:spPr>
          <a:xfrm>
            <a:off x="0" y="4212733"/>
            <a:ext cx="12192000" cy="2271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042D284-CA29-478F-B70E-B8D7C48AE7D3}"/>
              </a:ext>
            </a:extLst>
          </p:cNvPr>
          <p:cNvSpPr txBox="1"/>
          <p:nvPr/>
        </p:nvSpPr>
        <p:spPr>
          <a:xfrm>
            <a:off x="6331974" y="414594"/>
            <a:ext cx="5525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data scattered is not a good practice so even First name we put in label  tag.</a:t>
            </a:r>
          </a:p>
          <a:p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attribute is used for accessibility rule </a:t>
            </a:r>
            <a:r>
              <a:rPr lang="en-US" dirty="0" err="1"/>
              <a:t>ie</a:t>
            </a:r>
            <a:r>
              <a:rPr lang="en-US" dirty="0"/>
              <a:t>. jaws software a voice device speak: label for first name:</a:t>
            </a:r>
          </a:p>
          <a:p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Above line is same as</a:t>
            </a:r>
          </a:p>
          <a:p>
            <a:r>
              <a:rPr lang="en-IN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 </a:t>
            </a:r>
            <a:r>
              <a:rPr lang="en-US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“text"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If you keep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field empty and if you click submit it will give error.</a:t>
            </a: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CD3AFB-72DC-4C87-8617-9E8BD427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71" t="17021" r="31210" b="74734"/>
          <a:stretch/>
        </p:blipFill>
        <p:spPr>
          <a:xfrm>
            <a:off x="7924802" y="1557400"/>
            <a:ext cx="2123767" cy="56535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D0A1F8BA-FD79-4C1D-BB3F-C364978DDADD}"/>
              </a:ext>
            </a:extLst>
          </p:cNvPr>
          <p:cNvCxnSpPr>
            <a:cxnSpLocks/>
          </p:cNvCxnSpPr>
          <p:nvPr/>
        </p:nvCxnSpPr>
        <p:spPr>
          <a:xfrm flipV="1">
            <a:off x="2266335" y="1858298"/>
            <a:ext cx="1253613" cy="36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7FF5549-1976-4B7F-BB1C-2A5AF525370E}"/>
              </a:ext>
            </a:extLst>
          </p:cNvPr>
          <p:cNvCxnSpPr>
            <a:cxnSpLocks/>
          </p:cNvCxnSpPr>
          <p:nvPr/>
        </p:nvCxnSpPr>
        <p:spPr>
          <a:xfrm flipV="1">
            <a:off x="1917290" y="1858298"/>
            <a:ext cx="589935" cy="365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37AA730-5E30-471A-8CC0-AD1BC51B3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" t="15557" r="56774" b="70352"/>
          <a:stretch/>
        </p:blipFill>
        <p:spPr>
          <a:xfrm>
            <a:off x="6356556" y="3253776"/>
            <a:ext cx="5260258" cy="96633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ED2814C-5F83-4D6E-BE42-CCF0732B4800}"/>
              </a:ext>
            </a:extLst>
          </p:cNvPr>
          <p:cNvCxnSpPr/>
          <p:nvPr/>
        </p:nvCxnSpPr>
        <p:spPr>
          <a:xfrm>
            <a:off x="4916129" y="1858298"/>
            <a:ext cx="1440427" cy="104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1CEB75-D925-4285-A754-2A75D910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4" y="112097"/>
            <a:ext cx="9682316" cy="568940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type submit  reset button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469E8-518B-4339-B835-A896DA80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816076"/>
            <a:ext cx="11956026" cy="1720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Submit hit the server. It send data to server, if method is GET you can see data in </a:t>
            </a:r>
            <a:r>
              <a:rPr lang="en-US" sz="1200" dirty="0" err="1"/>
              <a:t>url</a:t>
            </a:r>
            <a:r>
              <a:rPr lang="en-US" sz="1200" dirty="0"/>
              <a:t> as key value pair. Key is nothing but name attribute of the component. If you forget to put name attribute it will not able to send data to server.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“/&gt;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If Method is POST data will go as </a:t>
            </a:r>
            <a:r>
              <a:rPr lang="en-I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FormData</a:t>
            </a: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 and it is not visible in URL.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  <a:latin typeface="Consolas" panose="020B0609020204030204" pitchFamily="49" charset="0"/>
              </a:rPr>
              <a:t>Get method can send only 255kb where as POST method can send more data.</a:t>
            </a:r>
          </a:p>
          <a:p>
            <a:pPr marL="0" indent="0">
              <a:buNone/>
            </a:pPr>
            <a:r>
              <a:rPr lang="en-US" sz="1600" dirty="0"/>
              <a:t>When you upload file we must use method POST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720A52-58E5-42E9-AFB9-E49FE158A53E}"/>
              </a:ext>
            </a:extLst>
          </p:cNvPr>
          <p:cNvSpPr txBox="1"/>
          <p:nvPr/>
        </p:nvSpPr>
        <p:spPr>
          <a:xfrm>
            <a:off x="3441291" y="1061262"/>
            <a:ext cx="61353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02frm_post.html?</a:t>
            </a:r>
            <a:r>
              <a:rPr lang="en-IN" b="1" dirty="0"/>
              <a:t>fnm=</a:t>
            </a:r>
            <a:r>
              <a:rPr lang="en-IN" b="1" dirty="0" err="1"/>
              <a:t>vita</a:t>
            </a:r>
            <a:r>
              <a:rPr lang="en-IN" dirty="0" err="1"/>
              <a:t>&amp;lnm</a:t>
            </a:r>
            <a:r>
              <a:rPr lang="en-IN" dirty="0"/>
              <a:t>=</a:t>
            </a:r>
            <a:r>
              <a:rPr lang="en-IN" dirty="0" err="1"/>
              <a:t>vidyanidhi&amp;lm</a:t>
            </a:r>
            <a:r>
              <a:rPr lang="en-IN" dirty="0"/>
              <a:t>=nod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339304-C713-4BFA-977F-86B75E76A425}"/>
              </a:ext>
            </a:extLst>
          </p:cNvPr>
          <p:cNvSpPr txBox="1"/>
          <p:nvPr/>
        </p:nvSpPr>
        <p:spPr>
          <a:xfrm>
            <a:off x="6366387" y="1565633"/>
            <a:ext cx="146009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FormData</a:t>
            </a:r>
            <a:r>
              <a:rPr lang="en-US" dirty="0"/>
              <a:t>:</a:t>
            </a:r>
          </a:p>
          <a:p>
            <a:r>
              <a:rPr lang="en-IN" b="1" dirty="0" err="1"/>
              <a:t>fnm</a:t>
            </a:r>
            <a:r>
              <a:rPr lang="en-IN" b="1" dirty="0"/>
              <a:t>=vita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B0FD5D-09B5-410F-BAFB-2D9CC7F921A3}"/>
              </a:ext>
            </a:extLst>
          </p:cNvPr>
          <p:cNvSpPr txBox="1"/>
          <p:nvPr/>
        </p:nvSpPr>
        <p:spPr>
          <a:xfrm>
            <a:off x="0" y="2671762"/>
            <a:ext cx="116413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you click on submit button </a:t>
            </a:r>
            <a:r>
              <a:rPr lang="en-US" sz="1400" dirty="0" err="1"/>
              <a:t>onsubmit</a:t>
            </a:r>
            <a:r>
              <a:rPr lang="en-US" sz="1400" dirty="0"/>
              <a:t> event get fired which has default value 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true“</a:t>
            </a:r>
            <a:r>
              <a:rPr lang="en-IN" sz="1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ie</a:t>
            </a:r>
            <a:r>
              <a:rPr lang="en-IN" sz="1400" dirty="0">
                <a:solidFill>
                  <a:srgbClr val="800000"/>
                </a:solidFill>
                <a:latin typeface="Consolas" panose="020B0609020204030204" pitchFamily="49" charset="0"/>
              </a:rPr>
              <a:t>. it will send control to 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"02frm_post.php”&gt;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it will send data to php file.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So we say submit listen to action. And</a:t>
            </a:r>
          </a:p>
          <a:p>
            <a:r>
              <a:rPr lang="en-IN" sz="1400" dirty="0"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"02frm_post.html"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method=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“GET”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true"</a:t>
            </a:r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dirty="0"/>
              <a:t> </a:t>
            </a:r>
            <a:r>
              <a:rPr lang="en-IN" sz="1400" dirty="0" err="1"/>
              <a:t>onsubmit</a:t>
            </a:r>
            <a:r>
              <a:rPr lang="en-IN" sz="1400" dirty="0"/>
              <a:t> is form level event as it will send entire form data to server.</a:t>
            </a:r>
          </a:p>
          <a:p>
            <a:r>
              <a:rPr lang="en-IN" sz="1400" b="1" dirty="0">
                <a:solidFill>
                  <a:schemeClr val="accent1"/>
                </a:solidFill>
              </a:rPr>
              <a:t>TRY:</a:t>
            </a:r>
            <a:r>
              <a:rPr lang="en-IN" sz="14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false“</a:t>
            </a:r>
            <a:r>
              <a:rPr lang="en-IN" sz="1400" dirty="0">
                <a:solidFill>
                  <a:srgbClr val="800000"/>
                </a:solidFill>
                <a:latin typeface="Consolas" panose="020B0609020204030204" pitchFamily="49" charset="0"/>
              </a:rPr>
              <a:t> in this case it will not listen to action and control stays in current form.</a:t>
            </a:r>
          </a:p>
          <a:p>
            <a:r>
              <a:rPr lang="en-IN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"“&gt; 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if you do not put action then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bydefault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 page is submitted to it self</a:t>
            </a:r>
          </a:p>
          <a:p>
            <a:endParaRPr lang="en-IN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IN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IN" sz="1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Reset:</a:t>
            </a:r>
            <a:r>
              <a:rPr lang="en-IN" sz="1400" b="1" dirty="0" err="1">
                <a:latin typeface="Consolas" panose="020B0609020204030204" pitchFamily="49" charset="0"/>
              </a:rPr>
              <a:t>the</a:t>
            </a:r>
            <a:r>
              <a:rPr lang="en-IN" sz="1400" b="1" dirty="0">
                <a:latin typeface="Consolas" panose="020B0609020204030204" pitchFamily="49" charset="0"/>
              </a:rPr>
              <a:t> job of reset is to clear form and when you click on reset </a:t>
            </a:r>
            <a:r>
              <a:rPr lang="en-IN" sz="1400" b="1" dirty="0" err="1">
                <a:latin typeface="Consolas" panose="020B0609020204030204" pitchFamily="49" charset="0"/>
              </a:rPr>
              <a:t>onreset</a:t>
            </a:r>
            <a:r>
              <a:rPr lang="en-IN" sz="1400" b="1" dirty="0">
                <a:latin typeface="Consolas" panose="020B0609020204030204" pitchFamily="49" charset="0"/>
              </a:rPr>
              <a:t> event get fired which is also form level event.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“reset"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“clear"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what ever you assign to value attribute that value is visible on reset button.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Button:</a:t>
            </a:r>
            <a:r>
              <a:rPr lang="en-IN" sz="1400" b="1" dirty="0">
                <a:latin typeface="Consolas" panose="020B0609020204030204" pitchFamily="49" charset="0"/>
              </a:rPr>
              <a:t> button is </a:t>
            </a:r>
            <a:r>
              <a:rPr lang="en-IN" sz="1400" b="1" dirty="0" err="1">
                <a:latin typeface="Consolas" panose="020B0609020204030204" pitchFamily="49" charset="0"/>
              </a:rPr>
              <a:t>dum</a:t>
            </a:r>
            <a:r>
              <a:rPr lang="en-IN" sz="1400" b="1" dirty="0">
                <a:latin typeface="Consolas" panose="020B0609020204030204" pitchFamily="49" charset="0"/>
              </a:rPr>
              <a:t> button it can’t do anything unless you add some </a:t>
            </a:r>
            <a:r>
              <a:rPr lang="en-IN" sz="1400" b="1" dirty="0" err="1">
                <a:latin typeface="Consolas" panose="020B0609020204030204" pitchFamily="49" charset="0"/>
              </a:rPr>
              <a:t>javascript</a:t>
            </a:r>
            <a:r>
              <a:rPr lang="en-IN" sz="1400" b="1" dirty="0">
                <a:latin typeface="Consolas" panose="020B0609020204030204" pitchFamily="49" charset="0"/>
              </a:rPr>
              <a:t> code. </a:t>
            </a:r>
            <a:r>
              <a:rPr lang="en-IN" sz="1400" b="1" dirty="0" err="1">
                <a:latin typeface="Consolas" panose="020B0609020204030204" pitchFamily="49" charset="0"/>
              </a:rPr>
              <a:t>Ie.you</a:t>
            </a:r>
            <a:r>
              <a:rPr lang="en-IN" sz="1400" b="1" dirty="0">
                <a:latin typeface="Consolas" panose="020B0609020204030204" pitchFamily="49" charset="0"/>
              </a:rPr>
              <a:t> have to write onclick=“</a:t>
            </a:r>
            <a:r>
              <a:rPr lang="en-IN" sz="1400" b="1" dirty="0" err="1">
                <a:latin typeface="Consolas" panose="020B0609020204030204" pitchFamily="49" charset="0"/>
              </a:rPr>
              <a:t>dojob</a:t>
            </a:r>
            <a:r>
              <a:rPr lang="en-IN" sz="1400" b="1" dirty="0">
                <a:latin typeface="Consolas" panose="020B0609020204030204" pitchFamily="49" charset="0"/>
              </a:rPr>
              <a:t>()” where </a:t>
            </a:r>
            <a:r>
              <a:rPr lang="en-IN" sz="1400" b="1" dirty="0" err="1">
                <a:latin typeface="Consolas" panose="020B0609020204030204" pitchFamily="49" charset="0"/>
              </a:rPr>
              <a:t>dojob</a:t>
            </a:r>
            <a:r>
              <a:rPr lang="en-IN" sz="1400" b="1" dirty="0">
                <a:latin typeface="Consolas" panose="020B0609020204030204" pitchFamily="49" charset="0"/>
              </a:rPr>
              <a:t> is name of function written in java script.</a:t>
            </a:r>
          </a:p>
          <a:p>
            <a:endParaRPr lang="en-IN" sz="1400" b="1" dirty="0"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latin typeface="Consolas" panose="020B0609020204030204" pitchFamily="49" charset="0"/>
              </a:rPr>
              <a:t>We can also use &lt;</a:t>
            </a:r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Button&gt; </a:t>
            </a:r>
            <a:r>
              <a:rPr lang="en-IN" sz="1400" b="1" dirty="0">
                <a:latin typeface="Consolas" panose="020B0609020204030204" pitchFamily="49" charset="0"/>
              </a:rPr>
              <a:t>SUBMIT FORM&lt;/</a:t>
            </a:r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Button&gt; </a:t>
            </a:r>
            <a:r>
              <a:rPr lang="en-IN" sz="1400" b="1" dirty="0">
                <a:latin typeface="Consolas" panose="020B0609020204030204" pitchFamily="49" charset="0"/>
              </a:rPr>
              <a:t>pair tag. or</a:t>
            </a:r>
          </a:p>
          <a:p>
            <a:r>
              <a:rPr lang="en-IN" sz="1400" b="1" dirty="0"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 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&gt; </a:t>
            </a:r>
            <a:r>
              <a:rPr lang="en-IN" sz="1400" b="1" dirty="0">
                <a:latin typeface="Consolas" panose="020B0609020204030204" pitchFamily="49" charset="0"/>
              </a:rPr>
              <a:t>SUBMIT FORM&lt;/</a:t>
            </a:r>
            <a:r>
              <a:rPr lang="en-IN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Button&gt;</a:t>
            </a:r>
            <a:endParaRPr lang="en-IN" sz="1400" b="1" dirty="0">
              <a:latin typeface="Consolas" panose="020B0609020204030204" pitchFamily="49" charset="0"/>
            </a:endParaRPr>
          </a:p>
          <a:p>
            <a:endParaRPr lang="en-US" sz="1400" b="0" dirty="0">
              <a:effectLst/>
              <a:latin typeface="Consolas" panose="020B0609020204030204" pitchFamily="49" charset="0"/>
            </a:endParaRPr>
          </a:p>
          <a:p>
            <a:endParaRPr lang="en-IN" sz="1400" b="1" dirty="0"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18516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A101F-0011-4BA2-97C8-4EB40C01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349" y="127818"/>
            <a:ext cx="5978012" cy="64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&lt;html&gt;&lt;head&gt;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&lt;legend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align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&lt;/legend&gt;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"02frm_post.html"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true"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enterfirst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name"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 Name: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 name"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 Name: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lnm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"15"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-Z]{8,15}'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 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eneter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minimum 8 char"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 to server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dum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5DBED1-00B3-433F-8ED8-58CD21127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77" t="12043" r="23307" b="67169"/>
          <a:stretch/>
        </p:blipFill>
        <p:spPr>
          <a:xfrm>
            <a:off x="1283111" y="-34412"/>
            <a:ext cx="4208206" cy="1425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2CA16E-2FEC-4CA0-BA4A-97478DBCE47F}"/>
              </a:ext>
            </a:extLst>
          </p:cNvPr>
          <p:cNvSpPr txBox="1"/>
          <p:nvPr/>
        </p:nvSpPr>
        <p:spPr>
          <a:xfrm>
            <a:off x="253183" y="1391266"/>
            <a:ext cx="52381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'[a-</a:t>
            </a:r>
            <a:r>
              <a:rPr lang="en-IN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zA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-Z]{8,15}’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this says user can only character minimum 8 and maximum 15 character.</a:t>
            </a:r>
          </a:p>
          <a:p>
            <a:endParaRPr lang="en-IN" sz="1600" b="0" dirty="0"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‘[a-zA-Z0-9]{8,15}’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this says user can only enter digit char [</a:t>
            </a:r>
            <a:r>
              <a:rPr lang="en-IN" sz="1600" b="0" dirty="0" err="1">
                <a:effectLst/>
                <a:latin typeface="Consolas" panose="020B0609020204030204" pitchFamily="49" charset="0"/>
              </a:rPr>
              <a:t>small,cap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] and it has to be minimum 8 and maximum 15.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‘[0-9]{10}’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this says user can only enter digit and it has to be exact 10 digit.</a:t>
            </a:r>
          </a:p>
          <a:p>
            <a:endParaRPr lang="en-IN" sz="1600" dirty="0">
              <a:latin typeface="Consolas" panose="020B0609020204030204" pitchFamily="49" charset="0"/>
            </a:endParaRPr>
          </a:p>
          <a:p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EA4E84-3AC1-44DA-9255-164FE84C5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84" t="13907" r="2097" b="68602"/>
          <a:stretch/>
        </p:blipFill>
        <p:spPr>
          <a:xfrm>
            <a:off x="253183" y="3893570"/>
            <a:ext cx="3647767" cy="11995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1E416B-B1A6-46FC-BF3D-94E5F2AD3467}"/>
              </a:ext>
            </a:extLst>
          </p:cNvPr>
          <p:cNvSpPr txBox="1"/>
          <p:nvPr/>
        </p:nvSpPr>
        <p:spPr>
          <a:xfrm>
            <a:off x="68826" y="4940710"/>
            <a:ext cx="4326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"3“ </a:t>
            </a:r>
            <a:r>
              <a:rPr lang="en-IN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ie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sz="1800" b="0" dirty="0">
                <a:effectLst/>
                <a:latin typeface="Consolas" panose="020B0609020204030204" pitchFamily="49" charset="0"/>
              </a:rPr>
              <a:t>maximum character allowed is 3 and it will not allow you to type further</a:t>
            </a:r>
          </a:p>
          <a:p>
            <a:r>
              <a:rPr lang="en-IN" dirty="0">
                <a:latin typeface="Consolas" panose="020B0609020204030204" pitchFamily="49" charset="0"/>
              </a:rPr>
              <a:t>Type password does not show character.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6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E28A3C-1A64-4119-8855-779F18A6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097" y="117987"/>
            <a:ext cx="5250426" cy="2871019"/>
          </a:xfrm>
        </p:spPr>
        <p:txBody>
          <a:bodyPr/>
          <a:lstStyle/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Sex: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Male: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"mf"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Female: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"mf"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2A7D004-546B-4120-A5F1-0C3679F6F552}"/>
              </a:ext>
            </a:extLst>
          </p:cNvPr>
          <p:cNvSpPr txBox="1"/>
          <p:nvPr/>
        </p:nvSpPr>
        <p:spPr>
          <a:xfrm>
            <a:off x="1179871" y="88491"/>
            <a:ext cx="55552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Radio button give choice to user and user can select only</a:t>
            </a:r>
          </a:p>
          <a:p>
            <a:r>
              <a:rPr lang="en-US" dirty="0"/>
              <a:t>One value. </a:t>
            </a:r>
            <a:r>
              <a:rPr lang="en-US" dirty="0" err="1"/>
              <a:t>Eg.</a:t>
            </a:r>
            <a:r>
              <a:rPr lang="en-US" dirty="0"/>
              <a:t>: Yes No or Male Female etc.</a:t>
            </a:r>
          </a:p>
          <a:p>
            <a:r>
              <a:rPr lang="en-US" dirty="0"/>
              <a:t>In radio button name has to be same</a:t>
            </a:r>
          </a:p>
          <a:p>
            <a:r>
              <a:rPr lang="en-US" dirty="0"/>
              <a:t>Other wise it will allow you to select both radio button.</a:t>
            </a:r>
          </a:p>
          <a:p>
            <a:r>
              <a:rPr lang="en-US" dirty="0"/>
              <a:t> 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"mf"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"M"</a:t>
            </a:r>
            <a:r>
              <a:rPr lang="en-IN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When user click on submit , value will go to server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. it will send data mf=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M </a:t>
            </a:r>
            <a:r>
              <a:rPr lang="en-IN" sz="1600" b="0" dirty="0">
                <a:effectLst/>
                <a:latin typeface="Consolas" panose="020B0609020204030204" pitchFamily="49" charset="0"/>
              </a:rPr>
              <a:t>to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1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Checked </a:t>
            </a:r>
            <a:r>
              <a:rPr lang="en-IN" sz="1800" b="0" dirty="0">
                <a:effectLst/>
                <a:latin typeface="Consolas" panose="020B0609020204030204" pitchFamily="49" charset="0"/>
              </a:rPr>
              <a:t>key word set default value female as checked when you load a page.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1ECD12D-A388-4AB4-8004-326340618205}"/>
              </a:ext>
            </a:extLst>
          </p:cNvPr>
          <p:cNvCxnSpPr/>
          <p:nvPr/>
        </p:nvCxnSpPr>
        <p:spPr>
          <a:xfrm>
            <a:off x="4729316" y="835742"/>
            <a:ext cx="5122607" cy="38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A6EBC3B-F2EA-49F9-BF98-537B4CC75F31}"/>
              </a:ext>
            </a:extLst>
          </p:cNvPr>
          <p:cNvCxnSpPr/>
          <p:nvPr/>
        </p:nvCxnSpPr>
        <p:spPr>
          <a:xfrm>
            <a:off x="4729316" y="776748"/>
            <a:ext cx="4896465" cy="10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378E0BF-8B94-4B9B-8EAA-24A6C9D3E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670" r="72903" b="64875"/>
          <a:stretch/>
        </p:blipFill>
        <p:spPr>
          <a:xfrm>
            <a:off x="1179871" y="2251587"/>
            <a:ext cx="3303639" cy="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EA7D42-4472-4AE8-8FA0-4047AF911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84" y="226143"/>
            <a:ext cx="6154992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Hobbies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"chk1"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"sports"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"checked"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sports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"chk2"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swimings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swiming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"chk3"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"music"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music</a:t>
            </a:r>
            <a:r>
              <a:rPr lang="en-IN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97C31A-BD80-4010-BD8B-15607983A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6" t="20358" r="51290" b="74481"/>
          <a:stretch/>
        </p:blipFill>
        <p:spPr>
          <a:xfrm>
            <a:off x="6361469" y="2920182"/>
            <a:ext cx="3569111" cy="353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3DA54E-6521-4A1C-8475-75FD70903F89}"/>
              </a:ext>
            </a:extLst>
          </p:cNvPr>
          <p:cNvSpPr txBox="1"/>
          <p:nvPr/>
        </p:nvSpPr>
        <p:spPr>
          <a:xfrm>
            <a:off x="1042220" y="0"/>
            <a:ext cx="46506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Check box allow you to select multiple option</a:t>
            </a:r>
          </a:p>
          <a:p>
            <a:r>
              <a:rPr lang="en-IN" sz="1400" dirty="0" err="1"/>
              <a:t>Eg.</a:t>
            </a:r>
            <a:r>
              <a:rPr lang="en-IN" sz="1400" dirty="0"/>
              <a:t> Hobbies, buy product, add topping for pizza etc.</a:t>
            </a:r>
          </a:p>
          <a:p>
            <a:endParaRPr lang="en-IN" sz="1400" dirty="0"/>
          </a:p>
          <a:p>
            <a:r>
              <a:rPr lang="en-IN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Checked </a:t>
            </a:r>
            <a:r>
              <a:rPr lang="en-IN" sz="1400" b="0" dirty="0">
                <a:effectLst/>
                <a:latin typeface="Consolas" panose="020B0609020204030204" pitchFamily="49" charset="0"/>
              </a:rPr>
              <a:t>key word set default value sports as checked when you load a page.</a:t>
            </a:r>
          </a:p>
          <a:p>
            <a:endParaRPr lang="en-IN" sz="1400" dirty="0"/>
          </a:p>
          <a:p>
            <a:r>
              <a:rPr lang="en-IN" sz="1400" dirty="0"/>
              <a:t>If method is GET</a:t>
            </a:r>
          </a:p>
          <a:p>
            <a:r>
              <a:rPr lang="en-US" sz="1400" dirty="0"/>
              <a:t>?mf=M</a:t>
            </a:r>
            <a:r>
              <a:rPr lang="en-US" sz="1400" dirty="0">
                <a:solidFill>
                  <a:schemeClr val="accent1"/>
                </a:solidFill>
              </a:rPr>
              <a:t>&amp;</a:t>
            </a:r>
            <a:r>
              <a:rPr lang="en-US" sz="1400" dirty="0"/>
              <a:t>chk1=sports</a:t>
            </a:r>
            <a:r>
              <a:rPr lang="en-US" sz="1400" dirty="0">
                <a:solidFill>
                  <a:schemeClr val="accent1"/>
                </a:solidFill>
              </a:rPr>
              <a:t>&amp;</a:t>
            </a:r>
            <a:r>
              <a:rPr lang="en-US" sz="1400" dirty="0"/>
              <a:t>chk2=</a:t>
            </a:r>
            <a:r>
              <a:rPr lang="en-US" sz="1400" dirty="0" err="1"/>
              <a:t>swimings</a:t>
            </a:r>
            <a:endParaRPr lang="en-IN" sz="1400" dirty="0"/>
          </a:p>
          <a:p>
            <a:r>
              <a:rPr lang="en-IN" sz="1400" dirty="0"/>
              <a:t>You can see the data.</a:t>
            </a:r>
          </a:p>
          <a:p>
            <a:endParaRPr lang="en-IN" sz="1400" dirty="0"/>
          </a:p>
          <a:p>
            <a:r>
              <a:rPr lang="en-IN" sz="1400" dirty="0"/>
              <a:t>And concatenation in URL is </a:t>
            </a:r>
            <a:r>
              <a:rPr lang="en-IN" sz="1400" dirty="0">
                <a:solidFill>
                  <a:schemeClr val="accent1"/>
                </a:solidFill>
              </a:rPr>
              <a:t>&amp;</a:t>
            </a:r>
          </a:p>
          <a:p>
            <a:endParaRPr lang="en-IN" sz="1400" dirty="0"/>
          </a:p>
          <a:p>
            <a:r>
              <a:rPr lang="en-IN" sz="1400" dirty="0"/>
              <a:t>If you do not use value attribute you will not able to send data to server.</a:t>
            </a:r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E710AD-CAA3-46D7-8984-0B13F590D061}"/>
              </a:ext>
            </a:extLst>
          </p:cNvPr>
          <p:cNvSpPr txBox="1"/>
          <p:nvPr/>
        </p:nvSpPr>
        <p:spPr>
          <a:xfrm>
            <a:off x="5958348" y="3706759"/>
            <a:ext cx="6135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"-1"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BSc. IT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&lt;option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"3“ selected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MSc. IT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&lt;/option&gt;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&lt;/select&gt;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39442B-F865-4D46-BBF1-75A9DF8B2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29" r="92097" b="40788"/>
          <a:stretch/>
        </p:blipFill>
        <p:spPr>
          <a:xfrm>
            <a:off x="226141" y="5275005"/>
            <a:ext cx="963561" cy="1582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D31EB0A-7426-43EB-8A7F-F1152CA26E57}"/>
              </a:ext>
            </a:extLst>
          </p:cNvPr>
          <p:cNvSpPr txBox="1"/>
          <p:nvPr/>
        </p:nvSpPr>
        <p:spPr>
          <a:xfrm>
            <a:off x="98324" y="3111347"/>
            <a:ext cx="6135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Selected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 word set default value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MSc. 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as selected when you load a page.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Dropdown help you to select one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want you to allow multiple option to be selected in that case add attribute multiple.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dirty="0">
                <a:solidFill>
                  <a:prstClr val="black"/>
                </a:solidFill>
                <a:latin typeface="Consolas" panose="020B0609020204030204" pitchFamily="49" charset="0"/>
              </a:rPr>
              <a:t>Observe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dsp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so it will go as array</a:t>
            </a:r>
            <a:r>
              <a:rPr lang="en-IN" sz="1400" dirty="0">
                <a:latin typeface="Consolas" panose="020B0609020204030204" pitchFamily="49" charset="0"/>
              </a:rPr>
              <a:t>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C0052A8-3AFF-4D82-B366-A5AC4772F961}"/>
              </a:ext>
            </a:extLst>
          </p:cNvPr>
          <p:cNvSpPr txBox="1"/>
          <p:nvPr/>
        </p:nvSpPr>
        <p:spPr>
          <a:xfrm>
            <a:off x="0" y="4555531"/>
            <a:ext cx="6135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&lt;select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dsp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"multiple"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2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959</Words>
  <Application>Microsoft Office PowerPoint</Application>
  <PresentationFormat>Widescreen</PresentationFormat>
  <Paragraphs>380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Form node has all from component</vt:lpstr>
      <vt:lpstr>Input type submit  reset button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 data –Figure and figcaption</vt:lpstr>
      <vt:lpstr>Video- audio</vt:lpstr>
      <vt:lpstr>PowerPoint Presentation</vt:lpstr>
      <vt:lpstr>Wbr wordbreak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Mantri vidyanidhi infotech academy</dc:creator>
  <cp:lastModifiedBy>User</cp:lastModifiedBy>
  <cp:revision>147</cp:revision>
  <dcterms:created xsi:type="dcterms:W3CDTF">2020-09-09T03:29:17Z</dcterms:created>
  <dcterms:modified xsi:type="dcterms:W3CDTF">2024-06-04T06:24:06Z</dcterms:modified>
</cp:coreProperties>
</file>