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9" r:id="rId4"/>
    <p:sldId id="262" r:id="rId5"/>
    <p:sldId id="263" r:id="rId6"/>
    <p:sldId id="264" r:id="rId7"/>
    <p:sldId id="265" r:id="rId8"/>
    <p:sldId id="257" r:id="rId9"/>
    <p:sldId id="266" r:id="rId10"/>
    <p:sldId id="258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9875-A9BA-4FEF-920E-4C22F8521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7B814-8E5E-4786-A782-E24833624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A5E4E-8582-4B31-8617-14CBB193E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FDB9-8E1A-4075-B100-3186540F4228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4D1BD-2509-4FA4-AA14-87874273D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A1064-57B6-4800-8A02-CD288A6D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EB-76E3-4D95-B949-998AB2567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16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D829-AF1E-40CC-AA8B-1614C04F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13EA5-94DB-490C-9FE7-D17609AA3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DDA9E-D2CC-47EE-9DDE-0F4657D3E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FDB9-8E1A-4075-B100-3186540F4228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34E4E-C739-4E42-AED6-8247868A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AF632-88D5-40D9-ACDA-F145AC59A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EB-76E3-4D95-B949-998AB2567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19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242E2B-190D-469C-BC26-97FFEE159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435C4-1632-4F15-9DF3-1D3E00CFD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7A6B3-D7C6-4E14-8562-56C5A43ED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FDB9-8E1A-4075-B100-3186540F4228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6DC34-0156-4A3B-AEE7-7A48BE57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704AD-9F7D-4B3D-B616-33C35F57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EB-76E3-4D95-B949-998AB2567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42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4DA26-6291-4D2B-8978-F93514DF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13C22-838A-44B1-81D3-9E211FEF0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AA663-5137-4937-8100-DB7D3B00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FDB9-8E1A-4075-B100-3186540F4228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C0661-8587-448A-9B04-E94F2063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56B56-4C9F-4BAE-9DC4-4EC0CB43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EB-76E3-4D95-B949-998AB2567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16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E9E4-BB58-4C34-A713-5C7FED464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6DCC1-0042-4D16-8A40-07D1598A6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608D7-A0AC-4F7F-9B2A-7E2BC2BCF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FDB9-8E1A-4075-B100-3186540F4228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F6913-6AAC-424F-94E8-7967A5A0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0ECAC-D76A-4651-BD2D-47FA7FDE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EB-76E3-4D95-B949-998AB2567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22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4B3B-6866-44C5-95A8-265479B6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90E14-26F7-4927-A965-637C61EF0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966B2-1C21-40EC-AEB4-E6DF4D4CC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D7BC0-6651-4CE9-BF89-B67C6D95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FDB9-8E1A-4075-B100-3186540F4228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814CD-3BDE-475B-B2CE-F8785CAE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A8915-DC5F-40A7-87F8-4991A692E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EB-76E3-4D95-B949-998AB2567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71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9CE4-EDF2-4731-8314-40A65010B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80861-B423-43F6-9C0B-C057550FF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B849D-1629-4141-B0DA-74DAC9822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E2D5F-2402-43C2-982E-042CB8E31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5E2B4-51AA-4C0E-98D0-D89C08C38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7F2DCC-82EF-468C-A9BD-A30BB422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FDB9-8E1A-4075-B100-3186540F4228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4869D6-01B3-445D-B02D-3DAA99E79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41305C-3FE6-4DE2-AFA9-63E378D45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EB-76E3-4D95-B949-998AB2567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38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828D-056B-484E-B46C-1913881D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8094D-3045-427E-AC8D-F81BFE559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FDB9-8E1A-4075-B100-3186540F4228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DD406-C044-4A88-A803-79A5F6B8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B2901-976F-482D-AE8B-41B5E7EB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EB-76E3-4D95-B949-998AB2567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35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23FAE6-F69D-4630-A4D3-46E3DD97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FDB9-8E1A-4075-B100-3186540F4228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6A903-527D-416B-A653-12F4EA2FF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90FF6-2BA1-486B-9877-3C312C48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EB-76E3-4D95-B949-998AB2567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8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C3EF-6A71-4940-AD16-8EAD5B2D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1DD74-1CE7-4DE8-8609-CB87E8CFD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ABA8D-6FA0-473A-A0DF-7F3F767FF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43AEE-30C0-41A9-B398-66CC3058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FDB9-8E1A-4075-B100-3186540F4228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B8C12-85BE-4075-8059-73A39946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F5DF8-58D9-4B96-A949-09747A8B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EB-76E3-4D95-B949-998AB2567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67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76579-818E-4976-A82D-F552B176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6A0D9-1F47-44BF-A9FF-36FE018B5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87E5F-8F10-464E-A03D-F7B5DD464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63D88-923E-4462-B853-43E7AA36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FDB9-8E1A-4075-B100-3186540F4228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2F551-E142-4576-BE4B-C24ADDBF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E0A25-4D04-4F0F-B57E-539F0029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EB-76E3-4D95-B949-998AB2567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9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A60A4F-4527-41DF-8948-4E6D3EB59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26F26-5539-47C1-AFFF-512008E41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43F1A-3A55-420B-98D8-F38BD8298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0FDB9-8E1A-4075-B100-3186540F4228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C541F-2A41-4FFA-B28A-697CB88FA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50932-B360-451F-AC0E-CBA54D9D0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BC3EB-76E3-4D95-B949-998AB2567A6D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C06054-F4D6-463D-B988-0441229AFFE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76200"/>
            <a:ext cx="1282699" cy="8575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2C55DDA-2F67-497D-805E-5136A8321681}"/>
              </a:ext>
            </a:extLst>
          </p:cNvPr>
          <p:cNvSpPr/>
          <p:nvPr userDrawn="1"/>
        </p:nvSpPr>
        <p:spPr>
          <a:xfrm>
            <a:off x="228600" y="6593087"/>
            <a:ext cx="85153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USM’s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Shriram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Mantri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Vidyanidhi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Info Tech Academy </a:t>
            </a:r>
            <a:endParaRPr lang="en-IN" sz="14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34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dyanidhi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FEADA-E901-4302-A497-05D33C2B2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52400"/>
            <a:ext cx="8458200" cy="6705600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>
                <a:hlinkClick r:id="rId2"/>
              </a:rPr>
              <a:t>http://www.vidyanidhi.com/</a:t>
            </a:r>
            <a:endParaRPr lang="en-IN" dirty="0"/>
          </a:p>
          <a:p>
            <a:pPr marL="0" indent="0" algn="ctr">
              <a:buNone/>
            </a:pPr>
            <a:r>
              <a:rPr lang="en-IN" dirty="0"/>
              <a:t>ketkiacharya.net@gmail.com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E8A8E-ED85-4B70-916D-ED56E0E40BBC}"/>
              </a:ext>
            </a:extLst>
          </p:cNvPr>
          <p:cNvSpPr txBox="1"/>
          <p:nvPr/>
        </p:nvSpPr>
        <p:spPr>
          <a:xfrm>
            <a:off x="2057400" y="4038601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Ketki</a:t>
            </a:r>
            <a:r>
              <a:rPr lang="en-IN" dirty="0"/>
              <a:t> Acharya</a:t>
            </a:r>
          </a:p>
          <a:p>
            <a:r>
              <a:rPr lang="en-IN" dirty="0"/>
              <a:t>From: SM VITA ATC of CDAC</a:t>
            </a:r>
          </a:p>
          <a:p>
            <a:r>
              <a:rPr lang="en-IN" dirty="0"/>
              <a:t>9769201036</a:t>
            </a:r>
          </a:p>
          <a:p>
            <a:r>
              <a:rPr lang="en-IN" dirty="0"/>
              <a:t>ketkiacharya.net@gmail.com</a:t>
            </a:r>
          </a:p>
        </p:txBody>
      </p:sp>
    </p:spTree>
    <p:extLst>
      <p:ext uri="{BB962C8B-B14F-4D97-AF65-F5344CB8AC3E}">
        <p14:creationId xmlns:p14="http://schemas.microsoft.com/office/powerpoint/2010/main" val="3303597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B733D00-D51D-4D75-AA55-AD1D5CBBE4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How to use external style sheet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ADEB139-586D-43D9-ACF9-A03816EA4D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2619" y="1143000"/>
            <a:ext cx="487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"ex2.css"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hello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FC0F6B5-D3B0-41CA-A93C-E60EBCBB94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Inline stylesheet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87844CC-908B-4DB4-98DA-4A071FFCC4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5690" y="708818"/>
            <a:ext cx="8229600" cy="544036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color:maroon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 margin-left:20px"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 is inline style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&lt;/h5&gt;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id="{C0E0CF4B-5E9E-46F1-B753-AB10A62B7A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3395" y="1406012"/>
            <a:ext cx="9237406" cy="47201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&lt;html&gt;&lt;head&gt;&lt;style&gt;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 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 is heading one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&lt;h5&gt;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heading 5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BA843E-99F6-46E3-9C6D-37F3496A668A}"/>
              </a:ext>
            </a:extLst>
          </p:cNvPr>
          <p:cNvSpPr txBox="1"/>
          <p:nvPr/>
        </p:nvSpPr>
        <p:spPr>
          <a:xfrm>
            <a:off x="1956619" y="344129"/>
            <a:ext cx="197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Group selector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>
            <a:extLst>
              <a:ext uri="{FF2B5EF4-FFF2-40B4-BE49-F238E27FC236}">
                <a16:creationId xmlns:a16="http://schemas.microsoft.com/office/drawing/2014/main" id="{F15E7245-5151-470B-BE9D-A9C5F3821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3613" y="218769"/>
            <a:ext cx="5501148" cy="589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&lt;html&gt;&lt;head&gt;&lt;style&gt;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p.center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IN" sz="1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p.right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IN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&lt;/head&gt;&lt;body&gt;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I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paragraph is in 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“right”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paragraph is in right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B29EC-87EF-4A2E-83B2-BDD1840E6FBE}"/>
              </a:ext>
            </a:extLst>
          </p:cNvPr>
          <p:cNvSpPr txBox="1"/>
          <p:nvPr/>
        </p:nvSpPr>
        <p:spPr>
          <a:xfrm>
            <a:off x="7757652" y="855406"/>
            <a:ext cx="3972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You can use class right and </a:t>
            </a:r>
            <a:r>
              <a:rPr lang="en-IN" dirty="0" err="1"/>
              <a:t>center</a:t>
            </a:r>
            <a:r>
              <a:rPr lang="en-IN" dirty="0"/>
              <a:t> only with p tag.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A52B6B92-0ED2-4BA4-82DD-669F833618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4787" y="130278"/>
            <a:ext cx="5737123" cy="589756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&lt;html&gt;&lt;head&gt;&lt;style&gt;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IN" sz="1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.right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IN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&lt;/head&gt;&lt;body&gt;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I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paragraph is in 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“right”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paragraph is in right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C89127-4012-470F-A1E2-B1C7ED2E825B}"/>
              </a:ext>
            </a:extLst>
          </p:cNvPr>
          <p:cNvSpPr txBox="1"/>
          <p:nvPr/>
        </p:nvSpPr>
        <p:spPr>
          <a:xfrm>
            <a:off x="7531510" y="432619"/>
            <a:ext cx="430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You can use this class with any tag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:a16="http://schemas.microsoft.com/office/drawing/2014/main" id="{239AB3A3-1D12-4AAF-B208-75A7637CBF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60090" y="452285"/>
            <a:ext cx="8431162" cy="6126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You are allowed to use multiple class in a tag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&lt;html&gt;&lt;head&gt;&lt;style&gt;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IN" sz="14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.col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IN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green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&lt;/head&gt;&lt;body&gt;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I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paragraph is in 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“col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paragraph is in right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Content Placeholder 3">
            <a:extLst>
              <a:ext uri="{FF2B5EF4-FFF2-40B4-BE49-F238E27FC236}">
                <a16:creationId xmlns:a16="http://schemas.microsoft.com/office/drawing/2014/main" id="{5694DF1D-37C4-442E-A1BF-9EAABD8854E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8" t="34912" r="24406" b="22858"/>
          <a:stretch>
            <a:fillRect/>
          </a:stretch>
        </p:blipFill>
        <p:spPr>
          <a:xfrm>
            <a:off x="1524000" y="762000"/>
            <a:ext cx="9144000" cy="58674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5183FA7C-D1CB-4B16-B492-61E91D3BB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571" y="698092"/>
            <a:ext cx="10060858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Imported Styles—@import</a:t>
            </a:r>
          </a:p>
          <a:p>
            <a:r>
              <a:rPr lang="en-US" altLang="en-US" dirty="0"/>
              <a:t>Within embedded </a:t>
            </a:r>
            <a:r>
              <a:rPr lang="en-US" altLang="en-US" b="1" dirty="0"/>
              <a:t>&lt;style&gt; blocks, properties can be imported from an external file and</a:t>
            </a:r>
          </a:p>
          <a:p>
            <a:r>
              <a:rPr lang="en-US" altLang="en-US" dirty="0"/>
              <a:t>expanded in place, similar to a macro. Importing can be used to include multiple style</a:t>
            </a:r>
          </a:p>
          <a:p>
            <a:r>
              <a:rPr lang="en-US" altLang="en-US" dirty="0"/>
              <a:t>sheets. An imported style is defined within a </a:t>
            </a:r>
            <a:r>
              <a:rPr lang="en-US" altLang="en-US" b="1" dirty="0"/>
              <a:t>&lt;style&gt; tag using @import followed</a:t>
            </a:r>
          </a:p>
          <a:p>
            <a:r>
              <a:rPr lang="en-US" altLang="en-US" dirty="0"/>
              <a:t>optionally by a type value and a URL for the style sheet:</a:t>
            </a:r>
          </a:p>
          <a:p>
            <a:r>
              <a:rPr lang="en-US" altLang="en-US" b="1" dirty="0"/>
              <a:t>&lt;style type="text/</a:t>
            </a:r>
            <a:r>
              <a:rPr lang="en-US" altLang="en-US" b="1" dirty="0" err="1"/>
              <a:t>css</a:t>
            </a:r>
            <a:r>
              <a:rPr lang="en-US" altLang="en-US" b="1" dirty="0"/>
              <a:t>"&gt;</a:t>
            </a:r>
          </a:p>
          <a:p>
            <a:r>
              <a:rPr lang="en-US" altLang="en-US" dirty="0"/>
              <a:t>@import </a:t>
            </a:r>
            <a:r>
              <a:rPr lang="en-US" altLang="en-US" dirty="0" err="1"/>
              <a:t>url</a:t>
            </a:r>
            <a:r>
              <a:rPr lang="en-US" altLang="en-US" dirty="0"/>
              <a:t>(newstyle.css);</a:t>
            </a:r>
          </a:p>
          <a:p>
            <a:r>
              <a:rPr lang="en-US" altLang="en-US" dirty="0"/>
              <a:t>@import print </a:t>
            </a:r>
            <a:r>
              <a:rPr lang="en-US" altLang="en-US" dirty="0" err="1"/>
              <a:t>url</a:t>
            </a:r>
            <a:r>
              <a:rPr lang="en-US" altLang="en-US" dirty="0"/>
              <a:t>(printstyle.css);</a:t>
            </a:r>
          </a:p>
          <a:p>
            <a:r>
              <a:rPr lang="en-US" altLang="en-US" b="1" dirty="0"/>
              <a:t>&lt;/style&gt;</a:t>
            </a:r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9539C83E-BC62-4562-9ACB-91754B1E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" y="855407"/>
            <a:ext cx="11956026" cy="4847303"/>
          </a:xfrm>
        </p:spPr>
        <p:txBody>
          <a:bodyPr/>
          <a:lstStyle/>
          <a:p>
            <a:r>
              <a:rPr lang="en-US" altLang="en-US" sz="2400" dirty="0"/>
              <a:t>The @import directive allows style sheets to be grouped and joined together, though</a:t>
            </a:r>
          </a:p>
          <a:p>
            <a:r>
              <a:rPr lang="en-US" altLang="en-US" sz="2400" dirty="0"/>
              <a:t>some might wonder what the value of this function is given what linked styles provide.</a:t>
            </a:r>
          </a:p>
          <a:p>
            <a:r>
              <a:rPr lang="en-US" altLang="en-US" sz="2400" b="1" i="1" dirty="0"/>
              <a:t>NOTE Some CSS developers use the @import directive to perform a weak form of browser</a:t>
            </a:r>
          </a:p>
          <a:p>
            <a:r>
              <a:rPr lang="en-US" altLang="en-US" sz="2400" i="1" dirty="0"/>
              <a:t>selection, because many older CSS implementations do not support the directive. The basic idea</a:t>
            </a:r>
          </a:p>
          <a:p>
            <a:r>
              <a:rPr lang="en-US" altLang="en-US" sz="2400" i="1" dirty="0"/>
              <a:t>of the trick is to put sophisticated style rules in an @import style sheet and leave basic styles in</a:t>
            </a:r>
          </a:p>
          <a:p>
            <a:r>
              <a:rPr lang="en-US" altLang="en-US" sz="2400" i="1" dirty="0"/>
              <a:t>the style block. This trick should be avoided, particularly given that some browsers, notably</a:t>
            </a:r>
          </a:p>
          <a:p>
            <a:r>
              <a:rPr lang="en-US" altLang="en-US" sz="2400" i="1" dirty="0"/>
              <a:t>versions of Internet Explorer, will cause a disturbing flash effect when loading imported styles.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C3E7A-30D8-413C-81BC-8556C095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113" y="171091"/>
            <a:ext cx="10065774" cy="509946"/>
          </a:xfrm>
        </p:spPr>
        <p:txBody>
          <a:bodyPr>
            <a:normAutofit fontScale="90000"/>
          </a:bodyPr>
          <a:lstStyle/>
          <a:p>
            <a:r>
              <a:rPr lang="en-IN" dirty="0"/>
              <a:t>Order of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46BD7-E848-4811-80D6-AC3DD6050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7707" y="681037"/>
            <a:ext cx="5947901" cy="522323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&gt;&lt;html&gt;&lt;head&gt;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"a.css"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font-family:Tahoma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this is external 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and internal background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this is external 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and internal background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background-color:pink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this is external 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and 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inlineground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EBE241-881B-44BB-B623-507C8BCE7C48}"/>
              </a:ext>
            </a:extLst>
          </p:cNvPr>
          <p:cNvSpPr txBox="1"/>
          <p:nvPr/>
        </p:nvSpPr>
        <p:spPr>
          <a:xfrm>
            <a:off x="5850194" y="0"/>
            <a:ext cx="63418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Order of execution is top to bottom so in our example</a:t>
            </a:r>
          </a:p>
          <a:p>
            <a:r>
              <a:rPr lang="en-IN" dirty="0"/>
              <a:t>Internal</a:t>
            </a:r>
          </a:p>
          <a:p>
            <a:r>
              <a:rPr lang="en-IN" dirty="0"/>
              <a:t>External</a:t>
            </a:r>
          </a:p>
          <a:p>
            <a:r>
              <a:rPr lang="en-IN" dirty="0"/>
              <a:t>If we have conflicting property </a:t>
            </a:r>
            <a:r>
              <a:rPr lang="en-IN" dirty="0" err="1"/>
              <a:t>ie</a:t>
            </a:r>
            <a:r>
              <a:rPr lang="en-IN" dirty="0"/>
              <a:t>. </a:t>
            </a:r>
          </a:p>
          <a:p>
            <a:r>
              <a:rPr lang="en-IN" dirty="0"/>
              <a:t>In external :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h3 {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IN" dirty="0"/>
              <a:t>And</a:t>
            </a:r>
          </a:p>
          <a:p>
            <a:r>
              <a:rPr lang="en-IN" dirty="0"/>
              <a:t>Internal: 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IN" dirty="0"/>
              <a:t>In such situation order of execution is top to bottom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F5DCF7-D1C6-40E5-BDA8-3933425C6AE7}"/>
              </a:ext>
            </a:extLst>
          </p:cNvPr>
          <p:cNvSpPr txBox="1"/>
          <p:nvPr/>
        </p:nvSpPr>
        <p:spPr>
          <a:xfrm>
            <a:off x="117989" y="5657671"/>
            <a:ext cx="34707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a.css</a:t>
            </a:r>
          </a:p>
          <a:p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991C2-B546-4195-BD45-7DFF932A0543}"/>
              </a:ext>
            </a:extLst>
          </p:cNvPr>
          <p:cNvSpPr txBox="1"/>
          <p:nvPr/>
        </p:nvSpPr>
        <p:spPr>
          <a:xfrm>
            <a:off x="5732206" y="2749184"/>
            <a:ext cx="6341805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&lt;html&gt;&lt;head&gt;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"a.css"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h1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this is external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and internal background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this is external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and internal background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color:pink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this is external 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and internal background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95704E-E7A7-4BDD-A7AF-626F5B3536A4}"/>
              </a:ext>
            </a:extLst>
          </p:cNvPr>
          <p:cNvCxnSpPr>
            <a:cxnSpLocks/>
          </p:cNvCxnSpPr>
          <p:nvPr/>
        </p:nvCxnSpPr>
        <p:spPr>
          <a:xfrm flipH="1">
            <a:off x="3588776" y="507830"/>
            <a:ext cx="2261418" cy="105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7E6FAD-4761-44BB-BB59-74B245676D6D}"/>
              </a:ext>
            </a:extLst>
          </p:cNvPr>
          <p:cNvCxnSpPr/>
          <p:nvPr/>
        </p:nvCxnSpPr>
        <p:spPr>
          <a:xfrm flipH="1">
            <a:off x="4306529" y="852128"/>
            <a:ext cx="1641987" cy="128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37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321BC3B-24CD-4784-86EC-D31F40B79E3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DHTML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3BE39F9-1EAA-4751-88B1-3E105D86EED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Dynamic HTML-HTML-CSS-</a:t>
            </a:r>
            <a:r>
              <a:rPr lang="en-US" altLang="en-US" dirty="0" err="1"/>
              <a:t>Javascript</a:t>
            </a: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36219-54D1-421F-87F6-9B1499791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207" y="89823"/>
            <a:ext cx="5250425" cy="315912"/>
          </a:xfrm>
        </p:spPr>
        <p:txBody>
          <a:bodyPr>
            <a:normAutofit fontScale="90000"/>
          </a:bodyPr>
          <a:lstStyle/>
          <a:p>
            <a:r>
              <a:rPr lang="en-IN" dirty="0"/>
              <a:t>Id Class </a:t>
            </a:r>
            <a:r>
              <a:rPr lang="en-IN"/>
              <a:t>as selector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B8607-16BF-4E83-8C85-2A67ACB0B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20" y="776748"/>
            <a:ext cx="6243483" cy="540021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#iden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white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#idenn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-8px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idcl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Arial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-8px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iden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 is heading with id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-having color white with background-green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&lt;/h4&gt;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idenn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 is id with blue color and margin left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iden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idenn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combination of id not allowed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iden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idcl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 is combination of Id and class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FF298D-F86D-4EF6-9B0B-5DE70858AB10}"/>
              </a:ext>
            </a:extLst>
          </p:cNvPr>
          <p:cNvSpPr txBox="1"/>
          <p:nvPr/>
        </p:nvSpPr>
        <p:spPr>
          <a:xfrm>
            <a:off x="7570839" y="314632"/>
            <a:ext cx="4129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Id has preference over class in case of same property set in class and id.</a:t>
            </a:r>
          </a:p>
          <a:p>
            <a:r>
              <a:rPr lang="en-IN" dirty="0"/>
              <a:t>You can not use two ID together.</a:t>
            </a:r>
          </a:p>
          <a:p>
            <a:r>
              <a:rPr lang="en-IN" dirty="0"/>
              <a:t>But you can use ID and class </a:t>
            </a:r>
            <a:r>
              <a:rPr lang="en-IN" dirty="0" err="1"/>
              <a:t>to`igether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4296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B3EF1DF-8AAC-4AD7-AEA2-B8DB77F756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CSS? 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FA2914C-E6F1-4408-BA8C-9577D15EFE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CSS</a:t>
            </a:r>
            <a:r>
              <a:rPr lang="en-US" altLang="en-US" dirty="0"/>
              <a:t> stands for </a:t>
            </a:r>
            <a:r>
              <a:rPr lang="en-US" altLang="en-US" b="1" dirty="0"/>
              <a:t>C</a:t>
            </a:r>
            <a:r>
              <a:rPr lang="en-US" altLang="en-US" dirty="0"/>
              <a:t>ascading </a:t>
            </a:r>
            <a:r>
              <a:rPr lang="en-US" altLang="en-US" b="1" dirty="0"/>
              <a:t>S</a:t>
            </a:r>
            <a:r>
              <a:rPr lang="en-US" altLang="en-US" dirty="0"/>
              <a:t>tyle </a:t>
            </a:r>
            <a:r>
              <a:rPr lang="en-US" altLang="en-US" b="1" dirty="0"/>
              <a:t>S</a:t>
            </a:r>
            <a:r>
              <a:rPr lang="en-US" altLang="en-US" dirty="0"/>
              <a:t>heets </a:t>
            </a:r>
          </a:p>
          <a:p>
            <a:pPr eaLnBrk="1" hangingPunct="1"/>
            <a:r>
              <a:rPr lang="en-US" altLang="en-US" dirty="0"/>
              <a:t>Styles define </a:t>
            </a:r>
            <a:r>
              <a:rPr lang="en-US" altLang="en-US" b="1" dirty="0"/>
              <a:t>how to display</a:t>
            </a:r>
            <a:r>
              <a:rPr lang="en-US" altLang="en-US" dirty="0"/>
              <a:t> HTML elements </a:t>
            </a:r>
          </a:p>
          <a:p>
            <a:pPr eaLnBrk="1" hangingPunct="1"/>
            <a:r>
              <a:rPr lang="en-US" altLang="en-US" dirty="0"/>
              <a:t>Styles are normally stored in </a:t>
            </a:r>
            <a:r>
              <a:rPr lang="en-US" altLang="en-US" b="1" dirty="0"/>
              <a:t>Style Sheets</a:t>
            </a:r>
            <a:r>
              <a:rPr lang="en-US" altLang="en-US" dirty="0"/>
              <a:t> </a:t>
            </a:r>
          </a:p>
          <a:p>
            <a:pPr eaLnBrk="1" hangingPunct="1"/>
            <a:r>
              <a:rPr lang="en-US" altLang="en-US" dirty="0"/>
              <a:t>Styles were added to HTML 4.0 </a:t>
            </a:r>
            <a:r>
              <a:rPr lang="en-US" altLang="en-US" b="1" dirty="0"/>
              <a:t>to solve a problem</a:t>
            </a:r>
            <a:r>
              <a:rPr lang="en-US" altLang="en-US" dirty="0"/>
              <a:t> </a:t>
            </a:r>
          </a:p>
          <a:p>
            <a:pPr eaLnBrk="1" hangingPunct="1"/>
            <a:r>
              <a:rPr lang="en-US" altLang="en-US" b="1" dirty="0"/>
              <a:t>External Style Sheets</a:t>
            </a:r>
            <a:r>
              <a:rPr lang="en-US" altLang="en-US" dirty="0"/>
              <a:t> can save you a lot of work </a:t>
            </a:r>
          </a:p>
          <a:p>
            <a:pPr eaLnBrk="1" hangingPunct="1"/>
            <a:r>
              <a:rPr lang="en-US" altLang="en-US" dirty="0"/>
              <a:t>External Style Sheets are stored in </a:t>
            </a:r>
            <a:r>
              <a:rPr lang="en-US" altLang="en-US" b="1" dirty="0"/>
              <a:t>CSS files</a:t>
            </a:r>
            <a:r>
              <a:rPr lang="en-US" altLang="en-US" dirty="0"/>
              <a:t> </a:t>
            </a:r>
          </a:p>
          <a:p>
            <a:pPr eaLnBrk="1" hangingPunct="1"/>
            <a:r>
              <a:rPr lang="en-US" altLang="en-US" dirty="0"/>
              <a:t>Multiple style definitions will </a:t>
            </a:r>
            <a:r>
              <a:rPr lang="en-US" altLang="en-US" b="1" dirty="0"/>
              <a:t>cascade</a:t>
            </a:r>
            <a:r>
              <a:rPr lang="en-US" altLang="en-US" dirty="0"/>
              <a:t> into one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497220A-F424-4D07-AD45-EEEDD14D0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Problems with HTML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C750D7F-1D3F-4980-AFF8-E87A98343A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Need to repeat a formatting of tag as many time as you are using that tag .</a:t>
            </a:r>
          </a:p>
          <a:p>
            <a:pPr eaLnBrk="1" hangingPunct="1"/>
            <a:r>
              <a:rPr lang="en-US" altLang="en-US"/>
              <a:t>	Eg. all heading in blue color</a:t>
            </a:r>
          </a:p>
          <a:p>
            <a:pPr eaLnBrk="1" hangingPunct="1"/>
            <a:r>
              <a:rPr lang="en-US" altLang="en-US"/>
              <a:t>Client can see your source</a:t>
            </a:r>
          </a:p>
          <a:p>
            <a:pPr eaLnBrk="1" hangingPunct="1"/>
            <a:r>
              <a:rPr lang="en-US" altLang="en-US"/>
              <a:t>Limitation about positioning of data</a:t>
            </a:r>
          </a:p>
          <a:p>
            <a:pPr eaLnBrk="1" hangingPunct="1"/>
            <a:r>
              <a:rPr lang="en-US" altLang="en-US"/>
              <a:t>Limitation about font size</a:t>
            </a:r>
          </a:p>
          <a:p>
            <a:pPr eaLnBrk="1" hangingPunct="1"/>
            <a:r>
              <a:rPr lang="en-US" altLang="en-US"/>
              <a:t>Cannot give separate background to diff area.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ED90CD-14D0-4128-81E5-CDC845CB2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CSS was a breakthrough in Web design 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9B7CA5B-EA27-44F7-95A6-AC859BA3B1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 it allowed developers to control the style and layout of multiple Web pages all at once.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 As a Web developer you can define a style for each HTML element and apply it to as many Web pages as you want. To make a global change, simply change the style, and all elements in the Web are updated automatically.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A5A6948-813D-4CD6-9CD7-2F4E75F2A5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Advantages of CSS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7B4F64B-E81C-44DF-BA37-58855831BA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 once use en number of time.</a:t>
            </a:r>
          </a:p>
          <a:p>
            <a:pPr eaLnBrk="1" hangingPunct="1"/>
            <a:r>
              <a:rPr lang="en-US" altLang="en-US"/>
              <a:t>Client can not see your source</a:t>
            </a:r>
          </a:p>
          <a:p>
            <a:pPr eaLnBrk="1" hangingPunct="1"/>
            <a:r>
              <a:rPr lang="en-US" altLang="en-US"/>
              <a:t>Provide consistency in your different page of a same web site, Enforce standards and uniformity.</a:t>
            </a:r>
          </a:p>
          <a:p>
            <a:pPr eaLnBrk="1" hangingPunct="1"/>
            <a:r>
              <a:rPr lang="en-US" altLang="en-US"/>
              <a:t>Ability to make global changes to all documents from a single location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05C6BDD-B4D9-498F-B977-FB499D481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css syntext is made up of three parts: 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087A7A1-4814-4ACF-9C88-16483B85FA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a selector(tag), 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a property(attribute)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and value:</a:t>
            </a:r>
          </a:p>
          <a:p>
            <a:pPr eaLnBrk="1" hangingPunct="1">
              <a:buFontTx/>
              <a:buNone/>
            </a:pPr>
            <a:r>
              <a:rPr lang="en-US" altLang="en-US" dirty="0" err="1"/>
              <a:t>Eg</a:t>
            </a:r>
            <a:endParaRPr lang="en-US" altLang="en-US" dirty="0"/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 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: 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pink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B14C7F0-67D7-44ED-877E-7E7BC85E3D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sz="4000"/>
              <a:t>How to begin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6E4F355-057C-4640-99A0-67FC1A4776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3070" y="685800"/>
            <a:ext cx="6169743" cy="5440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“text/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 a paragraph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This is internal style sheet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ED0059-9A68-452C-A68E-15F82B834440}"/>
              </a:ext>
            </a:extLst>
          </p:cNvPr>
          <p:cNvSpPr txBox="1"/>
          <p:nvPr/>
        </p:nvSpPr>
        <p:spPr>
          <a:xfrm>
            <a:off x="6282813" y="685800"/>
            <a:ext cx="526025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All p tag will have text </a:t>
            </a:r>
            <a:r>
              <a:rPr lang="en-IN" dirty="0" err="1"/>
              <a:t>color</a:t>
            </a:r>
            <a:r>
              <a:rPr lang="en-IN" dirty="0"/>
              <a:t> red and margin 20px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AF58118-7664-4554-A0C7-BE0408FF3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sz="4000"/>
              <a:t>External style sheet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5242876-B0A1-425D-94D7-0D13A823EF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8929" y="1295401"/>
            <a:ext cx="9561871" cy="252688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/>
              <a:t>Save this file as ext.css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 external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file we do not use style tag  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pink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2598</TotalTime>
  <Words>1795</Words>
  <Application>Microsoft Office PowerPoint</Application>
  <PresentationFormat>Widescreen</PresentationFormat>
  <Paragraphs>229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Consolas</vt:lpstr>
      <vt:lpstr>Office Theme</vt:lpstr>
      <vt:lpstr>PowerPoint Presentation</vt:lpstr>
      <vt:lpstr>DHTML</vt:lpstr>
      <vt:lpstr>What is CSS? </vt:lpstr>
      <vt:lpstr>Problems with HTML</vt:lpstr>
      <vt:lpstr>CSS was a breakthrough in Web design </vt:lpstr>
      <vt:lpstr>Advantages of CSS</vt:lpstr>
      <vt:lpstr>css syntext is made up of three parts: </vt:lpstr>
      <vt:lpstr>How to begin</vt:lpstr>
      <vt:lpstr>External style sheet</vt:lpstr>
      <vt:lpstr>How to use external style sheet</vt:lpstr>
      <vt:lpstr>Inline stylesheet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Order of execution</vt:lpstr>
      <vt:lpstr>Id Class as selector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Mantri vidyanidhi infotech academy</dc:creator>
  <cp:lastModifiedBy>Sriram Mantri vidyanidhi infotech academy</cp:lastModifiedBy>
  <cp:revision>160</cp:revision>
  <dcterms:created xsi:type="dcterms:W3CDTF">2020-09-09T03:29:17Z</dcterms:created>
  <dcterms:modified xsi:type="dcterms:W3CDTF">2021-02-02T11:22:48Z</dcterms:modified>
</cp:coreProperties>
</file>