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9875-A9BA-4FEF-920E-4C22F85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7B814-8E5E-4786-A782-E2483362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A5E4E-8582-4B31-8617-14CBB19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D1BD-2509-4FA4-AA14-8787427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1064-57B6-4800-8A02-CD288A6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829-AF1E-40CC-AA8B-1614C04F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13EA5-94DB-490C-9FE7-D17609A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DA9E-D2CC-47EE-9DDE-0F4657D3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4E4E-C739-4E42-AED6-8247868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F632-88D5-40D9-ACDA-F145AC5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42E2B-190D-469C-BC26-97FFEE15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435C4-1632-4F15-9DF3-1D3E00CF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A6B3-D7C6-4E14-8562-56C5A43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DC34-0156-4A3B-AEE7-7A48BE57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04AD-9F7D-4B3D-B616-33C35F5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DA26-6291-4D2B-8978-F93514DF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3C22-838A-44B1-81D3-9E211FEF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663-5137-4937-8100-DB7D3B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661-8587-448A-9B04-E94F206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6B56-4C9F-4BAE-9DC4-4EC0CB43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E9E4-BB58-4C34-A713-5C7FED46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DCC1-0042-4D16-8A40-07D1598A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08D7-A0AC-4F7F-9B2A-7E2BC2BC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6913-6AAC-424F-94E8-7967A5A0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ECAC-D76A-4651-BD2D-47FA7FD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4B3B-6866-44C5-95A8-265479B6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90E14-26F7-4927-A965-637C61EF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966B2-1C21-40EC-AEB4-E6DF4D4C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7BC0-6651-4CE9-BF89-B67C6D95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14CD-3BDE-475B-B2CE-F8785CA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8915-DC5F-40A7-87F8-4991A69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9CE4-EDF2-4731-8314-40A65010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0861-B423-43F6-9C0B-C057550F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849D-1629-4141-B0DA-74DAC98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E2D5F-2402-43C2-982E-042CB8E3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E2B4-51AA-4C0E-98D0-D89C08C3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F2DCC-82EF-468C-A9BD-A30BB42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69D6-01B3-445D-B02D-3DAA99E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1305C-3FE6-4DE2-AFA9-63E378D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828D-056B-484E-B46C-1913881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8094D-3045-427E-AC8D-F81BFE5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DD406-C044-4A88-A803-79A5F6B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8B2901-976F-482D-AE8B-41B5E7E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3FAE6-F69D-4630-A4D3-46E3DD9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A903-527D-416B-A653-12F4EA2F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90FF6-2BA1-486B-9877-3C312C4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C3EF-6A71-4940-AD16-8EAD5B2D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DD74-1CE7-4DE8-8609-CB87E8CF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BA8D-6FA0-473A-A0DF-7F3F767F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3AEE-30C0-41A9-B398-66CC305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B8C12-85BE-4075-8059-73A3994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5DF8-58D9-4B96-A949-09747A8B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6579-818E-4976-A82D-F552B176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6A0D9-1F47-44BF-A9FF-36FE018B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7E5F-8F10-464E-A03D-F7B5DD464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3D88-923E-4462-B853-43E7AA3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2F551-E142-4576-BE4B-C24ADDB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0A25-4D04-4F0F-B57E-539F0029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60A4F-4527-41DF-8948-4E6D3EB5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6F26-5539-47C1-AFFF-512008E4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3F1A-3A55-420B-98D8-F38BD8298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FDB9-8E1A-4075-B100-3186540F4228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541F-2A41-4FFA-B28A-697CB88FA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0932-B360-451F-AC0E-CBA54D9D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06054-F4D6-463D-B988-0441229AFFE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C55DDA-2F67-497D-805E-5136A8321681}"/>
              </a:ext>
            </a:extLst>
          </p:cNvPr>
          <p:cNvSpPr/>
          <p:nvPr userDrawn="1"/>
        </p:nvSpPr>
        <p:spPr>
          <a:xfrm>
            <a:off x="228600" y="6593087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F4FF16-93B5-4794-9660-08B55D5647D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902" y="0"/>
            <a:ext cx="9611033" cy="64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71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D1650-9ECE-42EE-884B-C01625531F3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24010" t="17458" r="21950" b="14549"/>
          <a:stretch>
            <a:fillRect/>
          </a:stretch>
        </p:blipFill>
        <p:spPr bwMode="auto">
          <a:xfrm>
            <a:off x="7241530" y="1354121"/>
            <a:ext cx="461118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87E031-2194-47E0-BF7B-21BDD490C89C}"/>
              </a:ext>
            </a:extLst>
          </p:cNvPr>
          <p:cNvSpPr txBox="1"/>
          <p:nvPr/>
        </p:nvSpPr>
        <p:spPr>
          <a:xfrm>
            <a:off x="339283" y="607314"/>
            <a:ext cx="6789103" cy="600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p strong {background-color: yellow;}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 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all occurrences of the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strong 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element within a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p 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element have a yellow background. Other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occurrences of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strong 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without a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p 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ancestor element might not necessarily have the yellow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background.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 </a:t>
            </a:r>
            <a:r>
              <a:rPr lang="en-US" b="1" i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BoldItalic"/>
              </a:rPr>
              <a:t>TIP </a:t>
            </a:r>
            <a:r>
              <a:rPr lang="en-US" i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Italic"/>
              </a:rPr>
              <a:t>Be careful about the use of the space and comma in CSS selectors; it is easy to turn grouping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Italic"/>
              </a:rPr>
              <a:t>into contextual selection or vice versa with a simple typo.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Italic"/>
              </a:rPr>
              <a:t> 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Contextual selection does not require a direct parent-child relationship with elements.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Palatino-Roman"/>
              </a:rPr>
              <a:t>For example, with the rule in the preceding example, you would find that given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 &lt;p&gt;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This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&lt;span&gt;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is not 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&lt;strong&gt;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directly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&lt;/strong&gt;</a:t>
            </a: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within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&lt;/span&gt;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"/>
              </a:rPr>
              <a:t>the paragraph.</a:t>
            </a:r>
            <a:r>
              <a:rPr lang="en-US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Courier-Bold"/>
              </a:rPr>
              <a:t>&lt;/p&gt;</a:t>
            </a:r>
            <a:endParaRPr lang="en-IN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A773D-2086-476D-A536-A453B9C52E2A}"/>
              </a:ext>
            </a:extLst>
          </p:cNvPr>
          <p:cNvSpPr txBox="1"/>
          <p:nvPr/>
        </p:nvSpPr>
        <p:spPr>
          <a:xfrm>
            <a:off x="2880852" y="117987"/>
            <a:ext cx="5437238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Descendent [Child and grand child]</a:t>
            </a:r>
          </a:p>
        </p:txBody>
      </p:sp>
    </p:spTree>
    <p:extLst>
      <p:ext uri="{BB962C8B-B14F-4D97-AF65-F5344CB8AC3E}">
        <p14:creationId xmlns:p14="http://schemas.microsoft.com/office/powerpoint/2010/main" val="192535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4C8E-CF2C-4DE0-A866-AC28D162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9832"/>
            <a:ext cx="11120284" cy="6176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&lt;html&gt;&lt;head&gt;&lt;style&gt;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    //space means child and grand child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&lt;/style&gt;&lt;/head&gt;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states that all paragraph elements that are directly after an h1 tag are red, as indicated by this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markup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an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decendent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paragraph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so I am red!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italic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indirectly  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decendent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 I am not red.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&lt;Blockquote&gt;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not descendent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 I am not red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&lt;/blockquote&gt;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56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6B2E-E9C1-48B9-890F-4A56F159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792802"/>
            <a:ext cx="5673213" cy="5272395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IN" dirty="0"/>
              <a:t>All strong tag inside h1 tag will have red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4690E-1E20-4FF2-95F0-4D909F730466}"/>
              </a:ext>
            </a:extLst>
          </p:cNvPr>
          <p:cNvSpPr txBox="1"/>
          <p:nvPr/>
        </p:nvSpPr>
        <p:spPr>
          <a:xfrm>
            <a:off x="1386348" y="98323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 child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DA24B-098E-4548-B500-DBBD66AB3F15}"/>
              </a:ext>
            </a:extLst>
          </p:cNvPr>
          <p:cNvSpPr txBox="1"/>
          <p:nvPr/>
        </p:nvSpPr>
        <p:spPr>
          <a:xfrm>
            <a:off x="5889523" y="114376"/>
            <a:ext cx="60861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direct child I am red!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not  red.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good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an adjacent paragraph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sibling so I am  not red!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not child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 h1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so I am  not red!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child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7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5A39-BD09-4C16-8B00-BA5F19C3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74" y="119319"/>
            <a:ext cx="6575323" cy="736088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FranklinGothic-DemiCnd"/>
                <a:ea typeface="Calibri" panose="020F0502020204030204" pitchFamily="34" charset="0"/>
                <a:cs typeface="FranklinGothic-DemiCnd"/>
              </a:rPr>
              <a:t>Adjacent Sibling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46C-F865-4E77-BF57-E9576F80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753908"/>
            <a:ext cx="5454446" cy="5479743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FranklinGothic-DemiCnd"/>
                <a:ea typeface="Calibri" panose="020F0502020204030204" pitchFamily="34" charset="0"/>
                <a:cs typeface="FranklinGothic-DemiCnd"/>
              </a:rPr>
              <a:t> </a:t>
            </a:r>
            <a:r>
              <a:rPr lang="en-US" sz="1200" i="1" dirty="0">
                <a:effectLst/>
                <a:latin typeface="Palatino-Italic"/>
                <a:ea typeface="Calibri" panose="020F0502020204030204" pitchFamily="34" charset="0"/>
                <a:cs typeface="Palatino-Italic"/>
              </a:rPr>
              <a:t>Adjacent-sibling selector </a:t>
            </a: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is specified using the plus sign (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+</a:t>
            </a: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) and is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used to select elements that would be siblings of each other. For example, consider the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following rule: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 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h1 + p {color: red;}</a:t>
            </a: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This states that all paragraph elements that are directly after an </a:t>
            </a: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&lt;h1&gt; </a:t>
            </a: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are red, as indicated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dirty="0">
                <a:effectLst/>
                <a:latin typeface="Palatino-Roman"/>
                <a:ea typeface="Calibri" panose="020F0502020204030204" pitchFamily="34" charset="0"/>
                <a:cs typeface="Palatino-Roman"/>
              </a:rPr>
              <a:t>by this markup: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 &lt;h1&gt;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I am a heading</a:t>
            </a: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&lt;/h1&gt;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&lt;p&gt;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I am an adjacent paragraph so I am red!</a:t>
            </a: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/</a:t>
            </a: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&lt;p&gt;</a:t>
            </a:r>
            <a:r>
              <a:rPr lang="en-US" sz="1200" dirty="0">
                <a:effectLst/>
                <a:latin typeface="Courier"/>
                <a:ea typeface="Calibri" panose="020F0502020204030204" pitchFamily="34" charset="0"/>
                <a:cs typeface="Courier"/>
              </a:rPr>
              <a:t>I am not adjacent so I am not red.</a:t>
            </a:r>
            <a:r>
              <a:rPr lang="en-US" sz="1200" b="1" dirty="0">
                <a:effectLst/>
                <a:latin typeface="Courier-Bold"/>
                <a:ea typeface="Calibri" panose="020F0502020204030204" pitchFamily="34" charset="0"/>
                <a:cs typeface="Courier-Bold"/>
              </a:rPr>
              <a:t>&lt;/p&gt;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441B8-5A23-43E6-82EB-6E523E49E1A4}"/>
              </a:ext>
            </a:extLst>
          </p:cNvPr>
          <p:cNvPicPr/>
          <p:nvPr/>
        </p:nvPicPr>
        <p:blipFill rotWithShape="1">
          <a:blip r:embed="rId2" cstate="print"/>
          <a:srcRect l="28011" t="62634" r="31421" b="13017"/>
          <a:stretch/>
        </p:blipFill>
        <p:spPr bwMode="auto">
          <a:xfrm>
            <a:off x="8160774" y="119319"/>
            <a:ext cx="3900949" cy="17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BE961-BE0B-4223-AFA5-1D9F1382F2CE}"/>
              </a:ext>
            </a:extLst>
          </p:cNvPr>
          <p:cNvSpPr txBox="1"/>
          <p:nvPr/>
        </p:nvSpPr>
        <p:spPr>
          <a:xfrm>
            <a:off x="5584723" y="1664895"/>
            <a:ext cx="64278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states that all paragraph elements that are directly after an h1 tag are red, as indicated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 this markup: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 above  adjacent so I am not red.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an descendent paragraph so I am red!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not  adjacent so I am not red.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888E-2925-4D67-825D-DEF158BA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536" y="53104"/>
            <a:ext cx="5938683" cy="536831"/>
          </a:xfrm>
        </p:spPr>
        <p:txBody>
          <a:bodyPr>
            <a:normAutofit fontScale="90000"/>
          </a:bodyPr>
          <a:lstStyle/>
          <a:p>
            <a:r>
              <a:rPr lang="en-IN" dirty="0"/>
              <a:t>Preceding sibling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DC78-2643-4DB2-BE22-C280D656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737419"/>
            <a:ext cx="5978013" cy="5439544"/>
          </a:xfrm>
        </p:spPr>
        <p:txBody>
          <a:bodyPr/>
          <a:lstStyle/>
          <a:p>
            <a:r>
              <a:rPr lang="en-IN" dirty="0"/>
              <a:t>All strong tag will be of red colour provided it has h1 tag as preceding sibling</a:t>
            </a:r>
          </a:p>
          <a:p>
            <a:r>
              <a:rPr lang="en-IN" dirty="0"/>
              <a:t>Here all strong tag after h1 will be of red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BC26A-8686-42AD-9836-5A6E8DBD7B60}"/>
              </a:ext>
            </a:extLst>
          </p:cNvPr>
          <p:cNvSpPr txBox="1"/>
          <p:nvPr/>
        </p:nvSpPr>
        <p:spPr>
          <a:xfrm>
            <a:off x="5830529" y="132673"/>
            <a:ext cx="64401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~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states that all strong elements that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 directly after an h1 tag are red, as indicated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 this markup: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sibling of h1 bu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not descendent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also sibling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 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 adjacent sibling of h1!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am also sibling of h1 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0FF293-7BD2-486C-BBEA-2BB05C194976}"/>
              </a:ext>
            </a:extLst>
          </p:cNvPr>
          <p:cNvCxnSpPr>
            <a:cxnSpLocks/>
          </p:cNvCxnSpPr>
          <p:nvPr/>
        </p:nvCxnSpPr>
        <p:spPr>
          <a:xfrm flipH="1" flipV="1">
            <a:off x="3608439" y="2605548"/>
            <a:ext cx="2723538" cy="18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C98914-F24C-4D87-9386-28855DCD0EC3}"/>
              </a:ext>
            </a:extLst>
          </p:cNvPr>
          <p:cNvCxnSpPr>
            <a:cxnSpLocks/>
          </p:cNvCxnSpPr>
          <p:nvPr/>
        </p:nvCxnSpPr>
        <p:spPr>
          <a:xfrm flipH="1" flipV="1">
            <a:off x="2866106" y="2458065"/>
            <a:ext cx="3465871" cy="25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4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6495EE-56CE-4EBA-B8B5-70B931227D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 l="17006" t="5207" r="18507" b="4594"/>
          <a:stretch>
            <a:fillRect/>
          </a:stretch>
        </p:blipFill>
        <p:spPr bwMode="auto">
          <a:xfrm>
            <a:off x="943897" y="117988"/>
            <a:ext cx="9281651" cy="644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6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C6401F-1C44-427C-A083-3B1658EB7DB4}"/>
              </a:ext>
            </a:extLst>
          </p:cNvPr>
          <p:cNvSpPr txBox="1"/>
          <p:nvPr/>
        </p:nvSpPr>
        <p:spPr>
          <a:xfrm>
            <a:off x="717754" y="1347019"/>
            <a:ext cx="83180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&lt;html&gt;&lt;head&gt;</a:t>
            </a:r>
          </a:p>
          <a:p>
            <a:r>
              <a:rPr lang="en-IN" dirty="0"/>
              <a:t>&lt;meta http-</a:t>
            </a:r>
            <a:r>
              <a:rPr lang="en-IN" dirty="0" err="1"/>
              <a:t>equiv</a:t>
            </a:r>
            <a:r>
              <a:rPr lang="en-IN" dirty="0"/>
              <a:t>="Content-Type" content="text/html; charset=utf-8"&gt;</a:t>
            </a:r>
          </a:p>
          <a:p>
            <a:r>
              <a:rPr lang="en-IN" dirty="0"/>
              <a:t>&lt;title&gt;Hover and Focus Pseudo-Class Example&lt;/title&gt;</a:t>
            </a:r>
          </a:p>
          <a:p>
            <a:r>
              <a:rPr lang="en-IN" dirty="0"/>
              <a:t>&lt;style type="text/</a:t>
            </a:r>
            <a:r>
              <a:rPr lang="en-IN" dirty="0" err="1"/>
              <a:t>css</a:t>
            </a:r>
            <a:r>
              <a:rPr lang="en-IN" dirty="0"/>
              <a:t>" media="screen"&gt;</a:t>
            </a:r>
          </a:p>
          <a:p>
            <a:r>
              <a:rPr lang="en-IN" dirty="0"/>
              <a:t>.</a:t>
            </a:r>
            <a:r>
              <a:rPr lang="en-IN" dirty="0" err="1"/>
              <a:t>annoy:hover</a:t>
            </a:r>
            <a:r>
              <a:rPr lang="en-IN" dirty="0"/>
              <a:t> {border-style: dashed; background-</a:t>
            </a:r>
            <a:r>
              <a:rPr lang="en-IN" dirty="0" err="1"/>
              <a:t>color</a:t>
            </a:r>
            <a:r>
              <a:rPr lang="en-IN" dirty="0"/>
              <a:t>: yellow;}</a:t>
            </a:r>
          </a:p>
          <a:p>
            <a:endParaRPr lang="en-IN" dirty="0"/>
          </a:p>
          <a:p>
            <a:r>
              <a:rPr lang="en-IN" dirty="0"/>
              <a:t>&lt;/style&gt;&lt;/head&gt;&lt;body&gt;</a:t>
            </a:r>
          </a:p>
          <a:p>
            <a:r>
              <a:rPr lang="en-IN" dirty="0"/>
              <a:t>&lt;p class="annoy"&gt;Roll over me.&lt;/p&gt;</a:t>
            </a:r>
          </a:p>
          <a:p>
            <a:r>
              <a:rPr lang="en-IN" dirty="0"/>
              <a:t>&lt;p&gt;Now &lt;span class="annoy"&gt;roll over&lt;/span&gt; that bit of text.&lt;/p&gt;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96B2E-B6C3-4263-8D86-8F8D76D11823}"/>
              </a:ext>
            </a:extLst>
          </p:cNvPr>
          <p:cNvSpPr txBox="1"/>
          <p:nvPr/>
        </p:nvSpPr>
        <p:spPr>
          <a:xfrm>
            <a:off x="2054942" y="147484"/>
            <a:ext cx="53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Hover</a:t>
            </a:r>
          </a:p>
        </p:txBody>
      </p:sp>
    </p:spTree>
    <p:extLst>
      <p:ext uri="{BB962C8B-B14F-4D97-AF65-F5344CB8AC3E}">
        <p14:creationId xmlns:p14="http://schemas.microsoft.com/office/powerpoint/2010/main" val="3289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983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Consolas</vt:lpstr>
      <vt:lpstr>Courier</vt:lpstr>
      <vt:lpstr>Courier-Bold</vt:lpstr>
      <vt:lpstr>FranklinGothic-DemiCnd</vt:lpstr>
      <vt:lpstr>Garamond</vt:lpstr>
      <vt:lpstr>Palatino-Italic</vt:lpstr>
      <vt:lpstr>Palatino-Roman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Adjacent Sibling Selectors</vt:lpstr>
      <vt:lpstr>Preceding sibling ~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Ketki Acharya</cp:lastModifiedBy>
  <cp:revision>176</cp:revision>
  <dcterms:created xsi:type="dcterms:W3CDTF">2020-09-09T03:29:17Z</dcterms:created>
  <dcterms:modified xsi:type="dcterms:W3CDTF">2021-08-03T04:01:17Z</dcterms:modified>
</cp:coreProperties>
</file>