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3.jpg" ContentType="image/jpeg"/>
  <Override PartName="/ppt/media/image4.jpg" ContentType="image/jpeg"/>
  <Override PartName="/ppt/media/image5.jpg" ContentType="image/jpeg"/>
  <Override PartName="/ppt/media/image6.jpg" ContentType="image/jpeg"/>
  <Override PartName="/ppt/media/image7.jpg" ContentType="image/jpeg"/>
  <Override PartName="/ppt/media/image8.jpg" ContentType="image/jpeg"/>
  <Override PartName="/ppt/media/image9.jpg" ContentType="image/jpeg"/>
  <Override PartName="/ppt/media/image10.jpg" ContentType="image/jpeg"/>
  <Override PartName="/ppt/media/image12.jpg" ContentType="image/jpeg"/>
  <Override PartName="/ppt/media/image13.jpg" ContentType="image/jpeg"/>
  <Override PartName="/ppt/media/image14.jpg" ContentType="image/jpeg"/>
  <Override PartName="/ppt/media/image15.jpg" ContentType="image/jpeg"/>
  <Override PartName="/ppt/media/image16.jpg" ContentType="image/jpeg"/>
  <Override PartName="/ppt/media/image17.jpg" ContentType="image/jpeg"/>
  <Override PartName="/ppt/media/image18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4" r:id="rId10"/>
  </p:sldIdLst>
  <p:sldSz cx="6858000" cy="86042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0" d="100"/>
          <a:sy n="50" d="100"/>
        </p:scale>
        <p:origin x="205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0FA6A6-35C0-44B3-AC9D-B03F4590E0A7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98688" y="1143000"/>
            <a:ext cx="2460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812E2C-D1CB-44DD-940E-D70AB6B194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457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08150"/>
            <a:ext cx="5829300" cy="2995554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519224"/>
            <a:ext cx="5143500" cy="2077368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A1074-FB70-43B7-AFE4-7837B87493F2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C072B-E2AC-49FA-AE2E-FD36ADFC78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7753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A1074-FB70-43B7-AFE4-7837B87493F2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C072B-E2AC-49FA-AE2E-FD36ADFC78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8429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58097"/>
            <a:ext cx="1478756" cy="72917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58097"/>
            <a:ext cx="4350544" cy="729170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A1074-FB70-43B7-AFE4-7837B87493F2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C072B-E2AC-49FA-AE2E-FD36ADFC78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538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A1074-FB70-43B7-AFE4-7837B87493F2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C072B-E2AC-49FA-AE2E-FD36ADFC78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4197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145090"/>
            <a:ext cx="5915025" cy="3579128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5758078"/>
            <a:ext cx="5915025" cy="188217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A1074-FB70-43B7-AFE4-7837B87493F2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C072B-E2AC-49FA-AE2E-FD36ADFC78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1631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290483"/>
            <a:ext cx="2914650" cy="54593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290483"/>
            <a:ext cx="2914650" cy="54593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A1074-FB70-43B7-AFE4-7837B87493F2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C072B-E2AC-49FA-AE2E-FD36ADFC78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1029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58098"/>
            <a:ext cx="5915025" cy="16630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109237"/>
            <a:ext cx="2901255" cy="103370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142941"/>
            <a:ext cx="2901255" cy="46227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109237"/>
            <a:ext cx="2915543" cy="103370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142941"/>
            <a:ext cx="2915543" cy="46227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A1074-FB70-43B7-AFE4-7837B87493F2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C072B-E2AC-49FA-AE2E-FD36ADFC78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5336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A1074-FB70-43B7-AFE4-7837B87493F2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C072B-E2AC-49FA-AE2E-FD36ADFC78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2453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A1074-FB70-43B7-AFE4-7837B87493F2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C072B-E2AC-49FA-AE2E-FD36ADFC78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717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73617"/>
            <a:ext cx="2211884" cy="2007658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238855"/>
            <a:ext cx="3471863" cy="611459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581275"/>
            <a:ext cx="2211884" cy="478213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A1074-FB70-43B7-AFE4-7837B87493F2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C072B-E2AC-49FA-AE2E-FD36ADFC78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9319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73617"/>
            <a:ext cx="2211884" cy="2007658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238855"/>
            <a:ext cx="3471863" cy="611459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581275"/>
            <a:ext cx="2211884" cy="478213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A1074-FB70-43B7-AFE4-7837B87493F2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C072B-E2AC-49FA-AE2E-FD36ADFC78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3195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58098"/>
            <a:ext cx="5915025" cy="1663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290483"/>
            <a:ext cx="5915025" cy="5459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7974867"/>
            <a:ext cx="1543050" cy="4580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A1074-FB70-43B7-AFE4-7837B87493F2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7974867"/>
            <a:ext cx="2314575" cy="4580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7974867"/>
            <a:ext cx="1543050" cy="4580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C072B-E2AC-49FA-AE2E-FD36ADFC78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3024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pxhere.com/en/photo/1039674" TargetMode="Externa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pixabay.com/en/cup-golden-leadership-leader-620897/" TargetMode="Externa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object 4">
            <a:extLst>
              <a:ext uri="{FF2B5EF4-FFF2-40B4-BE49-F238E27FC236}">
                <a16:creationId xmlns:a16="http://schemas.microsoft.com/office/drawing/2014/main" id="{EA77BB59-9C16-686E-7DA4-9444389EEBAE}"/>
              </a:ext>
            </a:extLst>
          </p:cNvPr>
          <p:cNvGrpSpPr/>
          <p:nvPr/>
        </p:nvGrpSpPr>
        <p:grpSpPr>
          <a:xfrm>
            <a:off x="101600" y="0"/>
            <a:ext cx="6756400" cy="8461829"/>
            <a:chOff x="229234" y="231393"/>
            <a:chExt cx="7312659" cy="9523730"/>
          </a:xfrm>
        </p:grpSpPr>
        <p:pic>
          <p:nvPicPr>
            <p:cNvPr id="17" name="object 5">
              <a:extLst>
                <a:ext uri="{FF2B5EF4-FFF2-40B4-BE49-F238E27FC236}">
                  <a16:creationId xmlns:a16="http://schemas.microsoft.com/office/drawing/2014/main" id="{2610D61E-7D6F-8398-2E2B-E600B1FF14ED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9234" y="231393"/>
              <a:ext cx="7312660" cy="1215390"/>
            </a:xfrm>
            <a:prstGeom prst="rect">
              <a:avLst/>
            </a:prstGeom>
          </p:spPr>
        </p:pic>
        <p:sp>
          <p:nvSpPr>
            <p:cNvPr id="18" name="object 6">
              <a:extLst>
                <a:ext uri="{FF2B5EF4-FFF2-40B4-BE49-F238E27FC236}">
                  <a16:creationId xmlns:a16="http://schemas.microsoft.com/office/drawing/2014/main" id="{0ED9B45F-7666-8F8B-4636-7C6CB7A560B0}"/>
                </a:ext>
              </a:extLst>
            </p:cNvPr>
            <p:cNvSpPr/>
            <p:nvPr/>
          </p:nvSpPr>
          <p:spPr>
            <a:xfrm>
              <a:off x="6149975" y="685799"/>
              <a:ext cx="1219200" cy="1013460"/>
            </a:xfrm>
            <a:custGeom>
              <a:avLst/>
              <a:gdLst/>
              <a:ahLst/>
              <a:cxnLst/>
              <a:rect l="l" t="t" r="r" b="b"/>
              <a:pathLst>
                <a:path w="1219200" h="1013460">
                  <a:moveTo>
                    <a:pt x="1219200" y="0"/>
                  </a:moveTo>
                  <a:lnTo>
                    <a:pt x="0" y="0"/>
                  </a:lnTo>
                  <a:lnTo>
                    <a:pt x="0" y="1013459"/>
                  </a:lnTo>
                  <a:lnTo>
                    <a:pt x="1219200" y="1013459"/>
                  </a:lnTo>
                  <a:lnTo>
                    <a:pt x="1219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563"/>
            </a:p>
          </p:txBody>
        </p:sp>
        <p:sp>
          <p:nvSpPr>
            <p:cNvPr id="19" name="object 7">
              <a:extLst>
                <a:ext uri="{FF2B5EF4-FFF2-40B4-BE49-F238E27FC236}">
                  <a16:creationId xmlns:a16="http://schemas.microsoft.com/office/drawing/2014/main" id="{2CF38CB7-7D2E-4107-FEBA-7CA989802863}"/>
                </a:ext>
              </a:extLst>
            </p:cNvPr>
            <p:cNvSpPr/>
            <p:nvPr/>
          </p:nvSpPr>
          <p:spPr>
            <a:xfrm>
              <a:off x="6149975" y="685799"/>
              <a:ext cx="1219200" cy="1013460"/>
            </a:xfrm>
            <a:custGeom>
              <a:avLst/>
              <a:gdLst/>
              <a:ahLst/>
              <a:cxnLst/>
              <a:rect l="l" t="t" r="r" b="b"/>
              <a:pathLst>
                <a:path w="1219200" h="1013460">
                  <a:moveTo>
                    <a:pt x="0" y="1013459"/>
                  </a:moveTo>
                  <a:lnTo>
                    <a:pt x="1219200" y="1013459"/>
                  </a:lnTo>
                  <a:lnTo>
                    <a:pt x="1219200" y="0"/>
                  </a:lnTo>
                  <a:lnTo>
                    <a:pt x="0" y="0"/>
                  </a:lnTo>
                  <a:lnTo>
                    <a:pt x="0" y="1013459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63"/>
            </a:p>
          </p:txBody>
        </p:sp>
        <p:pic>
          <p:nvPicPr>
            <p:cNvPr id="20" name="object 8">
              <a:extLst>
                <a:ext uri="{FF2B5EF4-FFF2-40B4-BE49-F238E27FC236}">
                  <a16:creationId xmlns:a16="http://schemas.microsoft.com/office/drawing/2014/main" id="{B1CC1DA8-B034-A4C4-F241-E539FD4F6B36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44589" y="734695"/>
              <a:ext cx="1029462" cy="915797"/>
            </a:xfrm>
            <a:prstGeom prst="rect">
              <a:avLst/>
            </a:prstGeom>
          </p:spPr>
        </p:pic>
        <p:sp>
          <p:nvSpPr>
            <p:cNvPr id="21" name="object 9">
              <a:extLst>
                <a:ext uri="{FF2B5EF4-FFF2-40B4-BE49-F238E27FC236}">
                  <a16:creationId xmlns:a16="http://schemas.microsoft.com/office/drawing/2014/main" id="{CEFAE39C-CDA6-EF32-2568-81F34742103A}"/>
                </a:ext>
              </a:extLst>
            </p:cNvPr>
            <p:cNvSpPr/>
            <p:nvPr/>
          </p:nvSpPr>
          <p:spPr>
            <a:xfrm>
              <a:off x="304800" y="304799"/>
              <a:ext cx="7164705" cy="9450705"/>
            </a:xfrm>
            <a:custGeom>
              <a:avLst/>
              <a:gdLst/>
              <a:ahLst/>
              <a:cxnLst/>
              <a:rect l="l" t="t" r="r" b="b"/>
              <a:pathLst>
                <a:path w="7164705" h="9450705">
                  <a:moveTo>
                    <a:pt x="7164311" y="9444241"/>
                  </a:moveTo>
                  <a:lnTo>
                    <a:pt x="7158228" y="9444241"/>
                  </a:lnTo>
                  <a:lnTo>
                    <a:pt x="6096" y="9444241"/>
                  </a:lnTo>
                  <a:lnTo>
                    <a:pt x="0" y="9444241"/>
                  </a:lnTo>
                  <a:lnTo>
                    <a:pt x="0" y="9450324"/>
                  </a:lnTo>
                  <a:lnTo>
                    <a:pt x="6096" y="9450324"/>
                  </a:lnTo>
                  <a:lnTo>
                    <a:pt x="7158228" y="9450324"/>
                  </a:lnTo>
                  <a:lnTo>
                    <a:pt x="7164311" y="9450324"/>
                  </a:lnTo>
                  <a:lnTo>
                    <a:pt x="7164311" y="9444241"/>
                  </a:lnTo>
                  <a:close/>
                </a:path>
                <a:path w="7164705" h="9450705">
                  <a:moveTo>
                    <a:pt x="7164311" y="0"/>
                  </a:moveTo>
                  <a:lnTo>
                    <a:pt x="7158228" y="0"/>
                  </a:lnTo>
                  <a:lnTo>
                    <a:pt x="6096" y="0"/>
                  </a:lnTo>
                  <a:lnTo>
                    <a:pt x="0" y="0"/>
                  </a:lnTo>
                  <a:lnTo>
                    <a:pt x="0" y="6096"/>
                  </a:lnTo>
                  <a:lnTo>
                    <a:pt x="0" y="9444228"/>
                  </a:lnTo>
                  <a:lnTo>
                    <a:pt x="6096" y="9444228"/>
                  </a:lnTo>
                  <a:lnTo>
                    <a:pt x="6096" y="6096"/>
                  </a:lnTo>
                  <a:lnTo>
                    <a:pt x="7158228" y="6096"/>
                  </a:lnTo>
                  <a:lnTo>
                    <a:pt x="7158228" y="9444228"/>
                  </a:lnTo>
                  <a:lnTo>
                    <a:pt x="7164311" y="9444228"/>
                  </a:lnTo>
                  <a:lnTo>
                    <a:pt x="7164311" y="6096"/>
                  </a:lnTo>
                  <a:lnTo>
                    <a:pt x="71643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63"/>
            </a:p>
          </p:txBody>
        </p: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0E6C6F84-C4AC-F0CF-CF32-00C3322D94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48345" y="2815770"/>
            <a:ext cx="6328227" cy="4218818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511725BF-FB52-903A-4257-BC11F3D2B140}"/>
              </a:ext>
            </a:extLst>
          </p:cNvPr>
          <p:cNvSpPr/>
          <p:nvPr/>
        </p:nvSpPr>
        <p:spPr>
          <a:xfrm>
            <a:off x="0" y="1872343"/>
            <a:ext cx="70104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RETAIL DATA ANALYSIS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EAEFFE8-548C-BEEB-8802-A0698F5CF787}"/>
              </a:ext>
            </a:extLst>
          </p:cNvPr>
          <p:cNvSpPr txBox="1"/>
          <p:nvPr/>
        </p:nvSpPr>
        <p:spPr>
          <a:xfrm>
            <a:off x="2119086" y="7358743"/>
            <a:ext cx="284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BY NIRAJ PAWAR</a:t>
            </a:r>
          </a:p>
          <a:p>
            <a:pPr algn="ctr"/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(PGA Thane)</a:t>
            </a:r>
          </a:p>
        </p:txBody>
      </p:sp>
    </p:spTree>
    <p:extLst>
      <p:ext uri="{BB962C8B-B14F-4D97-AF65-F5344CB8AC3E}">
        <p14:creationId xmlns:p14="http://schemas.microsoft.com/office/powerpoint/2010/main" val="2177962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6">
            <a:extLst>
              <a:ext uri="{FF2B5EF4-FFF2-40B4-BE49-F238E27FC236}">
                <a16:creationId xmlns:a16="http://schemas.microsoft.com/office/drawing/2014/main" id="{566B8815-20FE-CC64-7159-047203992B5D}"/>
              </a:ext>
            </a:extLst>
          </p:cNvPr>
          <p:cNvSpPr/>
          <p:nvPr/>
        </p:nvSpPr>
        <p:spPr>
          <a:xfrm>
            <a:off x="203200" y="159657"/>
            <a:ext cx="6502400" cy="8186057"/>
          </a:xfrm>
          <a:custGeom>
            <a:avLst/>
            <a:gdLst/>
            <a:ahLst/>
            <a:cxnLst/>
            <a:rect l="l" t="t" r="r" b="b"/>
            <a:pathLst>
              <a:path w="7164705" h="9450705">
                <a:moveTo>
                  <a:pt x="7164311" y="9444241"/>
                </a:moveTo>
                <a:lnTo>
                  <a:pt x="7158228" y="9444241"/>
                </a:lnTo>
                <a:lnTo>
                  <a:pt x="6096" y="9444241"/>
                </a:lnTo>
                <a:lnTo>
                  <a:pt x="0" y="9444241"/>
                </a:lnTo>
                <a:lnTo>
                  <a:pt x="0" y="9450324"/>
                </a:lnTo>
                <a:lnTo>
                  <a:pt x="6096" y="9450324"/>
                </a:lnTo>
                <a:lnTo>
                  <a:pt x="7158228" y="9450324"/>
                </a:lnTo>
                <a:lnTo>
                  <a:pt x="7164311" y="9450324"/>
                </a:lnTo>
                <a:lnTo>
                  <a:pt x="7164311" y="9444241"/>
                </a:lnTo>
                <a:close/>
              </a:path>
              <a:path w="7164705" h="9450705">
                <a:moveTo>
                  <a:pt x="7164311" y="0"/>
                </a:moveTo>
                <a:lnTo>
                  <a:pt x="7158228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9444228"/>
                </a:lnTo>
                <a:lnTo>
                  <a:pt x="6096" y="9444228"/>
                </a:lnTo>
                <a:lnTo>
                  <a:pt x="6096" y="6096"/>
                </a:lnTo>
                <a:lnTo>
                  <a:pt x="7158228" y="6096"/>
                </a:lnTo>
                <a:lnTo>
                  <a:pt x="7158228" y="9444228"/>
                </a:lnTo>
                <a:lnTo>
                  <a:pt x="7164311" y="9444228"/>
                </a:lnTo>
                <a:lnTo>
                  <a:pt x="7164311" y="6096"/>
                </a:lnTo>
                <a:lnTo>
                  <a:pt x="71643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CCF8A7-552D-EAD2-A9AC-D26C86FFA67C}"/>
              </a:ext>
            </a:extLst>
          </p:cNvPr>
          <p:cNvSpPr txBox="1"/>
          <p:nvPr/>
        </p:nvSpPr>
        <p:spPr>
          <a:xfrm>
            <a:off x="420915" y="1407884"/>
            <a:ext cx="6197600" cy="5518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i="1" u="sng" dirty="0">
                <a:solidFill>
                  <a:schemeClr val="accent1">
                    <a:lumMod val="50000"/>
                  </a:schemeClr>
                </a:solidFill>
              </a:rPr>
              <a:t>1.PROBLEM STATEMENT:</a:t>
            </a:r>
          </a:p>
          <a:p>
            <a:pPr marL="12700" marR="5080" algn="just">
              <a:lnSpc>
                <a:spcPct val="146400"/>
              </a:lnSpc>
              <a:spcBef>
                <a:spcPts val="215"/>
              </a:spcBef>
            </a:pPr>
            <a:r>
              <a:rPr lang="en-US" sz="2000" spc="-5" dirty="0">
                <a:latin typeface="Cambria"/>
                <a:cs typeface="Cambria"/>
              </a:rPr>
              <a:t>In </a:t>
            </a:r>
            <a:r>
              <a:rPr lang="en-US" sz="2000" dirty="0">
                <a:latin typeface="Cambria"/>
                <a:cs typeface="Cambria"/>
              </a:rPr>
              <a:t>this project, </a:t>
            </a:r>
            <a:r>
              <a:rPr lang="en-US" sz="2000" spc="-5" dirty="0">
                <a:latin typeface="Cambria"/>
                <a:cs typeface="Cambria"/>
              </a:rPr>
              <a:t>you will analyze and </a:t>
            </a:r>
            <a:r>
              <a:rPr lang="en-US" sz="2000" dirty="0">
                <a:latin typeface="Cambria"/>
                <a:cs typeface="Cambria"/>
              </a:rPr>
              <a:t>predict </a:t>
            </a:r>
            <a:r>
              <a:rPr lang="en-US" sz="2000" spc="-5" dirty="0">
                <a:latin typeface="Cambria"/>
                <a:cs typeface="Cambria"/>
              </a:rPr>
              <a:t>the weekly sales </a:t>
            </a:r>
            <a:r>
              <a:rPr lang="en-US" sz="2000" dirty="0">
                <a:latin typeface="Cambria"/>
                <a:cs typeface="Cambria"/>
              </a:rPr>
              <a:t>of </a:t>
            </a:r>
            <a:r>
              <a:rPr lang="en-US" sz="2000" spc="-5" dirty="0">
                <a:latin typeface="Cambria"/>
                <a:cs typeface="Cambria"/>
              </a:rPr>
              <a:t>Retail company and </a:t>
            </a:r>
            <a:r>
              <a:rPr lang="en-US" sz="2000" dirty="0">
                <a:latin typeface="Cambria"/>
                <a:cs typeface="Cambria"/>
              </a:rPr>
              <a:t>see </a:t>
            </a:r>
            <a:r>
              <a:rPr lang="en-US" sz="2000" spc="-5" dirty="0">
                <a:latin typeface="Cambria"/>
                <a:cs typeface="Cambria"/>
              </a:rPr>
              <a:t>how the weekly sales are </a:t>
            </a:r>
            <a:r>
              <a:rPr lang="en-US" sz="2000" dirty="0">
                <a:latin typeface="Cambria"/>
                <a:cs typeface="Cambria"/>
              </a:rPr>
              <a:t> </a:t>
            </a:r>
            <a:r>
              <a:rPr lang="en-US" sz="2000" spc="-5" dirty="0">
                <a:latin typeface="Cambria"/>
                <a:cs typeface="Cambria"/>
              </a:rPr>
              <a:t>impacted </a:t>
            </a:r>
            <a:r>
              <a:rPr lang="en-US" sz="2000" dirty="0">
                <a:latin typeface="Cambria"/>
                <a:cs typeface="Cambria"/>
              </a:rPr>
              <a:t>by other </a:t>
            </a:r>
            <a:r>
              <a:rPr lang="en-US" sz="2000" spc="-5" dirty="0">
                <a:latin typeface="Cambria"/>
                <a:cs typeface="Cambria"/>
              </a:rPr>
              <a:t>variables.</a:t>
            </a:r>
            <a:r>
              <a:rPr lang="en-US" sz="2000" spc="15" dirty="0">
                <a:latin typeface="Cambria"/>
                <a:cs typeface="Cambria"/>
              </a:rPr>
              <a:t> </a:t>
            </a:r>
            <a:r>
              <a:rPr lang="en-US" sz="2000" spc="-5" dirty="0">
                <a:latin typeface="Cambria"/>
                <a:cs typeface="Cambria"/>
              </a:rPr>
              <a:t>This</a:t>
            </a:r>
            <a:r>
              <a:rPr lang="en-US" sz="2000" spc="15" dirty="0">
                <a:latin typeface="Cambria"/>
                <a:cs typeface="Cambria"/>
              </a:rPr>
              <a:t> </a:t>
            </a:r>
            <a:r>
              <a:rPr lang="en-US" sz="2000" spc="-5" dirty="0">
                <a:latin typeface="Cambria"/>
                <a:cs typeface="Cambria"/>
              </a:rPr>
              <a:t>will</a:t>
            </a:r>
            <a:r>
              <a:rPr lang="en-US" sz="2000" spc="15" dirty="0">
                <a:latin typeface="Cambria"/>
                <a:cs typeface="Cambria"/>
              </a:rPr>
              <a:t> </a:t>
            </a:r>
            <a:r>
              <a:rPr lang="en-US" sz="2000" spc="-5" dirty="0">
                <a:latin typeface="Cambria"/>
                <a:cs typeface="Cambria"/>
              </a:rPr>
              <a:t>enable</a:t>
            </a:r>
            <a:r>
              <a:rPr lang="en-US" sz="2000" spc="15" dirty="0">
                <a:latin typeface="Cambria"/>
                <a:cs typeface="Cambria"/>
              </a:rPr>
              <a:t> </a:t>
            </a:r>
            <a:r>
              <a:rPr lang="en-US" sz="2000" spc="-5" dirty="0">
                <a:latin typeface="Cambria"/>
                <a:cs typeface="Cambria"/>
              </a:rPr>
              <a:t>the</a:t>
            </a:r>
            <a:r>
              <a:rPr lang="en-US" sz="2000" spc="15" dirty="0">
                <a:latin typeface="Cambria"/>
                <a:cs typeface="Cambria"/>
              </a:rPr>
              <a:t> </a:t>
            </a:r>
            <a:r>
              <a:rPr lang="en-US" sz="2000" spc="-5" dirty="0">
                <a:latin typeface="Cambria"/>
                <a:cs typeface="Cambria"/>
              </a:rPr>
              <a:t>Retail</a:t>
            </a:r>
            <a:r>
              <a:rPr lang="en-US" sz="2000" spc="20" dirty="0">
                <a:latin typeface="Cambria"/>
                <a:cs typeface="Cambria"/>
              </a:rPr>
              <a:t> </a:t>
            </a:r>
            <a:r>
              <a:rPr lang="en-US" sz="2000" dirty="0">
                <a:latin typeface="Cambria"/>
                <a:cs typeface="Cambria"/>
              </a:rPr>
              <a:t>company</a:t>
            </a:r>
            <a:r>
              <a:rPr lang="en-US" sz="2000" spc="10" dirty="0">
                <a:latin typeface="Cambria"/>
                <a:cs typeface="Cambria"/>
              </a:rPr>
              <a:t> </a:t>
            </a:r>
            <a:r>
              <a:rPr lang="en-US" sz="2000" spc="-5" dirty="0">
                <a:latin typeface="Cambria"/>
                <a:cs typeface="Cambria"/>
              </a:rPr>
              <a:t>to</a:t>
            </a:r>
            <a:r>
              <a:rPr lang="en-US" sz="2000" spc="15" dirty="0">
                <a:latin typeface="Cambria"/>
                <a:cs typeface="Cambria"/>
              </a:rPr>
              <a:t> </a:t>
            </a:r>
            <a:r>
              <a:rPr lang="en-US" sz="2000" spc="-5" dirty="0">
                <a:latin typeface="Cambria"/>
                <a:cs typeface="Cambria"/>
              </a:rPr>
              <a:t>manage</a:t>
            </a:r>
            <a:r>
              <a:rPr lang="en-US" sz="2000" spc="15" dirty="0">
                <a:latin typeface="Cambria"/>
                <a:cs typeface="Cambria"/>
              </a:rPr>
              <a:t> </a:t>
            </a:r>
            <a:r>
              <a:rPr lang="en-US" sz="2000" spc="-5" dirty="0">
                <a:latin typeface="Cambria"/>
                <a:cs typeface="Cambria"/>
              </a:rPr>
              <a:t>the</a:t>
            </a:r>
            <a:r>
              <a:rPr lang="en-US" sz="2000" spc="15" dirty="0">
                <a:latin typeface="Cambria"/>
                <a:cs typeface="Cambria"/>
              </a:rPr>
              <a:t> </a:t>
            </a:r>
            <a:r>
              <a:rPr lang="en-US" sz="2000" spc="-5" dirty="0">
                <a:latin typeface="Cambria"/>
                <a:cs typeface="Cambria"/>
              </a:rPr>
              <a:t>effort</a:t>
            </a:r>
            <a:r>
              <a:rPr lang="en-US" sz="2000" spc="55" dirty="0">
                <a:latin typeface="Cambria"/>
                <a:cs typeface="Cambria"/>
              </a:rPr>
              <a:t> </a:t>
            </a:r>
            <a:r>
              <a:rPr lang="en-US" sz="2000" spc="-5" dirty="0">
                <a:latin typeface="Cambria"/>
                <a:cs typeface="Cambria"/>
              </a:rPr>
              <a:t>required</a:t>
            </a:r>
            <a:r>
              <a:rPr lang="en-US" sz="2000" spc="20" dirty="0">
                <a:latin typeface="Cambria"/>
                <a:cs typeface="Cambria"/>
              </a:rPr>
              <a:t> </a:t>
            </a:r>
            <a:r>
              <a:rPr lang="en-US" sz="2000" spc="-5" dirty="0">
                <a:latin typeface="Cambria"/>
                <a:cs typeface="Cambria"/>
              </a:rPr>
              <a:t>to</a:t>
            </a:r>
            <a:r>
              <a:rPr lang="en-US" sz="2000" spc="20" dirty="0">
                <a:latin typeface="Cambria"/>
                <a:cs typeface="Cambria"/>
              </a:rPr>
              <a:t> </a:t>
            </a:r>
            <a:r>
              <a:rPr lang="en-US" sz="2000" spc="-5" dirty="0">
                <a:latin typeface="Cambria"/>
                <a:cs typeface="Cambria"/>
              </a:rPr>
              <a:t>win </a:t>
            </a:r>
            <a:r>
              <a:rPr lang="en-US" sz="2000" spc="-254" dirty="0">
                <a:latin typeface="Cambria"/>
                <a:cs typeface="Cambria"/>
              </a:rPr>
              <a:t> </a:t>
            </a:r>
            <a:r>
              <a:rPr lang="en-US" sz="2000" dirty="0">
                <a:latin typeface="Cambria"/>
                <a:cs typeface="Cambria"/>
              </a:rPr>
              <a:t>a</a:t>
            </a:r>
            <a:r>
              <a:rPr lang="en-US" sz="2000" spc="-10" dirty="0">
                <a:latin typeface="Cambria"/>
                <a:cs typeface="Cambria"/>
              </a:rPr>
              <a:t> </a:t>
            </a:r>
            <a:r>
              <a:rPr lang="en-US" sz="2000" dirty="0">
                <a:latin typeface="Cambria"/>
                <a:cs typeface="Cambria"/>
              </a:rPr>
              <a:t>deal</a:t>
            </a:r>
            <a:r>
              <a:rPr lang="en-US" sz="2000" spc="-5" dirty="0">
                <a:latin typeface="Cambria"/>
                <a:cs typeface="Cambria"/>
              </a:rPr>
              <a:t> to </a:t>
            </a:r>
            <a:r>
              <a:rPr lang="en-US" sz="2000" dirty="0">
                <a:latin typeface="Cambria"/>
                <a:cs typeface="Cambria"/>
              </a:rPr>
              <a:t>meet </a:t>
            </a:r>
            <a:r>
              <a:rPr lang="en-US" sz="2000" spc="-5" dirty="0">
                <a:latin typeface="Cambria"/>
                <a:cs typeface="Cambria"/>
              </a:rPr>
              <a:t>the growth targets.</a:t>
            </a:r>
          </a:p>
          <a:p>
            <a:pPr marL="12700" marR="5080" algn="just">
              <a:lnSpc>
                <a:spcPct val="146400"/>
              </a:lnSpc>
              <a:spcBef>
                <a:spcPts val="215"/>
              </a:spcBef>
            </a:pPr>
            <a:endParaRPr lang="en-US" sz="1800" dirty="0">
              <a:latin typeface="Cambria"/>
              <a:cs typeface="Cambria"/>
            </a:endParaRPr>
          </a:p>
          <a:p>
            <a:pPr marL="12700" marR="821690" algn="just">
              <a:lnSpc>
                <a:spcPts val="2280"/>
              </a:lnSpc>
              <a:spcBef>
                <a:spcPts val="145"/>
              </a:spcBef>
            </a:pPr>
            <a:r>
              <a:rPr lang="en-US" sz="2000" b="1" i="1" u="sng" spc="-5" dirty="0">
                <a:solidFill>
                  <a:schemeClr val="accent1">
                    <a:lumMod val="50000"/>
                  </a:schemeClr>
                </a:solidFill>
                <a:cs typeface="Calibri Light"/>
              </a:rPr>
              <a:t>OBJECTIVE </a:t>
            </a:r>
            <a:r>
              <a:rPr lang="en-US" sz="2000" b="1" i="1" u="sng" dirty="0">
                <a:solidFill>
                  <a:schemeClr val="accent1">
                    <a:lumMod val="50000"/>
                  </a:schemeClr>
                </a:solidFill>
                <a:cs typeface="Calibri Light"/>
              </a:rPr>
              <a:t>1: </a:t>
            </a:r>
            <a:r>
              <a:rPr lang="en-US" sz="2000" b="1" i="1" u="sng" spc="-5" dirty="0">
                <a:solidFill>
                  <a:schemeClr val="accent1">
                    <a:lumMod val="50000"/>
                  </a:schemeClr>
                </a:solidFill>
                <a:cs typeface="Calibri Light"/>
              </a:rPr>
              <a:t>Predictive Analytics </a:t>
            </a:r>
            <a:r>
              <a:rPr lang="en-US" sz="1800" dirty="0">
                <a:cs typeface="Cambria"/>
              </a:rPr>
              <a:t>– </a:t>
            </a:r>
          </a:p>
          <a:p>
            <a:pPr marL="12700" marR="821690" algn="just">
              <a:lnSpc>
                <a:spcPts val="2280"/>
              </a:lnSpc>
              <a:spcBef>
                <a:spcPts val="145"/>
              </a:spcBef>
            </a:pPr>
            <a:r>
              <a:rPr lang="en-US" sz="2000" spc="-5" dirty="0">
                <a:latin typeface="Cambria"/>
                <a:cs typeface="Cambria"/>
              </a:rPr>
              <a:t>Build </a:t>
            </a:r>
            <a:r>
              <a:rPr lang="en-US" sz="2000" dirty="0">
                <a:latin typeface="Cambria"/>
                <a:cs typeface="Cambria"/>
              </a:rPr>
              <a:t>a ML model to </a:t>
            </a:r>
            <a:r>
              <a:rPr lang="en-US" sz="2000" spc="-5" dirty="0">
                <a:latin typeface="Cambria"/>
                <a:cs typeface="Cambria"/>
              </a:rPr>
              <a:t>predict the Weekly sales and enhance the growth of company</a:t>
            </a:r>
            <a:endParaRPr lang="en-US" sz="1800" dirty="0">
              <a:latin typeface="Cambria"/>
              <a:cs typeface="Cambria"/>
            </a:endParaRPr>
          </a:p>
          <a:p>
            <a:pPr marL="12700" algn="just">
              <a:lnSpc>
                <a:spcPct val="100000"/>
              </a:lnSpc>
              <a:spcBef>
                <a:spcPts val="450"/>
              </a:spcBef>
            </a:pPr>
            <a:r>
              <a:rPr lang="en-US" sz="2000" b="1" i="1" u="sng" spc="-5" dirty="0">
                <a:solidFill>
                  <a:schemeClr val="accent1">
                    <a:lumMod val="50000"/>
                  </a:schemeClr>
                </a:solidFill>
                <a:cs typeface="Calibri Light"/>
              </a:rPr>
              <a:t>OBJECTIVE</a:t>
            </a:r>
            <a:r>
              <a:rPr lang="en-US" sz="2000" b="1" i="1" u="sng" spc="10" dirty="0">
                <a:solidFill>
                  <a:schemeClr val="accent1">
                    <a:lumMod val="50000"/>
                  </a:schemeClr>
                </a:solidFill>
                <a:cs typeface="Calibri Light"/>
              </a:rPr>
              <a:t> </a:t>
            </a:r>
            <a:r>
              <a:rPr lang="en-US" sz="2000" b="1" i="1" u="sng" dirty="0">
                <a:solidFill>
                  <a:schemeClr val="accent1">
                    <a:lumMod val="50000"/>
                  </a:schemeClr>
                </a:solidFill>
                <a:cs typeface="Calibri Light"/>
              </a:rPr>
              <a:t>2:</a:t>
            </a:r>
            <a:r>
              <a:rPr lang="en-US" sz="2000" b="1" i="1" u="sng" spc="10" dirty="0">
                <a:solidFill>
                  <a:schemeClr val="accent1">
                    <a:lumMod val="50000"/>
                  </a:schemeClr>
                </a:solidFill>
                <a:cs typeface="Calibri Light"/>
              </a:rPr>
              <a:t> </a:t>
            </a:r>
            <a:r>
              <a:rPr lang="en-US" sz="2000" b="1" i="1" u="sng" spc="-5" dirty="0">
                <a:solidFill>
                  <a:schemeClr val="accent1">
                    <a:lumMod val="50000"/>
                  </a:schemeClr>
                </a:solidFill>
                <a:cs typeface="Calibri Light"/>
              </a:rPr>
              <a:t>Prescriptive Analytics</a:t>
            </a:r>
            <a:r>
              <a:rPr lang="en-US" sz="2000" b="1" i="1" u="sng" spc="15" dirty="0">
                <a:solidFill>
                  <a:schemeClr val="accent1">
                    <a:lumMod val="50000"/>
                  </a:schemeClr>
                </a:solidFill>
                <a:cs typeface="Calibri Light"/>
              </a:rPr>
              <a:t> </a:t>
            </a:r>
            <a:r>
              <a:rPr lang="en-US" sz="1800" dirty="0">
                <a:cs typeface="Cambria"/>
              </a:rPr>
              <a:t>–</a:t>
            </a:r>
            <a:r>
              <a:rPr lang="en-US" sz="1800" spc="5" dirty="0">
                <a:cs typeface="Cambria"/>
              </a:rPr>
              <a:t> </a:t>
            </a:r>
          </a:p>
          <a:p>
            <a:pPr marL="12700" algn="just">
              <a:lnSpc>
                <a:spcPct val="100000"/>
              </a:lnSpc>
              <a:spcBef>
                <a:spcPts val="450"/>
              </a:spcBef>
            </a:pPr>
            <a:r>
              <a:rPr lang="en-US" sz="2000" spc="-5" dirty="0">
                <a:latin typeface="Cambria"/>
                <a:cs typeface="Cambria"/>
              </a:rPr>
              <a:t>Identify variables</a:t>
            </a:r>
            <a:r>
              <a:rPr lang="en-US" sz="2000" dirty="0">
                <a:latin typeface="Cambria"/>
                <a:cs typeface="Cambria"/>
              </a:rPr>
              <a:t> </a:t>
            </a:r>
            <a:r>
              <a:rPr lang="en-US" sz="2000" spc="-5" dirty="0">
                <a:latin typeface="Cambria"/>
                <a:cs typeface="Cambria"/>
              </a:rPr>
              <a:t>that</a:t>
            </a:r>
            <a:r>
              <a:rPr lang="en-US" sz="2000" spc="25" dirty="0">
                <a:latin typeface="Cambria"/>
                <a:cs typeface="Cambria"/>
              </a:rPr>
              <a:t> </a:t>
            </a:r>
            <a:r>
              <a:rPr lang="en-US" sz="2000" spc="-5" dirty="0">
                <a:latin typeface="Cambria"/>
                <a:cs typeface="Cambria"/>
              </a:rPr>
              <a:t>are</a:t>
            </a:r>
            <a:r>
              <a:rPr lang="en-US" sz="2000" dirty="0">
                <a:latin typeface="Cambria"/>
                <a:cs typeface="Cambria"/>
              </a:rPr>
              <a:t> </a:t>
            </a:r>
            <a:r>
              <a:rPr lang="en-US" sz="2000" spc="-5" dirty="0">
                <a:latin typeface="Cambria"/>
                <a:cs typeface="Cambria"/>
              </a:rPr>
              <a:t>most</a:t>
            </a:r>
            <a:r>
              <a:rPr lang="en-US" sz="2000" spc="10" dirty="0">
                <a:latin typeface="Cambria"/>
                <a:cs typeface="Cambria"/>
              </a:rPr>
              <a:t> </a:t>
            </a:r>
            <a:r>
              <a:rPr lang="en-US" sz="2000" spc="-5" dirty="0">
                <a:latin typeface="Cambria"/>
                <a:cs typeface="Cambria"/>
              </a:rPr>
              <a:t>likely</a:t>
            </a:r>
            <a:r>
              <a:rPr lang="en-US" sz="2000" dirty="0">
                <a:latin typeface="Cambria"/>
                <a:cs typeface="Cambria"/>
              </a:rPr>
              <a:t> </a:t>
            </a:r>
            <a:r>
              <a:rPr lang="en-US" sz="2000" spc="-5" dirty="0">
                <a:latin typeface="Cambria"/>
                <a:cs typeface="Cambria"/>
              </a:rPr>
              <a:t>to</a:t>
            </a:r>
            <a:endParaRPr lang="en-US" sz="2000" dirty="0">
              <a:latin typeface="Cambria"/>
              <a:cs typeface="Cambria"/>
            </a:endParaRPr>
          </a:p>
          <a:p>
            <a:pPr marL="12700" algn="just">
              <a:lnSpc>
                <a:spcPct val="100000"/>
              </a:lnSpc>
              <a:spcBef>
                <a:spcPts val="850"/>
              </a:spcBef>
            </a:pPr>
            <a:r>
              <a:rPr lang="en-US" sz="2000" dirty="0">
                <a:latin typeface="Cambria"/>
                <a:cs typeface="Cambria"/>
              </a:rPr>
              <a:t>help</a:t>
            </a:r>
            <a:r>
              <a:rPr lang="en-US" sz="2000" spc="-5" dirty="0">
                <a:latin typeface="Cambria"/>
                <a:cs typeface="Cambria"/>
              </a:rPr>
              <a:t> </a:t>
            </a:r>
            <a:r>
              <a:rPr lang="en-US" sz="2000" dirty="0">
                <a:latin typeface="Cambria"/>
                <a:cs typeface="Cambria"/>
              </a:rPr>
              <a:t>in </a:t>
            </a:r>
            <a:r>
              <a:rPr lang="en-US" sz="2000" spc="-5" dirty="0">
                <a:latin typeface="Cambria"/>
                <a:cs typeface="Cambria"/>
              </a:rPr>
              <a:t>increasing the weekly sales</a:t>
            </a:r>
            <a:endParaRPr lang="en-US" sz="2000" dirty="0">
              <a:latin typeface="Cambria"/>
              <a:cs typeface="Cambria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500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6">
            <a:extLst>
              <a:ext uri="{FF2B5EF4-FFF2-40B4-BE49-F238E27FC236}">
                <a16:creationId xmlns:a16="http://schemas.microsoft.com/office/drawing/2014/main" id="{1DCD40B0-6E74-9F5F-FFF2-626AA0A64F46}"/>
              </a:ext>
            </a:extLst>
          </p:cNvPr>
          <p:cNvSpPr/>
          <p:nvPr/>
        </p:nvSpPr>
        <p:spPr>
          <a:xfrm>
            <a:off x="159658" y="174171"/>
            <a:ext cx="6545942" cy="8258629"/>
          </a:xfrm>
          <a:custGeom>
            <a:avLst/>
            <a:gdLst/>
            <a:ahLst/>
            <a:cxnLst/>
            <a:rect l="l" t="t" r="r" b="b"/>
            <a:pathLst>
              <a:path w="7164705" h="9450705">
                <a:moveTo>
                  <a:pt x="7164311" y="9444241"/>
                </a:moveTo>
                <a:lnTo>
                  <a:pt x="7158228" y="9444241"/>
                </a:lnTo>
                <a:lnTo>
                  <a:pt x="6096" y="9444241"/>
                </a:lnTo>
                <a:lnTo>
                  <a:pt x="0" y="9444241"/>
                </a:lnTo>
                <a:lnTo>
                  <a:pt x="0" y="9450324"/>
                </a:lnTo>
                <a:lnTo>
                  <a:pt x="6096" y="9450324"/>
                </a:lnTo>
                <a:lnTo>
                  <a:pt x="7158228" y="9450324"/>
                </a:lnTo>
                <a:lnTo>
                  <a:pt x="7164311" y="9450324"/>
                </a:lnTo>
                <a:lnTo>
                  <a:pt x="7164311" y="9444241"/>
                </a:lnTo>
                <a:close/>
              </a:path>
              <a:path w="7164705" h="9450705">
                <a:moveTo>
                  <a:pt x="7164311" y="0"/>
                </a:moveTo>
                <a:lnTo>
                  <a:pt x="7158228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9444228"/>
                </a:lnTo>
                <a:lnTo>
                  <a:pt x="6096" y="9444228"/>
                </a:lnTo>
                <a:lnTo>
                  <a:pt x="6096" y="6096"/>
                </a:lnTo>
                <a:lnTo>
                  <a:pt x="7158228" y="6096"/>
                </a:lnTo>
                <a:lnTo>
                  <a:pt x="7158228" y="9444228"/>
                </a:lnTo>
                <a:lnTo>
                  <a:pt x="7164311" y="9444228"/>
                </a:lnTo>
                <a:lnTo>
                  <a:pt x="7164311" y="6096"/>
                </a:lnTo>
                <a:lnTo>
                  <a:pt x="71643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A5B466-D1DB-948A-8AFE-930F74FBAF6D}"/>
              </a:ext>
            </a:extLst>
          </p:cNvPr>
          <p:cNvSpPr txBox="1"/>
          <p:nvPr/>
        </p:nvSpPr>
        <p:spPr>
          <a:xfrm>
            <a:off x="290286" y="290285"/>
            <a:ext cx="6241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i="1" u="sng" dirty="0">
                <a:solidFill>
                  <a:schemeClr val="accent1">
                    <a:lumMod val="50000"/>
                  </a:schemeClr>
                </a:solidFill>
              </a:rPr>
              <a:t>2.DATA UNDERSTANDING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C03FEB-DEBB-1E5D-7B27-4CDA15272C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13" y="1363851"/>
            <a:ext cx="3312683" cy="30454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557993-C470-67BC-9A51-D44D3EC15E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2465" y="1314084"/>
            <a:ext cx="3035946" cy="31694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5E2A75-5DD8-5EED-6B42-39218663BF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14" y="5405061"/>
            <a:ext cx="2900595" cy="282459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E20210C-6018-1543-ECE0-8D621BFBBCA0}"/>
              </a:ext>
            </a:extLst>
          </p:cNvPr>
          <p:cNvSpPr txBox="1"/>
          <p:nvPr/>
        </p:nvSpPr>
        <p:spPr>
          <a:xfrm>
            <a:off x="271220" y="875654"/>
            <a:ext cx="2998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Features data set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A6968CA-0BFC-22D6-DD91-3EB69C945B35}"/>
              </a:ext>
            </a:extLst>
          </p:cNvPr>
          <p:cNvCxnSpPr/>
          <p:nvPr/>
        </p:nvCxnSpPr>
        <p:spPr>
          <a:xfrm>
            <a:off x="3525864" y="1092631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A5A3C53-A53D-C553-F737-032CB5ED4507}"/>
              </a:ext>
            </a:extLst>
          </p:cNvPr>
          <p:cNvCxnSpPr>
            <a:cxnSpLocks/>
          </p:cNvCxnSpPr>
          <p:nvPr/>
        </p:nvCxnSpPr>
        <p:spPr>
          <a:xfrm flipV="1">
            <a:off x="3541363" y="1232115"/>
            <a:ext cx="0" cy="7190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1FE69DE-F3E8-CF93-8E6E-BF7DFFCFC234}"/>
              </a:ext>
            </a:extLst>
          </p:cNvPr>
          <p:cNvCxnSpPr>
            <a:cxnSpLocks/>
          </p:cNvCxnSpPr>
          <p:nvPr/>
        </p:nvCxnSpPr>
        <p:spPr>
          <a:xfrm flipH="1">
            <a:off x="172720" y="4715962"/>
            <a:ext cx="6543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3CB46EE-EA62-7352-BE11-6AE661A4E1F4}"/>
              </a:ext>
            </a:extLst>
          </p:cNvPr>
          <p:cNvSpPr txBox="1"/>
          <p:nvPr/>
        </p:nvSpPr>
        <p:spPr>
          <a:xfrm>
            <a:off x="3572359" y="860155"/>
            <a:ext cx="1867546" cy="371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Sales Data Set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EB5462-3D15-A372-2693-C3F25EA16239}"/>
              </a:ext>
            </a:extLst>
          </p:cNvPr>
          <p:cNvSpPr txBox="1"/>
          <p:nvPr/>
        </p:nvSpPr>
        <p:spPr>
          <a:xfrm>
            <a:off x="211638" y="4959456"/>
            <a:ext cx="6300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Stores Data Set                                     Descriptive Statistics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7018995A-76FC-F55A-2DBB-C6538DA175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450" y="5486400"/>
            <a:ext cx="3061006" cy="181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250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6">
            <a:extLst>
              <a:ext uri="{FF2B5EF4-FFF2-40B4-BE49-F238E27FC236}">
                <a16:creationId xmlns:a16="http://schemas.microsoft.com/office/drawing/2014/main" id="{9447CCBF-72EC-B2D0-3BF6-E543ACF3759A}"/>
              </a:ext>
            </a:extLst>
          </p:cNvPr>
          <p:cNvSpPr/>
          <p:nvPr/>
        </p:nvSpPr>
        <p:spPr>
          <a:xfrm>
            <a:off x="217714" y="203200"/>
            <a:ext cx="6429829" cy="8215086"/>
          </a:xfrm>
          <a:custGeom>
            <a:avLst/>
            <a:gdLst/>
            <a:ahLst/>
            <a:cxnLst/>
            <a:rect l="l" t="t" r="r" b="b"/>
            <a:pathLst>
              <a:path w="7164705" h="9450705">
                <a:moveTo>
                  <a:pt x="7164311" y="9444241"/>
                </a:moveTo>
                <a:lnTo>
                  <a:pt x="7158228" y="9444241"/>
                </a:lnTo>
                <a:lnTo>
                  <a:pt x="6096" y="9444241"/>
                </a:lnTo>
                <a:lnTo>
                  <a:pt x="0" y="9444241"/>
                </a:lnTo>
                <a:lnTo>
                  <a:pt x="0" y="9450324"/>
                </a:lnTo>
                <a:lnTo>
                  <a:pt x="6096" y="9450324"/>
                </a:lnTo>
                <a:lnTo>
                  <a:pt x="7158228" y="9450324"/>
                </a:lnTo>
                <a:lnTo>
                  <a:pt x="7164311" y="9450324"/>
                </a:lnTo>
                <a:lnTo>
                  <a:pt x="7164311" y="9444241"/>
                </a:lnTo>
                <a:close/>
              </a:path>
              <a:path w="7164705" h="9450705">
                <a:moveTo>
                  <a:pt x="7164311" y="0"/>
                </a:moveTo>
                <a:lnTo>
                  <a:pt x="7158228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9444228"/>
                </a:lnTo>
                <a:lnTo>
                  <a:pt x="6096" y="9444228"/>
                </a:lnTo>
                <a:lnTo>
                  <a:pt x="6096" y="6096"/>
                </a:lnTo>
                <a:lnTo>
                  <a:pt x="7158228" y="6096"/>
                </a:lnTo>
                <a:lnTo>
                  <a:pt x="7158228" y="9444228"/>
                </a:lnTo>
                <a:lnTo>
                  <a:pt x="7164311" y="9444228"/>
                </a:lnTo>
                <a:lnTo>
                  <a:pt x="7164311" y="6096"/>
                </a:lnTo>
                <a:lnTo>
                  <a:pt x="71643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A81076-9D4C-FA50-5C63-C1BCB87546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" y="1770380"/>
            <a:ext cx="5801360" cy="35769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7F73B22-AC4E-265A-7EF5-AEC383569B4D}"/>
              </a:ext>
            </a:extLst>
          </p:cNvPr>
          <p:cNvSpPr txBox="1"/>
          <p:nvPr/>
        </p:nvSpPr>
        <p:spPr>
          <a:xfrm>
            <a:off x="304800" y="914401"/>
            <a:ext cx="6309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i="1" u="sng" dirty="0">
                <a:solidFill>
                  <a:schemeClr val="accent1">
                    <a:lumMod val="50000"/>
                  </a:schemeClr>
                </a:solidFill>
              </a:rPr>
              <a:t>3.EDA (Exploratory Data Analysis)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445991-C4F2-29DB-02E9-611BAE1407CC}"/>
              </a:ext>
            </a:extLst>
          </p:cNvPr>
          <p:cNvSpPr txBox="1"/>
          <p:nvPr/>
        </p:nvSpPr>
        <p:spPr>
          <a:xfrm>
            <a:off x="528320" y="5598160"/>
            <a:ext cx="57505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Nov- Dec shows spike in Weekly Sales but over the year it is not increased.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b="0" i="0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eeks nearby holiday shows peak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Fuel Price and Consumer Price Index shown growth over the year.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Unemployment decreased year after year.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Temperature is showing a random walk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8701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6">
            <a:extLst>
              <a:ext uri="{FF2B5EF4-FFF2-40B4-BE49-F238E27FC236}">
                <a16:creationId xmlns:a16="http://schemas.microsoft.com/office/drawing/2014/main" id="{0B660119-B1B3-CD8C-ADB6-888140A55B42}"/>
              </a:ext>
            </a:extLst>
          </p:cNvPr>
          <p:cNvSpPr/>
          <p:nvPr/>
        </p:nvSpPr>
        <p:spPr>
          <a:xfrm>
            <a:off x="174172" y="246744"/>
            <a:ext cx="6487885" cy="8157028"/>
          </a:xfrm>
          <a:custGeom>
            <a:avLst/>
            <a:gdLst/>
            <a:ahLst/>
            <a:cxnLst/>
            <a:rect l="l" t="t" r="r" b="b"/>
            <a:pathLst>
              <a:path w="7164705" h="9450705">
                <a:moveTo>
                  <a:pt x="7164311" y="9444241"/>
                </a:moveTo>
                <a:lnTo>
                  <a:pt x="7158228" y="9444241"/>
                </a:lnTo>
                <a:lnTo>
                  <a:pt x="6096" y="9444241"/>
                </a:lnTo>
                <a:lnTo>
                  <a:pt x="0" y="9444241"/>
                </a:lnTo>
                <a:lnTo>
                  <a:pt x="0" y="9450324"/>
                </a:lnTo>
                <a:lnTo>
                  <a:pt x="6096" y="9450324"/>
                </a:lnTo>
                <a:lnTo>
                  <a:pt x="7158228" y="9450324"/>
                </a:lnTo>
                <a:lnTo>
                  <a:pt x="7164311" y="9450324"/>
                </a:lnTo>
                <a:lnTo>
                  <a:pt x="7164311" y="9444241"/>
                </a:lnTo>
                <a:close/>
              </a:path>
              <a:path w="7164705" h="9450705">
                <a:moveTo>
                  <a:pt x="7164311" y="0"/>
                </a:moveTo>
                <a:lnTo>
                  <a:pt x="7158228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9444228"/>
                </a:lnTo>
                <a:lnTo>
                  <a:pt x="6096" y="9444228"/>
                </a:lnTo>
                <a:lnTo>
                  <a:pt x="6096" y="6096"/>
                </a:lnTo>
                <a:lnTo>
                  <a:pt x="7158228" y="6096"/>
                </a:lnTo>
                <a:lnTo>
                  <a:pt x="7158228" y="9444228"/>
                </a:lnTo>
                <a:lnTo>
                  <a:pt x="7164311" y="9444228"/>
                </a:lnTo>
                <a:lnTo>
                  <a:pt x="7164311" y="6096"/>
                </a:lnTo>
                <a:lnTo>
                  <a:pt x="71643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E4CA29-7BBF-007A-A7FA-D4FBA18DF5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914" y="266205"/>
            <a:ext cx="4802973" cy="2568435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A77B67-4F76-8415-76E7-2F2B016D5BF7}"/>
              </a:ext>
            </a:extLst>
          </p:cNvPr>
          <p:cNvCxnSpPr>
            <a:cxnSpLocks/>
          </p:cNvCxnSpPr>
          <p:nvPr/>
        </p:nvCxnSpPr>
        <p:spPr>
          <a:xfrm>
            <a:off x="142240" y="4104640"/>
            <a:ext cx="6512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337ADFB-6778-CA6E-9ACD-E920FE01565E}"/>
              </a:ext>
            </a:extLst>
          </p:cNvPr>
          <p:cNvSpPr txBox="1"/>
          <p:nvPr/>
        </p:nvSpPr>
        <p:spPr>
          <a:xfrm>
            <a:off x="508000" y="2834640"/>
            <a:ext cx="5943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200" b="0" i="0" dirty="0">
                <a:solidFill>
                  <a:schemeClr val="accent1">
                    <a:lumMod val="75000"/>
                  </a:schemeClr>
                </a:solidFill>
                <a:effectLst/>
                <a:latin typeface="Helvetica Neue"/>
              </a:rPr>
              <a:t>It could be as Enough buying during offer and holidays (Black </a:t>
            </a:r>
            <a:r>
              <a:rPr lang="en-US" sz="1200" b="0" i="0" dirty="0" err="1">
                <a:solidFill>
                  <a:schemeClr val="accent1">
                    <a:lumMod val="75000"/>
                  </a:schemeClr>
                </a:solidFill>
                <a:effectLst/>
                <a:latin typeface="Helvetica Neue"/>
              </a:rPr>
              <a:t>friday</a:t>
            </a:r>
            <a:r>
              <a:rPr lang="en-US" sz="1200" b="0" i="0" dirty="0">
                <a:solidFill>
                  <a:schemeClr val="accent1">
                    <a:lumMod val="75000"/>
                  </a:schemeClr>
                </a:solidFill>
                <a:effectLst/>
                <a:latin typeface="Helvetica Neue"/>
              </a:rPr>
              <a:t> </a:t>
            </a:r>
            <a:r>
              <a:rPr lang="en-US" sz="1200" b="0" i="0" dirty="0" err="1">
                <a:solidFill>
                  <a:schemeClr val="accent1">
                    <a:lumMod val="75000"/>
                  </a:schemeClr>
                </a:solidFill>
                <a:effectLst/>
                <a:latin typeface="Helvetica Neue"/>
              </a:rPr>
              <a:t>Sales,Chrismas,New</a:t>
            </a:r>
            <a:r>
              <a:rPr lang="en-US" sz="1200" b="0" i="0" dirty="0">
                <a:solidFill>
                  <a:schemeClr val="accent1">
                    <a:lumMod val="75000"/>
                  </a:schemeClr>
                </a:solidFill>
                <a:effectLst/>
                <a:latin typeface="Helvetica Neue"/>
              </a:rPr>
              <a:t> year) and later sales go down and then again gaining momentum in some months.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200" b="0" i="0" dirty="0">
                <a:solidFill>
                  <a:schemeClr val="accent1">
                    <a:lumMod val="75000"/>
                  </a:schemeClr>
                </a:solidFill>
                <a:effectLst/>
                <a:latin typeface="Helvetica Neue"/>
              </a:rPr>
              <a:t>In Nov also people show less buying can be waiting period for upcoming sales.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Helvetica Neue"/>
              </a:rPr>
              <a:t>W</a:t>
            </a:r>
            <a:r>
              <a:rPr lang="en-US" sz="1200" b="0" i="0" dirty="0">
                <a:solidFill>
                  <a:schemeClr val="accent1">
                    <a:lumMod val="75000"/>
                  </a:schemeClr>
                </a:solidFill>
                <a:effectLst/>
                <a:latin typeface="Helvetica Neue"/>
              </a:rPr>
              <a:t>hole data for Dec-2013 I guess is not available so even after spike in Dec the sales are not gone very high.</a:t>
            </a:r>
          </a:p>
          <a:p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BEA08FD-E76E-A897-AAF9-374D2DE111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60" y="4389754"/>
            <a:ext cx="4724400" cy="343102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84C04B5-90D3-1855-22ED-2E8AA431082D}"/>
              </a:ext>
            </a:extLst>
          </p:cNvPr>
          <p:cNvSpPr txBox="1"/>
          <p:nvPr/>
        </p:nvSpPr>
        <p:spPr>
          <a:xfrm>
            <a:off x="2011680" y="7894320"/>
            <a:ext cx="284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2011 had a highest sales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A47FAD3-4DAC-FC5A-F577-468C4F7F0A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195320" y="6547485"/>
            <a:ext cx="798195" cy="798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953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6">
            <a:extLst>
              <a:ext uri="{FF2B5EF4-FFF2-40B4-BE49-F238E27FC236}">
                <a16:creationId xmlns:a16="http://schemas.microsoft.com/office/drawing/2014/main" id="{A4DD0C47-B9BB-43AC-DDB8-A9C55B78EA4F}"/>
              </a:ext>
            </a:extLst>
          </p:cNvPr>
          <p:cNvSpPr/>
          <p:nvPr/>
        </p:nvSpPr>
        <p:spPr>
          <a:xfrm>
            <a:off x="246743" y="275771"/>
            <a:ext cx="6386286" cy="7968343"/>
          </a:xfrm>
          <a:custGeom>
            <a:avLst/>
            <a:gdLst/>
            <a:ahLst/>
            <a:cxnLst/>
            <a:rect l="l" t="t" r="r" b="b"/>
            <a:pathLst>
              <a:path w="7164705" h="9450705">
                <a:moveTo>
                  <a:pt x="7164311" y="9444241"/>
                </a:moveTo>
                <a:lnTo>
                  <a:pt x="7158228" y="9444241"/>
                </a:lnTo>
                <a:lnTo>
                  <a:pt x="6096" y="9444241"/>
                </a:lnTo>
                <a:lnTo>
                  <a:pt x="0" y="9444241"/>
                </a:lnTo>
                <a:lnTo>
                  <a:pt x="0" y="9450324"/>
                </a:lnTo>
                <a:lnTo>
                  <a:pt x="6096" y="9450324"/>
                </a:lnTo>
                <a:lnTo>
                  <a:pt x="7158228" y="9450324"/>
                </a:lnTo>
                <a:lnTo>
                  <a:pt x="7164311" y="9450324"/>
                </a:lnTo>
                <a:lnTo>
                  <a:pt x="7164311" y="9444241"/>
                </a:lnTo>
                <a:close/>
              </a:path>
              <a:path w="7164705" h="9450705">
                <a:moveTo>
                  <a:pt x="7164311" y="0"/>
                </a:moveTo>
                <a:lnTo>
                  <a:pt x="7158228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9444228"/>
                </a:lnTo>
                <a:lnTo>
                  <a:pt x="6096" y="9444228"/>
                </a:lnTo>
                <a:lnTo>
                  <a:pt x="6096" y="6096"/>
                </a:lnTo>
                <a:lnTo>
                  <a:pt x="7158228" y="6096"/>
                </a:lnTo>
                <a:lnTo>
                  <a:pt x="7158228" y="9444228"/>
                </a:lnTo>
                <a:lnTo>
                  <a:pt x="7164311" y="9444228"/>
                </a:lnTo>
                <a:lnTo>
                  <a:pt x="7164311" y="6096"/>
                </a:lnTo>
                <a:lnTo>
                  <a:pt x="71643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0D74E1-0AD0-FBD3-D976-DAE56FEC25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535" y="400050"/>
            <a:ext cx="6200872" cy="28816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EB31D86-E9F2-6B96-439F-8960B48D65C3}"/>
              </a:ext>
            </a:extLst>
          </p:cNvPr>
          <p:cNvSpPr txBox="1"/>
          <p:nvPr/>
        </p:nvSpPr>
        <p:spPr>
          <a:xfrm>
            <a:off x="457200" y="3180080"/>
            <a:ext cx="6014720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Helvetica Neue"/>
              </a:rPr>
              <a:t>SEASONAL DECOMPOSE</a:t>
            </a:r>
          </a:p>
          <a:p>
            <a:pPr algn="ctr"/>
            <a:r>
              <a:rPr lang="en-US" sz="105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Helvetica Neue"/>
              </a:rPr>
              <a:t>It shows a sideway trend</a:t>
            </a:r>
          </a:p>
          <a:p>
            <a:endParaRPr lang="en-IN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195B3F9-4A5F-5C08-E03F-8F5C401E83F0}"/>
              </a:ext>
            </a:extLst>
          </p:cNvPr>
          <p:cNvCxnSpPr>
            <a:cxnSpLocks/>
          </p:cNvCxnSpPr>
          <p:nvPr/>
        </p:nvCxnSpPr>
        <p:spPr>
          <a:xfrm>
            <a:off x="233680" y="3962400"/>
            <a:ext cx="64211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D39DFDB4-636F-AABE-F425-881FB781E4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20" y="3987800"/>
            <a:ext cx="3662680" cy="286782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3E9DD84-5039-0075-F0E6-D56F25777F7F}"/>
              </a:ext>
            </a:extLst>
          </p:cNvPr>
          <p:cNvSpPr txBox="1"/>
          <p:nvPr/>
        </p:nvSpPr>
        <p:spPr>
          <a:xfrm>
            <a:off x="3911600" y="4064000"/>
            <a:ext cx="2418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HEAT MAP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5A2DE7-209C-1E7A-F115-629E52174536}"/>
              </a:ext>
            </a:extLst>
          </p:cNvPr>
          <p:cNvSpPr txBox="1"/>
          <p:nvPr/>
        </p:nvSpPr>
        <p:spPr>
          <a:xfrm>
            <a:off x="3881120" y="4551680"/>
            <a:ext cx="26822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Weekly sales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doesnot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show any high correlation with any other parameters.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CPI and Unemployment  shows negative correlation on other hand Fuel Price show positive correlation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Unemployment and Fuel price are also negatively correlated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382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6">
            <a:extLst>
              <a:ext uri="{FF2B5EF4-FFF2-40B4-BE49-F238E27FC236}">
                <a16:creationId xmlns:a16="http://schemas.microsoft.com/office/drawing/2014/main" id="{5CE12275-FAE5-4FC7-F488-517A25D988ED}"/>
              </a:ext>
            </a:extLst>
          </p:cNvPr>
          <p:cNvSpPr/>
          <p:nvPr/>
        </p:nvSpPr>
        <p:spPr>
          <a:xfrm>
            <a:off x="174172" y="232229"/>
            <a:ext cx="6473372" cy="8171543"/>
          </a:xfrm>
          <a:custGeom>
            <a:avLst/>
            <a:gdLst/>
            <a:ahLst/>
            <a:cxnLst/>
            <a:rect l="l" t="t" r="r" b="b"/>
            <a:pathLst>
              <a:path w="7164705" h="9450705">
                <a:moveTo>
                  <a:pt x="7164311" y="9444241"/>
                </a:moveTo>
                <a:lnTo>
                  <a:pt x="7158228" y="9444241"/>
                </a:lnTo>
                <a:lnTo>
                  <a:pt x="6096" y="9444241"/>
                </a:lnTo>
                <a:lnTo>
                  <a:pt x="0" y="9444241"/>
                </a:lnTo>
                <a:lnTo>
                  <a:pt x="0" y="9450324"/>
                </a:lnTo>
                <a:lnTo>
                  <a:pt x="6096" y="9450324"/>
                </a:lnTo>
                <a:lnTo>
                  <a:pt x="7158228" y="9450324"/>
                </a:lnTo>
                <a:lnTo>
                  <a:pt x="7164311" y="9450324"/>
                </a:lnTo>
                <a:lnTo>
                  <a:pt x="7164311" y="9444241"/>
                </a:lnTo>
                <a:close/>
              </a:path>
              <a:path w="7164705" h="9450705">
                <a:moveTo>
                  <a:pt x="7164311" y="0"/>
                </a:moveTo>
                <a:lnTo>
                  <a:pt x="7158228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9444228"/>
                </a:lnTo>
                <a:lnTo>
                  <a:pt x="6096" y="9444228"/>
                </a:lnTo>
                <a:lnTo>
                  <a:pt x="6096" y="6096"/>
                </a:lnTo>
                <a:lnTo>
                  <a:pt x="7158228" y="6096"/>
                </a:lnTo>
                <a:lnTo>
                  <a:pt x="7158228" y="9444228"/>
                </a:lnTo>
                <a:lnTo>
                  <a:pt x="7164311" y="9444228"/>
                </a:lnTo>
                <a:lnTo>
                  <a:pt x="7164311" y="6096"/>
                </a:lnTo>
                <a:lnTo>
                  <a:pt x="71643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4F4E04-6C74-8E3A-98D4-85F89C1D95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679" y="648334"/>
            <a:ext cx="3565991" cy="15868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A9A0D53-4A6F-EFFC-9FD4-3631B8A8A3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99" y="2479040"/>
            <a:ext cx="6309281" cy="210026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7E0871D-8422-D8E1-9072-A901CC128E57}"/>
              </a:ext>
            </a:extLst>
          </p:cNvPr>
          <p:cNvSpPr txBox="1"/>
          <p:nvPr/>
        </p:nvSpPr>
        <p:spPr>
          <a:xfrm>
            <a:off x="1026160" y="325120"/>
            <a:ext cx="4785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Descriptive Statistics for Sales Data Set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15BA0F-3DF1-2E8B-F8A6-B5F69CF59305}"/>
              </a:ext>
            </a:extLst>
          </p:cNvPr>
          <p:cNvSpPr txBox="1"/>
          <p:nvPr/>
        </p:nvSpPr>
        <p:spPr>
          <a:xfrm>
            <a:off x="406400" y="4693920"/>
            <a:ext cx="600456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400" b="0" i="0" dirty="0">
                <a:solidFill>
                  <a:schemeClr val="accent1">
                    <a:lumMod val="75000"/>
                  </a:schemeClr>
                </a:solidFill>
                <a:effectLst/>
                <a:latin typeface="Helvetica Neue"/>
              </a:rPr>
              <a:t>Store Count is in the order of A, B and least is C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400" b="0" i="0" dirty="0">
                <a:solidFill>
                  <a:schemeClr val="accent1">
                    <a:lumMod val="75000"/>
                  </a:schemeClr>
                </a:solidFill>
                <a:effectLst/>
                <a:latin typeface="Helvetica Neue"/>
              </a:rPr>
              <a:t>Size wise A store as most no of Item followed by B and than C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400" b="0" i="0" dirty="0">
                <a:solidFill>
                  <a:schemeClr val="accent1">
                    <a:lumMod val="75000"/>
                  </a:schemeClr>
                </a:solidFill>
                <a:effectLst/>
                <a:latin typeface="Helvetica Neue"/>
              </a:rPr>
              <a:t>Even After less Count of Store and lesser Size B has more Weekly Sales than A and C at the least.</a:t>
            </a:r>
          </a:p>
          <a:p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375702-8E7D-57D5-FA59-3DE67DC59EFB}"/>
              </a:ext>
            </a:extLst>
          </p:cNvPr>
          <p:cNvSpPr txBox="1"/>
          <p:nvPr/>
        </p:nvSpPr>
        <p:spPr>
          <a:xfrm>
            <a:off x="375920" y="2174240"/>
            <a:ext cx="599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1" dirty="0" err="1">
                <a:solidFill>
                  <a:schemeClr val="accent1">
                    <a:lumMod val="75000"/>
                  </a:schemeClr>
                </a:solidFill>
              </a:rPr>
              <a:t>Countplot</a:t>
            </a:r>
            <a:r>
              <a:rPr lang="en-IN" i="1" dirty="0">
                <a:solidFill>
                  <a:schemeClr val="accent1">
                    <a:lumMod val="75000"/>
                  </a:schemeClr>
                </a:solidFill>
              </a:rPr>
              <a:t>                       </a:t>
            </a:r>
            <a:r>
              <a:rPr lang="en-IN" i="1" dirty="0" err="1">
                <a:solidFill>
                  <a:schemeClr val="accent1">
                    <a:lumMod val="75000"/>
                  </a:schemeClr>
                </a:solidFill>
              </a:rPr>
              <a:t>Swarmplot</a:t>
            </a:r>
            <a:r>
              <a:rPr lang="en-IN" i="1" dirty="0">
                <a:solidFill>
                  <a:schemeClr val="accent1">
                    <a:lumMod val="75000"/>
                  </a:schemeClr>
                </a:solidFill>
              </a:rPr>
              <a:t>                        Boxplot</a:t>
            </a:r>
            <a:endParaRPr lang="en-IN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91F76B9-E8FC-102F-DADB-B62BB970A656}"/>
              </a:ext>
            </a:extLst>
          </p:cNvPr>
          <p:cNvSpPr/>
          <p:nvPr/>
        </p:nvSpPr>
        <p:spPr>
          <a:xfrm>
            <a:off x="162560" y="5618480"/>
            <a:ext cx="6451600" cy="279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85D1E8E-1CA6-B85D-4CE1-E542759B87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65" y="5681980"/>
            <a:ext cx="3259455" cy="111662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1149ED2-0843-9000-3FA2-C1E0A21070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959" y="5702300"/>
            <a:ext cx="2931795" cy="1371904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6CA16D7-9F8B-F547-CE18-18A748507EC7}"/>
              </a:ext>
            </a:extLst>
          </p:cNvPr>
          <p:cNvCxnSpPr/>
          <p:nvPr/>
        </p:nvCxnSpPr>
        <p:spPr>
          <a:xfrm>
            <a:off x="3566160" y="5628640"/>
            <a:ext cx="0" cy="297561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4F91A72-724A-ABE2-702A-0A18C79D1205}"/>
              </a:ext>
            </a:extLst>
          </p:cNvPr>
          <p:cNvSpPr txBox="1"/>
          <p:nvPr/>
        </p:nvSpPr>
        <p:spPr>
          <a:xfrm>
            <a:off x="233680" y="6990080"/>
            <a:ext cx="322072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Store Type A &amp; B has shown slight decrease year on basis in sales.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Store C has shown a slight increase in sales</a:t>
            </a:r>
            <a:r>
              <a:rPr lang="en-US" sz="1400" b="0" i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Helvetica Neue"/>
              </a:rPr>
              <a:t>.</a:t>
            </a:r>
          </a:p>
          <a:p>
            <a:endParaRPr lang="en-IN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2B67084-A41F-9BF4-6088-38FBD2509F8C}"/>
              </a:ext>
            </a:extLst>
          </p:cNvPr>
          <p:cNvSpPr txBox="1"/>
          <p:nvPr/>
        </p:nvSpPr>
        <p:spPr>
          <a:xfrm>
            <a:off x="3647440" y="7162801"/>
            <a:ext cx="2895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Type A &amp; B store show spike in Nov Dec mostly due to holiday whereas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Helvetica Neue"/>
              </a:rPr>
              <a:t>jan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 has shown decrease in sale.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Type C is consistent over every month and does not show much deviation.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9061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6">
            <a:extLst>
              <a:ext uri="{FF2B5EF4-FFF2-40B4-BE49-F238E27FC236}">
                <a16:creationId xmlns:a16="http://schemas.microsoft.com/office/drawing/2014/main" id="{A669E1FC-8E39-FA51-3209-B32F5FBA914F}"/>
              </a:ext>
            </a:extLst>
          </p:cNvPr>
          <p:cNvSpPr/>
          <p:nvPr/>
        </p:nvSpPr>
        <p:spPr>
          <a:xfrm>
            <a:off x="172720" y="101601"/>
            <a:ext cx="6543039" cy="8321040"/>
          </a:xfrm>
          <a:custGeom>
            <a:avLst/>
            <a:gdLst/>
            <a:ahLst/>
            <a:cxnLst/>
            <a:rect l="l" t="t" r="r" b="b"/>
            <a:pathLst>
              <a:path w="7164705" h="9450705">
                <a:moveTo>
                  <a:pt x="7164311" y="9444241"/>
                </a:moveTo>
                <a:lnTo>
                  <a:pt x="7158228" y="9444241"/>
                </a:lnTo>
                <a:lnTo>
                  <a:pt x="6096" y="9444241"/>
                </a:lnTo>
                <a:lnTo>
                  <a:pt x="0" y="9444241"/>
                </a:lnTo>
                <a:lnTo>
                  <a:pt x="0" y="9450324"/>
                </a:lnTo>
                <a:lnTo>
                  <a:pt x="6096" y="9450324"/>
                </a:lnTo>
                <a:lnTo>
                  <a:pt x="7158228" y="9450324"/>
                </a:lnTo>
                <a:lnTo>
                  <a:pt x="7164311" y="9450324"/>
                </a:lnTo>
                <a:lnTo>
                  <a:pt x="7164311" y="9444241"/>
                </a:lnTo>
                <a:close/>
              </a:path>
              <a:path w="7164705" h="9450705">
                <a:moveTo>
                  <a:pt x="7164311" y="0"/>
                </a:moveTo>
                <a:lnTo>
                  <a:pt x="7158228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9444228"/>
                </a:lnTo>
                <a:lnTo>
                  <a:pt x="6096" y="9444228"/>
                </a:lnTo>
                <a:lnTo>
                  <a:pt x="6096" y="6096"/>
                </a:lnTo>
                <a:lnTo>
                  <a:pt x="7158228" y="6096"/>
                </a:lnTo>
                <a:lnTo>
                  <a:pt x="7158228" y="9444228"/>
                </a:lnTo>
                <a:lnTo>
                  <a:pt x="7164311" y="9444228"/>
                </a:lnTo>
                <a:lnTo>
                  <a:pt x="7164311" y="6096"/>
                </a:lnTo>
                <a:lnTo>
                  <a:pt x="71643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F42B82-F81E-7775-D04A-DCEB640A82F2}"/>
              </a:ext>
            </a:extLst>
          </p:cNvPr>
          <p:cNvSpPr txBox="1"/>
          <p:nvPr/>
        </p:nvSpPr>
        <p:spPr>
          <a:xfrm>
            <a:off x="294640" y="193041"/>
            <a:ext cx="6339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i="1" u="sng" dirty="0">
                <a:solidFill>
                  <a:schemeClr val="accent1">
                    <a:lumMod val="50000"/>
                  </a:schemeClr>
                </a:solidFill>
              </a:rPr>
              <a:t>4.DATA CLEANING AND DATA PREPARATION STEP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CCDAF2-7C6C-C545-A147-C4A576315B5B}"/>
              </a:ext>
            </a:extLst>
          </p:cNvPr>
          <p:cNvSpPr txBox="1"/>
          <p:nvPr/>
        </p:nvSpPr>
        <p:spPr>
          <a:xfrm>
            <a:off x="304800" y="894080"/>
            <a:ext cx="6024880" cy="8340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en-IN" sz="1400" dirty="0">
                <a:solidFill>
                  <a:schemeClr val="accent1">
                    <a:lumMod val="75000"/>
                  </a:schemeClr>
                </a:solidFill>
              </a:rPr>
              <a:t>Reading the file in python</a:t>
            </a:r>
          </a:p>
          <a:p>
            <a:pPr marL="342900" indent="-342900" algn="l">
              <a:lnSpc>
                <a:spcPct val="200000"/>
              </a:lnSpc>
              <a:buAutoNum type="arabicPeriod" startAt="2"/>
            </a:pPr>
            <a:r>
              <a:rPr lang="en-IN" sz="1400" dirty="0">
                <a:solidFill>
                  <a:schemeClr val="accent1">
                    <a:lumMod val="75000"/>
                  </a:schemeClr>
                </a:solidFill>
              </a:rPr>
              <a:t>Importing libraries PANDAS AND NUMPY</a:t>
            </a:r>
          </a:p>
          <a:p>
            <a:pPr marL="342900" indent="-342900" algn="l">
              <a:lnSpc>
                <a:spcPct val="200000"/>
              </a:lnSpc>
              <a:buAutoNum type="arabicPeriod" startAt="2"/>
            </a:pPr>
            <a:r>
              <a:rPr lang="en-IN" sz="1400" dirty="0">
                <a:solidFill>
                  <a:schemeClr val="accent1">
                    <a:lumMod val="75000"/>
                  </a:schemeClr>
                </a:solidFill>
              </a:rPr>
              <a:t>To seek </a:t>
            </a:r>
            <a:r>
              <a:rPr lang="en-US" sz="1400" b="0" i="0" dirty="0">
                <a:solidFill>
                  <a:schemeClr val="accent1">
                    <a:lumMod val="75000"/>
                  </a:schemeClr>
                </a:solidFill>
                <a:effectLst/>
              </a:rPr>
              <a:t>Data types , No of Data (rows and column),Null Data ,</a:t>
            </a:r>
          </a:p>
          <a:p>
            <a:pPr algn="l">
              <a:lnSpc>
                <a:spcPct val="200000"/>
              </a:lnSpc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        </a:t>
            </a:r>
            <a:r>
              <a:rPr lang="en-US" sz="1400" b="0" i="0" dirty="0">
                <a:solidFill>
                  <a:schemeClr val="accent1">
                    <a:lumMod val="75000"/>
                  </a:schemeClr>
                </a:solidFill>
                <a:effectLst/>
              </a:rPr>
              <a:t>few rows to understand the data</a:t>
            </a:r>
          </a:p>
          <a:p>
            <a:pPr marL="342900" indent="-342900" algn="l">
              <a:lnSpc>
                <a:spcPct val="200000"/>
              </a:lnSpc>
              <a:buAutoNum type="arabicPeriod" startAt="4"/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Checked Descriptive Statistics of the DATAFRAME</a:t>
            </a:r>
          </a:p>
          <a:p>
            <a:pPr marL="342900" indent="-342900" algn="l">
              <a:lnSpc>
                <a:spcPct val="200000"/>
              </a:lnSpc>
              <a:buAutoNum type="arabicPeriod" startAt="4"/>
            </a:pPr>
            <a:r>
              <a:rPr lang="en-US" sz="1400" b="0" i="0" dirty="0">
                <a:solidFill>
                  <a:schemeClr val="accent1">
                    <a:lumMod val="75000"/>
                  </a:schemeClr>
                </a:solidFill>
                <a:effectLst/>
              </a:rPr>
              <a:t>Generated EDA and go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t some insights </a:t>
            </a:r>
          </a:p>
          <a:p>
            <a:pPr marL="342900" indent="-342900" algn="l">
              <a:lnSpc>
                <a:spcPct val="200000"/>
              </a:lnSpc>
              <a:buAutoNum type="arabicPeriod" startAt="4"/>
            </a:pPr>
            <a:r>
              <a:rPr lang="en-US" sz="1400" b="0" i="0" dirty="0">
                <a:solidFill>
                  <a:schemeClr val="accent1">
                    <a:lumMod val="75000"/>
                  </a:schemeClr>
                </a:solidFill>
                <a:effectLst/>
              </a:rPr>
              <a:t>Replacing null values of CPI , Unemployment with there respective mean values same goes for mark down columns</a:t>
            </a:r>
          </a:p>
          <a:p>
            <a:pPr marL="342900" indent="-342900" algn="l">
              <a:lnSpc>
                <a:spcPct val="200000"/>
              </a:lnSpc>
              <a:buAutoNum type="arabicPeriod" startAt="4"/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Transformed date into 3 columns month , year,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</a:rPr>
              <a:t>weeksofyear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 algn="l">
              <a:lnSpc>
                <a:spcPct val="200000"/>
              </a:lnSpc>
              <a:buAutoNum type="arabicPeriod" startAt="4"/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Converted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</a:rPr>
              <a:t>isholiday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 column into object and mapped it 0 and 1</a:t>
            </a:r>
          </a:p>
          <a:p>
            <a:pPr marL="342900" indent="-342900" algn="l">
              <a:lnSpc>
                <a:spcPct val="200000"/>
              </a:lnSpc>
              <a:buAutoNum type="arabicPeriod" startAt="4"/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Applied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</a:rPr>
              <a:t>Iterativeimputer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 on Markdown Columns</a:t>
            </a:r>
          </a:p>
          <a:p>
            <a:pPr marL="342900" indent="-342900" algn="l">
              <a:lnSpc>
                <a:spcPct val="200000"/>
              </a:lnSpc>
              <a:buAutoNum type="arabicPeriod" startAt="4"/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To avoid multicollinearity remove dummy column from ["Type","Month","Year","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</a:rPr>
              <a:t>WeekofYear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"]</a:t>
            </a:r>
          </a:p>
          <a:p>
            <a:pPr marL="342900" indent="-342900" algn="l">
              <a:lnSpc>
                <a:spcPct val="200000"/>
              </a:lnSpc>
              <a:buAutoNum type="arabicPeriod" startAt="4"/>
            </a:pP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</a:rPr>
              <a:t>Splitted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 the data into Train and Test </a:t>
            </a:r>
          </a:p>
          <a:p>
            <a:pPr marL="342900" indent="-342900" algn="l">
              <a:lnSpc>
                <a:spcPct val="200000"/>
              </a:lnSpc>
              <a:buAutoNum type="arabicPeriod" startAt="4"/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Trained the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</a:rPr>
              <a:t>Xtrain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 with various model</a:t>
            </a:r>
          </a:p>
          <a:p>
            <a:pPr marL="342900" indent="-342900" algn="l">
              <a:lnSpc>
                <a:spcPct val="200000"/>
              </a:lnSpc>
              <a:buAutoNum type="arabicPeriod" startAt="4"/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Evaluated with particular metrics </a:t>
            </a:r>
          </a:p>
          <a:p>
            <a:pPr marL="342900" indent="-342900" algn="l">
              <a:lnSpc>
                <a:spcPct val="200000"/>
              </a:lnSpc>
              <a:buAutoNum type="arabicPeriod" startAt="4"/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Got the optimum Model for the data set</a:t>
            </a:r>
          </a:p>
          <a:p>
            <a:pPr marL="342900" indent="-342900" algn="l">
              <a:buAutoNum type="arabicPeriod" startAt="4"/>
            </a:pPr>
            <a:endParaRPr lang="en-US" sz="1400" dirty="0">
              <a:solidFill>
                <a:srgbClr val="000000"/>
              </a:solidFill>
            </a:endParaRPr>
          </a:p>
          <a:p>
            <a:pPr marL="342900" indent="-342900" algn="l">
              <a:buAutoNum type="arabicPeriod" startAt="4"/>
            </a:pPr>
            <a:endParaRPr lang="en-US" sz="1400" dirty="0">
              <a:solidFill>
                <a:srgbClr val="000000"/>
              </a:solidFill>
            </a:endParaRPr>
          </a:p>
          <a:p>
            <a:pPr marL="342900" indent="-342900" algn="l">
              <a:buAutoNum type="arabicPeriod" startAt="4"/>
            </a:pPr>
            <a:endParaRPr lang="en-US" sz="1400" b="0" i="0" dirty="0">
              <a:solidFill>
                <a:srgbClr val="000000"/>
              </a:solidFill>
              <a:effectLst/>
            </a:endParaRPr>
          </a:p>
          <a:p>
            <a:pPr marL="342900" indent="-342900"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2608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6">
            <a:extLst>
              <a:ext uri="{FF2B5EF4-FFF2-40B4-BE49-F238E27FC236}">
                <a16:creationId xmlns:a16="http://schemas.microsoft.com/office/drawing/2014/main" id="{888B280B-0F89-FC4D-D037-F54CA58FD7A0}"/>
              </a:ext>
            </a:extLst>
          </p:cNvPr>
          <p:cNvSpPr/>
          <p:nvPr/>
        </p:nvSpPr>
        <p:spPr>
          <a:xfrm>
            <a:off x="162561" y="142240"/>
            <a:ext cx="6512559" cy="8249920"/>
          </a:xfrm>
          <a:custGeom>
            <a:avLst/>
            <a:gdLst/>
            <a:ahLst/>
            <a:cxnLst/>
            <a:rect l="l" t="t" r="r" b="b"/>
            <a:pathLst>
              <a:path w="7164705" h="9450705">
                <a:moveTo>
                  <a:pt x="7164311" y="9444241"/>
                </a:moveTo>
                <a:lnTo>
                  <a:pt x="7158228" y="9444241"/>
                </a:lnTo>
                <a:lnTo>
                  <a:pt x="6096" y="9444241"/>
                </a:lnTo>
                <a:lnTo>
                  <a:pt x="0" y="9444241"/>
                </a:lnTo>
                <a:lnTo>
                  <a:pt x="0" y="9450324"/>
                </a:lnTo>
                <a:lnTo>
                  <a:pt x="6096" y="9450324"/>
                </a:lnTo>
                <a:lnTo>
                  <a:pt x="7158228" y="9450324"/>
                </a:lnTo>
                <a:lnTo>
                  <a:pt x="7164311" y="9450324"/>
                </a:lnTo>
                <a:lnTo>
                  <a:pt x="7164311" y="9444241"/>
                </a:lnTo>
                <a:close/>
              </a:path>
              <a:path w="7164705" h="9450705">
                <a:moveTo>
                  <a:pt x="7164311" y="0"/>
                </a:moveTo>
                <a:lnTo>
                  <a:pt x="7158228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9444228"/>
                </a:lnTo>
                <a:lnTo>
                  <a:pt x="6096" y="9444228"/>
                </a:lnTo>
                <a:lnTo>
                  <a:pt x="6096" y="6096"/>
                </a:lnTo>
                <a:lnTo>
                  <a:pt x="7158228" y="6096"/>
                </a:lnTo>
                <a:lnTo>
                  <a:pt x="7158228" y="9444228"/>
                </a:lnTo>
                <a:lnTo>
                  <a:pt x="7164311" y="9444228"/>
                </a:lnTo>
                <a:lnTo>
                  <a:pt x="7164311" y="6096"/>
                </a:lnTo>
                <a:lnTo>
                  <a:pt x="71643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2A00E3-41C1-F276-E5FA-7B56DDA35AE5}"/>
              </a:ext>
            </a:extLst>
          </p:cNvPr>
          <p:cNvSpPr txBox="1"/>
          <p:nvPr/>
        </p:nvSpPr>
        <p:spPr>
          <a:xfrm>
            <a:off x="213360" y="243840"/>
            <a:ext cx="636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i="1" u="sng" dirty="0">
                <a:solidFill>
                  <a:schemeClr val="accent1">
                    <a:lumMod val="50000"/>
                  </a:schemeClr>
                </a:solidFill>
              </a:rPr>
              <a:t>5.MODEL PERFORMANCE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D73558-50BE-0FDB-1CC7-D9ADA9D1A9B1}"/>
              </a:ext>
            </a:extLst>
          </p:cNvPr>
          <p:cNvSpPr txBox="1"/>
          <p:nvPr/>
        </p:nvSpPr>
        <p:spPr>
          <a:xfrm>
            <a:off x="233680" y="4937760"/>
            <a:ext cx="6339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XGB Regressor is the optimum model used for the given dataset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35EA81-965B-D8ED-9D85-69B9549B60B5}"/>
              </a:ext>
            </a:extLst>
          </p:cNvPr>
          <p:cNvSpPr txBox="1"/>
          <p:nvPr/>
        </p:nvSpPr>
        <p:spPr>
          <a:xfrm>
            <a:off x="274320" y="5384800"/>
            <a:ext cx="6014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i="1" u="sng" dirty="0">
                <a:solidFill>
                  <a:schemeClr val="accent1">
                    <a:lumMod val="50000"/>
                  </a:schemeClr>
                </a:solidFill>
              </a:rPr>
              <a:t>6.CONCLUSION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359CE8-930B-CE37-1DD8-AFF7785FA530}"/>
              </a:ext>
            </a:extLst>
          </p:cNvPr>
          <p:cNvSpPr txBox="1"/>
          <p:nvPr/>
        </p:nvSpPr>
        <p:spPr>
          <a:xfrm>
            <a:off x="243840" y="5923280"/>
            <a:ext cx="6268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Optimum model used in the retail sale to increase weekly sales is XGB Regressor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Score for Optimum Model comes out to be 0.97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B03A7F-1E3A-0E59-6447-9E9133CB9BF6}"/>
              </a:ext>
            </a:extLst>
          </p:cNvPr>
          <p:cNvSpPr/>
          <p:nvPr/>
        </p:nvSpPr>
        <p:spPr>
          <a:xfrm>
            <a:off x="721360" y="7223760"/>
            <a:ext cx="535432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3"/>
                </a:solidFill>
                <a:effectLst/>
              </a:rPr>
              <a:t>THANK YOU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D0E1F6-F8A8-F6A9-045A-ECFC176193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49" y="1028700"/>
            <a:ext cx="5853611" cy="276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746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152</TotalTime>
  <Words>593</Words>
  <Application>Microsoft Office PowerPoint</Application>
  <PresentationFormat>Custom</PresentationFormat>
  <Paragraphs>64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Cambria</vt:lpstr>
      <vt:lpstr>Helvetica Neue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pawarniraj333@outlook.com</dc:creator>
  <cp:lastModifiedBy>pawarniraj333@outlook.com</cp:lastModifiedBy>
  <cp:revision>2</cp:revision>
  <dcterms:created xsi:type="dcterms:W3CDTF">2023-01-08T18:18:41Z</dcterms:created>
  <dcterms:modified xsi:type="dcterms:W3CDTF">2023-01-11T06:34:35Z</dcterms:modified>
</cp:coreProperties>
</file>