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92" r:id="rId10"/>
    <p:sldId id="288" r:id="rId11"/>
    <p:sldId id="263" r:id="rId12"/>
    <p:sldId id="271" r:id="rId13"/>
    <p:sldId id="269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65" r:id="rId22"/>
    <p:sldId id="266" r:id="rId23"/>
    <p:sldId id="267" r:id="rId24"/>
    <p:sldId id="280" r:id="rId25"/>
    <p:sldId id="281" r:id="rId26"/>
    <p:sldId id="289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55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04432-9948-418C-9684-A28B029BCC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CECD2B-CFCC-471F-80E6-7418964547BD}">
      <dgm:prSet/>
      <dgm:spPr/>
      <dgm:t>
        <a:bodyPr/>
        <a:lstStyle/>
        <a:p>
          <a:r>
            <a:rPr lang="en-US" b="1" dirty="0"/>
            <a:t>Introduction:</a:t>
          </a:r>
          <a:endParaRPr lang="en-US" dirty="0"/>
        </a:p>
      </dgm:t>
    </dgm:pt>
    <dgm:pt modelId="{D77D5E31-F647-4C30-AA1E-48F993E755D0}" type="parTrans" cxnId="{743B9106-B1FB-48E9-8FD6-4D69A710C56F}">
      <dgm:prSet/>
      <dgm:spPr/>
      <dgm:t>
        <a:bodyPr/>
        <a:lstStyle/>
        <a:p>
          <a:endParaRPr lang="en-US"/>
        </a:p>
      </dgm:t>
    </dgm:pt>
    <dgm:pt modelId="{49C8924F-4A86-475A-B065-DB704F41093E}" type="sibTrans" cxnId="{743B9106-B1FB-48E9-8FD6-4D69A710C56F}">
      <dgm:prSet/>
      <dgm:spPr/>
      <dgm:t>
        <a:bodyPr/>
        <a:lstStyle/>
        <a:p>
          <a:endParaRPr lang="en-US"/>
        </a:p>
      </dgm:t>
    </dgm:pt>
    <dgm:pt modelId="{8E7DC81E-F7E5-43F0-A2D3-D5D0B838B8C4}">
      <dgm:prSet/>
      <dgm:spPr/>
      <dgm:t>
        <a:bodyPr/>
        <a:lstStyle/>
        <a:p>
          <a:r>
            <a:rPr lang="en-US"/>
            <a:t>Google Play Store, formerly known as the Android Market, has evolved significantly since its inception in 2008.</a:t>
          </a:r>
        </a:p>
      </dgm:t>
    </dgm:pt>
    <dgm:pt modelId="{10345787-8FD0-4AB3-BEC4-45F9D57373BE}" type="parTrans" cxnId="{DB2DA211-4EAF-4724-80F3-E565AAE20846}">
      <dgm:prSet/>
      <dgm:spPr/>
      <dgm:t>
        <a:bodyPr/>
        <a:lstStyle/>
        <a:p>
          <a:endParaRPr lang="en-US"/>
        </a:p>
      </dgm:t>
    </dgm:pt>
    <dgm:pt modelId="{F9730384-F7D0-4CE5-9535-70AE6027B66F}" type="sibTrans" cxnId="{DB2DA211-4EAF-4724-80F3-E565AAE20846}">
      <dgm:prSet/>
      <dgm:spPr/>
      <dgm:t>
        <a:bodyPr/>
        <a:lstStyle/>
        <a:p>
          <a:endParaRPr lang="en-US"/>
        </a:p>
      </dgm:t>
    </dgm:pt>
    <dgm:pt modelId="{1BCC8987-EE60-43B6-869D-40AE8C88BC37}">
      <dgm:prSet/>
      <dgm:spPr/>
      <dgm:t>
        <a:bodyPr/>
        <a:lstStyle/>
        <a:p>
          <a:r>
            <a:rPr lang="en-US"/>
            <a:t>It offers over 3.5 million apps and a wide range of content, including books, movies, and games, making it the go-to digital distribution service for Android app developers and users.</a:t>
          </a:r>
        </a:p>
      </dgm:t>
    </dgm:pt>
    <dgm:pt modelId="{84B809D0-5FC7-4BC3-B654-EF6DA173521B}" type="parTrans" cxnId="{30BD51D4-1E57-4D21-BC4C-77E378BC2FD9}">
      <dgm:prSet/>
      <dgm:spPr/>
      <dgm:t>
        <a:bodyPr/>
        <a:lstStyle/>
        <a:p>
          <a:endParaRPr lang="en-US"/>
        </a:p>
      </dgm:t>
    </dgm:pt>
    <dgm:pt modelId="{BE256C33-7867-458F-B1F2-7A084855F79A}" type="sibTrans" cxnId="{30BD51D4-1E57-4D21-BC4C-77E378BC2FD9}">
      <dgm:prSet/>
      <dgm:spPr/>
      <dgm:t>
        <a:bodyPr/>
        <a:lstStyle/>
        <a:p>
          <a:endParaRPr lang="en-US"/>
        </a:p>
      </dgm:t>
    </dgm:pt>
    <dgm:pt modelId="{74B39FCE-9C19-442A-90A0-20055C44B2B4}">
      <dgm:prSet/>
      <dgm:spPr/>
      <dgm:t>
        <a:bodyPr/>
        <a:lstStyle/>
        <a:p>
          <a:r>
            <a:rPr lang="en-US"/>
            <a:t>Google Play has earned consumer trust through its robust security protocols.</a:t>
          </a:r>
        </a:p>
      </dgm:t>
    </dgm:pt>
    <dgm:pt modelId="{FEFDD06A-CA37-49B5-9B8F-26486448F7AF}" type="parTrans" cxnId="{3C5ACE4B-155A-4FB4-A648-7E35F00A86B5}">
      <dgm:prSet/>
      <dgm:spPr/>
      <dgm:t>
        <a:bodyPr/>
        <a:lstStyle/>
        <a:p>
          <a:endParaRPr lang="en-US"/>
        </a:p>
      </dgm:t>
    </dgm:pt>
    <dgm:pt modelId="{06B9A4D2-9188-4FE8-87CB-CEF2F2A81A75}" type="sibTrans" cxnId="{3C5ACE4B-155A-4FB4-A648-7E35F00A86B5}">
      <dgm:prSet/>
      <dgm:spPr/>
      <dgm:t>
        <a:bodyPr/>
        <a:lstStyle/>
        <a:p>
          <a:endParaRPr lang="en-US"/>
        </a:p>
      </dgm:t>
    </dgm:pt>
    <dgm:pt modelId="{04E7E585-AF75-CC4F-909A-D7857D4298A6}" type="pres">
      <dgm:prSet presAssocID="{EC704432-9948-418C-9684-A28B029BCCD1}" presName="linear" presStyleCnt="0">
        <dgm:presLayoutVars>
          <dgm:animLvl val="lvl"/>
          <dgm:resizeHandles val="exact"/>
        </dgm:presLayoutVars>
      </dgm:prSet>
      <dgm:spPr/>
    </dgm:pt>
    <dgm:pt modelId="{8B6D89C5-7256-E744-AC53-AB5FB1032CBD}" type="pres">
      <dgm:prSet presAssocID="{26CECD2B-CFCC-471F-80E6-7418964547B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8201B1-B3AB-FB4A-8AEB-F647B93C2875}" type="pres">
      <dgm:prSet presAssocID="{26CECD2B-CFCC-471F-80E6-7418964547B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43B9106-B1FB-48E9-8FD6-4D69A710C56F}" srcId="{EC704432-9948-418C-9684-A28B029BCCD1}" destId="{26CECD2B-CFCC-471F-80E6-7418964547BD}" srcOrd="0" destOrd="0" parTransId="{D77D5E31-F647-4C30-AA1E-48F993E755D0}" sibTransId="{49C8924F-4A86-475A-B065-DB704F41093E}"/>
    <dgm:cxn modelId="{DB2DA211-4EAF-4724-80F3-E565AAE20846}" srcId="{26CECD2B-CFCC-471F-80E6-7418964547BD}" destId="{8E7DC81E-F7E5-43F0-A2D3-D5D0B838B8C4}" srcOrd="0" destOrd="0" parTransId="{10345787-8FD0-4AB3-BEC4-45F9D57373BE}" sibTransId="{F9730384-F7D0-4CE5-9535-70AE6027B66F}"/>
    <dgm:cxn modelId="{16FC5044-0DCD-7F47-B2E2-3BB702ED6453}" type="presOf" srcId="{1BCC8987-EE60-43B6-869D-40AE8C88BC37}" destId="{3C8201B1-B3AB-FB4A-8AEB-F647B93C2875}" srcOrd="0" destOrd="1" presId="urn:microsoft.com/office/officeart/2005/8/layout/vList2"/>
    <dgm:cxn modelId="{3C5ACE4B-155A-4FB4-A648-7E35F00A86B5}" srcId="{26CECD2B-CFCC-471F-80E6-7418964547BD}" destId="{74B39FCE-9C19-442A-90A0-20055C44B2B4}" srcOrd="2" destOrd="0" parTransId="{FEFDD06A-CA37-49B5-9B8F-26486448F7AF}" sibTransId="{06B9A4D2-9188-4FE8-87CB-CEF2F2A81A75}"/>
    <dgm:cxn modelId="{9A677EAC-7B25-374E-91F6-C5E718338D38}" type="presOf" srcId="{74B39FCE-9C19-442A-90A0-20055C44B2B4}" destId="{3C8201B1-B3AB-FB4A-8AEB-F647B93C2875}" srcOrd="0" destOrd="2" presId="urn:microsoft.com/office/officeart/2005/8/layout/vList2"/>
    <dgm:cxn modelId="{EBBD1BBB-9B94-2A48-98A8-CBE91AD4C214}" type="presOf" srcId="{26CECD2B-CFCC-471F-80E6-7418964547BD}" destId="{8B6D89C5-7256-E744-AC53-AB5FB1032CBD}" srcOrd="0" destOrd="0" presId="urn:microsoft.com/office/officeart/2005/8/layout/vList2"/>
    <dgm:cxn modelId="{02E4D5BE-DAD9-4246-8CFF-DF7F3234CE5E}" type="presOf" srcId="{EC704432-9948-418C-9684-A28B029BCCD1}" destId="{04E7E585-AF75-CC4F-909A-D7857D4298A6}" srcOrd="0" destOrd="0" presId="urn:microsoft.com/office/officeart/2005/8/layout/vList2"/>
    <dgm:cxn modelId="{30BD51D4-1E57-4D21-BC4C-77E378BC2FD9}" srcId="{26CECD2B-CFCC-471F-80E6-7418964547BD}" destId="{1BCC8987-EE60-43B6-869D-40AE8C88BC37}" srcOrd="1" destOrd="0" parTransId="{84B809D0-5FC7-4BC3-B654-EF6DA173521B}" sibTransId="{BE256C33-7867-458F-B1F2-7A084855F79A}"/>
    <dgm:cxn modelId="{41A7E0F3-5148-D548-9147-A08651556DCC}" type="presOf" srcId="{8E7DC81E-F7E5-43F0-A2D3-D5D0B838B8C4}" destId="{3C8201B1-B3AB-FB4A-8AEB-F647B93C2875}" srcOrd="0" destOrd="0" presId="urn:microsoft.com/office/officeart/2005/8/layout/vList2"/>
    <dgm:cxn modelId="{BEF24D18-8DE6-9F49-94DA-E78FAD8BF274}" type="presParOf" srcId="{04E7E585-AF75-CC4F-909A-D7857D4298A6}" destId="{8B6D89C5-7256-E744-AC53-AB5FB1032CBD}" srcOrd="0" destOrd="0" presId="urn:microsoft.com/office/officeart/2005/8/layout/vList2"/>
    <dgm:cxn modelId="{F729D97D-7255-8D44-9297-DCB77EDDCFD8}" type="presParOf" srcId="{04E7E585-AF75-CC4F-909A-D7857D4298A6}" destId="{3C8201B1-B3AB-FB4A-8AEB-F647B93C287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A2E9B7-E80B-4A7A-9508-0B00B16ADB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8747CE-6BEF-41A4-83EC-50D7E604ADFB}">
      <dgm:prSet custT="1"/>
      <dgm:spPr/>
      <dgm:t>
        <a:bodyPr/>
        <a:lstStyle/>
        <a:p>
          <a:r>
            <a:rPr lang="en-US" sz="2900" b="1" i="1" dirty="0"/>
            <a:t>Marketing Apps on Google Play</a:t>
          </a:r>
          <a:r>
            <a:rPr lang="en-US" sz="2900" b="1" dirty="0"/>
            <a:t>:</a:t>
          </a:r>
          <a:endParaRPr lang="en-US" sz="2900" dirty="0"/>
        </a:p>
      </dgm:t>
    </dgm:pt>
    <dgm:pt modelId="{7499B01E-62E6-4133-9963-5890240722D8}" type="parTrans" cxnId="{FACE33E2-9781-45DE-95AD-6DDB87B9BBE5}">
      <dgm:prSet/>
      <dgm:spPr/>
      <dgm:t>
        <a:bodyPr/>
        <a:lstStyle/>
        <a:p>
          <a:endParaRPr lang="en-US"/>
        </a:p>
      </dgm:t>
    </dgm:pt>
    <dgm:pt modelId="{3EC2FF02-8FFE-4636-84DA-423A5AC3B7D9}" type="sibTrans" cxnId="{FACE33E2-9781-45DE-95AD-6DDB87B9BBE5}">
      <dgm:prSet/>
      <dgm:spPr/>
      <dgm:t>
        <a:bodyPr/>
        <a:lstStyle/>
        <a:p>
          <a:endParaRPr lang="en-US"/>
        </a:p>
      </dgm:t>
    </dgm:pt>
    <dgm:pt modelId="{F597793E-46AC-4643-AFDD-739CE982A6B5}">
      <dgm:prSet/>
      <dgm:spPr/>
      <dgm:t>
        <a:bodyPr/>
        <a:lstStyle/>
        <a:p>
          <a:r>
            <a:rPr lang="en-US"/>
            <a:t>While Google Play provides easy app distribution for developers, marketing is crucial for increasing app reach and downloads.</a:t>
          </a:r>
        </a:p>
      </dgm:t>
    </dgm:pt>
    <dgm:pt modelId="{552560E7-4DCF-4EC6-BFC5-E0BD2051D0E1}" type="parTrans" cxnId="{D8EF319D-1592-4E16-B41E-373C87C8CDE5}">
      <dgm:prSet/>
      <dgm:spPr/>
      <dgm:t>
        <a:bodyPr/>
        <a:lstStyle/>
        <a:p>
          <a:endParaRPr lang="en-US"/>
        </a:p>
      </dgm:t>
    </dgm:pt>
    <dgm:pt modelId="{A6445B6C-281A-409F-A0B9-1E7627649469}" type="sibTrans" cxnId="{D8EF319D-1592-4E16-B41E-373C87C8CDE5}">
      <dgm:prSet/>
      <dgm:spPr/>
      <dgm:t>
        <a:bodyPr/>
        <a:lstStyle/>
        <a:p>
          <a:endParaRPr lang="en-US"/>
        </a:p>
      </dgm:t>
    </dgm:pt>
    <dgm:pt modelId="{FF3A6B63-E591-49C8-975B-A7872277A68D}">
      <dgm:prSet/>
      <dgm:spPr/>
      <dgm:t>
        <a:bodyPr/>
        <a:lstStyle/>
        <a:p>
          <a:r>
            <a:rPr lang="en-US"/>
            <a:t>Success of an app is not solely dependent on optimization, but also on user experience, ratings, and reviews.</a:t>
          </a:r>
        </a:p>
      </dgm:t>
    </dgm:pt>
    <dgm:pt modelId="{4FA35414-5A52-4DF7-8747-EEA8BAD88E48}" type="parTrans" cxnId="{E8AB5EE4-6C74-44D7-A5EE-7D1F71B7DA47}">
      <dgm:prSet/>
      <dgm:spPr/>
      <dgm:t>
        <a:bodyPr/>
        <a:lstStyle/>
        <a:p>
          <a:endParaRPr lang="en-US"/>
        </a:p>
      </dgm:t>
    </dgm:pt>
    <dgm:pt modelId="{143A089A-2EAC-4416-83EA-2711A7B21308}" type="sibTrans" cxnId="{E8AB5EE4-6C74-44D7-A5EE-7D1F71B7DA47}">
      <dgm:prSet/>
      <dgm:spPr/>
      <dgm:t>
        <a:bodyPr/>
        <a:lstStyle/>
        <a:p>
          <a:endParaRPr lang="en-US"/>
        </a:p>
      </dgm:t>
    </dgm:pt>
    <dgm:pt modelId="{F9BEB80C-53CA-476F-A3A5-EE5FFF79A917}">
      <dgm:prSet/>
      <dgm:spPr/>
      <dgm:t>
        <a:bodyPr/>
        <a:lstStyle/>
        <a:p>
          <a:r>
            <a:rPr lang="en-US"/>
            <a:t>Google Play has a star-based rating system with 5 stars being the highest, and ratings play a significant role in users' decision-making process.</a:t>
          </a:r>
        </a:p>
      </dgm:t>
    </dgm:pt>
    <dgm:pt modelId="{B2FB4C6F-6BD6-4506-88B4-E98743B760E1}" type="parTrans" cxnId="{3B6BF766-8BB2-4DD2-82C1-2323D8A4577B}">
      <dgm:prSet/>
      <dgm:spPr/>
      <dgm:t>
        <a:bodyPr/>
        <a:lstStyle/>
        <a:p>
          <a:endParaRPr lang="en-US"/>
        </a:p>
      </dgm:t>
    </dgm:pt>
    <dgm:pt modelId="{853D1DC6-505C-4429-A344-B17D5F0AD097}" type="sibTrans" cxnId="{3B6BF766-8BB2-4DD2-82C1-2323D8A4577B}">
      <dgm:prSet/>
      <dgm:spPr/>
      <dgm:t>
        <a:bodyPr/>
        <a:lstStyle/>
        <a:p>
          <a:endParaRPr lang="en-US"/>
        </a:p>
      </dgm:t>
    </dgm:pt>
    <dgm:pt modelId="{9B73428F-2572-0447-B6EE-694D75158FF8}" type="pres">
      <dgm:prSet presAssocID="{EEA2E9B7-E80B-4A7A-9508-0B00B16ADB26}" presName="linear" presStyleCnt="0">
        <dgm:presLayoutVars>
          <dgm:animLvl val="lvl"/>
          <dgm:resizeHandles val="exact"/>
        </dgm:presLayoutVars>
      </dgm:prSet>
      <dgm:spPr/>
    </dgm:pt>
    <dgm:pt modelId="{D5530810-8075-0141-8250-2E3A0814FC63}" type="pres">
      <dgm:prSet presAssocID="{E28747CE-6BEF-41A4-83EC-50D7E604ADF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1F1B1A3-E2D8-E144-9A2E-FD5628D5832B}" type="pres">
      <dgm:prSet presAssocID="{E28747CE-6BEF-41A4-83EC-50D7E604ADF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3E2301-E177-4F49-B107-B6AAF5016D0F}" type="presOf" srcId="{E28747CE-6BEF-41A4-83EC-50D7E604ADFB}" destId="{D5530810-8075-0141-8250-2E3A0814FC63}" srcOrd="0" destOrd="0" presId="urn:microsoft.com/office/officeart/2005/8/layout/vList2"/>
    <dgm:cxn modelId="{3B6BF766-8BB2-4DD2-82C1-2323D8A4577B}" srcId="{E28747CE-6BEF-41A4-83EC-50D7E604ADFB}" destId="{F9BEB80C-53CA-476F-A3A5-EE5FFF79A917}" srcOrd="2" destOrd="0" parTransId="{B2FB4C6F-6BD6-4506-88B4-E98743B760E1}" sibTransId="{853D1DC6-505C-4429-A344-B17D5F0AD097}"/>
    <dgm:cxn modelId="{7CB6588C-75EB-2543-81A0-E530E94AD8D5}" type="presOf" srcId="{F597793E-46AC-4643-AFDD-739CE982A6B5}" destId="{91F1B1A3-E2D8-E144-9A2E-FD5628D5832B}" srcOrd="0" destOrd="0" presId="urn:microsoft.com/office/officeart/2005/8/layout/vList2"/>
    <dgm:cxn modelId="{D8EF319D-1592-4E16-B41E-373C87C8CDE5}" srcId="{E28747CE-6BEF-41A4-83EC-50D7E604ADFB}" destId="{F597793E-46AC-4643-AFDD-739CE982A6B5}" srcOrd="0" destOrd="0" parTransId="{552560E7-4DCF-4EC6-BFC5-E0BD2051D0E1}" sibTransId="{A6445B6C-281A-409F-A0B9-1E7627649469}"/>
    <dgm:cxn modelId="{EBC2B9A0-A8C2-C643-A02A-BDF36AB5C803}" type="presOf" srcId="{F9BEB80C-53CA-476F-A3A5-EE5FFF79A917}" destId="{91F1B1A3-E2D8-E144-9A2E-FD5628D5832B}" srcOrd="0" destOrd="2" presId="urn:microsoft.com/office/officeart/2005/8/layout/vList2"/>
    <dgm:cxn modelId="{3A92CCA8-036D-9D48-8DD8-12B6D417A7CA}" type="presOf" srcId="{FF3A6B63-E591-49C8-975B-A7872277A68D}" destId="{91F1B1A3-E2D8-E144-9A2E-FD5628D5832B}" srcOrd="0" destOrd="1" presId="urn:microsoft.com/office/officeart/2005/8/layout/vList2"/>
    <dgm:cxn modelId="{FACE33E2-9781-45DE-95AD-6DDB87B9BBE5}" srcId="{EEA2E9B7-E80B-4A7A-9508-0B00B16ADB26}" destId="{E28747CE-6BEF-41A4-83EC-50D7E604ADFB}" srcOrd="0" destOrd="0" parTransId="{7499B01E-62E6-4133-9963-5890240722D8}" sibTransId="{3EC2FF02-8FFE-4636-84DA-423A5AC3B7D9}"/>
    <dgm:cxn modelId="{4EE172E3-896D-A346-9E2A-356399494426}" type="presOf" srcId="{EEA2E9B7-E80B-4A7A-9508-0B00B16ADB26}" destId="{9B73428F-2572-0447-B6EE-694D75158FF8}" srcOrd="0" destOrd="0" presId="urn:microsoft.com/office/officeart/2005/8/layout/vList2"/>
    <dgm:cxn modelId="{E8AB5EE4-6C74-44D7-A5EE-7D1F71B7DA47}" srcId="{E28747CE-6BEF-41A4-83EC-50D7E604ADFB}" destId="{FF3A6B63-E591-49C8-975B-A7872277A68D}" srcOrd="1" destOrd="0" parTransId="{4FA35414-5A52-4DF7-8747-EEA8BAD88E48}" sibTransId="{143A089A-2EAC-4416-83EA-2711A7B21308}"/>
    <dgm:cxn modelId="{3AE91DD9-FC63-924F-8943-172BCE7D3740}" type="presParOf" srcId="{9B73428F-2572-0447-B6EE-694D75158FF8}" destId="{D5530810-8075-0141-8250-2E3A0814FC63}" srcOrd="0" destOrd="0" presId="urn:microsoft.com/office/officeart/2005/8/layout/vList2"/>
    <dgm:cxn modelId="{00916217-7C79-9A43-86E2-5562A37D08D2}" type="presParOf" srcId="{9B73428F-2572-0447-B6EE-694D75158FF8}" destId="{91F1B1A3-E2D8-E144-9A2E-FD5628D583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DD1444-4127-4643-9BCC-886554B59A8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EAA782-A776-4E96-BD98-B0229E546408}">
      <dgm:prSet/>
      <dgm:spPr/>
      <dgm:t>
        <a:bodyPr/>
        <a:lstStyle/>
        <a:p>
          <a:r>
            <a:rPr lang="en-US"/>
            <a:t>Ratings and reviews on Google Play are critical for users' decision-making process.</a:t>
          </a:r>
        </a:p>
      </dgm:t>
    </dgm:pt>
    <dgm:pt modelId="{B4EAD69F-A1FE-490A-92FE-F4B382095291}" type="parTrans" cxnId="{A256E5E7-DAC8-425B-87CC-ECE04AAE2302}">
      <dgm:prSet/>
      <dgm:spPr/>
      <dgm:t>
        <a:bodyPr/>
        <a:lstStyle/>
        <a:p>
          <a:endParaRPr lang="en-US"/>
        </a:p>
      </dgm:t>
    </dgm:pt>
    <dgm:pt modelId="{1D285EC7-4D79-459C-A2A9-A43C4B0082AC}" type="sibTrans" cxnId="{A256E5E7-DAC8-425B-87CC-ECE04AAE2302}">
      <dgm:prSet/>
      <dgm:spPr/>
      <dgm:t>
        <a:bodyPr/>
        <a:lstStyle/>
        <a:p>
          <a:endParaRPr lang="en-US"/>
        </a:p>
      </dgm:t>
    </dgm:pt>
    <dgm:pt modelId="{00BC2818-7EE2-4595-8D51-44C9ED2B765C}">
      <dgm:prSet/>
      <dgm:spPr/>
      <dgm:t>
        <a:bodyPr/>
        <a:lstStyle/>
        <a:p>
          <a:r>
            <a:rPr lang="en-US"/>
            <a:t>Users often make quick decisions based on the rating and the number of ratings an app has.</a:t>
          </a:r>
        </a:p>
      </dgm:t>
    </dgm:pt>
    <dgm:pt modelId="{28998257-6362-48BB-9000-841AFBCABDAA}" type="parTrans" cxnId="{D6136DB0-9814-4D2E-9451-78FF15447D39}">
      <dgm:prSet/>
      <dgm:spPr/>
      <dgm:t>
        <a:bodyPr/>
        <a:lstStyle/>
        <a:p>
          <a:endParaRPr lang="en-US"/>
        </a:p>
      </dgm:t>
    </dgm:pt>
    <dgm:pt modelId="{56E9521B-3E25-44F4-88B3-0BC52268AD93}" type="sibTrans" cxnId="{D6136DB0-9814-4D2E-9451-78FF15447D39}">
      <dgm:prSet/>
      <dgm:spPr/>
      <dgm:t>
        <a:bodyPr/>
        <a:lstStyle/>
        <a:p>
          <a:endParaRPr lang="en-US"/>
        </a:p>
      </dgm:t>
    </dgm:pt>
    <dgm:pt modelId="{D1221569-6613-4877-BF45-F2718FF9DA88}">
      <dgm:prSet/>
      <dgm:spPr/>
      <dgm:t>
        <a:bodyPr/>
        <a:lstStyle/>
        <a:p>
          <a:r>
            <a:rPr lang="en-US"/>
            <a:t>Positive ratings and reviews can significantly impact an app's visibility and attract more downloads.</a:t>
          </a:r>
        </a:p>
      </dgm:t>
    </dgm:pt>
    <dgm:pt modelId="{AF0A9C6A-98AF-474F-9BC9-389CAA5E12C1}" type="parTrans" cxnId="{F7937A4E-CD05-4FC0-B348-55AAE6166590}">
      <dgm:prSet/>
      <dgm:spPr/>
      <dgm:t>
        <a:bodyPr/>
        <a:lstStyle/>
        <a:p>
          <a:endParaRPr lang="en-US"/>
        </a:p>
      </dgm:t>
    </dgm:pt>
    <dgm:pt modelId="{99D56DD3-12EC-450C-8F82-3BC9F7177672}" type="sibTrans" cxnId="{F7937A4E-CD05-4FC0-B348-55AAE6166590}">
      <dgm:prSet/>
      <dgm:spPr/>
      <dgm:t>
        <a:bodyPr/>
        <a:lstStyle/>
        <a:p>
          <a:endParaRPr lang="en-US"/>
        </a:p>
      </dgm:t>
    </dgm:pt>
    <dgm:pt modelId="{ACB9B914-DD6D-4158-A3C2-88B5EB1F2500}">
      <dgm:prSet/>
      <dgm:spPr/>
      <dgm:t>
        <a:bodyPr/>
        <a:lstStyle/>
        <a:p>
          <a:r>
            <a:rPr lang="en-US" dirty="0"/>
            <a:t>User experience and ratings help potential consumers determine whether or not to install an app.</a:t>
          </a:r>
        </a:p>
      </dgm:t>
    </dgm:pt>
    <dgm:pt modelId="{14DDCF7E-F787-447F-9239-D5D244F7FC78}" type="parTrans" cxnId="{8C735F2D-F6B6-4AF6-8352-2DD149FCC2C1}">
      <dgm:prSet/>
      <dgm:spPr/>
      <dgm:t>
        <a:bodyPr/>
        <a:lstStyle/>
        <a:p>
          <a:endParaRPr lang="en-US"/>
        </a:p>
      </dgm:t>
    </dgm:pt>
    <dgm:pt modelId="{804EE6AC-6635-4983-81DA-B7B03401CDD0}" type="sibTrans" cxnId="{8C735F2D-F6B6-4AF6-8352-2DD149FCC2C1}">
      <dgm:prSet/>
      <dgm:spPr/>
      <dgm:t>
        <a:bodyPr/>
        <a:lstStyle/>
        <a:p>
          <a:endParaRPr lang="en-US"/>
        </a:p>
      </dgm:t>
    </dgm:pt>
    <dgm:pt modelId="{0B27CDEC-5B18-46B3-93FF-3ABD0F63E505}">
      <dgm:prSet custT="1"/>
      <dgm:spPr/>
      <dgm:t>
        <a:bodyPr/>
        <a:lstStyle/>
        <a:p>
          <a:r>
            <a:rPr lang="en-US" sz="2700" b="1" i="1" dirty="0"/>
            <a:t>Importance of Ratings and Reviews</a:t>
          </a:r>
          <a:r>
            <a:rPr lang="en-US" sz="2700" b="1" dirty="0"/>
            <a:t>:</a:t>
          </a:r>
          <a:endParaRPr lang="en-US" sz="2700" dirty="0"/>
        </a:p>
      </dgm:t>
    </dgm:pt>
    <dgm:pt modelId="{FE07E8FA-A891-4DDC-979E-6D95078FCEBC}" type="sibTrans" cxnId="{4C67E3E0-6FB7-4732-A47C-62C4A293D8BD}">
      <dgm:prSet/>
      <dgm:spPr/>
      <dgm:t>
        <a:bodyPr/>
        <a:lstStyle/>
        <a:p>
          <a:endParaRPr lang="en-US"/>
        </a:p>
      </dgm:t>
    </dgm:pt>
    <dgm:pt modelId="{53B35296-1FC6-47FC-82B9-C946F0B3862D}" type="parTrans" cxnId="{4C67E3E0-6FB7-4732-A47C-62C4A293D8BD}">
      <dgm:prSet/>
      <dgm:spPr/>
      <dgm:t>
        <a:bodyPr/>
        <a:lstStyle/>
        <a:p>
          <a:endParaRPr lang="en-US"/>
        </a:p>
      </dgm:t>
    </dgm:pt>
    <dgm:pt modelId="{7E337EEF-3A74-364C-8110-34C83E5AEC6F}" type="pres">
      <dgm:prSet presAssocID="{D7DD1444-4127-4643-9BCC-886554B59A8F}" presName="linear" presStyleCnt="0">
        <dgm:presLayoutVars>
          <dgm:animLvl val="lvl"/>
          <dgm:resizeHandles val="exact"/>
        </dgm:presLayoutVars>
      </dgm:prSet>
      <dgm:spPr/>
    </dgm:pt>
    <dgm:pt modelId="{76DB5BE0-E2F4-6B40-9F4A-4BEBB72D366B}" type="pres">
      <dgm:prSet presAssocID="{0B27CDEC-5B18-46B3-93FF-3ABD0F63E505}" presName="parentText" presStyleLbl="node1" presStyleIdx="0" presStyleCnt="1" custLinFactNeighborX="-24596" custLinFactNeighborY="-1265">
        <dgm:presLayoutVars>
          <dgm:chMax val="0"/>
          <dgm:bulletEnabled val="1"/>
        </dgm:presLayoutVars>
      </dgm:prSet>
      <dgm:spPr/>
    </dgm:pt>
    <dgm:pt modelId="{2AF92F05-0CE3-BD4A-A725-DD4393482EF2}" type="pres">
      <dgm:prSet presAssocID="{0B27CDEC-5B18-46B3-93FF-3ABD0F63E50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C735F2D-F6B6-4AF6-8352-2DD149FCC2C1}" srcId="{0B27CDEC-5B18-46B3-93FF-3ABD0F63E505}" destId="{ACB9B914-DD6D-4158-A3C2-88B5EB1F2500}" srcOrd="3" destOrd="0" parTransId="{14DDCF7E-F787-447F-9239-D5D244F7FC78}" sibTransId="{804EE6AC-6635-4983-81DA-B7B03401CDD0}"/>
    <dgm:cxn modelId="{F7937A4E-CD05-4FC0-B348-55AAE6166590}" srcId="{0B27CDEC-5B18-46B3-93FF-3ABD0F63E505}" destId="{D1221569-6613-4877-BF45-F2718FF9DA88}" srcOrd="2" destOrd="0" parTransId="{AF0A9C6A-98AF-474F-9BC9-389CAA5E12C1}" sibTransId="{99D56DD3-12EC-450C-8F82-3BC9F7177672}"/>
    <dgm:cxn modelId="{D631D46B-D6D8-0340-9769-1924D4484A4E}" type="presOf" srcId="{D7DD1444-4127-4643-9BCC-886554B59A8F}" destId="{7E337EEF-3A74-364C-8110-34C83E5AEC6F}" srcOrd="0" destOrd="0" presId="urn:microsoft.com/office/officeart/2005/8/layout/vList2"/>
    <dgm:cxn modelId="{7A570870-88A5-7B44-95DD-DB7EBDBBEFC5}" type="presOf" srcId="{0B27CDEC-5B18-46B3-93FF-3ABD0F63E505}" destId="{76DB5BE0-E2F4-6B40-9F4A-4BEBB72D366B}" srcOrd="0" destOrd="0" presId="urn:microsoft.com/office/officeart/2005/8/layout/vList2"/>
    <dgm:cxn modelId="{172E66A7-188E-1D47-B2BF-D07F882D3042}" type="presOf" srcId="{ACB9B914-DD6D-4158-A3C2-88B5EB1F2500}" destId="{2AF92F05-0CE3-BD4A-A725-DD4393482EF2}" srcOrd="0" destOrd="3" presId="urn:microsoft.com/office/officeart/2005/8/layout/vList2"/>
    <dgm:cxn modelId="{D6136DB0-9814-4D2E-9451-78FF15447D39}" srcId="{0B27CDEC-5B18-46B3-93FF-3ABD0F63E505}" destId="{00BC2818-7EE2-4595-8D51-44C9ED2B765C}" srcOrd="1" destOrd="0" parTransId="{28998257-6362-48BB-9000-841AFBCABDAA}" sibTransId="{56E9521B-3E25-44F4-88B3-0BC52268AD93}"/>
    <dgm:cxn modelId="{2B4424B8-D1FB-E840-A4A0-4A788896266E}" type="presOf" srcId="{00BC2818-7EE2-4595-8D51-44C9ED2B765C}" destId="{2AF92F05-0CE3-BD4A-A725-DD4393482EF2}" srcOrd="0" destOrd="1" presId="urn:microsoft.com/office/officeart/2005/8/layout/vList2"/>
    <dgm:cxn modelId="{132C85B9-4F69-BC4D-8B33-EBA75EADC2F9}" type="presOf" srcId="{D1221569-6613-4877-BF45-F2718FF9DA88}" destId="{2AF92F05-0CE3-BD4A-A725-DD4393482EF2}" srcOrd="0" destOrd="2" presId="urn:microsoft.com/office/officeart/2005/8/layout/vList2"/>
    <dgm:cxn modelId="{4C67E3E0-6FB7-4732-A47C-62C4A293D8BD}" srcId="{D7DD1444-4127-4643-9BCC-886554B59A8F}" destId="{0B27CDEC-5B18-46B3-93FF-3ABD0F63E505}" srcOrd="0" destOrd="0" parTransId="{53B35296-1FC6-47FC-82B9-C946F0B3862D}" sibTransId="{FE07E8FA-A891-4DDC-979E-6D95078FCEBC}"/>
    <dgm:cxn modelId="{A256E5E7-DAC8-425B-87CC-ECE04AAE2302}" srcId="{0B27CDEC-5B18-46B3-93FF-3ABD0F63E505}" destId="{F8EAA782-A776-4E96-BD98-B0229E546408}" srcOrd="0" destOrd="0" parTransId="{B4EAD69F-A1FE-490A-92FE-F4B382095291}" sibTransId="{1D285EC7-4D79-459C-A2A9-A43C4B0082AC}"/>
    <dgm:cxn modelId="{79D04FF9-98E1-B245-810F-2900132B4B1A}" type="presOf" srcId="{F8EAA782-A776-4E96-BD98-B0229E546408}" destId="{2AF92F05-0CE3-BD4A-A725-DD4393482EF2}" srcOrd="0" destOrd="0" presId="urn:microsoft.com/office/officeart/2005/8/layout/vList2"/>
    <dgm:cxn modelId="{332A722A-1995-B648-B3B2-E7A6D5A1AD0F}" type="presParOf" srcId="{7E337EEF-3A74-364C-8110-34C83E5AEC6F}" destId="{76DB5BE0-E2F4-6B40-9F4A-4BEBB72D366B}" srcOrd="0" destOrd="0" presId="urn:microsoft.com/office/officeart/2005/8/layout/vList2"/>
    <dgm:cxn modelId="{B01634FB-FD1E-D14A-9E65-9C1D14A55F9A}" type="presParOf" srcId="{7E337EEF-3A74-364C-8110-34C83E5AEC6F}" destId="{2AF92F05-0CE3-BD4A-A725-DD4393482EF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F449F6-ACC9-4960-9785-12044DC8D0F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F3242F-F611-4939-8397-EA061C806394}">
      <dgm:prSet custT="1"/>
      <dgm:spPr/>
      <dgm:t>
        <a:bodyPr/>
        <a:lstStyle/>
        <a:p>
          <a:r>
            <a:rPr lang="en-US" sz="1800" dirty="0"/>
            <a:t>The objective of the project was to assess the rating of applications on the Google Play Store using various predictors such as Category, Price, Content Rating, etc.</a:t>
          </a:r>
        </a:p>
      </dgm:t>
    </dgm:pt>
    <dgm:pt modelId="{A6859585-9D76-4D1E-BC74-AA2588727358}" type="parTrans" cxnId="{A7608544-73B4-433D-9DFF-F4E87E55B1AE}">
      <dgm:prSet/>
      <dgm:spPr/>
      <dgm:t>
        <a:bodyPr/>
        <a:lstStyle/>
        <a:p>
          <a:endParaRPr lang="en-US" sz="1800"/>
        </a:p>
      </dgm:t>
    </dgm:pt>
    <dgm:pt modelId="{9049E192-C055-44D8-A8E8-2C55212240D7}" type="sibTrans" cxnId="{A7608544-73B4-433D-9DFF-F4E87E55B1AE}">
      <dgm:prSet/>
      <dgm:spPr/>
      <dgm:t>
        <a:bodyPr/>
        <a:lstStyle/>
        <a:p>
          <a:endParaRPr lang="en-US" sz="1800"/>
        </a:p>
      </dgm:t>
    </dgm:pt>
    <dgm:pt modelId="{E7041C11-B801-4085-88E4-45B6B303C6EB}">
      <dgm:prSet custT="1"/>
      <dgm:spPr/>
      <dgm:t>
        <a:bodyPr/>
        <a:lstStyle/>
        <a:p>
          <a:r>
            <a:rPr lang="en-US" sz="1800"/>
            <a:t>Identifying the factors that influence app ratings is crucial for app developers to enhance incentives for highly rated apps and avoid penalties for low-rated apps.</a:t>
          </a:r>
        </a:p>
      </dgm:t>
    </dgm:pt>
    <dgm:pt modelId="{3571431C-D5FF-437F-9ABA-FF0E555946BC}" type="parTrans" cxnId="{47ED305E-A79C-4062-9868-B9B4F99084EA}">
      <dgm:prSet/>
      <dgm:spPr/>
      <dgm:t>
        <a:bodyPr/>
        <a:lstStyle/>
        <a:p>
          <a:endParaRPr lang="en-US" sz="1800"/>
        </a:p>
      </dgm:t>
    </dgm:pt>
    <dgm:pt modelId="{D6364F09-E31E-412F-B88E-6C7BAA927837}" type="sibTrans" cxnId="{47ED305E-A79C-4062-9868-B9B4F99084EA}">
      <dgm:prSet/>
      <dgm:spPr/>
      <dgm:t>
        <a:bodyPr/>
        <a:lstStyle/>
        <a:p>
          <a:endParaRPr lang="en-US" sz="1800"/>
        </a:p>
      </dgm:t>
    </dgm:pt>
    <dgm:pt modelId="{EFBF1A83-FDBE-4C0E-A955-835CC3D6034F}">
      <dgm:prSet custT="1"/>
      <dgm:spPr/>
      <dgm:t>
        <a:bodyPr/>
        <a:lstStyle/>
        <a:p>
          <a:r>
            <a:rPr lang="en-US" sz="1800"/>
            <a:t>This knowledge can help developers focus on improving user engagement and ratings, leading to better app performance in the market.</a:t>
          </a:r>
        </a:p>
      </dgm:t>
    </dgm:pt>
    <dgm:pt modelId="{87BC279A-5335-449B-B57F-3B24DD482B27}" type="parTrans" cxnId="{9B434FE4-F306-4080-AB41-8230AB853C7F}">
      <dgm:prSet/>
      <dgm:spPr/>
      <dgm:t>
        <a:bodyPr/>
        <a:lstStyle/>
        <a:p>
          <a:endParaRPr lang="en-US" sz="1800"/>
        </a:p>
      </dgm:t>
    </dgm:pt>
    <dgm:pt modelId="{A2C59889-746C-4500-BFBB-352AEE59C41D}" type="sibTrans" cxnId="{9B434FE4-F306-4080-AB41-8230AB853C7F}">
      <dgm:prSet/>
      <dgm:spPr/>
      <dgm:t>
        <a:bodyPr/>
        <a:lstStyle/>
        <a:p>
          <a:endParaRPr lang="en-US" sz="1800"/>
        </a:p>
      </dgm:t>
    </dgm:pt>
    <dgm:pt modelId="{C08E5C82-256B-49F2-A7C7-EB5392B77526}">
      <dgm:prSet custT="1"/>
      <dgm:spPr/>
      <dgm:t>
        <a:bodyPr/>
        <a:lstStyle/>
        <a:p>
          <a:r>
            <a:rPr lang="en-US" sz="1800"/>
            <a:t>Among the models evaluated, the Random Forest Regressor exhibited the lowest RMSE (Root Mean Squared Error) compared to other models, indicating superior performance.</a:t>
          </a:r>
        </a:p>
      </dgm:t>
    </dgm:pt>
    <dgm:pt modelId="{93A2C56E-1056-4A95-BD78-8551DD6A01EC}" type="parTrans" cxnId="{4ADE6176-04B0-4470-804B-F3BE298EA8B0}">
      <dgm:prSet/>
      <dgm:spPr/>
      <dgm:t>
        <a:bodyPr/>
        <a:lstStyle/>
        <a:p>
          <a:endParaRPr lang="en-US" sz="1800"/>
        </a:p>
      </dgm:t>
    </dgm:pt>
    <dgm:pt modelId="{11013849-1445-416A-9D5F-01EB842EB24C}" type="sibTrans" cxnId="{4ADE6176-04B0-4470-804B-F3BE298EA8B0}">
      <dgm:prSet/>
      <dgm:spPr/>
      <dgm:t>
        <a:bodyPr/>
        <a:lstStyle/>
        <a:p>
          <a:endParaRPr lang="en-US" sz="1800"/>
        </a:p>
      </dgm:t>
    </dgm:pt>
    <dgm:pt modelId="{0078CAD2-FC29-4A98-B3F4-7BD692DCBC9B}">
      <dgm:prSet custT="1"/>
      <dgm:spPr/>
      <dgm:t>
        <a:bodyPr/>
        <a:lstStyle/>
        <a:p>
          <a:r>
            <a:rPr lang="en-US" sz="1800" dirty="0"/>
            <a:t>Therefore, the Random Forest Regressor is recommended as the ideal model for detecting the rating of applications on the Google Play Store.</a:t>
          </a:r>
        </a:p>
      </dgm:t>
    </dgm:pt>
    <dgm:pt modelId="{1F5F3946-BBEB-4B77-9BDF-4A2CFD3E137F}" type="parTrans" cxnId="{28F96010-A823-4F3A-90B5-6BF521DA5190}">
      <dgm:prSet/>
      <dgm:spPr/>
      <dgm:t>
        <a:bodyPr/>
        <a:lstStyle/>
        <a:p>
          <a:endParaRPr lang="en-US" sz="1800"/>
        </a:p>
      </dgm:t>
    </dgm:pt>
    <dgm:pt modelId="{0F27589F-F9C0-44A9-9E98-DAE8A4477AC7}" type="sibTrans" cxnId="{28F96010-A823-4F3A-90B5-6BF521DA5190}">
      <dgm:prSet/>
      <dgm:spPr/>
      <dgm:t>
        <a:bodyPr/>
        <a:lstStyle/>
        <a:p>
          <a:endParaRPr lang="en-US" sz="1800"/>
        </a:p>
      </dgm:t>
    </dgm:pt>
    <dgm:pt modelId="{FF8B659A-244F-344A-A01D-8CD0AF429C74}" type="pres">
      <dgm:prSet presAssocID="{8EF449F6-ACC9-4960-9785-12044DC8D0F8}" presName="linear" presStyleCnt="0">
        <dgm:presLayoutVars>
          <dgm:animLvl val="lvl"/>
          <dgm:resizeHandles val="exact"/>
        </dgm:presLayoutVars>
      </dgm:prSet>
      <dgm:spPr/>
    </dgm:pt>
    <dgm:pt modelId="{61BAED26-E53D-084D-8DC3-29B025777298}" type="pres">
      <dgm:prSet presAssocID="{D6F3242F-F611-4939-8397-EA061C8063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9D1745-5E1C-6E4C-A250-CC6D71166487}" type="pres">
      <dgm:prSet presAssocID="{9049E192-C055-44D8-A8E8-2C55212240D7}" presName="spacer" presStyleCnt="0"/>
      <dgm:spPr/>
    </dgm:pt>
    <dgm:pt modelId="{D482AD53-D429-AA48-8C01-A5DBBB2892E0}" type="pres">
      <dgm:prSet presAssocID="{E7041C11-B801-4085-88E4-45B6B303C6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8318FDA-B786-D74F-9CB9-B063E2F77907}" type="pres">
      <dgm:prSet presAssocID="{D6364F09-E31E-412F-B88E-6C7BAA927837}" presName="spacer" presStyleCnt="0"/>
      <dgm:spPr/>
    </dgm:pt>
    <dgm:pt modelId="{4EC2D18F-391A-2443-8A0A-DDA70A4A4E86}" type="pres">
      <dgm:prSet presAssocID="{EFBF1A83-FDBE-4C0E-A955-835CC3D603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639091-2642-A94B-804D-844DB9A07B6D}" type="pres">
      <dgm:prSet presAssocID="{A2C59889-746C-4500-BFBB-352AEE59C41D}" presName="spacer" presStyleCnt="0"/>
      <dgm:spPr/>
    </dgm:pt>
    <dgm:pt modelId="{E68BA6F1-7BA5-AB43-9500-3626977F8889}" type="pres">
      <dgm:prSet presAssocID="{C08E5C82-256B-49F2-A7C7-EB5392B775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07737F-E05F-5A4F-91C6-A40B0D2FD924}" type="pres">
      <dgm:prSet presAssocID="{11013849-1445-416A-9D5F-01EB842EB24C}" presName="spacer" presStyleCnt="0"/>
      <dgm:spPr/>
    </dgm:pt>
    <dgm:pt modelId="{CCFBF3C8-AC12-E041-B16B-29E1337FCA72}" type="pres">
      <dgm:prSet presAssocID="{0078CAD2-FC29-4A98-B3F4-7BD692DCBC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8F96010-A823-4F3A-90B5-6BF521DA5190}" srcId="{8EF449F6-ACC9-4960-9785-12044DC8D0F8}" destId="{0078CAD2-FC29-4A98-B3F4-7BD692DCBC9B}" srcOrd="4" destOrd="0" parTransId="{1F5F3946-BBEB-4B77-9BDF-4A2CFD3E137F}" sibTransId="{0F27589F-F9C0-44A9-9E98-DAE8A4477AC7}"/>
    <dgm:cxn modelId="{BB4E8827-23C0-C348-A1A6-4A27C1D8C9BC}" type="presOf" srcId="{E7041C11-B801-4085-88E4-45B6B303C6EB}" destId="{D482AD53-D429-AA48-8C01-A5DBBB2892E0}" srcOrd="0" destOrd="0" presId="urn:microsoft.com/office/officeart/2005/8/layout/vList2"/>
    <dgm:cxn modelId="{72611735-603C-694E-93AC-5C0E75AF42B4}" type="presOf" srcId="{0078CAD2-FC29-4A98-B3F4-7BD692DCBC9B}" destId="{CCFBF3C8-AC12-E041-B16B-29E1337FCA72}" srcOrd="0" destOrd="0" presId="urn:microsoft.com/office/officeart/2005/8/layout/vList2"/>
    <dgm:cxn modelId="{A7608544-73B4-433D-9DFF-F4E87E55B1AE}" srcId="{8EF449F6-ACC9-4960-9785-12044DC8D0F8}" destId="{D6F3242F-F611-4939-8397-EA061C806394}" srcOrd="0" destOrd="0" parTransId="{A6859585-9D76-4D1E-BC74-AA2588727358}" sibTransId="{9049E192-C055-44D8-A8E8-2C55212240D7}"/>
    <dgm:cxn modelId="{E1944B45-EF49-7B4B-AF00-1E10D5C9A81E}" type="presOf" srcId="{EFBF1A83-FDBE-4C0E-A955-835CC3D6034F}" destId="{4EC2D18F-391A-2443-8A0A-DDA70A4A4E86}" srcOrd="0" destOrd="0" presId="urn:microsoft.com/office/officeart/2005/8/layout/vList2"/>
    <dgm:cxn modelId="{47ED305E-A79C-4062-9868-B9B4F99084EA}" srcId="{8EF449F6-ACC9-4960-9785-12044DC8D0F8}" destId="{E7041C11-B801-4085-88E4-45B6B303C6EB}" srcOrd="1" destOrd="0" parTransId="{3571431C-D5FF-437F-9ABA-FF0E555946BC}" sibTransId="{D6364F09-E31E-412F-B88E-6C7BAA927837}"/>
    <dgm:cxn modelId="{4ADE6176-04B0-4470-804B-F3BE298EA8B0}" srcId="{8EF449F6-ACC9-4960-9785-12044DC8D0F8}" destId="{C08E5C82-256B-49F2-A7C7-EB5392B77526}" srcOrd="3" destOrd="0" parTransId="{93A2C56E-1056-4A95-BD78-8551DD6A01EC}" sibTransId="{11013849-1445-416A-9D5F-01EB842EB24C}"/>
    <dgm:cxn modelId="{7AD843BA-2075-FE4C-8F34-B6D839625420}" type="presOf" srcId="{C08E5C82-256B-49F2-A7C7-EB5392B77526}" destId="{E68BA6F1-7BA5-AB43-9500-3626977F8889}" srcOrd="0" destOrd="0" presId="urn:microsoft.com/office/officeart/2005/8/layout/vList2"/>
    <dgm:cxn modelId="{DD925BDF-1245-EA42-B117-03B6011935BB}" type="presOf" srcId="{8EF449F6-ACC9-4960-9785-12044DC8D0F8}" destId="{FF8B659A-244F-344A-A01D-8CD0AF429C74}" srcOrd="0" destOrd="0" presId="urn:microsoft.com/office/officeart/2005/8/layout/vList2"/>
    <dgm:cxn modelId="{9B434FE4-F306-4080-AB41-8230AB853C7F}" srcId="{8EF449F6-ACC9-4960-9785-12044DC8D0F8}" destId="{EFBF1A83-FDBE-4C0E-A955-835CC3D6034F}" srcOrd="2" destOrd="0" parTransId="{87BC279A-5335-449B-B57F-3B24DD482B27}" sibTransId="{A2C59889-746C-4500-BFBB-352AEE59C41D}"/>
    <dgm:cxn modelId="{5EC131ED-6F0E-3749-95CB-585900CA695E}" type="presOf" srcId="{D6F3242F-F611-4939-8397-EA061C806394}" destId="{61BAED26-E53D-084D-8DC3-29B025777298}" srcOrd="0" destOrd="0" presId="urn:microsoft.com/office/officeart/2005/8/layout/vList2"/>
    <dgm:cxn modelId="{D2622EA5-DDF5-0647-AF7E-6E7AD3B4EBDC}" type="presParOf" srcId="{FF8B659A-244F-344A-A01D-8CD0AF429C74}" destId="{61BAED26-E53D-084D-8DC3-29B025777298}" srcOrd="0" destOrd="0" presId="urn:microsoft.com/office/officeart/2005/8/layout/vList2"/>
    <dgm:cxn modelId="{9FE8EDBB-642D-A64C-A741-06B9D7328B39}" type="presParOf" srcId="{FF8B659A-244F-344A-A01D-8CD0AF429C74}" destId="{5C9D1745-5E1C-6E4C-A250-CC6D71166487}" srcOrd="1" destOrd="0" presId="urn:microsoft.com/office/officeart/2005/8/layout/vList2"/>
    <dgm:cxn modelId="{677AA4A6-BC0C-6F4D-8DCB-5062CE64C511}" type="presParOf" srcId="{FF8B659A-244F-344A-A01D-8CD0AF429C74}" destId="{D482AD53-D429-AA48-8C01-A5DBBB2892E0}" srcOrd="2" destOrd="0" presId="urn:microsoft.com/office/officeart/2005/8/layout/vList2"/>
    <dgm:cxn modelId="{8F2C72FF-E596-654B-BFE0-CE871A9CC594}" type="presParOf" srcId="{FF8B659A-244F-344A-A01D-8CD0AF429C74}" destId="{18318FDA-B786-D74F-9CB9-B063E2F77907}" srcOrd="3" destOrd="0" presId="urn:microsoft.com/office/officeart/2005/8/layout/vList2"/>
    <dgm:cxn modelId="{D88C7AE8-1C39-B34F-8F92-85B8D746A034}" type="presParOf" srcId="{FF8B659A-244F-344A-A01D-8CD0AF429C74}" destId="{4EC2D18F-391A-2443-8A0A-DDA70A4A4E86}" srcOrd="4" destOrd="0" presId="urn:microsoft.com/office/officeart/2005/8/layout/vList2"/>
    <dgm:cxn modelId="{0913F1FC-E6FF-194E-9EFD-C8C7B1514877}" type="presParOf" srcId="{FF8B659A-244F-344A-A01D-8CD0AF429C74}" destId="{E4639091-2642-A94B-804D-844DB9A07B6D}" srcOrd="5" destOrd="0" presId="urn:microsoft.com/office/officeart/2005/8/layout/vList2"/>
    <dgm:cxn modelId="{42D21D2E-C87E-F944-B673-D1E9C4E50DFD}" type="presParOf" srcId="{FF8B659A-244F-344A-A01D-8CD0AF429C74}" destId="{E68BA6F1-7BA5-AB43-9500-3626977F8889}" srcOrd="6" destOrd="0" presId="urn:microsoft.com/office/officeart/2005/8/layout/vList2"/>
    <dgm:cxn modelId="{0EDADEFD-5800-E943-B145-59D41D344221}" type="presParOf" srcId="{FF8B659A-244F-344A-A01D-8CD0AF429C74}" destId="{3107737F-E05F-5A4F-91C6-A40B0D2FD924}" srcOrd="7" destOrd="0" presId="urn:microsoft.com/office/officeart/2005/8/layout/vList2"/>
    <dgm:cxn modelId="{2112CF50-52FF-324C-98A4-8430A5501E51}" type="presParOf" srcId="{FF8B659A-244F-344A-A01D-8CD0AF429C74}" destId="{CCFBF3C8-AC12-E041-B16B-29E1337FCA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89C5-7256-E744-AC53-AB5FB1032CBD}">
      <dsp:nvSpPr>
        <dsp:cNvPr id="0" name=""/>
        <dsp:cNvSpPr/>
      </dsp:nvSpPr>
      <dsp:spPr>
        <a:xfrm>
          <a:off x="0" y="50523"/>
          <a:ext cx="5210615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Introduction:</a:t>
          </a:r>
          <a:endParaRPr lang="en-US" sz="3100" kern="1200" dirty="0"/>
        </a:p>
      </dsp:txBody>
      <dsp:txXfrm>
        <a:off x="34526" y="85049"/>
        <a:ext cx="5141563" cy="638212"/>
      </dsp:txXfrm>
    </dsp:sp>
    <dsp:sp modelId="{3C8201B1-B3AB-FB4A-8AEB-F647B93C2875}">
      <dsp:nvSpPr>
        <dsp:cNvPr id="0" name=""/>
        <dsp:cNvSpPr/>
      </dsp:nvSpPr>
      <dsp:spPr>
        <a:xfrm>
          <a:off x="0" y="757788"/>
          <a:ext cx="5210615" cy="397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3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Google Play Store, formerly known as the Android Market, has evolved significantly since its inception in 2008.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It offers over 3.5 million apps and a wide range of content, including books, movies, and games, making it the go-to digital distribution service for Android app developers and users.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Google Play has earned consumer trust through its robust security protocols.</a:t>
          </a:r>
        </a:p>
      </dsp:txBody>
      <dsp:txXfrm>
        <a:off x="0" y="757788"/>
        <a:ext cx="5210615" cy="3978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30810-8075-0141-8250-2E3A0814FC63}">
      <dsp:nvSpPr>
        <dsp:cNvPr id="0" name=""/>
        <dsp:cNvSpPr/>
      </dsp:nvSpPr>
      <dsp:spPr>
        <a:xfrm>
          <a:off x="0" y="68658"/>
          <a:ext cx="5210615" cy="6709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1" kern="1200" dirty="0"/>
            <a:t>Marketing Apps on Google Play</a:t>
          </a:r>
          <a:r>
            <a:rPr lang="en-US" sz="2900" b="1" kern="1200" dirty="0"/>
            <a:t>:</a:t>
          </a:r>
          <a:endParaRPr lang="en-US" sz="2900" kern="1200" dirty="0"/>
        </a:p>
      </dsp:txBody>
      <dsp:txXfrm>
        <a:off x="32755" y="101413"/>
        <a:ext cx="5145105" cy="605484"/>
      </dsp:txXfrm>
    </dsp:sp>
    <dsp:sp modelId="{91F1B1A3-E2D8-E144-9A2E-FD5628D5832B}">
      <dsp:nvSpPr>
        <dsp:cNvPr id="0" name=""/>
        <dsp:cNvSpPr/>
      </dsp:nvSpPr>
      <dsp:spPr>
        <a:xfrm>
          <a:off x="0" y="739653"/>
          <a:ext cx="5210615" cy="397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3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While Google Play provides easy app distribution for developers, marketing is crucial for increasing app reach and downloads.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Success of an app is not solely dependent on optimization, but also on user experience, ratings, and reviews.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Google Play has a star-based rating system with 5 stars being the highest, and ratings play a significant role in users' decision-making process.</a:t>
          </a:r>
        </a:p>
      </dsp:txBody>
      <dsp:txXfrm>
        <a:off x="0" y="739653"/>
        <a:ext cx="5210615" cy="3978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B5BE0-E2F4-6B40-9F4A-4BEBB72D366B}">
      <dsp:nvSpPr>
        <dsp:cNvPr id="0" name=""/>
        <dsp:cNvSpPr/>
      </dsp:nvSpPr>
      <dsp:spPr>
        <a:xfrm>
          <a:off x="0" y="12635"/>
          <a:ext cx="5210615" cy="616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/>
            <a:t>Importance of Ratings and Reviews</a:t>
          </a:r>
          <a:r>
            <a:rPr lang="en-US" sz="2700" b="1" kern="1200" dirty="0"/>
            <a:t>:</a:t>
          </a:r>
          <a:endParaRPr lang="en-US" sz="2700" kern="1200" dirty="0"/>
        </a:p>
      </dsp:txBody>
      <dsp:txXfrm>
        <a:off x="30099" y="42734"/>
        <a:ext cx="5150417" cy="556391"/>
      </dsp:txXfrm>
    </dsp:sp>
    <dsp:sp modelId="{2AF92F05-0CE3-BD4A-A725-DD4393482EF2}">
      <dsp:nvSpPr>
        <dsp:cNvPr id="0" name=""/>
        <dsp:cNvSpPr/>
      </dsp:nvSpPr>
      <dsp:spPr>
        <a:xfrm>
          <a:off x="0" y="680365"/>
          <a:ext cx="5210615" cy="404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43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Ratings and reviews on Google Play are critical for users' decision-making process.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Users often make quick decisions based on the rating and the number of ratings an app has.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Positive ratings and reviews can significantly impact an app's visibility and attract more downloads.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User experience and ratings help potential consumers determine whether or not to install an app.</a:t>
          </a:r>
        </a:p>
      </dsp:txBody>
      <dsp:txXfrm>
        <a:off x="0" y="680365"/>
        <a:ext cx="5210615" cy="4042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AED26-E53D-084D-8DC3-29B025777298}">
      <dsp:nvSpPr>
        <dsp:cNvPr id="0" name=""/>
        <dsp:cNvSpPr/>
      </dsp:nvSpPr>
      <dsp:spPr>
        <a:xfrm>
          <a:off x="0" y="923"/>
          <a:ext cx="5343082" cy="10142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objective of the project was to assess the rating of applications on the Google Play Store using various predictors such as Category, Price, Content Rating, etc.</a:t>
          </a:r>
        </a:p>
      </dsp:txBody>
      <dsp:txXfrm>
        <a:off x="49510" y="50433"/>
        <a:ext cx="5244062" cy="915189"/>
      </dsp:txXfrm>
    </dsp:sp>
    <dsp:sp modelId="{D482AD53-D429-AA48-8C01-A5DBBB2892E0}">
      <dsp:nvSpPr>
        <dsp:cNvPr id="0" name=""/>
        <dsp:cNvSpPr/>
      </dsp:nvSpPr>
      <dsp:spPr>
        <a:xfrm>
          <a:off x="0" y="1027310"/>
          <a:ext cx="5343082" cy="10142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Identifying the factors that influence app ratings is crucial for app developers to enhance incentives for highly rated apps and avoid penalties for low-rated apps.</a:t>
          </a:r>
        </a:p>
      </dsp:txBody>
      <dsp:txXfrm>
        <a:off x="49510" y="1076820"/>
        <a:ext cx="5244062" cy="915189"/>
      </dsp:txXfrm>
    </dsp:sp>
    <dsp:sp modelId="{4EC2D18F-391A-2443-8A0A-DDA70A4A4E86}">
      <dsp:nvSpPr>
        <dsp:cNvPr id="0" name=""/>
        <dsp:cNvSpPr/>
      </dsp:nvSpPr>
      <dsp:spPr>
        <a:xfrm>
          <a:off x="0" y="2053698"/>
          <a:ext cx="5343082" cy="10142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knowledge can help developers focus on improving user engagement and ratings, leading to better app performance in the market.</a:t>
          </a:r>
        </a:p>
      </dsp:txBody>
      <dsp:txXfrm>
        <a:off x="49510" y="2103208"/>
        <a:ext cx="5244062" cy="915189"/>
      </dsp:txXfrm>
    </dsp:sp>
    <dsp:sp modelId="{E68BA6F1-7BA5-AB43-9500-3626977F8889}">
      <dsp:nvSpPr>
        <dsp:cNvPr id="0" name=""/>
        <dsp:cNvSpPr/>
      </dsp:nvSpPr>
      <dsp:spPr>
        <a:xfrm>
          <a:off x="0" y="3080085"/>
          <a:ext cx="5343082" cy="10142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Among the models evaluated, the Random Forest Regressor exhibited the lowest RMSE (Root Mean Squared Error) compared to other models, indicating superior performance.</a:t>
          </a:r>
        </a:p>
      </dsp:txBody>
      <dsp:txXfrm>
        <a:off x="49510" y="3129595"/>
        <a:ext cx="5244062" cy="915189"/>
      </dsp:txXfrm>
    </dsp:sp>
    <dsp:sp modelId="{CCFBF3C8-AC12-E041-B16B-29E1337FCA72}">
      <dsp:nvSpPr>
        <dsp:cNvPr id="0" name=""/>
        <dsp:cNvSpPr/>
      </dsp:nvSpPr>
      <dsp:spPr>
        <a:xfrm>
          <a:off x="0" y="4106473"/>
          <a:ext cx="5343082" cy="101420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Therefore, the Random Forest Regressor is recommended as the ideal model for detecting the rating of applications on the Google Play Store.</a:t>
          </a:r>
        </a:p>
      </dsp:txBody>
      <dsp:txXfrm>
        <a:off x="49510" y="4155983"/>
        <a:ext cx="5244062" cy="915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91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3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taghredsalah199/google-playstore-regression-model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EA1B2-5903-EE44-8C1A-B60D3451F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Google Play Store Rating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51D24-2901-1C47-8277-D054DF5F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679" y="4876803"/>
            <a:ext cx="4055042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Mining - IE 7275 (Spring 2023)</a:t>
            </a:r>
          </a:p>
          <a:p>
            <a:r>
              <a:rPr lang="en-US"/>
              <a:t>Prof. Xuemin</a:t>
            </a:r>
          </a:p>
          <a:p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823D0EF-B2B7-F146-8DBE-6546A295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914" y="2597720"/>
            <a:ext cx="4750173" cy="166256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F1BF8F10-DE33-4745-A9B8-3242E9E84642}"/>
              </a:ext>
            </a:extLst>
          </p:cNvPr>
          <p:cNvSpPr txBox="1">
            <a:spLocks/>
          </p:cNvSpPr>
          <p:nvPr/>
        </p:nvSpPr>
        <p:spPr>
          <a:xfrm>
            <a:off x="7262650" y="4429919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 5:</a:t>
            </a:r>
          </a:p>
          <a:p>
            <a:pPr algn="l"/>
            <a:r>
              <a:rPr lang="en-US" dirty="0"/>
              <a:t>Sindhu Swaroop</a:t>
            </a:r>
          </a:p>
          <a:p>
            <a:pPr algn="l"/>
            <a:r>
              <a:rPr lang="en-US" dirty="0"/>
              <a:t>Niraj Sai Prasad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6F4C4-52D4-A345-82E3-A5989EBA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270" y="1188720"/>
            <a:ext cx="7512147" cy="1955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and Visualization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1463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706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5 app categories based on no. of installations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FF21106-7545-3A41-9EE8-1E0625E303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26621"/>
            <a:ext cx="5558790" cy="340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13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1739-8D4E-7343-AED7-53264E83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30" y="746760"/>
            <a:ext cx="10721340" cy="1288489"/>
          </a:xfrm>
        </p:spPr>
        <p:txBody>
          <a:bodyPr>
            <a:normAutofit/>
          </a:bodyPr>
          <a:lstStyle/>
          <a:p>
            <a:pPr algn="ctr"/>
            <a:r>
              <a:rPr lang="en-US" sz="25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5 Highest Rated Apps based on </a:t>
            </a:r>
            <a:br>
              <a:rPr lang="en-US" sz="25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No. of Reviews</a:t>
            </a:r>
            <a:endParaRPr lang="en-US" sz="2500" dirty="0"/>
          </a:p>
        </p:txBody>
      </p:sp>
      <p:pic>
        <p:nvPicPr>
          <p:cNvPr id="4" name="Content Placeholder 3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AD9F482-0F9B-3146-8856-A511CF0F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3092450"/>
            <a:ext cx="9474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2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106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 Categories ordered by Number of Reviews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5A4AF0A6-8C4C-2241-9092-1BB197D7E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122" y="1092666"/>
            <a:ext cx="5439657" cy="46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03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4" name="Rectangle 722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26" name="Group 7225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7227" name="Rectangle 7226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28" name="Straight Connector 7227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9" name="Straight Connector 7228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231" name="Rectangle 723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3" name="Rectangle 7232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897257"/>
            <a:ext cx="11887200" cy="38045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A6C8A-ED06-CA48-ACCA-C655DDE9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25" y="3416501"/>
            <a:ext cx="10142275" cy="1080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 distribution of ratings, </a:t>
            </a:r>
            <a:b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 sizes and app prices</a:t>
            </a:r>
          </a:p>
        </p:txBody>
      </p:sp>
      <p:pic>
        <p:nvPicPr>
          <p:cNvPr id="31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FA4069EA-2751-D244-991D-BF0FEC675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r="-3" b="-3"/>
          <a:stretch/>
        </p:blipFill>
        <p:spPr bwMode="auto">
          <a:xfrm>
            <a:off x="-6092" y="128"/>
            <a:ext cx="4060502" cy="27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DCDADDBD-68D8-6746-85F3-869FE597D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" r="3" b="3"/>
          <a:stretch/>
        </p:blipFill>
        <p:spPr bwMode="auto">
          <a:xfrm>
            <a:off x="4054236" y="10"/>
            <a:ext cx="4084285" cy="27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hart&#10;&#10;Description automatically generated">
            <a:extLst>
              <a:ext uri="{FF2B5EF4-FFF2-40B4-BE49-F238E27FC236}">
                <a16:creationId xmlns:a16="http://schemas.microsoft.com/office/drawing/2014/main" id="{342AEBBE-8DB5-1D42-A4CF-1ACE42FD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" r="-3" b="1185"/>
          <a:stretch/>
        </p:blipFill>
        <p:spPr bwMode="auto">
          <a:xfrm>
            <a:off x="8131860" y="10"/>
            <a:ext cx="4060502" cy="27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35" name="Group 7234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71488" y="4942824"/>
            <a:ext cx="867485" cy="115439"/>
            <a:chOff x="8910933" y="1861308"/>
            <a:chExt cx="867485" cy="115439"/>
          </a:xfrm>
        </p:grpSpPr>
        <p:sp>
          <p:nvSpPr>
            <p:cNvPr id="7277" name="Rectangle 7235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37" name="Straight Connector 7236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8" name="Straight Connector 7237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31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6" name="Rectangle 1025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7" name="Group 1026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278" name="Rectangle 1026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264" name="Straight Connector 1026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5" name="Straight Connector 1026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9" name="Rectangle 10266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1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FDF698E6-974A-1D48-994F-95BF24511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2"/>
          <a:stretch/>
        </p:blipFill>
        <p:spPr bwMode="auto">
          <a:xfrm>
            <a:off x="-1" y="10"/>
            <a:ext cx="12192000" cy="68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0" name="Rectangle 10268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Ratings vs. Number of Reviews</a:t>
            </a:r>
          </a:p>
        </p:txBody>
      </p:sp>
      <p:grpSp>
        <p:nvGrpSpPr>
          <p:cNvPr id="10281" name="Group 10270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10282" name="Rectangle 10271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273" name="Straight Connector 10272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4" name="Straight Connector 10273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64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MEDIAN RATINGS OF ALL APP CATEGORIES</a:t>
            </a:r>
            <a:b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400" kern="1200" cap="all" spc="39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49B156C9-2EFE-144F-A2A0-EB86EF30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010927"/>
            <a:ext cx="5558790" cy="48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44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4" name="Rectangle 15403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06" name="Group 15405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5407" name="Rectangle 15406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408" name="Straight Connector 15407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9" name="Straight Connector 15408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411" name="Rectangle 1541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5 Most Reviewed App Categories based on Content Rating</a:t>
            </a: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C2ED650A-E5F6-2F4E-8658-8AA8ECC1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122" y="1589035"/>
            <a:ext cx="5439657" cy="36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15" name="Group 1541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15416" name="Rectangle 1541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17" name="Straight Connector 1541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8" name="Straight Connector 1541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86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Population pyramid of App Categories by Type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43094-C2F8-CD4F-90D1-91EDA5BDF729}"/>
              </a:ext>
            </a:extLst>
          </p:cNvPr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6002775-C526-5941-93CB-89FE3163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495" y="1174342"/>
            <a:ext cx="6858505" cy="4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0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6" name="Rectangle 1847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78" name="Group 1847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8479" name="Rectangle 1847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480" name="Straight Connector 1847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1" name="Straight Connector 1848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483" name="Rectangle 1848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5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679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119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 Sizes vs. Installs</a:t>
            </a:r>
          </a:p>
        </p:txBody>
      </p:sp>
      <p:pic>
        <p:nvPicPr>
          <p:cNvPr id="18433" name="Picture 1">
            <a:extLst>
              <a:ext uri="{FF2B5EF4-FFF2-40B4-BE49-F238E27FC236}">
                <a16:creationId xmlns:a16="http://schemas.microsoft.com/office/drawing/2014/main" id="{D2D26F48-0076-8D47-8207-D217852F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122" y="1589035"/>
            <a:ext cx="5439657" cy="36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87" name="Group 18486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71114"/>
            <a:ext cx="867485" cy="115439"/>
            <a:chOff x="8910933" y="1861308"/>
            <a:chExt cx="867485" cy="115439"/>
          </a:xfrm>
        </p:grpSpPr>
        <p:sp>
          <p:nvSpPr>
            <p:cNvPr id="18488" name="Rectangle 18487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89" name="Straight Connector 18488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0" name="Straight Connector 18489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17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054E9-9D45-3042-A0FD-B393BAA5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Setting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57F2B9-8DD7-3746-D5C5-D52D09899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906319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13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1946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64" name="Group 1946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9465" name="Rectangle 1946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466" name="Straight Connector 1946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7" name="Straight Connector 1946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469" name="Rectangle 1946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473" name="Group 1947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9474" name="Rectangle 1947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75" name="Straight Connector 1947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6" name="Straight Connector 1947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D467257F-CF68-5E4B-A18C-73165E25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55338"/>
            <a:ext cx="5558790" cy="494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D43094-C2F8-CD4F-90D1-91EDA5BDF729}"/>
              </a:ext>
            </a:extLst>
          </p:cNvPr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037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20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731383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9B0DE-89C5-D746-98D3-88F4B139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26" y="723901"/>
            <a:ext cx="5465148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 Mining Models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6067-AEA2-3E4F-A2DB-F9C4AA69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26" y="2732545"/>
            <a:ext cx="5465149" cy="323282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Since this is a prediction problem, we have trained our data on the following models: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Baseline Linear Regression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KNN Regressor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SVM Regressor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Neural Nets MLP (Multi-layer Perceptron) Regressor</a:t>
            </a:r>
          </a:p>
        </p:txBody>
      </p:sp>
      <p:pic>
        <p:nvPicPr>
          <p:cNvPr id="22" name="Picture 4" descr="White bulbs with a yellow one standing out">
            <a:extLst>
              <a:ext uri="{FF2B5EF4-FFF2-40B4-BE49-F238E27FC236}">
                <a16:creationId xmlns:a16="http://schemas.microsoft.com/office/drawing/2014/main" id="{A5928005-322E-C8F5-E1BE-3ED68DE3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815" r="35685" b="-1"/>
          <a:stretch/>
        </p:blipFill>
        <p:spPr>
          <a:xfrm>
            <a:off x="7620000" y="10"/>
            <a:ext cx="457200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76258" y="2320171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9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1E09-DAB6-DD45-9C26-1AE08F0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1D08-27C4-0845-AC1E-42D82356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Approach: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Parameters – 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 err="1"/>
              <a:t>fit_intercept</a:t>
            </a:r>
            <a:r>
              <a:rPr lang="en-US" sz="1400" dirty="0"/>
              <a:t> = True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normalize = False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 err="1"/>
              <a:t>copy_x</a:t>
            </a:r>
            <a:r>
              <a:rPr lang="en-US" sz="1400" dirty="0"/>
              <a:t> = True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Results: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MSE – 0.28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RMSE – 0.53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AED5AA6-AA4A-1E41-9778-FF66F0C035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05500" y="1563866"/>
            <a:ext cx="5715000" cy="381476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40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1E09-DAB6-DD45-9C26-1AE08F0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KNN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1D08-27C4-0845-AC1E-42D82356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965" y="2884394"/>
            <a:ext cx="3766670" cy="32497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Approach: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Standardization Applied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GridSearchCV</a:t>
            </a:r>
            <a:r>
              <a:rPr lang="en-US" sz="1400" dirty="0"/>
              <a:t>() to find best </a:t>
            </a:r>
            <a:r>
              <a:rPr lang="en-US" sz="1400" dirty="0" err="1"/>
              <a:t>parametrs</a:t>
            </a:r>
            <a:endParaRPr lang="en-US" sz="1400" dirty="0"/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No. of Neighbors: 19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Metric: Manhattan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Results: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MSE – 0.28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RMSE – 0.53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64DE0C3-B054-E747-949F-78A2C262C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685024"/>
            <a:ext cx="5372100" cy="35724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229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1E09-DAB6-DD45-9C26-1AE08F0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SVM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1D08-27C4-0845-AC1E-42D82356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4"/>
            <a:ext cx="3862062" cy="29732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Approach: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Standardization Applied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GridSearchCV</a:t>
            </a:r>
            <a:r>
              <a:rPr lang="en-US" sz="1400" dirty="0"/>
              <a:t>() to find best </a:t>
            </a:r>
            <a:r>
              <a:rPr lang="en-US" sz="1400" dirty="0" err="1"/>
              <a:t>parametrs</a:t>
            </a:r>
            <a:r>
              <a:rPr lang="en-US" sz="1400" dirty="0"/>
              <a:t>: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C = 10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gamma = 1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kernel = ‘</a:t>
            </a:r>
            <a:r>
              <a:rPr lang="en-US" sz="1400" dirty="0" err="1"/>
              <a:t>rbf</a:t>
            </a:r>
            <a:r>
              <a:rPr lang="en-US" sz="1400" dirty="0"/>
              <a:t>’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Results: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MSE – 0.28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RMSE – 0.53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FFB7F42-3A36-1140-B76B-1A9FA7C59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556723"/>
            <a:ext cx="5715000" cy="382904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34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1E09-DAB6-DD45-9C26-1AE08F0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1D08-27C4-0845-AC1E-42D82356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965" y="2884394"/>
            <a:ext cx="3766670" cy="281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Approach: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GridSearchCV</a:t>
            </a:r>
            <a:r>
              <a:rPr lang="en-US" sz="1400" dirty="0"/>
              <a:t>() to find best </a:t>
            </a:r>
            <a:r>
              <a:rPr lang="en-US" sz="1400" dirty="0" err="1"/>
              <a:t>parametrs</a:t>
            </a:r>
            <a:endParaRPr lang="en-US" sz="1400" dirty="0"/>
          </a:p>
          <a:p>
            <a:pPr marL="560070" lvl="1" indent="-285750">
              <a:lnSpc>
                <a:spcPct val="100000"/>
              </a:lnSpc>
            </a:pPr>
            <a:r>
              <a:rPr lang="en-US" sz="1400" dirty="0" err="1"/>
              <a:t>n_estimators</a:t>
            </a:r>
            <a:r>
              <a:rPr lang="en-US" sz="1400" dirty="0"/>
              <a:t>=44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400" dirty="0" err="1"/>
              <a:t>max_features</a:t>
            </a:r>
            <a:r>
              <a:rPr lang="en-US" sz="1400" dirty="0"/>
              <a:t>='auto’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400" dirty="0" err="1"/>
              <a:t>max_depth</a:t>
            </a:r>
            <a:r>
              <a:rPr lang="en-US" sz="1400" dirty="0"/>
              <a:t>=9</a:t>
            </a:r>
          </a:p>
          <a:p>
            <a:pPr marL="560070" lvl="1" indent="-285750">
              <a:lnSpc>
                <a:spcPct val="100000"/>
              </a:lnSpc>
            </a:pPr>
            <a:r>
              <a:rPr lang="en-US" sz="1400" dirty="0" err="1"/>
              <a:t>Random_state</a:t>
            </a:r>
            <a:r>
              <a:rPr lang="en-US" sz="1400" dirty="0"/>
              <a:t>=300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Results:</a:t>
            </a:r>
            <a:endParaRPr lang="en-US" sz="1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MSE – 0.24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RMSE – 0.49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A750552-EAA2-1F48-827E-513D848A54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685024"/>
            <a:ext cx="5372100" cy="357244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02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3C6B9-8792-7F4C-9884-BF094B90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RF Model Accuracy Improvement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4C2C-C711-4141-8ACE-1A3FD8F4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r>
              <a:rPr lang="en-US" dirty="0"/>
              <a:t>We performed gradient booster regression to try and improve the accuracy for RF, but the improvement was very slight in the order of ~ 10</a:t>
            </a:r>
            <a:r>
              <a:rPr lang="en-US" baseline="30000" dirty="0"/>
              <a:t>-4</a:t>
            </a:r>
          </a:p>
        </p:txBody>
      </p:sp>
      <p:pic>
        <p:nvPicPr>
          <p:cNvPr id="7" name="Graphic 6" descr="Downward trend">
            <a:extLst>
              <a:ext uri="{FF2B5EF4-FFF2-40B4-BE49-F238E27FC236}">
                <a16:creationId xmlns:a16="http://schemas.microsoft.com/office/drawing/2014/main" id="{D1D2ECA1-DFA7-9936-EBC3-DAB27AFC0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5653" y="723900"/>
            <a:ext cx="5494694" cy="54946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367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1E09-DAB6-DD45-9C26-1AE08F0D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MLP Regressor (Neural Nets)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1D08-27C4-0845-AC1E-42D82356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4"/>
            <a:ext cx="3862062" cy="30864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Approach: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Standardization Applied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</a:t>
            </a:r>
            <a:r>
              <a:rPr lang="en-US" sz="1400" dirty="0" err="1"/>
              <a:t>GridSearchCV</a:t>
            </a:r>
            <a:r>
              <a:rPr lang="en-US" sz="1400" dirty="0"/>
              <a:t>() to find best </a:t>
            </a:r>
            <a:r>
              <a:rPr lang="en-US" sz="1400" dirty="0" err="1"/>
              <a:t>parametrs</a:t>
            </a:r>
            <a:r>
              <a:rPr lang="en-US" sz="1400" dirty="0"/>
              <a:t>: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/>
              <a:t>activation = tanh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 err="1"/>
              <a:t>hidden_layer_sizes</a:t>
            </a:r>
            <a:r>
              <a:rPr lang="en-US" sz="1400" dirty="0"/>
              <a:t> = (50, 100, 50)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 err="1"/>
              <a:t>max_iter</a:t>
            </a:r>
            <a:r>
              <a:rPr lang="en-US" sz="1400" dirty="0"/>
              <a:t> = 5000</a:t>
            </a:r>
          </a:p>
          <a:p>
            <a:pPr marL="617220" lvl="1" indent="-342900">
              <a:lnSpc>
                <a:spcPct val="100000"/>
              </a:lnSpc>
            </a:pPr>
            <a:r>
              <a:rPr lang="en-US" sz="1400" dirty="0" err="1"/>
              <a:t>n_iter_no_change</a:t>
            </a:r>
            <a:r>
              <a:rPr lang="en-US" sz="1400" dirty="0"/>
              <a:t> = 200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Results: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MSE – 0.27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RMSE – 52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AE6990C-55DA-3344-900E-7E5FA0BAFB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292402"/>
            <a:ext cx="5715000" cy="43576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956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07DC72-353B-AA47-9746-38B04D0B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Performance 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86D19D-1D5C-6B4D-983F-8E2C64A1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94174"/>
              </p:ext>
            </p:extLst>
          </p:nvPr>
        </p:nvGraphicFramePr>
        <p:xfrm>
          <a:off x="723899" y="797154"/>
          <a:ext cx="5552662" cy="527032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91239">
                  <a:extLst>
                    <a:ext uri="{9D8B030D-6E8A-4147-A177-3AD203B41FA5}">
                      <a16:colId xmlns:a16="http://schemas.microsoft.com/office/drawing/2014/main" val="2833291785"/>
                    </a:ext>
                  </a:extLst>
                </a:gridCol>
                <a:gridCol w="1362329">
                  <a:extLst>
                    <a:ext uri="{9D8B030D-6E8A-4147-A177-3AD203B41FA5}">
                      <a16:colId xmlns:a16="http://schemas.microsoft.com/office/drawing/2014/main" val="1006076987"/>
                    </a:ext>
                  </a:extLst>
                </a:gridCol>
                <a:gridCol w="1099094">
                  <a:extLst>
                    <a:ext uri="{9D8B030D-6E8A-4147-A177-3AD203B41FA5}">
                      <a16:colId xmlns:a16="http://schemas.microsoft.com/office/drawing/2014/main" val="2153826298"/>
                    </a:ext>
                  </a:extLst>
                </a:gridCol>
              </a:tblGrid>
              <a:tr h="75929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2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cap="none" spc="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  <a:endParaRPr lang="en-US" sz="2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cap="none" spc="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  <a:endParaRPr lang="en-US" sz="2500" b="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564743"/>
                  </a:ext>
                </a:extLst>
              </a:tr>
              <a:tr h="75929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Linear Regressor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790975"/>
                  </a:ext>
                </a:extLst>
              </a:tr>
              <a:tr h="69884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KNN Regressor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15622"/>
                  </a:ext>
                </a:extLst>
              </a:tr>
              <a:tr h="75929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SVM Regressor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725805"/>
                  </a:ext>
                </a:extLst>
              </a:tr>
              <a:tr h="108440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 dirty="0">
                          <a:solidFill>
                            <a:schemeClr val="tx1"/>
                          </a:solidFill>
                          <a:effectLst/>
                        </a:rPr>
                        <a:t>Random Forest Regressor</a:t>
                      </a:r>
                      <a:endParaRPr lang="en-US" sz="2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0.49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0.24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1926"/>
                  </a:ext>
                </a:extLst>
              </a:tr>
              <a:tr h="1209197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Neural Networks MLP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sz="2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cap="none" spc="0" dirty="0">
                          <a:solidFill>
                            <a:schemeClr val="tx1"/>
                          </a:solidFill>
                          <a:effectLst/>
                        </a:rPr>
                        <a:t>0.27</a:t>
                      </a:r>
                      <a:endParaRPr lang="en-US" sz="2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998" marR="38998" marT="131033" marB="1310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87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75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4EB6A7F-A330-744C-BDD2-4154CD33D2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" b="126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A3279-817F-834C-BECD-95DB6188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91" y="2633933"/>
            <a:ext cx="8039818" cy="1643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RMSE Score Comparison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1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C23F-DFFC-BB43-9123-5A80D5BB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Setting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D2780-BAB5-B65F-1F6E-198956CF5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44144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009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DB0E6-611A-EA4D-8B53-39B6DBE0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Project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37F0CB-5C04-3AF8-BCCB-0E8343DEC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049467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660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F0662B-4288-9E4F-8D5D-34DDFCEA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BD50-2F80-A44D-8561-860D4C4E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App developers can utilize the findings of this project to optimize their app development strategies and improve the overall rating and performance of their apps on the Google Play Store.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48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41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53" name="Rectangle 42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44E268-8745-5649-9913-68FF6E9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2EE728E-2483-EFEB-6D47-E19B396B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442" y="730526"/>
            <a:ext cx="5403574" cy="54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BC23F-DFFC-BB43-9123-5A80D5BB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1653540"/>
            <a:ext cx="3246119" cy="26080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Problem Setting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313AD5-AA2A-5045-DD82-890B13B3C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404953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0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B411-BB7D-0641-BEF2-6B14159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40AF-2DE5-D04D-BC8B-B4B98734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ratings as an accurate representation of consumer impression on the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Lower-rated applications' impact on search results, reach, and potential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Developer's aim to maximize app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Goal of the project:</a:t>
            </a:r>
            <a:r>
              <a:rPr lang="en-US" dirty="0"/>
              <a:t> Predict overall app rating for gaining user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 of higher-rated apps and apps with more ratings in search algorithm and user trust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supervised machine learning, data mining, and visualization to gain insights into success factors for app installations and user ratings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3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D660D-6DFE-884B-8058-F15EA6C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2633-A7FC-F446-86FE-1C49A76F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974" y="1066799"/>
            <a:ext cx="5172227" cy="469649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800" b="1" dirty="0"/>
              <a:t>Kaggle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https://www.kaggle.com/code/taghredsalah199/google-playstore-regression-model/data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Type: CSV Format</a:t>
            </a: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0A545-2B0A-C247-9CED-C6771882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D4EF-EA6B-094B-AB68-5ED386705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513123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Bembo" panose="02020502050201020203" pitchFamily="18" charset="0"/>
              </a:rPr>
              <a:t>10,841 records, 13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Columns are :</a:t>
            </a:r>
            <a:endParaRPr lang="en-US" sz="1800" dirty="0">
              <a:latin typeface="Bembo" panose="02020502050201020203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Bembo" panose="02020502050201020203" pitchFamily="18" charset="0"/>
              </a:rPr>
              <a:t>	</a:t>
            </a:r>
            <a:r>
              <a:rPr lang="en-US" dirty="0">
                <a:latin typeface="Bembo" panose="02020502050201020203" pitchFamily="18" charset="0"/>
              </a:rPr>
              <a:t>['App', 'Category', 'Rating’, 	'Reviews’,  'Size', 'Installs’, 	'Type', 'Price’, 	'</a:t>
            </a:r>
            <a:r>
              <a:rPr lang="en-US" dirty="0" err="1">
                <a:latin typeface="Bembo" panose="02020502050201020203" pitchFamily="18" charset="0"/>
              </a:rPr>
              <a:t>Content_Rating</a:t>
            </a:r>
            <a:r>
              <a:rPr lang="en-US" dirty="0">
                <a:latin typeface="Bembo" panose="02020502050201020203" pitchFamily="18" charset="0"/>
              </a:rPr>
              <a:t>’,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Bembo" panose="02020502050201020203" pitchFamily="18" charset="0"/>
              </a:rPr>
              <a:t>	'Genres', '</a:t>
            </a:r>
            <a:r>
              <a:rPr lang="en-US" dirty="0" err="1">
                <a:latin typeface="Bembo" panose="02020502050201020203" pitchFamily="18" charset="0"/>
              </a:rPr>
              <a:t>Last_Updated</a:t>
            </a:r>
            <a:r>
              <a:rPr lang="en-US" dirty="0">
                <a:latin typeface="Bembo" panose="02020502050201020203" pitchFamily="18" charset="0"/>
              </a:rPr>
              <a:t>’,	'</a:t>
            </a:r>
            <a:r>
              <a:rPr lang="en-US" dirty="0" err="1">
                <a:latin typeface="Bembo" panose="02020502050201020203" pitchFamily="18" charset="0"/>
              </a:rPr>
              <a:t>Current_Version</a:t>
            </a:r>
            <a:r>
              <a:rPr lang="en-US" dirty="0">
                <a:latin typeface="Bembo" panose="02020502050201020203" pitchFamily="18" charset="0"/>
              </a:rPr>
              <a:t>’,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Bembo" panose="02020502050201020203" pitchFamily="18" charset="0"/>
              </a:rPr>
              <a:t>         	'</a:t>
            </a:r>
            <a:r>
              <a:rPr lang="en-US" dirty="0" err="1">
                <a:latin typeface="Bembo" panose="02020502050201020203" pitchFamily="18" charset="0"/>
              </a:rPr>
              <a:t>Android_Version</a:t>
            </a:r>
            <a:r>
              <a:rPr lang="en-US" dirty="0">
                <a:latin typeface="Bembo" panose="02020502050201020203" pitchFamily="18" charset="0"/>
              </a:rPr>
              <a:t>’]</a:t>
            </a:r>
            <a:br>
              <a:rPr lang="en-US" dirty="0">
                <a:latin typeface="Bembo" panose="02020502050201020203" pitchFamily="18" charset="0"/>
              </a:rPr>
            </a:br>
            <a:endParaRPr lang="en-US" dirty="0">
              <a:latin typeface="Bembo" panose="02020502050201020203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Bembo" panose="02020502050201020203" pitchFamily="18" charset="0"/>
              </a:rPr>
              <a:t>Target Variable: Rating (1-5)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6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A61AC7-2C4D-9E4F-AD17-B206EDF5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Cleaning and Mining Tasks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367D-EEB8-0142-8E5D-C5A541A3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5131235"/>
          </a:xfrm>
        </p:spPr>
        <p:txBody>
          <a:bodyPr anchor="ctr"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nulls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Dropping duplicates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imputation and handling special texts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Converting columns to numeric/float as required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special characters that to avoid confusion:</a:t>
            </a:r>
          </a:p>
          <a:p>
            <a:pPr marL="617220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Replacing ‘$’ in price [‘$200’ to 200]</a:t>
            </a:r>
          </a:p>
          <a:p>
            <a:pPr marL="617220" lvl="1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/>
              <a:t>Replacing ‘M’ and ‘K’ in the app size and using appropriate multiplier [10M to 10000000]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dummies for categorical variables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Finding correlation between columns</a:t>
            </a:r>
          </a:p>
          <a:p>
            <a:pPr marL="61722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A61AC7-2C4D-9E4F-AD17-B206EDF5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367D-EEB8-0142-8E5D-C5A541A3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513123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Genres &amp; Category : There are many unique categories (~10) and genres (&gt;20). Making dummies and training the model with these features resulted in a very low difference of metrics. The training time was more, and cost was more. Hence, we did not use it as predictor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Features like '</a:t>
            </a:r>
            <a:r>
              <a:rPr lang="en-US" dirty="0" err="1"/>
              <a:t>Last_Updated</a:t>
            </a:r>
            <a:r>
              <a:rPr lang="en-US" dirty="0"/>
              <a:t>’,  '</a:t>
            </a:r>
            <a:r>
              <a:rPr lang="en-US" dirty="0" err="1"/>
              <a:t>Current_Version</a:t>
            </a:r>
            <a:r>
              <a:rPr lang="en-US" dirty="0"/>
              <a:t>’ and  '</a:t>
            </a:r>
            <a:r>
              <a:rPr lang="en-US" dirty="0" err="1"/>
              <a:t>Android_Version</a:t>
            </a:r>
            <a:r>
              <a:rPr lang="en-US" dirty="0"/>
              <a:t>’ are not relevant to our analysis, hence we’ve removed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and Price convey the same information, hence we removed Type for our analysis.</a:t>
            </a:r>
          </a:p>
        </p:txBody>
      </p:sp>
    </p:spTree>
    <p:extLst>
      <p:ext uri="{BB962C8B-B14F-4D97-AF65-F5344CB8AC3E}">
        <p14:creationId xmlns:p14="http://schemas.microsoft.com/office/powerpoint/2010/main" val="188188870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1120</Words>
  <Application>Microsoft Macintosh PowerPoint</Application>
  <PresentationFormat>Widescreen</PresentationFormat>
  <Paragraphs>155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Bembo</vt:lpstr>
      <vt:lpstr>Courier New</vt:lpstr>
      <vt:lpstr>Times New Roman</vt:lpstr>
      <vt:lpstr>Wingdings</vt:lpstr>
      <vt:lpstr>AdornVTI</vt:lpstr>
      <vt:lpstr>Google Play Store Rating Prediction</vt:lpstr>
      <vt:lpstr>Problem Setting</vt:lpstr>
      <vt:lpstr>Problem Setting</vt:lpstr>
      <vt:lpstr>Problem Setting</vt:lpstr>
      <vt:lpstr>Problem Definition</vt:lpstr>
      <vt:lpstr>Data Source</vt:lpstr>
      <vt:lpstr>Data Description</vt:lpstr>
      <vt:lpstr>Data Cleaning and Mining Tasks</vt:lpstr>
      <vt:lpstr>Dimensionality Reduction</vt:lpstr>
      <vt:lpstr>Data Exploration and Visualization</vt:lpstr>
      <vt:lpstr>Top 5 app categories based on no. of installations</vt:lpstr>
      <vt:lpstr>Top 5 Highest Rated Apps based on  No. of Reviews</vt:lpstr>
      <vt:lpstr>App Categories ordered by Number of Reviews</vt:lpstr>
      <vt:lpstr>Frequency distribution of ratings,  app sizes and app prices</vt:lpstr>
      <vt:lpstr>Ratings vs. Number of Reviews</vt:lpstr>
      <vt:lpstr>MEDIAN RATINGS OF ALL APP CATEGORIES </vt:lpstr>
      <vt:lpstr>Top 5 Most Reviewed App Categories based on Content Rating</vt:lpstr>
      <vt:lpstr>Population pyramid of App Categories by Type</vt:lpstr>
      <vt:lpstr>App Sizes vs. Installs</vt:lpstr>
      <vt:lpstr>Correlation Matrix</vt:lpstr>
      <vt:lpstr>Data Mining Models and Methods</vt:lpstr>
      <vt:lpstr>Linear Regression</vt:lpstr>
      <vt:lpstr>KNN Regressor</vt:lpstr>
      <vt:lpstr>SVM Regressor</vt:lpstr>
      <vt:lpstr>Random Forest Regressor</vt:lpstr>
      <vt:lpstr>RF Model Accuracy Improvement</vt:lpstr>
      <vt:lpstr>MLP Regressor (Neural Nets)</vt:lpstr>
      <vt:lpstr>Performance Evaluation</vt:lpstr>
      <vt:lpstr>RMSE Score Comparison</vt:lpstr>
      <vt:lpstr>Project Results</vt:lpstr>
      <vt:lpstr>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Rating Prediction</dc:title>
  <dc:creator>Niraj Sai Prasad</dc:creator>
  <cp:lastModifiedBy>Niraj Sai Prasad</cp:lastModifiedBy>
  <cp:revision>14</cp:revision>
  <dcterms:created xsi:type="dcterms:W3CDTF">2023-04-18T15:30:03Z</dcterms:created>
  <dcterms:modified xsi:type="dcterms:W3CDTF">2023-04-19T03:00:27Z</dcterms:modified>
</cp:coreProperties>
</file>