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8288000" cy="10287000"/>
  <p:notesSz cx="6858000" cy="9144000"/>
  <p:embeddedFontLst>
    <p:embeddedFont>
      <p:font typeface="Antonio" panose="020B0604020202020204" charset="0"/>
      <p:regular r:id="rId19"/>
    </p:embeddedFont>
    <p:embeddedFont>
      <p:font typeface="Antonio Bold" panose="020B0604020202020204" charset="0"/>
      <p:regular r:id="rId20"/>
    </p:embeddedFont>
    <p:embeddedFont>
      <p:font typeface="Antonio Ultra-Bold" panose="020B0604020202020204" charset="0"/>
      <p:regular r:id="rId21"/>
    </p:embeddedFont>
    <p:embeddedFont>
      <p:font typeface="Arial Nova" panose="020B0504020202020204" pitchFamily="34" charset="0"/>
      <p:regular r:id="rId22"/>
    </p:embeddedFont>
    <p:embeddedFont>
      <p:font typeface="Arial Nova Bold" panose="020B0804020202020204" charset="0"/>
      <p:regular r:id="rId23"/>
    </p:embeddedFont>
    <p:embeddedFont>
      <p:font typeface="Arial Nova Light" panose="020B0304020202020204" pitchFamily="34" charset="0"/>
      <p:regular r:id="rId24"/>
    </p:embeddedFont>
    <p:embeddedFont>
      <p:font typeface="Codec Pro" panose="020B0604020202020204" charset="0"/>
      <p:regular r:id="rId25"/>
    </p:embeddedFont>
    <p:embeddedFont>
      <p:font typeface="HK Grotesk Light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Niraj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openxmlformats.org/officeDocument/2006/relationships/image" Target="../media/image10.sv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openxmlformats.org/officeDocument/2006/relationships/image" Target="../media/image10.sv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openxmlformats.org/officeDocument/2006/relationships/image" Target="../media/image10.sv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3.svg"/><Relationship Id="rId5" Type="http://schemas.openxmlformats.org/officeDocument/2006/relationships/image" Target="../media/image10.svg"/><Relationship Id="rId10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3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5" Type="http://schemas.openxmlformats.org/officeDocument/2006/relationships/image" Target="../media/image10.sv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65212" y="696075"/>
            <a:ext cx="6636978" cy="8894849"/>
            <a:chOff x="0" y="0"/>
            <a:chExt cx="1748011" cy="23426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8011" cy="2342676"/>
            </a:xfrm>
            <a:custGeom>
              <a:avLst/>
              <a:gdLst/>
              <a:ahLst/>
              <a:cxnLst/>
              <a:rect l="l" t="t" r="r" b="b"/>
              <a:pathLst>
                <a:path w="1748011" h="2342676">
                  <a:moveTo>
                    <a:pt x="0" y="0"/>
                  </a:moveTo>
                  <a:lnTo>
                    <a:pt x="1748011" y="0"/>
                  </a:lnTo>
                  <a:lnTo>
                    <a:pt x="1748011" y="2342676"/>
                  </a:lnTo>
                  <a:lnTo>
                    <a:pt x="0" y="23426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DFDF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48011" cy="2380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625260" y="0"/>
            <a:ext cx="6240628" cy="10287000"/>
          </a:xfrm>
          <a:custGeom>
            <a:avLst/>
            <a:gdLst/>
            <a:ahLst/>
            <a:cxnLst/>
            <a:rect l="l" t="t" r="r" b="b"/>
            <a:pathLst>
              <a:path w="6240628" h="10287000">
                <a:moveTo>
                  <a:pt x="0" y="0"/>
                </a:moveTo>
                <a:lnTo>
                  <a:pt x="6240628" y="0"/>
                </a:lnTo>
                <a:lnTo>
                  <a:pt x="6240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897" r="-8836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7761553"/>
            <a:ext cx="1782533" cy="809228"/>
            <a:chOff x="0" y="0"/>
            <a:chExt cx="469474" cy="2131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9474" cy="213130"/>
            </a:xfrm>
            <a:custGeom>
              <a:avLst/>
              <a:gdLst/>
              <a:ahLst/>
              <a:cxnLst/>
              <a:rect l="l" t="t" r="r" b="b"/>
              <a:pathLst>
                <a:path w="469474" h="213130">
                  <a:moveTo>
                    <a:pt x="0" y="0"/>
                  </a:moveTo>
                  <a:lnTo>
                    <a:pt x="469474" y="0"/>
                  </a:lnTo>
                  <a:lnTo>
                    <a:pt x="469474" y="213130"/>
                  </a:lnTo>
                  <a:lnTo>
                    <a:pt x="0" y="213130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69474" cy="2512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743903" y="-11204"/>
            <a:ext cx="544097" cy="809228"/>
            <a:chOff x="0" y="0"/>
            <a:chExt cx="143301" cy="21313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3301" cy="213130"/>
            </a:xfrm>
            <a:custGeom>
              <a:avLst/>
              <a:gdLst/>
              <a:ahLst/>
              <a:cxnLst/>
              <a:rect l="l" t="t" r="r" b="b"/>
              <a:pathLst>
                <a:path w="143301" h="213130">
                  <a:moveTo>
                    <a:pt x="0" y="0"/>
                  </a:moveTo>
                  <a:lnTo>
                    <a:pt x="143301" y="0"/>
                  </a:lnTo>
                  <a:lnTo>
                    <a:pt x="143301" y="213130"/>
                  </a:lnTo>
                  <a:lnTo>
                    <a:pt x="0" y="213130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43301" cy="2512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901423" y="8166167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20" y="0"/>
                </a:lnTo>
                <a:lnTo>
                  <a:pt x="1762220" y="704887"/>
                </a:lnTo>
                <a:lnTo>
                  <a:pt x="0" y="7048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7259300" y="9747440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028700" y="4303010"/>
            <a:ext cx="7539224" cy="1306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7200" spc="374">
                <a:solidFill>
                  <a:srgbClr val="000000"/>
                </a:solidFill>
                <a:latin typeface="Antonio Ultra-Bold"/>
              </a:rPr>
              <a:t>WIRE CO.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823277"/>
            <a:ext cx="6110020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 spc="114">
                <a:solidFill>
                  <a:srgbClr val="000000"/>
                </a:solidFill>
                <a:latin typeface="Arial Nova"/>
              </a:rPr>
              <a:t>ENT6606 - NEW PRODUCT DEVELOPMENT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5571740"/>
            <a:ext cx="57063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 spc="114">
                <a:solidFill>
                  <a:srgbClr val="000000"/>
                </a:solidFill>
                <a:latin typeface="Arial Nova"/>
              </a:rPr>
              <a:t>FINAL PROJECT: PORTFOLIO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29946"/>
            <a:ext cx="14860494" cy="27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60"/>
              </a:lnSpc>
            </a:pPr>
            <a:r>
              <a:rPr lang="en-US" sz="2000" spc="104">
                <a:solidFill>
                  <a:srgbClr val="000000"/>
                </a:solidFill>
                <a:latin typeface="Antonio Ultra-Bold"/>
              </a:rPr>
              <a:t>RESOURCE BUILDING/COMPETITIVE ADVANTAGE AND RESOURCE BUILDING/NPV CHART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225010" y="2727899"/>
            <a:ext cx="1131074" cy="113107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474158" y="3021341"/>
            <a:ext cx="632779" cy="544190"/>
          </a:xfrm>
          <a:custGeom>
            <a:avLst/>
            <a:gdLst/>
            <a:ahLst/>
            <a:cxnLst/>
            <a:rect l="l" t="t" r="r" b="b"/>
            <a:pathLst>
              <a:path w="632779" h="544190">
                <a:moveTo>
                  <a:pt x="0" y="0"/>
                </a:moveTo>
                <a:lnTo>
                  <a:pt x="632779" y="0"/>
                </a:lnTo>
                <a:lnTo>
                  <a:pt x="632779" y="544190"/>
                </a:lnTo>
                <a:lnTo>
                  <a:pt x="0" y="544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503616" y="2817978"/>
            <a:ext cx="182425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Bold"/>
              </a:rPr>
              <a:t>Position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25010" y="4233705"/>
            <a:ext cx="1131074" cy="113107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80502" y="4442356"/>
            <a:ext cx="620090" cy="713773"/>
          </a:xfrm>
          <a:custGeom>
            <a:avLst/>
            <a:gdLst/>
            <a:ahLst/>
            <a:cxnLst/>
            <a:rect l="l" t="t" r="r" b="b"/>
            <a:pathLst>
              <a:path w="620090" h="713773">
                <a:moveTo>
                  <a:pt x="0" y="0"/>
                </a:moveTo>
                <a:lnTo>
                  <a:pt x="620090" y="0"/>
                </a:lnTo>
                <a:lnTo>
                  <a:pt x="620090" y="713772"/>
                </a:lnTo>
                <a:lnTo>
                  <a:pt x="0" y="713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496952" y="4323784"/>
            <a:ext cx="467710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Technical Resource Building (50%)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96952" y="4735034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Highest of four projects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Suggests need for significant investment in R&amp;D or technical expertise acquisition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2584" y="1737034"/>
            <a:ext cx="574590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ntonio Bold"/>
              </a:rPr>
              <a:t>GLUCOSE MONITOR WIRE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225010" y="5736254"/>
            <a:ext cx="1131074" cy="113107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448516" y="5946435"/>
            <a:ext cx="684062" cy="710713"/>
          </a:xfrm>
          <a:custGeom>
            <a:avLst/>
            <a:gdLst/>
            <a:ahLst/>
            <a:cxnLst/>
            <a:rect l="l" t="t" r="r" b="b"/>
            <a:pathLst>
              <a:path w="684062" h="710713">
                <a:moveTo>
                  <a:pt x="0" y="0"/>
                </a:moveTo>
                <a:lnTo>
                  <a:pt x="684062" y="0"/>
                </a:lnTo>
                <a:lnTo>
                  <a:pt x="684062" y="710713"/>
                </a:lnTo>
                <a:lnTo>
                  <a:pt x="0" y="7107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3496952" y="5826334"/>
            <a:ext cx="429072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Market Resource Building (46%)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96952" y="6237583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Moderate relative to other projects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May include marketing, sales channels, or customer education efforts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225010" y="7238804"/>
            <a:ext cx="1131074" cy="113107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496952" y="7345466"/>
            <a:ext cx="388192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Competitive Advantage (73%)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96952" y="7756716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Large bubble sizes signifies a strong competitive position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Likely due to innovative nature of the product and differentiation from competitors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225010" y="8741353"/>
            <a:ext cx="1131074" cy="113107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496952" y="8831432"/>
            <a:ext cx="6413918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NPV and Risk-adjusted Resource Building (40%)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96952" y="9242681"/>
            <a:ext cx="8563073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Second highest NPV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Indicates a strong potential for financial success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Risk-adjusted resource building estimate: 47.2 x (1- 0.4) = </a:t>
            </a:r>
            <a:r>
              <a:rPr lang="en-US" sz="1599" spc="83">
                <a:solidFill>
                  <a:srgbClr val="000000"/>
                </a:solidFill>
                <a:latin typeface="Arial Nova Bold"/>
                <a:cs typeface="Arial Nova Bold"/>
              </a:rPr>
              <a:t>28.32  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2510205" y="7447722"/>
            <a:ext cx="559761" cy="2175923"/>
            <a:chOff x="0" y="0"/>
            <a:chExt cx="746348" cy="290123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46348" cy="955325"/>
            </a:xfrm>
            <a:custGeom>
              <a:avLst/>
              <a:gdLst/>
              <a:ahLst/>
              <a:cxnLst/>
              <a:rect l="l" t="t" r="r" b="b"/>
              <a:pathLst>
                <a:path w="746348" h="955325">
                  <a:moveTo>
                    <a:pt x="0" y="0"/>
                  </a:moveTo>
                  <a:lnTo>
                    <a:pt x="746348" y="0"/>
                  </a:lnTo>
                  <a:lnTo>
                    <a:pt x="746348" y="955325"/>
                  </a:lnTo>
                  <a:lnTo>
                    <a:pt x="0" y="955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2016670"/>
              <a:ext cx="746348" cy="884560"/>
            </a:xfrm>
            <a:custGeom>
              <a:avLst/>
              <a:gdLst/>
              <a:ahLst/>
              <a:cxnLst/>
              <a:rect l="l" t="t" r="r" b="b"/>
              <a:pathLst>
                <a:path w="746348" h="884560">
                  <a:moveTo>
                    <a:pt x="0" y="0"/>
                  </a:moveTo>
                  <a:lnTo>
                    <a:pt x="746348" y="0"/>
                  </a:lnTo>
                  <a:lnTo>
                    <a:pt x="746348" y="884560"/>
                  </a:lnTo>
                  <a:lnTo>
                    <a:pt x="0" y="884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6228411" y="0"/>
            <a:ext cx="1030889" cy="1383034"/>
            <a:chOff x="0" y="0"/>
            <a:chExt cx="271510" cy="364256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1510" cy="364256"/>
            </a:xfrm>
            <a:custGeom>
              <a:avLst/>
              <a:gdLst/>
              <a:ahLst/>
              <a:cxnLst/>
              <a:rect l="l" t="t" r="r" b="b"/>
              <a:pathLst>
                <a:path w="271510" h="364256">
                  <a:moveTo>
                    <a:pt x="0" y="0"/>
                  </a:moveTo>
                  <a:lnTo>
                    <a:pt x="271510" y="0"/>
                  </a:lnTo>
                  <a:lnTo>
                    <a:pt x="271510" y="364256"/>
                  </a:lnTo>
                  <a:lnTo>
                    <a:pt x="0" y="364256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76200"/>
              <a:ext cx="271510" cy="440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-1196415" y="174298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7259300" y="9747440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3496952" y="3227599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Middle of graph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Indicates substantial technical and market resource building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29946"/>
            <a:ext cx="14860494" cy="27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60"/>
              </a:lnSpc>
            </a:pPr>
            <a:r>
              <a:rPr lang="en-US" sz="2000" spc="104">
                <a:solidFill>
                  <a:srgbClr val="000000"/>
                </a:solidFill>
                <a:latin typeface="Antonio Ultra-Bold"/>
              </a:rPr>
              <a:t>RESOURCE BUILDING/COMPETITIVE ADVANTAGE AND RESOURCE BUILDING/NPV CHART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225010" y="2727899"/>
            <a:ext cx="1131074" cy="113107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474158" y="3021341"/>
            <a:ext cx="632779" cy="544190"/>
          </a:xfrm>
          <a:custGeom>
            <a:avLst/>
            <a:gdLst/>
            <a:ahLst/>
            <a:cxnLst/>
            <a:rect l="l" t="t" r="r" b="b"/>
            <a:pathLst>
              <a:path w="632779" h="544190">
                <a:moveTo>
                  <a:pt x="0" y="0"/>
                </a:moveTo>
                <a:lnTo>
                  <a:pt x="632779" y="0"/>
                </a:lnTo>
                <a:lnTo>
                  <a:pt x="632779" y="544190"/>
                </a:lnTo>
                <a:lnTo>
                  <a:pt x="0" y="544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503616" y="2817978"/>
            <a:ext cx="182425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Bold"/>
              </a:rPr>
              <a:t>Position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25010" y="4233705"/>
            <a:ext cx="1131074" cy="113107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80502" y="4442356"/>
            <a:ext cx="620090" cy="713773"/>
          </a:xfrm>
          <a:custGeom>
            <a:avLst/>
            <a:gdLst/>
            <a:ahLst/>
            <a:cxnLst/>
            <a:rect l="l" t="t" r="r" b="b"/>
            <a:pathLst>
              <a:path w="620090" h="713773">
                <a:moveTo>
                  <a:pt x="0" y="0"/>
                </a:moveTo>
                <a:lnTo>
                  <a:pt x="620090" y="0"/>
                </a:lnTo>
                <a:lnTo>
                  <a:pt x="620090" y="713772"/>
                </a:lnTo>
                <a:lnTo>
                  <a:pt x="0" y="713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496952" y="4323784"/>
            <a:ext cx="467710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Technical Resource Building (33%)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96952" y="4710221"/>
            <a:ext cx="9443999" cy="997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015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Moderate</a:t>
            </a:r>
          </a:p>
          <a:p>
            <a:pPr marL="345439" lvl="1" indent="-172720" algn="just">
              <a:lnSpc>
                <a:spcPts val="2015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Relatively higher than Cochlear wire but lower than the Glucose monitor wire. </a:t>
            </a:r>
          </a:p>
          <a:p>
            <a:pPr marL="345439" lvl="1" indent="-172720" algn="just">
              <a:lnSpc>
                <a:spcPts val="2015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This project consumes a moderate share of technical resources, suggesting a balanced approach to technical development.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2584" y="1737034"/>
            <a:ext cx="574590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ntonio Bold"/>
              </a:rPr>
              <a:t>COATED CATHETER WIRE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225010" y="5736254"/>
            <a:ext cx="1131074" cy="113107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448516" y="5946435"/>
            <a:ext cx="684062" cy="710713"/>
          </a:xfrm>
          <a:custGeom>
            <a:avLst/>
            <a:gdLst/>
            <a:ahLst/>
            <a:cxnLst/>
            <a:rect l="l" t="t" r="r" b="b"/>
            <a:pathLst>
              <a:path w="684062" h="710713">
                <a:moveTo>
                  <a:pt x="0" y="0"/>
                </a:moveTo>
                <a:lnTo>
                  <a:pt x="684062" y="0"/>
                </a:lnTo>
                <a:lnTo>
                  <a:pt x="684062" y="710713"/>
                </a:lnTo>
                <a:lnTo>
                  <a:pt x="0" y="7107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3496952" y="5826334"/>
            <a:ext cx="429072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Market Resource Building (83%)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96952" y="6237583"/>
            <a:ext cx="9443999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Very high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Reflects a strategy that possibly focuses on market penetration, customer acquisition, and branding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225010" y="7238804"/>
            <a:ext cx="1131074" cy="113107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496952" y="7345466"/>
            <a:ext cx="388192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Competitive Advantage (57%)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96952" y="7756716"/>
            <a:ext cx="9443999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The competitive advantage suggests that, while the project has a competitive edge, it may not be as strong as Glucose monitor wire. 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225010" y="8741353"/>
            <a:ext cx="1131074" cy="113107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496952" y="8831432"/>
            <a:ext cx="5647048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NPV and Risk-adjusted Resource Building (33%)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96952" y="9242681"/>
            <a:ext cx="10361111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The NPV of $840,062 implies a moderate level of profitability in relation to the resources committed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The mean resource building is 60 while the mean risk is 45%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Risk-adjusted resource building estimate: 60 x (1-0.45) =</a:t>
            </a:r>
            <a:r>
              <a:rPr lang="en-US" sz="1599" spc="83">
                <a:solidFill>
                  <a:srgbClr val="000000"/>
                </a:solidFill>
                <a:latin typeface="Arial Nova Bold"/>
                <a:cs typeface="Arial Nova Bold"/>
              </a:rPr>
              <a:t> 33 </a:t>
            </a:r>
            <a:r>
              <a:rPr lang="en-US" sz="1599" spc="83">
                <a:solidFill>
                  <a:srgbClr val="000000"/>
                </a:solidFill>
                <a:latin typeface="Arial Nova"/>
              </a:rPr>
              <a:t> 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2510205" y="7447722"/>
            <a:ext cx="559761" cy="2175923"/>
            <a:chOff x="0" y="0"/>
            <a:chExt cx="746348" cy="290123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46348" cy="955325"/>
            </a:xfrm>
            <a:custGeom>
              <a:avLst/>
              <a:gdLst/>
              <a:ahLst/>
              <a:cxnLst/>
              <a:rect l="l" t="t" r="r" b="b"/>
              <a:pathLst>
                <a:path w="746348" h="955325">
                  <a:moveTo>
                    <a:pt x="0" y="0"/>
                  </a:moveTo>
                  <a:lnTo>
                    <a:pt x="746348" y="0"/>
                  </a:lnTo>
                  <a:lnTo>
                    <a:pt x="746348" y="955325"/>
                  </a:lnTo>
                  <a:lnTo>
                    <a:pt x="0" y="955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2016670"/>
              <a:ext cx="746348" cy="884560"/>
            </a:xfrm>
            <a:custGeom>
              <a:avLst/>
              <a:gdLst/>
              <a:ahLst/>
              <a:cxnLst/>
              <a:rect l="l" t="t" r="r" b="b"/>
              <a:pathLst>
                <a:path w="746348" h="884560">
                  <a:moveTo>
                    <a:pt x="0" y="0"/>
                  </a:moveTo>
                  <a:lnTo>
                    <a:pt x="746348" y="0"/>
                  </a:lnTo>
                  <a:lnTo>
                    <a:pt x="746348" y="884560"/>
                  </a:lnTo>
                  <a:lnTo>
                    <a:pt x="0" y="884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6228411" y="0"/>
            <a:ext cx="1030889" cy="1383034"/>
            <a:chOff x="0" y="0"/>
            <a:chExt cx="271510" cy="364256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1510" cy="364256"/>
            </a:xfrm>
            <a:custGeom>
              <a:avLst/>
              <a:gdLst/>
              <a:ahLst/>
              <a:cxnLst/>
              <a:rect l="l" t="t" r="r" b="b"/>
              <a:pathLst>
                <a:path w="271510" h="364256">
                  <a:moveTo>
                    <a:pt x="0" y="0"/>
                  </a:moveTo>
                  <a:lnTo>
                    <a:pt x="271510" y="0"/>
                  </a:lnTo>
                  <a:lnTo>
                    <a:pt x="271510" y="364256"/>
                  </a:lnTo>
                  <a:lnTo>
                    <a:pt x="0" y="364256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76200"/>
              <a:ext cx="271510" cy="440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-1196415" y="174298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7259300" y="9747440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3496952" y="3227599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Upper right quadrant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Points to a major focus on market resources over technical resources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29946"/>
            <a:ext cx="14860494" cy="27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60"/>
              </a:lnSpc>
            </a:pPr>
            <a:r>
              <a:rPr lang="en-US" sz="2000" spc="104">
                <a:solidFill>
                  <a:srgbClr val="000000"/>
                </a:solidFill>
                <a:latin typeface="Antonio Ultra-Bold"/>
              </a:rPr>
              <a:t>RESOURCE BUILDING/COMPETITIVE ADVANTAGE AND RESOURCE BUILDING/NPV CHART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225010" y="2518727"/>
            <a:ext cx="1131074" cy="113107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474158" y="2812169"/>
            <a:ext cx="632779" cy="544190"/>
          </a:xfrm>
          <a:custGeom>
            <a:avLst/>
            <a:gdLst/>
            <a:ahLst/>
            <a:cxnLst/>
            <a:rect l="l" t="t" r="r" b="b"/>
            <a:pathLst>
              <a:path w="632779" h="544190">
                <a:moveTo>
                  <a:pt x="0" y="0"/>
                </a:moveTo>
                <a:lnTo>
                  <a:pt x="632779" y="0"/>
                </a:lnTo>
                <a:lnTo>
                  <a:pt x="632779" y="544190"/>
                </a:lnTo>
                <a:lnTo>
                  <a:pt x="0" y="544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503616" y="2608806"/>
            <a:ext cx="182425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Bold"/>
              </a:rPr>
              <a:t>Position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25010" y="4024533"/>
            <a:ext cx="1131074" cy="113107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80502" y="4233184"/>
            <a:ext cx="620090" cy="713773"/>
          </a:xfrm>
          <a:custGeom>
            <a:avLst/>
            <a:gdLst/>
            <a:ahLst/>
            <a:cxnLst/>
            <a:rect l="l" t="t" r="r" b="b"/>
            <a:pathLst>
              <a:path w="620090" h="713773">
                <a:moveTo>
                  <a:pt x="0" y="0"/>
                </a:moveTo>
                <a:lnTo>
                  <a:pt x="620090" y="0"/>
                </a:lnTo>
                <a:lnTo>
                  <a:pt x="620090" y="713773"/>
                </a:lnTo>
                <a:lnTo>
                  <a:pt x="0" y="713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496952" y="4114613"/>
            <a:ext cx="467710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Technical Resource Building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96952" y="4525862"/>
            <a:ext cx="9306868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 at 25%, suggesting that the project may not be as technically demanding. This project consumes a moderate share of technical resources, suggesting a balanced approach to technical development.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2584" y="1638213"/>
            <a:ext cx="574590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ntonio Bold"/>
              </a:rPr>
              <a:t>CATHETER TUBE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225010" y="5527083"/>
            <a:ext cx="1131074" cy="113107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448516" y="5737263"/>
            <a:ext cx="684062" cy="710713"/>
          </a:xfrm>
          <a:custGeom>
            <a:avLst/>
            <a:gdLst/>
            <a:ahLst/>
            <a:cxnLst/>
            <a:rect l="l" t="t" r="r" b="b"/>
            <a:pathLst>
              <a:path w="684062" h="710713">
                <a:moveTo>
                  <a:pt x="0" y="0"/>
                </a:moveTo>
                <a:lnTo>
                  <a:pt x="684062" y="0"/>
                </a:lnTo>
                <a:lnTo>
                  <a:pt x="684062" y="710714"/>
                </a:lnTo>
                <a:lnTo>
                  <a:pt x="0" y="710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3496952" y="5617162"/>
            <a:ext cx="429072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Market Resource Building (58%)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96952" y="6066511"/>
            <a:ext cx="9306868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191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</a:t>
            </a:r>
          </a:p>
          <a:p>
            <a:pPr marL="345439" lvl="1" indent="-172720" algn="just">
              <a:lnSpc>
                <a:spcPts val="191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Perhaps due to having to overcome the high market risk identified in the previous charts </a:t>
            </a:r>
          </a:p>
          <a:p>
            <a:pPr marL="345439" lvl="1" indent="-172720" algn="just">
              <a:lnSpc>
                <a:spcPts val="191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This project requires a significant amount of market resources, emphasizing the importance of a well-designed marketing and commercialization plan.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225010" y="7029632"/>
            <a:ext cx="1131074" cy="113107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496952" y="7136295"/>
            <a:ext cx="388192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Competitive Advantage (19%)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96952" y="7547544"/>
            <a:ext cx="9306868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The smallest bubble size among the four projects, suggesting that even with the investment in market resources, the competitive advantage  gained is the least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This might be due to stiff competition or a less differentiated product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225010" y="8532181"/>
            <a:ext cx="1131074" cy="113107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496952" y="8622261"/>
            <a:ext cx="478413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Risk-adjusted Resource Building (23.4%)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96952" y="9071610"/>
            <a:ext cx="13536580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191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The NPV of $362,696 is the smallest of the four projects</a:t>
            </a:r>
          </a:p>
          <a:p>
            <a:pPr marL="345439" lvl="1" indent="-172720" algn="just">
              <a:lnSpc>
                <a:spcPts val="191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Reflects the lowest financial potential among the projects</a:t>
            </a:r>
          </a:p>
          <a:p>
            <a:pPr marL="345439" lvl="1" indent="-172720" algn="just">
              <a:lnSpc>
                <a:spcPts val="191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The mean resource building is 40 while the mean risk is 41.5%</a:t>
            </a:r>
          </a:p>
          <a:p>
            <a:pPr marL="345439" lvl="1" indent="-172720" algn="just">
              <a:lnSpc>
                <a:spcPts val="191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  <a:cs typeface="Arial Nova"/>
              </a:rPr>
              <a:t>Risk-adjusted resource building estimate: 40 x (1- .415) = 23.4  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2510205" y="7238551"/>
            <a:ext cx="559761" cy="2175923"/>
            <a:chOff x="0" y="0"/>
            <a:chExt cx="746348" cy="290123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46348" cy="955325"/>
            </a:xfrm>
            <a:custGeom>
              <a:avLst/>
              <a:gdLst/>
              <a:ahLst/>
              <a:cxnLst/>
              <a:rect l="l" t="t" r="r" b="b"/>
              <a:pathLst>
                <a:path w="746348" h="955325">
                  <a:moveTo>
                    <a:pt x="0" y="0"/>
                  </a:moveTo>
                  <a:lnTo>
                    <a:pt x="746348" y="0"/>
                  </a:lnTo>
                  <a:lnTo>
                    <a:pt x="746348" y="955325"/>
                  </a:lnTo>
                  <a:lnTo>
                    <a:pt x="0" y="955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2016670"/>
              <a:ext cx="746348" cy="884560"/>
            </a:xfrm>
            <a:custGeom>
              <a:avLst/>
              <a:gdLst/>
              <a:ahLst/>
              <a:cxnLst/>
              <a:rect l="l" t="t" r="r" b="b"/>
              <a:pathLst>
                <a:path w="746348" h="884560">
                  <a:moveTo>
                    <a:pt x="0" y="0"/>
                  </a:moveTo>
                  <a:lnTo>
                    <a:pt x="746348" y="0"/>
                  </a:lnTo>
                  <a:lnTo>
                    <a:pt x="746348" y="884560"/>
                  </a:lnTo>
                  <a:lnTo>
                    <a:pt x="0" y="884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6228411" y="0"/>
            <a:ext cx="1030889" cy="1383034"/>
            <a:chOff x="0" y="0"/>
            <a:chExt cx="271510" cy="364256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1510" cy="364256"/>
            </a:xfrm>
            <a:custGeom>
              <a:avLst/>
              <a:gdLst/>
              <a:ahLst/>
              <a:cxnLst/>
              <a:rect l="l" t="t" r="r" b="b"/>
              <a:pathLst>
                <a:path w="271510" h="364256">
                  <a:moveTo>
                    <a:pt x="0" y="0"/>
                  </a:moveTo>
                  <a:lnTo>
                    <a:pt x="271510" y="0"/>
                  </a:lnTo>
                  <a:lnTo>
                    <a:pt x="271510" y="364256"/>
                  </a:lnTo>
                  <a:lnTo>
                    <a:pt x="0" y="364256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76200"/>
              <a:ext cx="271510" cy="440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-1196415" y="174298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7259300" y="9747440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3496952" y="3018427"/>
            <a:ext cx="9306868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Right middle, indicating a higher emphasis on market resource building compared to technical resource building.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0940"/>
            <a:ext cx="3086100" cy="931910"/>
            <a:chOff x="0" y="0"/>
            <a:chExt cx="812800" cy="245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45441"/>
            </a:xfrm>
            <a:custGeom>
              <a:avLst/>
              <a:gdLst/>
              <a:ahLst/>
              <a:cxnLst/>
              <a:rect l="l" t="t" r="r" b="b"/>
              <a:pathLst>
                <a:path w="812800" h="245441">
                  <a:moveTo>
                    <a:pt x="0" y="0"/>
                  </a:moveTo>
                  <a:lnTo>
                    <a:pt x="812800" y="0"/>
                  </a:lnTo>
                  <a:lnTo>
                    <a:pt x="812800" y="245441"/>
                  </a:lnTo>
                  <a:lnTo>
                    <a:pt x="0" y="245441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321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75590" y="2041323"/>
            <a:ext cx="5006354" cy="7216977"/>
            <a:chOff x="0" y="0"/>
            <a:chExt cx="1318546" cy="190076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8546" cy="1900768"/>
            </a:xfrm>
            <a:custGeom>
              <a:avLst/>
              <a:gdLst/>
              <a:ahLst/>
              <a:cxnLst/>
              <a:rect l="l" t="t" r="r" b="b"/>
              <a:pathLst>
                <a:path w="1318546" h="1900768">
                  <a:moveTo>
                    <a:pt x="0" y="0"/>
                  </a:moveTo>
                  <a:lnTo>
                    <a:pt x="1318546" y="0"/>
                  </a:lnTo>
                  <a:lnTo>
                    <a:pt x="1318546" y="1900768"/>
                  </a:lnTo>
                  <a:lnTo>
                    <a:pt x="0" y="1900768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318546" cy="1976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218338" y="7963273"/>
            <a:ext cx="3564572" cy="1973941"/>
            <a:chOff x="0" y="0"/>
            <a:chExt cx="938817" cy="5198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8817" cy="519886"/>
            </a:xfrm>
            <a:custGeom>
              <a:avLst/>
              <a:gdLst/>
              <a:ahLst/>
              <a:cxnLst/>
              <a:rect l="l" t="t" r="r" b="b"/>
              <a:pathLst>
                <a:path w="938817" h="519886">
                  <a:moveTo>
                    <a:pt x="0" y="0"/>
                  </a:moveTo>
                  <a:lnTo>
                    <a:pt x="938817" y="0"/>
                  </a:lnTo>
                  <a:lnTo>
                    <a:pt x="938817" y="519886"/>
                  </a:lnTo>
                  <a:lnTo>
                    <a:pt x="0" y="5198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938817" cy="596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704924" y="8767937"/>
            <a:ext cx="3700665" cy="2594035"/>
            <a:chOff x="0" y="0"/>
            <a:chExt cx="974661" cy="68320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74661" cy="683203"/>
            </a:xfrm>
            <a:custGeom>
              <a:avLst/>
              <a:gdLst/>
              <a:ahLst/>
              <a:cxnLst/>
              <a:rect l="l" t="t" r="r" b="b"/>
              <a:pathLst>
                <a:path w="974661" h="683203">
                  <a:moveTo>
                    <a:pt x="0" y="0"/>
                  </a:moveTo>
                  <a:lnTo>
                    <a:pt x="974661" y="0"/>
                  </a:lnTo>
                  <a:lnTo>
                    <a:pt x="974661" y="683203"/>
                  </a:lnTo>
                  <a:lnTo>
                    <a:pt x="0" y="683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974661" cy="7594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008094" y="2041323"/>
            <a:ext cx="5006354" cy="7216977"/>
            <a:chOff x="0" y="0"/>
            <a:chExt cx="1318546" cy="19007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18546" cy="1900768"/>
            </a:xfrm>
            <a:custGeom>
              <a:avLst/>
              <a:gdLst/>
              <a:ahLst/>
              <a:cxnLst/>
              <a:rect l="l" t="t" r="r" b="b"/>
              <a:pathLst>
                <a:path w="1318546" h="1900768">
                  <a:moveTo>
                    <a:pt x="0" y="0"/>
                  </a:moveTo>
                  <a:lnTo>
                    <a:pt x="1318546" y="0"/>
                  </a:lnTo>
                  <a:lnTo>
                    <a:pt x="1318546" y="1900768"/>
                  </a:lnTo>
                  <a:lnTo>
                    <a:pt x="0" y="1900768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1318546" cy="1976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935106" y="3466027"/>
            <a:ext cx="3691423" cy="395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indent="-172721" algn="just">
              <a:lnSpc>
                <a:spcPts val="24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HK Grotesk Light"/>
              </a:rPr>
              <a:t>Analysed through project’s NPV and ROI</a:t>
            </a:r>
          </a:p>
          <a:p>
            <a:pPr marL="345441" lvl="1" indent="-172721" algn="just">
              <a:lnSpc>
                <a:spcPts val="24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HK Grotesk Light"/>
              </a:rPr>
              <a:t>Cochlear Wire shines as the most lucrative venture with impressive $4.1M NPV and 2047% ROI</a:t>
            </a:r>
          </a:p>
          <a:p>
            <a:pPr marL="345441" lvl="1" indent="-172721" algn="just">
              <a:lnSpc>
                <a:spcPts val="24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HK Grotesk Light"/>
              </a:rPr>
              <a:t>Glucose Monitor Wire offers $1.4M NPV and outstanding 4720% ROI despite high risks</a:t>
            </a:r>
          </a:p>
          <a:p>
            <a:pPr marL="345441" lvl="1" indent="-172721" algn="just">
              <a:lnSpc>
                <a:spcPts val="2400"/>
              </a:lnSpc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HK Grotesk Light"/>
              </a:rPr>
              <a:t>Coated Catheter Wire and Catheter Tube have lower financial attractiveness, positioning themselves as conservative investments</a:t>
            </a:r>
          </a:p>
          <a:p>
            <a:pPr algn="just">
              <a:lnSpc>
                <a:spcPts val="2400"/>
              </a:lnSpc>
            </a:pPr>
            <a:endParaRPr lang="en-US" sz="1600">
              <a:solidFill>
                <a:srgbClr val="FFFFFF"/>
              </a:solidFill>
              <a:latin typeface="HK Grotesk 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35106" y="2483223"/>
            <a:ext cx="369142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102">
                <a:solidFill>
                  <a:srgbClr val="FFFFFF"/>
                </a:solidFill>
                <a:latin typeface="Antonio"/>
              </a:rPr>
              <a:t>PORTFOLIO VALUE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667611" y="3494602"/>
            <a:ext cx="3691423" cy="3584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indent="-172721" algn="just">
              <a:lnSpc>
                <a:spcPts val="2192"/>
              </a:lnSpc>
              <a:buFont typeface="Arial"/>
              <a:buChar char="•"/>
            </a:pPr>
            <a:r>
              <a:rPr lang="en-US" sz="1600" spc="3">
                <a:solidFill>
                  <a:srgbClr val="FFFFFF"/>
                </a:solidFill>
                <a:latin typeface="Arial Nova Light"/>
              </a:rPr>
              <a:t>Indicated by inherent strength of top projects</a:t>
            </a:r>
          </a:p>
          <a:p>
            <a:pPr marL="345441" lvl="1" indent="-172721" algn="just">
              <a:lnSpc>
                <a:spcPts val="2192"/>
              </a:lnSpc>
              <a:buFont typeface="Arial"/>
              <a:buChar char="•"/>
            </a:pPr>
            <a:r>
              <a:rPr lang="en-US" sz="1600" spc="3">
                <a:solidFill>
                  <a:srgbClr val="FFFFFF"/>
                </a:solidFill>
                <a:latin typeface="Arial Nova Light"/>
              </a:rPr>
              <a:t>Cochlear Wire: stable foundation with low risk, high financial returns, efficient resources utlization</a:t>
            </a:r>
          </a:p>
          <a:p>
            <a:pPr marL="345441" lvl="1" indent="-172721" algn="just">
              <a:lnSpc>
                <a:spcPts val="2192"/>
              </a:lnSpc>
              <a:buFont typeface="Arial"/>
              <a:buChar char="•"/>
            </a:pPr>
            <a:r>
              <a:rPr lang="en-US" sz="1600" spc="3">
                <a:solidFill>
                  <a:srgbClr val="FFFFFF"/>
                </a:solidFill>
                <a:latin typeface="Arial Nova Light"/>
              </a:rPr>
              <a:t>Glucose Monitor Wire: high-growth potential (high ROI), significant competitive advantage despite high risks</a:t>
            </a:r>
          </a:p>
          <a:p>
            <a:pPr marL="345441" lvl="1" indent="-172721" algn="just">
              <a:lnSpc>
                <a:spcPts val="2192"/>
              </a:lnSpc>
              <a:buFont typeface="Arial"/>
              <a:buChar char="•"/>
            </a:pPr>
            <a:r>
              <a:rPr lang="en-US" sz="1600" spc="3">
                <a:solidFill>
                  <a:srgbClr val="FFFFFF"/>
                </a:solidFill>
                <a:latin typeface="Arial Nova Light"/>
              </a:rPr>
              <a:t>Catheter Tube: Potentially lead to renewal if manages to overcome its market risks</a:t>
            </a:r>
          </a:p>
          <a:p>
            <a:pPr algn="just">
              <a:lnSpc>
                <a:spcPts val="2192"/>
              </a:lnSpc>
            </a:pPr>
            <a:endParaRPr lang="en-US" sz="1600" spc="3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667611" y="2483223"/>
            <a:ext cx="391901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102">
                <a:solidFill>
                  <a:srgbClr val="FFFFFF"/>
                </a:solidFill>
                <a:latin typeface="Antonio"/>
              </a:rPr>
              <a:t>POTENTIAL FOR RENEWAL</a:t>
            </a:r>
          </a:p>
        </p:txBody>
      </p:sp>
      <p:sp>
        <p:nvSpPr>
          <p:cNvPr id="21" name="Freeform 21"/>
          <p:cNvSpPr/>
          <p:nvPr/>
        </p:nvSpPr>
        <p:spPr>
          <a:xfrm>
            <a:off x="901423" y="8166167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20" y="0"/>
                </a:lnTo>
                <a:lnTo>
                  <a:pt x="1762220" y="704887"/>
                </a:lnTo>
                <a:lnTo>
                  <a:pt x="0" y="7048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7259300" y="9747440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4" name="Group 24"/>
          <p:cNvGrpSpPr/>
          <p:nvPr/>
        </p:nvGrpSpPr>
        <p:grpSpPr>
          <a:xfrm>
            <a:off x="6643893" y="2041323"/>
            <a:ext cx="5006354" cy="7216977"/>
            <a:chOff x="0" y="0"/>
            <a:chExt cx="1318546" cy="190076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318546" cy="1900768"/>
            </a:xfrm>
            <a:custGeom>
              <a:avLst/>
              <a:gdLst/>
              <a:ahLst/>
              <a:cxnLst/>
              <a:rect l="l" t="t" r="r" b="b"/>
              <a:pathLst>
                <a:path w="1318546" h="1900768">
                  <a:moveTo>
                    <a:pt x="0" y="0"/>
                  </a:moveTo>
                  <a:lnTo>
                    <a:pt x="1318546" y="0"/>
                  </a:lnTo>
                  <a:lnTo>
                    <a:pt x="1318546" y="1900768"/>
                  </a:lnTo>
                  <a:lnTo>
                    <a:pt x="0" y="1900768"/>
                  </a:lnTo>
                  <a:close/>
                </a:path>
              </a:pathLst>
            </a:custGeom>
            <a:solidFill>
              <a:srgbClr val="49494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1318546" cy="1976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138720" y="3475552"/>
            <a:ext cx="3856114" cy="352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-23">
                <a:solidFill>
                  <a:srgbClr val="FFFFFF"/>
                </a:solidFill>
                <a:latin typeface="Arial Nova Light"/>
              </a:rPr>
              <a:t>Evident through varying resource utilization and competitive advantage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-23">
                <a:solidFill>
                  <a:srgbClr val="FFFFFF"/>
                </a:solidFill>
                <a:latin typeface="Arial Nova Light"/>
              </a:rPr>
              <a:t>Cochlear Wire offers minimum resource utilization and maximum competitive edge 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-23">
                <a:solidFill>
                  <a:srgbClr val="FFFFFF"/>
                </a:solidFill>
                <a:latin typeface="Arial Nova Light"/>
              </a:rPr>
              <a:t>Glucose Monitor Wire consumes substantial resources (50% tech, 46% market) with 73% advantage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-23">
                <a:solidFill>
                  <a:srgbClr val="FFFFFF"/>
                </a:solidFill>
                <a:latin typeface="Arial Nova Light"/>
              </a:rPr>
              <a:t>Crucial for maintaining a healthy diversified portfolio capable of sustaining long-term growth and flexible to market dynamics</a:t>
            </a:r>
          </a:p>
          <a:p>
            <a:pPr algn="just">
              <a:lnSpc>
                <a:spcPts val="2399"/>
              </a:lnSpc>
            </a:pPr>
            <a:endParaRPr lang="en-US" sz="1599" spc="-23">
              <a:solidFill>
                <a:srgbClr val="FFFFFF"/>
              </a:solidFill>
              <a:latin typeface="Arial Nova Ligh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303410" y="2483223"/>
            <a:ext cx="369142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spc="102">
                <a:solidFill>
                  <a:srgbClr val="FFFFFF"/>
                </a:solidFill>
                <a:latin typeface="Antonio"/>
              </a:rPr>
              <a:t>PORTFOLIO BALANCE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344275" y="524625"/>
            <a:ext cx="1236064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  <a:spcBef>
                <a:spcPct val="0"/>
              </a:spcBef>
            </a:pPr>
            <a:r>
              <a:rPr lang="en-US" sz="6000" spc="192">
                <a:solidFill>
                  <a:srgbClr val="000000"/>
                </a:solidFill>
                <a:latin typeface="Antonio Bold"/>
              </a:rPr>
              <a:t>NEW PRODUCT PORTFOLIO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22186" y="3265321"/>
            <a:ext cx="4948717" cy="5811443"/>
          </a:xfrm>
          <a:prstGeom prst="rect">
            <a:avLst/>
          </a:prstGeom>
          <a:solidFill>
            <a:srgbClr val="191919">
              <a:alpha val="3922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458247" y="5328127"/>
            <a:ext cx="2476593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Main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32488" y="5968855"/>
            <a:ext cx="3728112" cy="2053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Pr</a:t>
            </a:r>
            <a:r>
              <a:rPr lang="en-US" sz="1599" u="none" strike="noStrike" spc="83">
                <a:solidFill>
                  <a:srgbClr val="000000"/>
                </a:solidFill>
                <a:latin typeface="Arial Nova"/>
              </a:rPr>
              <a:t>ioritize Cochlear Wire project</a:t>
            </a:r>
          </a:p>
          <a:p>
            <a:pPr marL="690879" lvl="2" indent="-230293">
              <a:lnSpc>
                <a:spcPts val="2399"/>
              </a:lnSpc>
              <a:buFont typeface="Arial"/>
              <a:buChar char="⚬"/>
            </a:pPr>
            <a:r>
              <a:rPr lang="en-US" sz="1599" u="none" strike="noStrike" spc="83">
                <a:solidFill>
                  <a:srgbClr val="000000"/>
                </a:solidFill>
                <a:latin typeface="Arial Nova"/>
              </a:rPr>
              <a:t>Low risks, high-risk adjusted NPV and ROI</a:t>
            </a:r>
          </a:p>
          <a:p>
            <a:pPr marL="690879" lvl="2" indent="-230293">
              <a:lnSpc>
                <a:spcPts val="2399"/>
              </a:lnSpc>
              <a:buFont typeface="Arial"/>
              <a:buChar char="⚬"/>
            </a:pPr>
            <a:r>
              <a:rPr lang="en-US" sz="1599" u="none" strike="noStrike" spc="83">
                <a:solidFill>
                  <a:srgbClr val="000000"/>
                </a:solidFill>
                <a:latin typeface="Arial Nova"/>
              </a:rPr>
              <a:t>Can provide strong financial foundation to fund risky and future ventures</a:t>
            </a:r>
          </a:p>
          <a:p>
            <a:pPr>
              <a:lnSpc>
                <a:spcPts val="2399"/>
              </a:lnSpc>
            </a:pPr>
            <a:endParaRPr lang="en-US" sz="1599" u="none" strike="noStrike" spc="83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85394" y="904875"/>
            <a:ext cx="1211721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Antonio Bold"/>
              </a:rPr>
              <a:t>RECOMMENDATIONS</a:t>
            </a:r>
          </a:p>
        </p:txBody>
      </p:sp>
      <p:sp>
        <p:nvSpPr>
          <p:cNvPr id="6" name="AutoShape 6"/>
          <p:cNvSpPr/>
          <p:nvPr/>
        </p:nvSpPr>
        <p:spPr>
          <a:xfrm>
            <a:off x="10117098" y="3265321"/>
            <a:ext cx="4948717" cy="5811443"/>
          </a:xfrm>
          <a:prstGeom prst="rect">
            <a:avLst/>
          </a:prstGeom>
          <a:solidFill>
            <a:srgbClr val="191919">
              <a:alpha val="3922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3222186" y="8947567"/>
            <a:ext cx="4948717" cy="129198"/>
          </a:xfrm>
          <a:prstGeom prst="rect">
            <a:avLst/>
          </a:prstGeom>
          <a:solidFill>
            <a:srgbClr val="549E39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0092395" y="8947567"/>
            <a:ext cx="3322762" cy="129198"/>
          </a:xfrm>
          <a:prstGeom prst="rect">
            <a:avLst/>
          </a:prstGeom>
          <a:solidFill>
            <a:srgbClr val="549E39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542926" y="5410315"/>
            <a:ext cx="412977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Secondary 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477821" y="5968855"/>
            <a:ext cx="4259986" cy="2053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Keep Glucose Monitor Wire as secondary priority</a:t>
            </a:r>
          </a:p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Moderate risks but massive profitabilty enabler</a:t>
            </a:r>
          </a:p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Potential to be a market leader due to high competitive advantage</a:t>
            </a:r>
          </a:p>
          <a:p>
            <a:pPr marL="0" lvl="1" indent="0">
              <a:lnSpc>
                <a:spcPts val="2399"/>
              </a:lnSpc>
              <a:spcBef>
                <a:spcPct val="0"/>
              </a:spcBef>
            </a:pPr>
            <a:endParaRPr lang="en-US" sz="1599" spc="83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5030885" y="3752936"/>
            <a:ext cx="1331318" cy="1331318"/>
          </a:xfrm>
          <a:custGeom>
            <a:avLst/>
            <a:gdLst/>
            <a:ahLst/>
            <a:cxnLst/>
            <a:rect l="l" t="t" r="r" b="b"/>
            <a:pathLst>
              <a:path w="1331318" h="1331318">
                <a:moveTo>
                  <a:pt x="0" y="0"/>
                </a:moveTo>
                <a:lnTo>
                  <a:pt x="1331318" y="0"/>
                </a:lnTo>
                <a:lnTo>
                  <a:pt x="1331318" y="1331318"/>
                </a:lnTo>
                <a:lnTo>
                  <a:pt x="0" y="1331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1942155" y="3835123"/>
            <a:ext cx="1331318" cy="1331318"/>
          </a:xfrm>
          <a:custGeom>
            <a:avLst/>
            <a:gdLst/>
            <a:ahLst/>
            <a:cxnLst/>
            <a:rect l="l" t="t" r="r" b="b"/>
            <a:pathLst>
              <a:path w="1331318" h="1331318">
                <a:moveTo>
                  <a:pt x="0" y="0"/>
                </a:moveTo>
                <a:lnTo>
                  <a:pt x="1331318" y="0"/>
                </a:lnTo>
                <a:lnTo>
                  <a:pt x="1331318" y="1331318"/>
                </a:lnTo>
                <a:lnTo>
                  <a:pt x="0" y="1331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655029" y="7866529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-398075" y="7866529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655029" y="5442312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-398075" y="5442312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7655029" y="302184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-398075" y="302184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7655029" y="60137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-398075" y="60137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7655029" y="-1819100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-398075" y="-1819100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>
            <a:off x="10117098" y="8947567"/>
            <a:ext cx="4948717" cy="129198"/>
          </a:xfrm>
          <a:prstGeom prst="rect">
            <a:avLst/>
          </a:prstGeom>
          <a:solidFill>
            <a:srgbClr val="549E39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22186" y="3265321"/>
            <a:ext cx="4948717" cy="5811443"/>
          </a:xfrm>
          <a:prstGeom prst="rect">
            <a:avLst/>
          </a:prstGeom>
          <a:solidFill>
            <a:srgbClr val="191919">
              <a:alpha val="3922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162519" y="5404212"/>
            <a:ext cx="3068050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Expand Market Research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47802" y="5968855"/>
            <a:ext cx="4097483" cy="2348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Intensify market research for Coated Catheter Wire and Catheter Tube to gather more data</a:t>
            </a:r>
          </a:p>
          <a:p>
            <a:pPr marL="345439" lvl="1" indent="-172720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Understand market dynamics to enhance projects strategic value</a:t>
            </a:r>
          </a:p>
          <a:p>
            <a:pPr>
              <a:lnSpc>
                <a:spcPts val="2399"/>
              </a:lnSpc>
            </a:pPr>
            <a:endParaRPr lang="en-US" sz="1599" spc="83">
              <a:solidFill>
                <a:srgbClr val="000000"/>
              </a:solidFill>
              <a:latin typeface="Arial Nova"/>
            </a:endParaRPr>
          </a:p>
          <a:p>
            <a:pPr>
              <a:lnSpc>
                <a:spcPts val="2399"/>
              </a:lnSpc>
            </a:pPr>
            <a:endParaRPr lang="en-US" sz="1599" spc="83">
              <a:solidFill>
                <a:srgbClr val="000000"/>
              </a:solidFill>
              <a:latin typeface="Arial Nova"/>
            </a:endParaRPr>
          </a:p>
          <a:p>
            <a:pPr>
              <a:lnSpc>
                <a:spcPts val="2399"/>
              </a:lnSpc>
            </a:pPr>
            <a:endParaRPr lang="en-US" sz="1599" spc="83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85394" y="904875"/>
            <a:ext cx="1211721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Antonio Bold"/>
              </a:rPr>
              <a:t>RECOMMENDATIONS</a:t>
            </a:r>
          </a:p>
        </p:txBody>
      </p:sp>
      <p:sp>
        <p:nvSpPr>
          <p:cNvPr id="6" name="AutoShape 6"/>
          <p:cNvSpPr/>
          <p:nvPr/>
        </p:nvSpPr>
        <p:spPr>
          <a:xfrm>
            <a:off x="10117098" y="3265321"/>
            <a:ext cx="4948717" cy="5811443"/>
          </a:xfrm>
          <a:prstGeom prst="rect">
            <a:avLst/>
          </a:prstGeom>
          <a:solidFill>
            <a:srgbClr val="191919">
              <a:alpha val="3922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3222186" y="8947567"/>
            <a:ext cx="4948717" cy="129198"/>
          </a:xfrm>
          <a:prstGeom prst="rect">
            <a:avLst/>
          </a:prstGeom>
          <a:solidFill>
            <a:srgbClr val="549E39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0092395" y="8947567"/>
            <a:ext cx="3322762" cy="129198"/>
          </a:xfrm>
          <a:prstGeom prst="rect">
            <a:avLst/>
          </a:prstGeom>
          <a:solidFill>
            <a:srgbClr val="549E39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0542926" y="5448415"/>
            <a:ext cx="4129777" cy="3540786"/>
            <a:chOff x="0" y="0"/>
            <a:chExt cx="5506370" cy="472104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5506370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Antonio Semi-Bold"/>
                </a:rPr>
                <a:t>Explore New Industries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17703"/>
              <a:ext cx="5506370" cy="3903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5439" lvl="1" indent="-172720" algn="just">
                <a:lnSpc>
                  <a:spcPts val="2399"/>
                </a:lnSpc>
                <a:buFont typeface="Arial"/>
                <a:buChar char="•"/>
              </a:pPr>
              <a:r>
                <a:rPr lang="en-US" sz="1599" spc="83">
                  <a:solidFill>
                    <a:srgbClr val="000000"/>
                  </a:solidFill>
                  <a:latin typeface="Arial Nova"/>
                </a:rPr>
                <a:t>Explore diversification opportunities beyond traditional market</a:t>
              </a:r>
            </a:p>
            <a:p>
              <a:pPr marL="345439" lvl="1" indent="-172720" algn="just">
                <a:lnSpc>
                  <a:spcPts val="2399"/>
                </a:lnSpc>
                <a:buFont typeface="Arial"/>
                <a:buChar char="•"/>
              </a:pPr>
              <a:r>
                <a:rPr lang="en-US" sz="1599" spc="83">
                  <a:solidFill>
                    <a:srgbClr val="000000"/>
                  </a:solidFill>
                  <a:latin typeface="Arial Nova"/>
                </a:rPr>
                <a:t>Spread risk and uncover new growth potentials</a:t>
              </a:r>
            </a:p>
            <a:p>
              <a:pPr marL="345439" lvl="1" indent="-172720" algn="just">
                <a:lnSpc>
                  <a:spcPts val="2399"/>
                </a:lnSpc>
                <a:buFont typeface="Arial"/>
                <a:buChar char="•"/>
              </a:pPr>
              <a:r>
                <a:rPr lang="en-US" sz="1599" spc="83">
                  <a:solidFill>
                    <a:srgbClr val="000000"/>
                  </a:solidFill>
                  <a:latin typeface="Arial Nova"/>
                </a:rPr>
                <a:t>Remain cautious of overcommitting to marginal value projects that may dilute focus and erode long-term innovation capabilities</a:t>
              </a:r>
            </a:p>
            <a:p>
              <a:pPr algn="just">
                <a:lnSpc>
                  <a:spcPts val="2399"/>
                </a:lnSpc>
              </a:pPr>
              <a:endParaRPr lang="en-US" sz="1599" spc="83">
                <a:solidFill>
                  <a:srgbClr val="000000"/>
                </a:solidFill>
                <a:latin typeface="Arial Nova"/>
              </a:endParaRPr>
            </a:p>
            <a:p>
              <a:pPr marL="0" lvl="1" indent="0">
                <a:lnSpc>
                  <a:spcPts val="2399"/>
                </a:lnSpc>
                <a:spcBef>
                  <a:spcPct val="0"/>
                </a:spcBef>
              </a:pPr>
              <a:endParaRPr lang="en-US" sz="1599" spc="83">
                <a:solidFill>
                  <a:srgbClr val="000000"/>
                </a:solidFill>
                <a:latin typeface="Arial Nova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5030885" y="3752936"/>
            <a:ext cx="1331318" cy="1331318"/>
          </a:xfrm>
          <a:custGeom>
            <a:avLst/>
            <a:gdLst/>
            <a:ahLst/>
            <a:cxnLst/>
            <a:rect l="l" t="t" r="r" b="b"/>
            <a:pathLst>
              <a:path w="1331318" h="1331318">
                <a:moveTo>
                  <a:pt x="0" y="0"/>
                </a:moveTo>
                <a:lnTo>
                  <a:pt x="1331318" y="0"/>
                </a:lnTo>
                <a:lnTo>
                  <a:pt x="1331318" y="1331318"/>
                </a:lnTo>
                <a:lnTo>
                  <a:pt x="0" y="1331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1942155" y="3835123"/>
            <a:ext cx="1331318" cy="1331318"/>
          </a:xfrm>
          <a:custGeom>
            <a:avLst/>
            <a:gdLst/>
            <a:ahLst/>
            <a:cxnLst/>
            <a:rect l="l" t="t" r="r" b="b"/>
            <a:pathLst>
              <a:path w="1331318" h="1331318">
                <a:moveTo>
                  <a:pt x="0" y="0"/>
                </a:moveTo>
                <a:lnTo>
                  <a:pt x="1331318" y="0"/>
                </a:lnTo>
                <a:lnTo>
                  <a:pt x="1331318" y="1331318"/>
                </a:lnTo>
                <a:lnTo>
                  <a:pt x="0" y="1331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7655029" y="7866529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-398075" y="7866529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7655029" y="5442312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-398075" y="5442312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7655029" y="302184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398075" y="302184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7655029" y="60137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-398075" y="60137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7655029" y="-1819100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-398075" y="-1819100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10117098" y="8947567"/>
            <a:ext cx="4948717" cy="129198"/>
          </a:xfrm>
          <a:prstGeom prst="rect">
            <a:avLst/>
          </a:prstGeom>
          <a:solidFill>
            <a:srgbClr val="549E39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9001" y="2798069"/>
            <a:ext cx="10849411" cy="5472701"/>
            <a:chOff x="0" y="0"/>
            <a:chExt cx="2857458" cy="1441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57458" cy="1441370"/>
            </a:xfrm>
            <a:custGeom>
              <a:avLst/>
              <a:gdLst/>
              <a:ahLst/>
              <a:cxnLst/>
              <a:rect l="l" t="t" r="r" b="b"/>
              <a:pathLst>
                <a:path w="2857458" h="1441370">
                  <a:moveTo>
                    <a:pt x="0" y="0"/>
                  </a:moveTo>
                  <a:lnTo>
                    <a:pt x="2857458" y="0"/>
                  </a:lnTo>
                  <a:lnTo>
                    <a:pt x="2857458" y="1441370"/>
                  </a:lnTo>
                  <a:lnTo>
                    <a:pt x="0" y="144137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57458" cy="1479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64658" y="1255019"/>
            <a:ext cx="1028685" cy="3086100"/>
            <a:chOff x="0" y="0"/>
            <a:chExt cx="27092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29" cy="812800"/>
            </a:xfrm>
            <a:custGeom>
              <a:avLst/>
              <a:gdLst/>
              <a:ahLst/>
              <a:cxnLst/>
              <a:rect l="l" t="t" r="r" b="b"/>
              <a:pathLst>
                <a:path w="270929" h="812800">
                  <a:moveTo>
                    <a:pt x="0" y="0"/>
                  </a:moveTo>
                  <a:lnTo>
                    <a:pt x="270929" y="0"/>
                  </a:lnTo>
                  <a:lnTo>
                    <a:pt x="27092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29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83217" y="4491432"/>
            <a:ext cx="7539224" cy="1800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99"/>
              </a:lnSpc>
            </a:pPr>
            <a:r>
              <a:rPr lang="en-US" sz="9999" spc="519">
                <a:solidFill>
                  <a:srgbClr val="000000"/>
                </a:solidFill>
                <a:latin typeface="Antonio Ultra-Bold"/>
              </a:rPr>
              <a:t>THANK YOU!</a:t>
            </a:r>
          </a:p>
        </p:txBody>
      </p:sp>
      <p:sp>
        <p:nvSpPr>
          <p:cNvPr id="9" name="Freeform 9"/>
          <p:cNvSpPr/>
          <p:nvPr/>
        </p:nvSpPr>
        <p:spPr>
          <a:xfrm>
            <a:off x="901423" y="8166167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20" y="0"/>
                </a:lnTo>
                <a:lnTo>
                  <a:pt x="1762220" y="704887"/>
                </a:lnTo>
                <a:lnTo>
                  <a:pt x="0" y="704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7259300" y="9747440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3086100" cy="577235"/>
            <a:chOff x="0" y="0"/>
            <a:chExt cx="812800" cy="1520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52029"/>
            </a:xfrm>
            <a:custGeom>
              <a:avLst/>
              <a:gdLst/>
              <a:ahLst/>
              <a:cxnLst/>
              <a:rect l="l" t="t" r="r" b="b"/>
              <a:pathLst>
                <a:path w="812800" h="152029">
                  <a:moveTo>
                    <a:pt x="0" y="0"/>
                  </a:moveTo>
                  <a:lnTo>
                    <a:pt x="812800" y="0"/>
                  </a:lnTo>
                  <a:lnTo>
                    <a:pt x="812800" y="152029"/>
                  </a:lnTo>
                  <a:lnTo>
                    <a:pt x="0" y="152029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812800" cy="228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253128"/>
            <a:ext cx="5207529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  <a:spcBef>
                <a:spcPct val="0"/>
              </a:spcBef>
            </a:pPr>
            <a:r>
              <a:rPr lang="en-US" sz="4200" spc="134">
                <a:solidFill>
                  <a:srgbClr val="2B2B2B"/>
                </a:solidFill>
                <a:latin typeface="Antonio Bold"/>
              </a:rPr>
              <a:t>TABLE OF CONTENT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29589" y="3214505"/>
            <a:ext cx="9109215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 spc="92">
                <a:solidFill>
                  <a:srgbClr val="2B2B2B"/>
                </a:solidFill>
                <a:latin typeface="Arial Nova Light"/>
              </a:rPr>
              <a:t>Risk/NPV Chart and Risk/ROI Chart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24462" y="3214505"/>
            <a:ext cx="587071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2B2B2B"/>
                </a:solidFill>
                <a:latin typeface="Arial Nova Bold"/>
              </a:rPr>
              <a:t>1.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29589" y="4114935"/>
            <a:ext cx="14521672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 spc="92">
                <a:solidFill>
                  <a:srgbClr val="2B2B2B"/>
                </a:solidFill>
                <a:latin typeface="Arial Nova Light"/>
              </a:rPr>
              <a:t>Resource Building/Competitive Advantage and Resource Building/NPV Chart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24462" y="4114935"/>
            <a:ext cx="587071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2B2B2B"/>
                </a:solidFill>
                <a:latin typeface="Arial Nova Bold"/>
              </a:rPr>
              <a:t>2.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10539" y="5015365"/>
            <a:ext cx="532284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 spc="92">
                <a:solidFill>
                  <a:srgbClr val="2B2B2B"/>
                </a:solidFill>
                <a:latin typeface="Arial Nova Light"/>
              </a:rPr>
              <a:t>New Product Portfolio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05412" y="5015365"/>
            <a:ext cx="587071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2B2B2B"/>
                </a:solidFill>
                <a:latin typeface="Arial Nova Bold"/>
              </a:rPr>
              <a:t>3.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10539" y="5915687"/>
            <a:ext cx="532284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 spc="92">
                <a:solidFill>
                  <a:srgbClr val="2B2B2B"/>
                </a:solidFill>
                <a:latin typeface="Arial Nova Light"/>
              </a:rPr>
              <a:t>Recommendations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05412" y="5915687"/>
            <a:ext cx="587071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2B2B2B"/>
                </a:solidFill>
                <a:latin typeface="Arial Nova Bold"/>
              </a:rPr>
              <a:t>4.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321034" y="8263923"/>
            <a:ext cx="7981155" cy="2338554"/>
            <a:chOff x="0" y="0"/>
            <a:chExt cx="2102033" cy="61591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02033" cy="615916"/>
            </a:xfrm>
            <a:custGeom>
              <a:avLst/>
              <a:gdLst/>
              <a:ahLst/>
              <a:cxnLst/>
              <a:rect l="l" t="t" r="r" b="b"/>
              <a:pathLst>
                <a:path w="2102033" h="615916">
                  <a:moveTo>
                    <a:pt x="0" y="0"/>
                  </a:moveTo>
                  <a:lnTo>
                    <a:pt x="2102033" y="0"/>
                  </a:lnTo>
                  <a:lnTo>
                    <a:pt x="2102033" y="615916"/>
                  </a:lnTo>
                  <a:lnTo>
                    <a:pt x="0" y="6159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76200"/>
              <a:ext cx="2102033" cy="6921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87416" y="7569527"/>
            <a:ext cx="3508639" cy="2280088"/>
            <a:chOff x="0" y="0"/>
            <a:chExt cx="924086" cy="60051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4086" cy="600517"/>
            </a:xfrm>
            <a:custGeom>
              <a:avLst/>
              <a:gdLst/>
              <a:ahLst/>
              <a:cxnLst/>
              <a:rect l="l" t="t" r="r" b="b"/>
              <a:pathLst>
                <a:path w="924086" h="600517">
                  <a:moveTo>
                    <a:pt x="0" y="0"/>
                  </a:moveTo>
                  <a:lnTo>
                    <a:pt x="924086" y="0"/>
                  </a:lnTo>
                  <a:lnTo>
                    <a:pt x="924086" y="600517"/>
                  </a:lnTo>
                  <a:lnTo>
                    <a:pt x="0" y="6005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76200"/>
              <a:ext cx="924086" cy="676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40068" y="9849615"/>
            <a:ext cx="3508639" cy="2280088"/>
            <a:chOff x="0" y="0"/>
            <a:chExt cx="924086" cy="60051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4086" cy="600517"/>
            </a:xfrm>
            <a:custGeom>
              <a:avLst/>
              <a:gdLst/>
              <a:ahLst/>
              <a:cxnLst/>
              <a:rect l="l" t="t" r="r" b="b"/>
              <a:pathLst>
                <a:path w="924086" h="600517">
                  <a:moveTo>
                    <a:pt x="0" y="0"/>
                  </a:moveTo>
                  <a:lnTo>
                    <a:pt x="924086" y="0"/>
                  </a:lnTo>
                  <a:lnTo>
                    <a:pt x="924086" y="600517"/>
                  </a:lnTo>
                  <a:lnTo>
                    <a:pt x="0" y="6005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924086" cy="6767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7151260" y="9258300"/>
            <a:ext cx="1146265" cy="1028700"/>
            <a:chOff x="0" y="0"/>
            <a:chExt cx="301897" cy="27093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1897" cy="270933"/>
            </a:xfrm>
            <a:custGeom>
              <a:avLst/>
              <a:gdLst/>
              <a:ahLst/>
              <a:cxnLst/>
              <a:rect l="l" t="t" r="r" b="b"/>
              <a:pathLst>
                <a:path w="301897" h="270933">
                  <a:moveTo>
                    <a:pt x="0" y="0"/>
                  </a:moveTo>
                  <a:lnTo>
                    <a:pt x="301897" y="0"/>
                  </a:lnTo>
                  <a:lnTo>
                    <a:pt x="301897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301897" cy="347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-431776" y="8263923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20" y="0"/>
                </a:lnTo>
                <a:lnTo>
                  <a:pt x="1762220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>
            <a:off x="17259300" y="9747440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55029" y="7866529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98075" y="7866529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655029" y="5442312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398075" y="5442312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655029" y="302184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98075" y="302184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7655029" y="60137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98075" y="60137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7655029" y="-1819100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398075" y="-1819100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291704" y="2863807"/>
            <a:ext cx="11704591" cy="5602198"/>
          </a:xfrm>
          <a:custGeom>
            <a:avLst/>
            <a:gdLst/>
            <a:ahLst/>
            <a:cxnLst/>
            <a:rect l="l" t="t" r="r" b="b"/>
            <a:pathLst>
              <a:path w="11704591" h="5602198">
                <a:moveTo>
                  <a:pt x="0" y="0"/>
                </a:moveTo>
                <a:lnTo>
                  <a:pt x="11704592" y="0"/>
                </a:lnTo>
                <a:lnTo>
                  <a:pt x="11704592" y="5602198"/>
                </a:lnTo>
                <a:lnTo>
                  <a:pt x="0" y="5602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420396"/>
            <a:ext cx="1486049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  <a:spcBef>
                <a:spcPct val="0"/>
              </a:spcBef>
            </a:pPr>
            <a:r>
              <a:rPr lang="en-US" sz="6000" spc="312">
                <a:solidFill>
                  <a:srgbClr val="000000"/>
                </a:solidFill>
                <a:latin typeface="Antonio Ultra-Bold"/>
              </a:rPr>
              <a:t>RISK/NPV CHART AND RISK/ROI CHART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25010" y="2726270"/>
            <a:ext cx="1131074" cy="113107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74158" y="3019712"/>
            <a:ext cx="632779" cy="544190"/>
          </a:xfrm>
          <a:custGeom>
            <a:avLst/>
            <a:gdLst/>
            <a:ahLst/>
            <a:cxnLst/>
            <a:rect l="l" t="t" r="r" b="b"/>
            <a:pathLst>
              <a:path w="632779" h="544190">
                <a:moveTo>
                  <a:pt x="0" y="0"/>
                </a:moveTo>
                <a:lnTo>
                  <a:pt x="632779" y="0"/>
                </a:lnTo>
                <a:lnTo>
                  <a:pt x="632779" y="544190"/>
                </a:lnTo>
                <a:lnTo>
                  <a:pt x="0" y="544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2225010" y="4232076"/>
            <a:ext cx="1131074" cy="113107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480502" y="4440727"/>
            <a:ext cx="620090" cy="713773"/>
          </a:xfrm>
          <a:custGeom>
            <a:avLst/>
            <a:gdLst/>
            <a:ahLst/>
            <a:cxnLst/>
            <a:rect l="l" t="t" r="r" b="b"/>
            <a:pathLst>
              <a:path w="620090" h="713773">
                <a:moveTo>
                  <a:pt x="0" y="0"/>
                </a:moveTo>
                <a:lnTo>
                  <a:pt x="620090" y="0"/>
                </a:lnTo>
                <a:lnTo>
                  <a:pt x="620090" y="713773"/>
                </a:lnTo>
                <a:lnTo>
                  <a:pt x="0" y="713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225010" y="5734626"/>
            <a:ext cx="1131074" cy="113107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448516" y="5944806"/>
            <a:ext cx="684062" cy="710713"/>
          </a:xfrm>
          <a:custGeom>
            <a:avLst/>
            <a:gdLst/>
            <a:ahLst/>
            <a:cxnLst/>
            <a:rect l="l" t="t" r="r" b="b"/>
            <a:pathLst>
              <a:path w="684062" h="710713">
                <a:moveTo>
                  <a:pt x="0" y="0"/>
                </a:moveTo>
                <a:lnTo>
                  <a:pt x="684062" y="0"/>
                </a:lnTo>
                <a:lnTo>
                  <a:pt x="684062" y="710714"/>
                </a:lnTo>
                <a:lnTo>
                  <a:pt x="0" y="710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2225010" y="7237175"/>
            <a:ext cx="1131074" cy="113107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473629" y="7460098"/>
            <a:ext cx="633836" cy="685228"/>
          </a:xfrm>
          <a:custGeom>
            <a:avLst/>
            <a:gdLst/>
            <a:ahLst/>
            <a:cxnLst/>
            <a:rect l="l" t="t" r="r" b="b"/>
            <a:pathLst>
              <a:path w="633836" h="685228">
                <a:moveTo>
                  <a:pt x="0" y="0"/>
                </a:moveTo>
                <a:lnTo>
                  <a:pt x="633836" y="0"/>
                </a:lnTo>
                <a:lnTo>
                  <a:pt x="633836" y="685228"/>
                </a:lnTo>
                <a:lnTo>
                  <a:pt x="0" y="6852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2225010" y="8739724"/>
            <a:ext cx="1131074" cy="113107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0" y="630940"/>
            <a:ext cx="3086100" cy="931910"/>
            <a:chOff x="0" y="0"/>
            <a:chExt cx="812800" cy="2454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245441"/>
            </a:xfrm>
            <a:custGeom>
              <a:avLst/>
              <a:gdLst/>
              <a:ahLst/>
              <a:cxnLst/>
              <a:rect l="l" t="t" r="r" b="b"/>
              <a:pathLst>
                <a:path w="812800" h="245441">
                  <a:moveTo>
                    <a:pt x="0" y="0"/>
                  </a:moveTo>
                  <a:lnTo>
                    <a:pt x="812800" y="0"/>
                  </a:lnTo>
                  <a:lnTo>
                    <a:pt x="812800" y="245441"/>
                  </a:lnTo>
                  <a:lnTo>
                    <a:pt x="0" y="245441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812800" cy="321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218338" y="7963273"/>
            <a:ext cx="3564572" cy="1973941"/>
            <a:chOff x="0" y="0"/>
            <a:chExt cx="938817" cy="51988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38817" cy="519886"/>
            </a:xfrm>
            <a:custGeom>
              <a:avLst/>
              <a:gdLst/>
              <a:ahLst/>
              <a:cxnLst/>
              <a:rect l="l" t="t" r="r" b="b"/>
              <a:pathLst>
                <a:path w="938817" h="519886">
                  <a:moveTo>
                    <a:pt x="0" y="0"/>
                  </a:moveTo>
                  <a:lnTo>
                    <a:pt x="938817" y="0"/>
                  </a:lnTo>
                  <a:lnTo>
                    <a:pt x="938817" y="519886"/>
                  </a:lnTo>
                  <a:lnTo>
                    <a:pt x="0" y="5198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938817" cy="596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704924" y="8767937"/>
            <a:ext cx="3700665" cy="2594035"/>
            <a:chOff x="0" y="0"/>
            <a:chExt cx="974661" cy="68320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74661" cy="683203"/>
            </a:xfrm>
            <a:custGeom>
              <a:avLst/>
              <a:gdLst/>
              <a:ahLst/>
              <a:cxnLst/>
              <a:rect l="l" t="t" r="r" b="b"/>
              <a:pathLst>
                <a:path w="974661" h="683203">
                  <a:moveTo>
                    <a:pt x="0" y="0"/>
                  </a:moveTo>
                  <a:lnTo>
                    <a:pt x="974661" y="0"/>
                  </a:lnTo>
                  <a:lnTo>
                    <a:pt x="974661" y="683203"/>
                  </a:lnTo>
                  <a:lnTo>
                    <a:pt x="0" y="683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974661" cy="7594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2480096" y="8994810"/>
            <a:ext cx="620903" cy="620903"/>
          </a:xfrm>
          <a:custGeom>
            <a:avLst/>
            <a:gdLst/>
            <a:ahLst/>
            <a:cxnLst/>
            <a:rect l="l" t="t" r="r" b="b"/>
            <a:pathLst>
              <a:path w="620903" h="620903">
                <a:moveTo>
                  <a:pt x="0" y="0"/>
                </a:moveTo>
                <a:lnTo>
                  <a:pt x="620903" y="0"/>
                </a:lnTo>
                <a:lnTo>
                  <a:pt x="620903" y="620903"/>
                </a:lnTo>
                <a:lnTo>
                  <a:pt x="0" y="620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2134298" y="2323482"/>
            <a:ext cx="4168079" cy="4948263"/>
          </a:xfrm>
          <a:custGeom>
            <a:avLst/>
            <a:gdLst/>
            <a:ahLst/>
            <a:cxnLst/>
            <a:rect l="l" t="t" r="r" b="b"/>
            <a:pathLst>
              <a:path w="4168079" h="4948263">
                <a:moveTo>
                  <a:pt x="0" y="0"/>
                </a:moveTo>
                <a:lnTo>
                  <a:pt x="4168079" y="0"/>
                </a:lnTo>
                <a:lnTo>
                  <a:pt x="4168079" y="4948263"/>
                </a:lnTo>
                <a:lnTo>
                  <a:pt x="0" y="494826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43582" t="-29214" r="-30934" b="-177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3503616" y="2816349"/>
            <a:ext cx="182425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Bold"/>
              </a:rPr>
              <a:t>Position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496952" y="3227599"/>
            <a:ext cx="6786750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Lower left quadrant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 technical and market risk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496952" y="4322156"/>
            <a:ext cx="239160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Technical Risk (10%)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496952" y="4733405"/>
            <a:ext cx="6650932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 confidence in technical feasibility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 chance of successful technical implementation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032584" y="1735406"/>
            <a:ext cx="308855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ntonio Bold"/>
              </a:rPr>
              <a:t>COCHLEAR WIRE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496952" y="5824705"/>
            <a:ext cx="23828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Market Risk (18%)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496952" y="6235954"/>
            <a:ext cx="6650932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Favorable or well-understood market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Maybe WireCo serves same/similar market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96952" y="7343838"/>
            <a:ext cx="2689495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NPV ($4,094,165)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496952" y="7755087"/>
            <a:ext cx="6099939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Highest NPV of four projects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Suggests strong financial potential / Most financially lucrative project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96952" y="8829804"/>
            <a:ext cx="162418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ROI (2,047%)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496952" y="9241053"/>
            <a:ext cx="6650932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Second highest ROI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427506" y="887681"/>
            <a:ext cx="616938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spc="104">
                <a:solidFill>
                  <a:srgbClr val="000000"/>
                </a:solidFill>
                <a:latin typeface="Antonio Ultra-Bold"/>
              </a:rPr>
              <a:t>RISK/NPV CHART AND RISK/ROI CHART ANALYSIS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892872" y="1735406"/>
            <a:ext cx="6650932" cy="31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599" spc="83">
                <a:solidFill>
                  <a:srgbClr val="000000"/>
                </a:solidFill>
                <a:latin typeface="Codec Pro"/>
              </a:rPr>
              <a:t>Used to enhance hearing of hearing impaired individuals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25010" y="2726270"/>
            <a:ext cx="1131074" cy="113107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74158" y="3019712"/>
            <a:ext cx="632779" cy="544190"/>
          </a:xfrm>
          <a:custGeom>
            <a:avLst/>
            <a:gdLst/>
            <a:ahLst/>
            <a:cxnLst/>
            <a:rect l="l" t="t" r="r" b="b"/>
            <a:pathLst>
              <a:path w="632779" h="544190">
                <a:moveTo>
                  <a:pt x="0" y="0"/>
                </a:moveTo>
                <a:lnTo>
                  <a:pt x="632779" y="0"/>
                </a:lnTo>
                <a:lnTo>
                  <a:pt x="632779" y="544190"/>
                </a:lnTo>
                <a:lnTo>
                  <a:pt x="0" y="544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2225010" y="4232076"/>
            <a:ext cx="1131074" cy="113107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480502" y="4440727"/>
            <a:ext cx="620090" cy="713773"/>
          </a:xfrm>
          <a:custGeom>
            <a:avLst/>
            <a:gdLst/>
            <a:ahLst/>
            <a:cxnLst/>
            <a:rect l="l" t="t" r="r" b="b"/>
            <a:pathLst>
              <a:path w="620090" h="713773">
                <a:moveTo>
                  <a:pt x="0" y="0"/>
                </a:moveTo>
                <a:lnTo>
                  <a:pt x="620090" y="0"/>
                </a:lnTo>
                <a:lnTo>
                  <a:pt x="620090" y="713773"/>
                </a:lnTo>
                <a:lnTo>
                  <a:pt x="0" y="713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225010" y="5734626"/>
            <a:ext cx="1131074" cy="113107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448516" y="5944806"/>
            <a:ext cx="684062" cy="710713"/>
          </a:xfrm>
          <a:custGeom>
            <a:avLst/>
            <a:gdLst/>
            <a:ahLst/>
            <a:cxnLst/>
            <a:rect l="l" t="t" r="r" b="b"/>
            <a:pathLst>
              <a:path w="684062" h="710713">
                <a:moveTo>
                  <a:pt x="0" y="0"/>
                </a:moveTo>
                <a:lnTo>
                  <a:pt x="684062" y="0"/>
                </a:lnTo>
                <a:lnTo>
                  <a:pt x="684062" y="710714"/>
                </a:lnTo>
                <a:lnTo>
                  <a:pt x="0" y="710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2225010" y="7237175"/>
            <a:ext cx="1131074" cy="113107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473629" y="7460098"/>
            <a:ext cx="633836" cy="685228"/>
          </a:xfrm>
          <a:custGeom>
            <a:avLst/>
            <a:gdLst/>
            <a:ahLst/>
            <a:cxnLst/>
            <a:rect l="l" t="t" r="r" b="b"/>
            <a:pathLst>
              <a:path w="633836" h="685228">
                <a:moveTo>
                  <a:pt x="0" y="0"/>
                </a:moveTo>
                <a:lnTo>
                  <a:pt x="633836" y="0"/>
                </a:lnTo>
                <a:lnTo>
                  <a:pt x="633836" y="685228"/>
                </a:lnTo>
                <a:lnTo>
                  <a:pt x="0" y="6852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2225010" y="8739724"/>
            <a:ext cx="1131074" cy="113107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2480096" y="8994810"/>
            <a:ext cx="620903" cy="620903"/>
          </a:xfrm>
          <a:custGeom>
            <a:avLst/>
            <a:gdLst/>
            <a:ahLst/>
            <a:cxnLst/>
            <a:rect l="l" t="t" r="r" b="b"/>
            <a:pathLst>
              <a:path w="620903" h="620903">
                <a:moveTo>
                  <a:pt x="0" y="0"/>
                </a:moveTo>
                <a:lnTo>
                  <a:pt x="620903" y="0"/>
                </a:lnTo>
                <a:lnTo>
                  <a:pt x="620903" y="620903"/>
                </a:lnTo>
                <a:lnTo>
                  <a:pt x="0" y="6209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0" y="630940"/>
            <a:ext cx="3086100" cy="931910"/>
            <a:chOff x="0" y="0"/>
            <a:chExt cx="812800" cy="24544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245441"/>
            </a:xfrm>
            <a:custGeom>
              <a:avLst/>
              <a:gdLst/>
              <a:ahLst/>
              <a:cxnLst/>
              <a:rect l="l" t="t" r="r" b="b"/>
              <a:pathLst>
                <a:path w="812800" h="245441">
                  <a:moveTo>
                    <a:pt x="0" y="0"/>
                  </a:moveTo>
                  <a:lnTo>
                    <a:pt x="812800" y="0"/>
                  </a:lnTo>
                  <a:lnTo>
                    <a:pt x="812800" y="245441"/>
                  </a:lnTo>
                  <a:lnTo>
                    <a:pt x="0" y="245441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812800" cy="321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218338" y="7963273"/>
            <a:ext cx="3564572" cy="1973941"/>
            <a:chOff x="0" y="0"/>
            <a:chExt cx="938817" cy="51988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38817" cy="519886"/>
            </a:xfrm>
            <a:custGeom>
              <a:avLst/>
              <a:gdLst/>
              <a:ahLst/>
              <a:cxnLst/>
              <a:rect l="l" t="t" r="r" b="b"/>
              <a:pathLst>
                <a:path w="938817" h="519886">
                  <a:moveTo>
                    <a:pt x="0" y="0"/>
                  </a:moveTo>
                  <a:lnTo>
                    <a:pt x="938817" y="0"/>
                  </a:lnTo>
                  <a:lnTo>
                    <a:pt x="938817" y="519886"/>
                  </a:lnTo>
                  <a:lnTo>
                    <a:pt x="0" y="5198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938817" cy="596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5704924" y="8767937"/>
            <a:ext cx="3700665" cy="2594035"/>
            <a:chOff x="0" y="0"/>
            <a:chExt cx="974661" cy="6832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74661" cy="683203"/>
            </a:xfrm>
            <a:custGeom>
              <a:avLst/>
              <a:gdLst/>
              <a:ahLst/>
              <a:cxnLst/>
              <a:rect l="l" t="t" r="r" b="b"/>
              <a:pathLst>
                <a:path w="974661" h="683203">
                  <a:moveTo>
                    <a:pt x="0" y="0"/>
                  </a:moveTo>
                  <a:lnTo>
                    <a:pt x="974661" y="0"/>
                  </a:lnTo>
                  <a:lnTo>
                    <a:pt x="974661" y="683203"/>
                  </a:lnTo>
                  <a:lnTo>
                    <a:pt x="0" y="683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974661" cy="7594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0968610" y="2483813"/>
            <a:ext cx="6175377" cy="5400688"/>
          </a:xfrm>
          <a:custGeom>
            <a:avLst/>
            <a:gdLst/>
            <a:ahLst/>
            <a:cxnLst/>
            <a:rect l="l" t="t" r="r" b="b"/>
            <a:pathLst>
              <a:path w="6175377" h="5400688">
                <a:moveTo>
                  <a:pt x="0" y="0"/>
                </a:moveTo>
                <a:lnTo>
                  <a:pt x="6175377" y="0"/>
                </a:lnTo>
                <a:lnTo>
                  <a:pt x="6175377" y="5400688"/>
                </a:lnTo>
                <a:lnTo>
                  <a:pt x="0" y="540068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9211" t="-54180" r="-36093" b="-119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3503616" y="2816349"/>
            <a:ext cx="182425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Bold"/>
              </a:rPr>
              <a:t>Position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496952" y="3227599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Middle left quadrant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Moderate to high technical risk &amp; low market risk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496952" y="4322156"/>
            <a:ext cx="239160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Technical Risk  (44%)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496952" y="4733405"/>
            <a:ext cx="6332829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Highest technical risk among projects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Indicates need for a more robust and comprehensive technical development plan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032584" y="1735406"/>
            <a:ext cx="580319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ntonio Bold"/>
              </a:rPr>
              <a:t>GLUCOSE MONITOR WIRE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496952" y="5934518"/>
            <a:ext cx="23828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Market Risk (36%)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496952" y="6345767"/>
            <a:ext cx="8563073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Moderate market risk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96952" y="7308469"/>
            <a:ext cx="2689495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NPV ($1,416,257)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496952" y="7719719"/>
            <a:ext cx="8563073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Second highest NPV among projects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96952" y="8644342"/>
            <a:ext cx="162418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ROI (4,720%)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496952" y="9055591"/>
            <a:ext cx="6332829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Highest ROI among projects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If risks are managed properly, the potential returns can be highly lucrative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427506" y="887681"/>
            <a:ext cx="616938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spc="104">
                <a:solidFill>
                  <a:srgbClr val="000000"/>
                </a:solidFill>
                <a:latin typeface="Antonio Ultra-Bold"/>
              </a:rPr>
              <a:t>RISK/NPV CHART AND RISK/ROI CHART ANALYSIS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853297" y="1716098"/>
            <a:ext cx="6406003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599" spc="83">
                <a:solidFill>
                  <a:srgbClr val="000000"/>
                </a:solidFill>
                <a:latin typeface="Codec Pro"/>
              </a:rPr>
              <a:t>Used to monitor glucose levels (sugar in the blood)</a:t>
            </a:r>
          </a:p>
          <a:p>
            <a:pPr algn="ctr">
              <a:lnSpc>
                <a:spcPts val="2399"/>
              </a:lnSpc>
            </a:pPr>
            <a:r>
              <a:rPr lang="en-US" sz="1599" spc="83">
                <a:solidFill>
                  <a:srgbClr val="000000"/>
                </a:solidFill>
                <a:latin typeface="Codec Pro"/>
              </a:rPr>
              <a:t>Mostly by people with health problems such as diabetes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25010" y="2726270"/>
            <a:ext cx="1131074" cy="113107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74158" y="3019712"/>
            <a:ext cx="632779" cy="544190"/>
          </a:xfrm>
          <a:custGeom>
            <a:avLst/>
            <a:gdLst/>
            <a:ahLst/>
            <a:cxnLst/>
            <a:rect l="l" t="t" r="r" b="b"/>
            <a:pathLst>
              <a:path w="632779" h="544190">
                <a:moveTo>
                  <a:pt x="0" y="0"/>
                </a:moveTo>
                <a:lnTo>
                  <a:pt x="632779" y="0"/>
                </a:lnTo>
                <a:lnTo>
                  <a:pt x="632779" y="544190"/>
                </a:lnTo>
                <a:lnTo>
                  <a:pt x="0" y="544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2225010" y="4232076"/>
            <a:ext cx="1131074" cy="113107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480502" y="4440727"/>
            <a:ext cx="620090" cy="713773"/>
          </a:xfrm>
          <a:custGeom>
            <a:avLst/>
            <a:gdLst/>
            <a:ahLst/>
            <a:cxnLst/>
            <a:rect l="l" t="t" r="r" b="b"/>
            <a:pathLst>
              <a:path w="620090" h="713773">
                <a:moveTo>
                  <a:pt x="0" y="0"/>
                </a:moveTo>
                <a:lnTo>
                  <a:pt x="620090" y="0"/>
                </a:lnTo>
                <a:lnTo>
                  <a:pt x="620090" y="713773"/>
                </a:lnTo>
                <a:lnTo>
                  <a:pt x="0" y="713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2225010" y="5734626"/>
            <a:ext cx="1131074" cy="113107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448516" y="5944806"/>
            <a:ext cx="684062" cy="710713"/>
          </a:xfrm>
          <a:custGeom>
            <a:avLst/>
            <a:gdLst/>
            <a:ahLst/>
            <a:cxnLst/>
            <a:rect l="l" t="t" r="r" b="b"/>
            <a:pathLst>
              <a:path w="684062" h="710713">
                <a:moveTo>
                  <a:pt x="0" y="0"/>
                </a:moveTo>
                <a:lnTo>
                  <a:pt x="684062" y="0"/>
                </a:lnTo>
                <a:lnTo>
                  <a:pt x="684062" y="710714"/>
                </a:lnTo>
                <a:lnTo>
                  <a:pt x="0" y="710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2225010" y="7237175"/>
            <a:ext cx="1131074" cy="113107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473629" y="7460098"/>
            <a:ext cx="633836" cy="685228"/>
          </a:xfrm>
          <a:custGeom>
            <a:avLst/>
            <a:gdLst/>
            <a:ahLst/>
            <a:cxnLst/>
            <a:rect l="l" t="t" r="r" b="b"/>
            <a:pathLst>
              <a:path w="633836" h="685228">
                <a:moveTo>
                  <a:pt x="0" y="0"/>
                </a:moveTo>
                <a:lnTo>
                  <a:pt x="633836" y="0"/>
                </a:lnTo>
                <a:lnTo>
                  <a:pt x="633836" y="685228"/>
                </a:lnTo>
                <a:lnTo>
                  <a:pt x="0" y="6852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2225010" y="8739724"/>
            <a:ext cx="1131074" cy="113107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2480096" y="8994810"/>
            <a:ext cx="620903" cy="620903"/>
          </a:xfrm>
          <a:custGeom>
            <a:avLst/>
            <a:gdLst/>
            <a:ahLst/>
            <a:cxnLst/>
            <a:rect l="l" t="t" r="r" b="b"/>
            <a:pathLst>
              <a:path w="620903" h="620903">
                <a:moveTo>
                  <a:pt x="0" y="0"/>
                </a:moveTo>
                <a:lnTo>
                  <a:pt x="620903" y="0"/>
                </a:lnTo>
                <a:lnTo>
                  <a:pt x="620903" y="620903"/>
                </a:lnTo>
                <a:lnTo>
                  <a:pt x="0" y="6209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0" y="630940"/>
            <a:ext cx="3086100" cy="931910"/>
            <a:chOff x="0" y="0"/>
            <a:chExt cx="812800" cy="24544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245441"/>
            </a:xfrm>
            <a:custGeom>
              <a:avLst/>
              <a:gdLst/>
              <a:ahLst/>
              <a:cxnLst/>
              <a:rect l="l" t="t" r="r" b="b"/>
              <a:pathLst>
                <a:path w="812800" h="245441">
                  <a:moveTo>
                    <a:pt x="0" y="0"/>
                  </a:moveTo>
                  <a:lnTo>
                    <a:pt x="812800" y="0"/>
                  </a:lnTo>
                  <a:lnTo>
                    <a:pt x="812800" y="245441"/>
                  </a:lnTo>
                  <a:lnTo>
                    <a:pt x="0" y="245441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812800" cy="321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218338" y="7963273"/>
            <a:ext cx="3564572" cy="1973941"/>
            <a:chOff x="0" y="0"/>
            <a:chExt cx="938817" cy="51988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38817" cy="519886"/>
            </a:xfrm>
            <a:custGeom>
              <a:avLst/>
              <a:gdLst/>
              <a:ahLst/>
              <a:cxnLst/>
              <a:rect l="l" t="t" r="r" b="b"/>
              <a:pathLst>
                <a:path w="938817" h="519886">
                  <a:moveTo>
                    <a:pt x="0" y="0"/>
                  </a:moveTo>
                  <a:lnTo>
                    <a:pt x="938817" y="0"/>
                  </a:lnTo>
                  <a:lnTo>
                    <a:pt x="938817" y="519886"/>
                  </a:lnTo>
                  <a:lnTo>
                    <a:pt x="0" y="5198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76200"/>
              <a:ext cx="938817" cy="596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5704924" y="8767937"/>
            <a:ext cx="3700665" cy="2594035"/>
            <a:chOff x="0" y="0"/>
            <a:chExt cx="974661" cy="6832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74661" cy="683203"/>
            </a:xfrm>
            <a:custGeom>
              <a:avLst/>
              <a:gdLst/>
              <a:ahLst/>
              <a:cxnLst/>
              <a:rect l="l" t="t" r="r" b="b"/>
              <a:pathLst>
                <a:path w="974661" h="683203">
                  <a:moveTo>
                    <a:pt x="0" y="0"/>
                  </a:moveTo>
                  <a:lnTo>
                    <a:pt x="974661" y="0"/>
                  </a:lnTo>
                  <a:lnTo>
                    <a:pt x="974661" y="683203"/>
                  </a:lnTo>
                  <a:lnTo>
                    <a:pt x="0" y="683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76200"/>
              <a:ext cx="974661" cy="7594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0229478" y="2553276"/>
            <a:ext cx="7039347" cy="4985097"/>
          </a:xfrm>
          <a:custGeom>
            <a:avLst/>
            <a:gdLst/>
            <a:ahLst/>
            <a:cxnLst/>
            <a:rect l="l" t="t" r="r" b="b"/>
            <a:pathLst>
              <a:path w="7039347" h="4985097">
                <a:moveTo>
                  <a:pt x="0" y="0"/>
                </a:moveTo>
                <a:lnTo>
                  <a:pt x="7039347" y="0"/>
                </a:lnTo>
                <a:lnTo>
                  <a:pt x="7039347" y="4985098"/>
                </a:lnTo>
                <a:lnTo>
                  <a:pt x="0" y="498509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TextBox 33"/>
          <p:cNvSpPr txBox="1"/>
          <p:nvPr/>
        </p:nvSpPr>
        <p:spPr>
          <a:xfrm>
            <a:off x="3503616" y="2816349"/>
            <a:ext cx="182425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Bold"/>
              </a:rPr>
              <a:t>Position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496952" y="3227599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Upper right quadrant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 market risk and moderate technical risk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496952" y="4322156"/>
            <a:ext cx="239160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Technical Risk (27%)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496952" y="4733405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Uncertaintiesin technical aspects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Not as high risk as the Glucose monitor wire 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032584" y="1735406"/>
            <a:ext cx="580319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ntonio Bold"/>
              </a:rPr>
              <a:t>COATED CATHETER WIRE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496952" y="5824705"/>
            <a:ext cx="23828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Market Risk (63)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496952" y="6235954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Volatile market or significant competition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Adoption issues 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96952" y="7343838"/>
            <a:ext cx="2689495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NPV ($840,062)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496952" y="7755087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Lower than previous products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Less financially attractive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96952" y="8782454"/>
            <a:ext cx="162418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ROI (763%)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496952" y="9193704"/>
            <a:ext cx="9165147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Relatively low when compared to those of the Cochlear wire and Glucose monitor wire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Need for strong marketing strategy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427506" y="887681"/>
            <a:ext cx="616938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spc="104">
                <a:solidFill>
                  <a:srgbClr val="000000"/>
                </a:solidFill>
                <a:latin typeface="Antonio Ultra-Bold"/>
              </a:rPr>
              <a:t>RISK/NPV CHART AND RISK/ROI CHART ANALYSIS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216511" y="1735406"/>
            <a:ext cx="7052314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599" spc="83">
                <a:solidFill>
                  <a:srgbClr val="000000"/>
                </a:solidFill>
                <a:latin typeface="Codec Pro"/>
              </a:rPr>
              <a:t>Inner part of a catheter system</a:t>
            </a:r>
          </a:p>
          <a:p>
            <a:pPr algn="ctr">
              <a:lnSpc>
                <a:spcPts val="2399"/>
              </a:lnSpc>
            </a:pPr>
            <a:r>
              <a:rPr lang="en-US" sz="1599" spc="83">
                <a:solidFill>
                  <a:srgbClr val="000000"/>
                </a:solidFill>
                <a:latin typeface="Codec Pro"/>
              </a:rPr>
              <a:t>Usually found in IV units for Central Venus Catether insertions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55029" y="-1819100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225010" y="2726270"/>
            <a:ext cx="1131074" cy="113107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474158" y="3019712"/>
            <a:ext cx="632779" cy="544190"/>
          </a:xfrm>
          <a:custGeom>
            <a:avLst/>
            <a:gdLst/>
            <a:ahLst/>
            <a:cxnLst/>
            <a:rect l="l" t="t" r="r" b="b"/>
            <a:pathLst>
              <a:path w="632779" h="544190">
                <a:moveTo>
                  <a:pt x="0" y="0"/>
                </a:moveTo>
                <a:lnTo>
                  <a:pt x="632779" y="0"/>
                </a:lnTo>
                <a:lnTo>
                  <a:pt x="632779" y="544190"/>
                </a:lnTo>
                <a:lnTo>
                  <a:pt x="0" y="5441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225010" y="4232076"/>
            <a:ext cx="1131074" cy="113107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480502" y="4440727"/>
            <a:ext cx="620090" cy="713773"/>
          </a:xfrm>
          <a:custGeom>
            <a:avLst/>
            <a:gdLst/>
            <a:ahLst/>
            <a:cxnLst/>
            <a:rect l="l" t="t" r="r" b="b"/>
            <a:pathLst>
              <a:path w="620090" h="713773">
                <a:moveTo>
                  <a:pt x="0" y="0"/>
                </a:moveTo>
                <a:lnTo>
                  <a:pt x="620090" y="0"/>
                </a:lnTo>
                <a:lnTo>
                  <a:pt x="620090" y="713773"/>
                </a:lnTo>
                <a:lnTo>
                  <a:pt x="0" y="713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2225010" y="5734626"/>
            <a:ext cx="1131074" cy="113107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448516" y="5944806"/>
            <a:ext cx="684062" cy="710713"/>
          </a:xfrm>
          <a:custGeom>
            <a:avLst/>
            <a:gdLst/>
            <a:ahLst/>
            <a:cxnLst/>
            <a:rect l="l" t="t" r="r" b="b"/>
            <a:pathLst>
              <a:path w="684062" h="710713">
                <a:moveTo>
                  <a:pt x="0" y="0"/>
                </a:moveTo>
                <a:lnTo>
                  <a:pt x="684062" y="0"/>
                </a:lnTo>
                <a:lnTo>
                  <a:pt x="684062" y="710714"/>
                </a:lnTo>
                <a:lnTo>
                  <a:pt x="0" y="7107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2225010" y="7237175"/>
            <a:ext cx="1131074" cy="113107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473629" y="7460098"/>
            <a:ext cx="633836" cy="685228"/>
          </a:xfrm>
          <a:custGeom>
            <a:avLst/>
            <a:gdLst/>
            <a:ahLst/>
            <a:cxnLst/>
            <a:rect l="l" t="t" r="r" b="b"/>
            <a:pathLst>
              <a:path w="633836" h="685228">
                <a:moveTo>
                  <a:pt x="0" y="0"/>
                </a:moveTo>
                <a:lnTo>
                  <a:pt x="633836" y="0"/>
                </a:lnTo>
                <a:lnTo>
                  <a:pt x="633836" y="685228"/>
                </a:lnTo>
                <a:lnTo>
                  <a:pt x="0" y="6852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2225010" y="8739724"/>
            <a:ext cx="1131074" cy="113107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2480096" y="8994810"/>
            <a:ext cx="620903" cy="620903"/>
          </a:xfrm>
          <a:custGeom>
            <a:avLst/>
            <a:gdLst/>
            <a:ahLst/>
            <a:cxnLst/>
            <a:rect l="l" t="t" r="r" b="b"/>
            <a:pathLst>
              <a:path w="620903" h="620903">
                <a:moveTo>
                  <a:pt x="0" y="0"/>
                </a:moveTo>
                <a:lnTo>
                  <a:pt x="620903" y="0"/>
                </a:lnTo>
                <a:lnTo>
                  <a:pt x="620903" y="620903"/>
                </a:lnTo>
                <a:lnTo>
                  <a:pt x="0" y="620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0" y="630940"/>
            <a:ext cx="3086100" cy="931910"/>
            <a:chOff x="0" y="0"/>
            <a:chExt cx="812800" cy="24544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245441"/>
            </a:xfrm>
            <a:custGeom>
              <a:avLst/>
              <a:gdLst/>
              <a:ahLst/>
              <a:cxnLst/>
              <a:rect l="l" t="t" r="r" b="b"/>
              <a:pathLst>
                <a:path w="812800" h="245441">
                  <a:moveTo>
                    <a:pt x="0" y="0"/>
                  </a:moveTo>
                  <a:lnTo>
                    <a:pt x="812800" y="0"/>
                  </a:lnTo>
                  <a:lnTo>
                    <a:pt x="812800" y="245441"/>
                  </a:lnTo>
                  <a:lnTo>
                    <a:pt x="0" y="245441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76200"/>
              <a:ext cx="812800" cy="321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18338" y="7963273"/>
            <a:ext cx="3564572" cy="1973941"/>
            <a:chOff x="0" y="0"/>
            <a:chExt cx="938817" cy="5198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38817" cy="519886"/>
            </a:xfrm>
            <a:custGeom>
              <a:avLst/>
              <a:gdLst/>
              <a:ahLst/>
              <a:cxnLst/>
              <a:rect l="l" t="t" r="r" b="b"/>
              <a:pathLst>
                <a:path w="938817" h="519886">
                  <a:moveTo>
                    <a:pt x="0" y="0"/>
                  </a:moveTo>
                  <a:lnTo>
                    <a:pt x="938817" y="0"/>
                  </a:lnTo>
                  <a:lnTo>
                    <a:pt x="938817" y="519886"/>
                  </a:lnTo>
                  <a:lnTo>
                    <a:pt x="0" y="5198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938817" cy="596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5704924" y="8767937"/>
            <a:ext cx="3700665" cy="2594035"/>
            <a:chOff x="0" y="0"/>
            <a:chExt cx="974661" cy="68320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74661" cy="683203"/>
            </a:xfrm>
            <a:custGeom>
              <a:avLst/>
              <a:gdLst/>
              <a:ahLst/>
              <a:cxnLst/>
              <a:rect l="l" t="t" r="r" b="b"/>
              <a:pathLst>
                <a:path w="974661" h="683203">
                  <a:moveTo>
                    <a:pt x="0" y="0"/>
                  </a:moveTo>
                  <a:lnTo>
                    <a:pt x="974661" y="0"/>
                  </a:lnTo>
                  <a:lnTo>
                    <a:pt x="974661" y="683203"/>
                  </a:lnTo>
                  <a:lnTo>
                    <a:pt x="0" y="683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0F0F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76200"/>
              <a:ext cx="974661" cy="7594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1278569" y="2499235"/>
            <a:ext cx="5310530" cy="5310530"/>
          </a:xfrm>
          <a:custGeom>
            <a:avLst/>
            <a:gdLst/>
            <a:ahLst/>
            <a:cxnLst/>
            <a:rect l="l" t="t" r="r" b="b"/>
            <a:pathLst>
              <a:path w="5310530" h="5310530">
                <a:moveTo>
                  <a:pt x="0" y="0"/>
                </a:moveTo>
                <a:lnTo>
                  <a:pt x="5310530" y="0"/>
                </a:lnTo>
                <a:lnTo>
                  <a:pt x="5310530" y="5310530"/>
                </a:lnTo>
                <a:lnTo>
                  <a:pt x="0" y="531053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3503616" y="2816349"/>
            <a:ext cx="182425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Bold"/>
              </a:rPr>
              <a:t>Position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496952" y="3227599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Lower right quadrant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 technical risk but high market risk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496952" y="4322156"/>
            <a:ext cx="239160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Technical Risk  (13%)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496952" y="4733405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Project’s technology is well-understood and manageable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 likelihood of successful technical implementation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032584" y="1735406"/>
            <a:ext cx="580319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ntonio Bold"/>
              </a:rPr>
              <a:t>CATHETER TUBE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496952" y="5824705"/>
            <a:ext cx="2382834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Market Risk (70%)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496952" y="6235954"/>
            <a:ext cx="6581246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Highest amongst four projects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 due to entering a new market, high competition, potential regulation changes, or uncertainty in market acceptance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496952" y="7343838"/>
            <a:ext cx="2689495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NPV ($362,696)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496952" y="7755087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Smallest NPV among projects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Lowest financial potential, making it the least financially attractive project 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496952" y="8829804"/>
            <a:ext cx="162418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ROI (725%)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496952" y="9241053"/>
            <a:ext cx="8563073" cy="281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Lowest ROI among all projects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3427506" y="887681"/>
            <a:ext cx="616938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spc="104">
                <a:solidFill>
                  <a:srgbClr val="000000"/>
                </a:solidFill>
                <a:latin typeface="Antonio Ultra-Bold"/>
              </a:rPr>
              <a:t>RISK/NPV CHART AND RISK/ROI CHART ANALYSIS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608368" y="1735406"/>
            <a:ext cx="6650932" cy="605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599" spc="83">
                <a:solidFill>
                  <a:srgbClr val="000000"/>
                </a:solidFill>
                <a:latin typeface="Codec Pro"/>
              </a:rPr>
              <a:t>Can be used in most IV tubing systems</a:t>
            </a:r>
          </a:p>
          <a:p>
            <a:pPr algn="ctr">
              <a:lnSpc>
                <a:spcPts val="2399"/>
              </a:lnSpc>
            </a:pPr>
            <a:r>
              <a:rPr lang="en-US" sz="1599" spc="83">
                <a:solidFill>
                  <a:srgbClr val="000000"/>
                </a:solidFill>
                <a:latin typeface="Codec Pro"/>
              </a:rPr>
              <a:t>Standalone use consists mostly of  Urinary catheter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55029" y="7866529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98075" y="7866529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655029" y="5442312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398075" y="5442312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7655029" y="302184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98075" y="302184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7655029" y="60137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398075" y="601371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0"/>
                </a:lnTo>
                <a:lnTo>
                  <a:pt x="0" y="2420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7655029" y="-1819100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398075" y="-1819100"/>
            <a:ext cx="1028700" cy="2420471"/>
          </a:xfrm>
          <a:custGeom>
            <a:avLst/>
            <a:gdLst/>
            <a:ahLst/>
            <a:cxnLst/>
            <a:rect l="l" t="t" r="r" b="b"/>
            <a:pathLst>
              <a:path w="1028700" h="2420471">
                <a:moveTo>
                  <a:pt x="0" y="0"/>
                </a:moveTo>
                <a:lnTo>
                  <a:pt x="1028700" y="0"/>
                </a:lnTo>
                <a:lnTo>
                  <a:pt x="1028700" y="2420471"/>
                </a:lnTo>
                <a:lnTo>
                  <a:pt x="0" y="2420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325220" y="3045343"/>
            <a:ext cx="11637560" cy="5520381"/>
          </a:xfrm>
          <a:custGeom>
            <a:avLst/>
            <a:gdLst/>
            <a:ahLst/>
            <a:cxnLst/>
            <a:rect l="l" t="t" r="r" b="b"/>
            <a:pathLst>
              <a:path w="11637560" h="5520381">
                <a:moveTo>
                  <a:pt x="0" y="0"/>
                </a:moveTo>
                <a:lnTo>
                  <a:pt x="11637560" y="0"/>
                </a:lnTo>
                <a:lnTo>
                  <a:pt x="11637560" y="5520381"/>
                </a:lnTo>
                <a:lnTo>
                  <a:pt x="0" y="5520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420396"/>
            <a:ext cx="16626329" cy="2238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  <a:spcBef>
                <a:spcPct val="0"/>
              </a:spcBef>
            </a:pPr>
            <a:r>
              <a:rPr lang="en-US" sz="6000" spc="312">
                <a:solidFill>
                  <a:srgbClr val="000000"/>
                </a:solidFill>
                <a:latin typeface="Antonio Ultra-Bold"/>
              </a:rPr>
              <a:t>RESOURCE BUILDING/COMPETITIVE ADVANTAGE AND RESOURCE BUILDING/NPV CHART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29946"/>
            <a:ext cx="14860494" cy="27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60"/>
              </a:lnSpc>
            </a:pPr>
            <a:r>
              <a:rPr lang="en-US" sz="2000" spc="104">
                <a:solidFill>
                  <a:srgbClr val="000000"/>
                </a:solidFill>
                <a:latin typeface="Antonio Ultra-Bold"/>
              </a:rPr>
              <a:t>RESOURCE BUILDING/COMPETITIVE ADVANTAGE AND RESOURCE BUILDING/NPV CHART ANALYSIS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225010" y="2727899"/>
            <a:ext cx="1131074" cy="113107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474158" y="3021341"/>
            <a:ext cx="632779" cy="544190"/>
          </a:xfrm>
          <a:custGeom>
            <a:avLst/>
            <a:gdLst/>
            <a:ahLst/>
            <a:cxnLst/>
            <a:rect l="l" t="t" r="r" b="b"/>
            <a:pathLst>
              <a:path w="632779" h="544190">
                <a:moveTo>
                  <a:pt x="0" y="0"/>
                </a:moveTo>
                <a:lnTo>
                  <a:pt x="632779" y="0"/>
                </a:lnTo>
                <a:lnTo>
                  <a:pt x="632779" y="544190"/>
                </a:lnTo>
                <a:lnTo>
                  <a:pt x="0" y="544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503616" y="2817978"/>
            <a:ext cx="182425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Bold"/>
              </a:rPr>
              <a:t>Position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25010" y="4233705"/>
            <a:ext cx="1131074" cy="113107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80502" y="4442356"/>
            <a:ext cx="620090" cy="713773"/>
          </a:xfrm>
          <a:custGeom>
            <a:avLst/>
            <a:gdLst/>
            <a:ahLst/>
            <a:cxnLst/>
            <a:rect l="l" t="t" r="r" b="b"/>
            <a:pathLst>
              <a:path w="620090" h="713773">
                <a:moveTo>
                  <a:pt x="0" y="0"/>
                </a:moveTo>
                <a:lnTo>
                  <a:pt x="620090" y="0"/>
                </a:lnTo>
                <a:lnTo>
                  <a:pt x="620090" y="713772"/>
                </a:lnTo>
                <a:lnTo>
                  <a:pt x="0" y="713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496952" y="4323784"/>
            <a:ext cx="467710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Technical Resource Building (8%)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96952" y="4735034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Very Low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Suggests that not a lot of resource allocation is required for its development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32584" y="1737034"/>
            <a:ext cx="308855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ntonio Bold"/>
              </a:rPr>
              <a:t>COCHLEAR WIRE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225010" y="5736254"/>
            <a:ext cx="1131074" cy="113107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2448516" y="5946435"/>
            <a:ext cx="684062" cy="710713"/>
          </a:xfrm>
          <a:custGeom>
            <a:avLst/>
            <a:gdLst/>
            <a:ahLst/>
            <a:cxnLst/>
            <a:rect l="l" t="t" r="r" b="b"/>
            <a:pathLst>
              <a:path w="684062" h="710713">
                <a:moveTo>
                  <a:pt x="0" y="0"/>
                </a:moveTo>
                <a:lnTo>
                  <a:pt x="684062" y="0"/>
                </a:lnTo>
                <a:lnTo>
                  <a:pt x="684062" y="710713"/>
                </a:lnTo>
                <a:lnTo>
                  <a:pt x="0" y="7107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3496952" y="5826334"/>
            <a:ext cx="429072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Market Resource Building (17%)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496952" y="6237583"/>
            <a:ext cx="8563073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Implies efficient market penetration strategies or a well-established market presence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225010" y="7238804"/>
            <a:ext cx="1131074" cy="113107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496952" y="7345466"/>
            <a:ext cx="388192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Competitive Advantage (80%)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96952" y="7756716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Significantly high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Implies efficient market penetration strategies or well-known market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225010" y="8741353"/>
            <a:ext cx="1131074" cy="113107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3496952" y="8831432"/>
            <a:ext cx="6688822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Antonio Semi-Bold"/>
              </a:rPr>
              <a:t>NPV and Risk-adjusted Resource Building (10.32%)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96952" y="9242681"/>
            <a:ext cx="8563073" cy="87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Highest NPV of four projects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Suggests that project is highly profitable even with low resource input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Risk-adjusted resource building estimate: 12 x (1- 0.14) =</a:t>
            </a:r>
            <a:r>
              <a:rPr lang="en-US" sz="1599" spc="83">
                <a:solidFill>
                  <a:srgbClr val="000000"/>
                </a:solidFill>
                <a:latin typeface="Arial Nova Bold"/>
              </a:rPr>
              <a:t> 10.3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2510205" y="7447722"/>
            <a:ext cx="559761" cy="2175923"/>
            <a:chOff x="0" y="0"/>
            <a:chExt cx="746348" cy="290123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46348" cy="955325"/>
            </a:xfrm>
            <a:custGeom>
              <a:avLst/>
              <a:gdLst/>
              <a:ahLst/>
              <a:cxnLst/>
              <a:rect l="l" t="t" r="r" b="b"/>
              <a:pathLst>
                <a:path w="746348" h="955325">
                  <a:moveTo>
                    <a:pt x="0" y="0"/>
                  </a:moveTo>
                  <a:lnTo>
                    <a:pt x="746348" y="0"/>
                  </a:lnTo>
                  <a:lnTo>
                    <a:pt x="746348" y="955325"/>
                  </a:lnTo>
                  <a:lnTo>
                    <a:pt x="0" y="955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2016670"/>
              <a:ext cx="746348" cy="884560"/>
            </a:xfrm>
            <a:custGeom>
              <a:avLst/>
              <a:gdLst/>
              <a:ahLst/>
              <a:cxnLst/>
              <a:rect l="l" t="t" r="r" b="b"/>
              <a:pathLst>
                <a:path w="746348" h="884560">
                  <a:moveTo>
                    <a:pt x="0" y="0"/>
                  </a:moveTo>
                  <a:lnTo>
                    <a:pt x="746348" y="0"/>
                  </a:lnTo>
                  <a:lnTo>
                    <a:pt x="746348" y="884560"/>
                  </a:lnTo>
                  <a:lnTo>
                    <a:pt x="0" y="884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6228411" y="0"/>
            <a:ext cx="1030889" cy="1383034"/>
            <a:chOff x="0" y="0"/>
            <a:chExt cx="271510" cy="364256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71510" cy="364256"/>
            </a:xfrm>
            <a:custGeom>
              <a:avLst/>
              <a:gdLst/>
              <a:ahLst/>
              <a:cxnLst/>
              <a:rect l="l" t="t" r="r" b="b"/>
              <a:pathLst>
                <a:path w="271510" h="364256">
                  <a:moveTo>
                    <a:pt x="0" y="0"/>
                  </a:moveTo>
                  <a:lnTo>
                    <a:pt x="271510" y="0"/>
                  </a:lnTo>
                  <a:lnTo>
                    <a:pt x="271510" y="364256"/>
                  </a:lnTo>
                  <a:lnTo>
                    <a:pt x="0" y="364256"/>
                  </a:lnTo>
                  <a:close/>
                </a:path>
              </a:pathLst>
            </a:custGeom>
            <a:solidFill>
              <a:srgbClr val="549E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76200"/>
              <a:ext cx="271510" cy="440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>
            <a:off x="-1196415" y="174298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6257610" y="-311478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17259300" y="9747440"/>
            <a:ext cx="1762219" cy="704888"/>
          </a:xfrm>
          <a:custGeom>
            <a:avLst/>
            <a:gdLst/>
            <a:ahLst/>
            <a:cxnLst/>
            <a:rect l="l" t="t" r="r" b="b"/>
            <a:pathLst>
              <a:path w="1762219" h="704888">
                <a:moveTo>
                  <a:pt x="0" y="0"/>
                </a:moveTo>
                <a:lnTo>
                  <a:pt x="1762219" y="0"/>
                </a:lnTo>
                <a:lnTo>
                  <a:pt x="1762219" y="704888"/>
                </a:lnTo>
                <a:lnTo>
                  <a:pt x="0" y="70488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3496952" y="3227599"/>
            <a:ext cx="8563073" cy="577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Lower left quadrant</a:t>
            </a:r>
          </a:p>
          <a:p>
            <a:pPr marL="345439" lvl="1" indent="-172720" algn="just">
              <a:lnSpc>
                <a:spcPts val="2399"/>
              </a:lnSpc>
              <a:buFont typeface="Arial"/>
              <a:buChar char="•"/>
            </a:pPr>
            <a:r>
              <a:rPr lang="en-US" sz="1599" spc="83">
                <a:solidFill>
                  <a:srgbClr val="000000"/>
                </a:solidFill>
                <a:latin typeface="Arial Nova"/>
              </a:rPr>
              <a:t>Suggests minimal technical and marketing investment will be needed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1391</Words>
  <Application>Microsoft Office PowerPoint</Application>
  <PresentationFormat>Custom</PresentationFormat>
  <Paragraphs>195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 Nova Light</vt:lpstr>
      <vt:lpstr>Antonio Semi-Bold</vt:lpstr>
      <vt:lpstr>Antonio</vt:lpstr>
      <vt:lpstr>Arial Nova</vt:lpstr>
      <vt:lpstr>HK Grotesk Light</vt:lpstr>
      <vt:lpstr>Arial</vt:lpstr>
      <vt:lpstr>Arial Nova Bold</vt:lpstr>
      <vt:lpstr>Codec Pro</vt:lpstr>
      <vt:lpstr>Antonio Bold</vt:lpstr>
      <vt:lpstr>Antonio Ultra-Bold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WireCo, Inc.</dc:title>
  <dc:creator>nirajkumarsingh@usf.edu</dc:creator>
  <cp:lastModifiedBy>Nirajkumar Yogendra Singh</cp:lastModifiedBy>
  <cp:revision>3</cp:revision>
  <dcterms:created xsi:type="dcterms:W3CDTF">2006-08-16T00:00:00Z</dcterms:created>
  <dcterms:modified xsi:type="dcterms:W3CDTF">2024-05-10T23:53:31Z</dcterms:modified>
  <dc:identifier>DAGCr7QoEBw</dc:identifier>
</cp:coreProperties>
</file>