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79" r:id="rId3"/>
    <p:sldId id="280" r:id="rId4"/>
    <p:sldId id="269" r:id="rId5"/>
    <p:sldId id="257" r:id="rId6"/>
    <p:sldId id="258" r:id="rId7"/>
    <p:sldId id="259" r:id="rId8"/>
    <p:sldId id="272" r:id="rId9"/>
    <p:sldId id="262" r:id="rId10"/>
    <p:sldId id="271" r:id="rId11"/>
    <p:sldId id="270" r:id="rId12"/>
    <p:sldId id="263" r:id="rId13"/>
    <p:sldId id="273" r:id="rId14"/>
    <p:sldId id="274" r:id="rId15"/>
    <p:sldId id="275" r:id="rId16"/>
    <p:sldId id="264" r:id="rId17"/>
    <p:sldId id="276" r:id="rId18"/>
    <p:sldId id="265" r:id="rId19"/>
    <p:sldId id="277" r:id="rId20"/>
    <p:sldId id="268" r:id="rId21"/>
    <p:sldId id="278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AFAC-723D-464F-A72E-DA1D82F44AC9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1A0E-DC17-4800-BD68-D7D5B781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6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AFAC-723D-464F-A72E-DA1D82F44AC9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1A0E-DC17-4800-BD68-D7D5B781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8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AFAC-723D-464F-A72E-DA1D82F44AC9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1A0E-DC17-4800-BD68-D7D5B781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3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AFAC-723D-464F-A72E-DA1D82F44AC9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1A0E-DC17-4800-BD68-D7D5B781380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3761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AFAC-723D-464F-A72E-DA1D82F44AC9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1A0E-DC17-4800-BD68-D7D5B781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09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AFAC-723D-464F-A72E-DA1D82F44AC9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1A0E-DC17-4800-BD68-D7D5B781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96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AFAC-723D-464F-A72E-DA1D82F44AC9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1A0E-DC17-4800-BD68-D7D5B781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90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AFAC-723D-464F-A72E-DA1D82F44AC9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1A0E-DC17-4800-BD68-D7D5B781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09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AFAC-723D-464F-A72E-DA1D82F44AC9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1A0E-DC17-4800-BD68-D7D5B781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4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AFAC-723D-464F-A72E-DA1D82F44AC9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1A0E-DC17-4800-BD68-D7D5B781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3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AFAC-723D-464F-A72E-DA1D82F44AC9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1A0E-DC17-4800-BD68-D7D5B781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9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AFAC-723D-464F-A72E-DA1D82F44AC9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1A0E-DC17-4800-BD68-D7D5B781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5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AFAC-723D-464F-A72E-DA1D82F44AC9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1A0E-DC17-4800-BD68-D7D5B781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1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AFAC-723D-464F-A72E-DA1D82F44AC9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1A0E-DC17-4800-BD68-D7D5B781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AFAC-723D-464F-A72E-DA1D82F44AC9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1A0E-DC17-4800-BD68-D7D5B781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1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AFAC-723D-464F-A72E-DA1D82F44AC9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1A0E-DC17-4800-BD68-D7D5B781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0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AFAC-723D-464F-A72E-DA1D82F44AC9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1A0E-DC17-4800-BD68-D7D5B781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4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1AFAC-723D-464F-A72E-DA1D82F44AC9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11A0E-DC17-4800-BD68-D7D5B781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47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ater_fluoridation#cite_note-WHO2011-6" TargetMode="External"/><Relationship Id="rId2" Type="http://schemas.openxmlformats.org/officeDocument/2006/relationships/hyperlink" Target="https://en.wikipedia.org/wiki/World_Health_Organiz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Water_fluoridation#cite_note-Hobson-7" TargetMode="External"/><Relationship Id="rId4" Type="http://schemas.openxmlformats.org/officeDocument/2006/relationships/hyperlink" Target="https://en.wikipedia.org/wiki/Bottled_water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ational_Mission_for_clean_Ganga#cite_note-Namami_Gange_Programme-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ational_Mission_for_clean_Ganga#cite_note-9" TargetMode="External"/><Relationship Id="rId2" Type="http://schemas.openxmlformats.org/officeDocument/2006/relationships/hyperlink" Target="https://en.wikipedia.org/wiki/National_Mission_for_clean_Ganga#cite_note-Namami_Gange_Programme-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rganic_pollution" TargetMode="External"/><Relationship Id="rId2" Type="http://schemas.openxmlformats.org/officeDocument/2006/relationships/hyperlink" Target="https://en.wikipedia.org/wiki/Oxygenation_%28environmental%2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Biochemical_oxygen_demand#cite_note-Sawyer-1" TargetMode="External"/><Relationship Id="rId4" Type="http://schemas.openxmlformats.org/officeDocument/2006/relationships/hyperlink" Target="https://en.wikipedia.org/wiki/Pollution_of_water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://nmcg.nic.in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://nmcg.nic.i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669" y="3078163"/>
            <a:ext cx="9001462" cy="2387600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effectLst/>
              </a:rPr>
              <a:t>ANALYSIS OF WATER QUALITY IN INDIA OVER TIME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IN" dirty="0">
                <a:effectLst/>
              </a:rPr>
              <a:t> </a:t>
            </a:r>
            <a:r>
              <a:rPr lang="en-IN" u="sng" dirty="0" smtClean="0">
                <a:effectLst/>
              </a:rPr>
              <a:t>AND </a:t>
            </a:r>
            <a:br>
              <a:rPr lang="en-IN" u="sng" dirty="0" smtClean="0">
                <a:effectLst/>
              </a:rPr>
            </a:br>
            <a:r>
              <a:rPr lang="en-IN" u="sng" dirty="0" smtClean="0">
                <a:effectLst/>
              </a:rPr>
              <a:t>THEIR </a:t>
            </a:r>
            <a:r>
              <a:rPr lang="en-IN" u="sng" dirty="0">
                <a:effectLst/>
              </a:rPr>
              <a:t>EFEECT AND CONSEQUENCES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1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Drinking water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2011 the </a:t>
            </a:r>
            <a:r>
              <a:rPr lang="en-US" sz="2400" dirty="0">
                <a:hlinkClick r:id="rId2" tooltip="World Health Organization"/>
              </a:rPr>
              <a:t>World Health Organization</a:t>
            </a:r>
            <a:r>
              <a:rPr lang="en-US" sz="2400" dirty="0"/>
              <a:t> suggested a level of fluoride from 0.5 to </a:t>
            </a:r>
            <a:r>
              <a:rPr lang="en-US" sz="2400" dirty="0" smtClean="0"/>
              <a:t>1.0</a:t>
            </a:r>
            <a:r>
              <a:rPr lang="en-US" sz="2400" dirty="0"/>
              <a:t> mg/L (milligrams per </a:t>
            </a:r>
            <a:r>
              <a:rPr lang="en-US" sz="2400" dirty="0" err="1"/>
              <a:t>litre</a:t>
            </a:r>
            <a:r>
              <a:rPr lang="en-US" sz="2400" dirty="0"/>
              <a:t>), depending on climate, local environment, and other sources of fluoride.</a:t>
            </a:r>
            <a:r>
              <a:rPr lang="en-US" sz="2400" baseline="30000" dirty="0">
                <a:hlinkClick r:id="rId3"/>
              </a:rPr>
              <a:t>[6]</a:t>
            </a:r>
            <a:r>
              <a:rPr lang="en-US" sz="2400" dirty="0"/>
              <a:t> </a:t>
            </a:r>
            <a:r>
              <a:rPr lang="en-US" sz="2400" dirty="0">
                <a:hlinkClick r:id="rId4" tooltip="Bottled water"/>
              </a:rPr>
              <a:t>Bottled water</a:t>
            </a:r>
            <a:r>
              <a:rPr lang="en-US" sz="2400" dirty="0"/>
              <a:t> typically has unknown fluoride levels.</a:t>
            </a:r>
            <a:r>
              <a:rPr lang="en-US" sz="2400" baseline="30000" dirty="0">
                <a:hlinkClick r:id="rId5"/>
              </a:rPr>
              <a:t>[7]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319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090" y="0"/>
            <a:ext cx="10353761" cy="1326321"/>
          </a:xfrm>
        </p:spPr>
        <p:txBody>
          <a:bodyPr/>
          <a:lstStyle/>
          <a:p>
            <a:r>
              <a:rPr lang="en-US" dirty="0"/>
              <a:t>Drinking water standard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90" y="1524000"/>
            <a:ext cx="10808910" cy="4762500"/>
          </a:xfrm>
        </p:spPr>
      </p:pic>
    </p:spTree>
    <p:extLst>
      <p:ext uri="{BB962C8B-B14F-4D97-AF65-F5344CB8AC3E}">
        <p14:creationId xmlns:p14="http://schemas.microsoft.com/office/powerpoint/2010/main" val="41882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76225"/>
            <a:ext cx="11912600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GOVERNMENT INVESTION IN WATERPURIFICATION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7" y="1435100"/>
            <a:ext cx="10576659" cy="5105400"/>
          </a:xfrm>
        </p:spPr>
      </p:pic>
    </p:spTree>
    <p:extLst>
      <p:ext uri="{BB962C8B-B14F-4D97-AF65-F5344CB8AC3E}">
        <p14:creationId xmlns:p14="http://schemas.microsoft.com/office/powerpoint/2010/main" val="316988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Ganga Action Plan Phase I &amp; II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Prime Minister Rajiv Gandhi launched Phase I in 1985,</a:t>
            </a:r>
            <a:r>
              <a:rPr lang="en-US" baseline="30000" dirty="0">
                <a:hlinkClick r:id="rId2"/>
              </a:rPr>
              <a:t>[2]</a:t>
            </a:r>
            <a:r>
              <a:rPr lang="en-US" dirty="0"/>
              <a:t> covering 25 Ganga towns in three states; </a:t>
            </a:r>
            <a:r>
              <a:rPr lang="en-US" dirty="0" err="1"/>
              <a:t>Rs</a:t>
            </a:r>
            <a:r>
              <a:rPr lang="en-US" dirty="0"/>
              <a:t> 862.59 crore were spent. </a:t>
            </a:r>
          </a:p>
          <a:p>
            <a:r>
              <a:rPr lang="en-US" dirty="0"/>
              <a:t>Phase II covered 59 towns in five states; </a:t>
            </a:r>
            <a:r>
              <a:rPr lang="en-US" dirty="0" err="1"/>
              <a:t>Rs</a:t>
            </a:r>
            <a:r>
              <a:rPr lang="en-US" dirty="0"/>
              <a:t> 505.31 </a:t>
            </a:r>
            <a:r>
              <a:rPr lang="en-US" dirty="0" err="1"/>
              <a:t>cr</a:t>
            </a:r>
            <a:r>
              <a:rPr lang="en-US" dirty="0"/>
              <a:t> were spent. Rivers such as Yamuna, </a:t>
            </a:r>
            <a:r>
              <a:rPr lang="en-US" dirty="0" err="1"/>
              <a:t>Gomti</a:t>
            </a:r>
            <a:r>
              <a:rPr lang="en-US" dirty="0"/>
              <a:t>, </a:t>
            </a:r>
            <a:r>
              <a:rPr lang="en-US" dirty="0" err="1"/>
              <a:t>Damodar</a:t>
            </a:r>
            <a:r>
              <a:rPr lang="en-US" dirty="0"/>
              <a:t>, </a:t>
            </a:r>
            <a:r>
              <a:rPr lang="en-US" dirty="0" err="1"/>
              <a:t>Mahananda</a:t>
            </a:r>
            <a:r>
              <a:rPr lang="en-US" dirty="0"/>
              <a:t> had separate action plans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59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Mission Clean Ganga  </a:t>
            </a:r>
            <a:br>
              <a:rPr lang="en-US" sz="32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"Mission Clean Ganga" project on 31 December 2009</a:t>
            </a:r>
            <a:r>
              <a:rPr lang="en-US" baseline="30000" dirty="0" smtClean="0">
                <a:hlinkClick r:id="rId2"/>
              </a:rPr>
              <a:t>[2]</a:t>
            </a:r>
            <a:r>
              <a:rPr lang="en-US" dirty="0" smtClean="0"/>
              <a:t> with the objective that by 2020, no municipal sewage and industrial waste would be released in the river without treatment, with the total budget of around Rs.15,000 crore. </a:t>
            </a:r>
            <a:r>
              <a:rPr lang="en-US" baseline="30000" dirty="0" smtClean="0">
                <a:hlinkClick r:id="rId3"/>
              </a:rPr>
              <a:t>[</a:t>
            </a:r>
            <a:endParaRPr lang="en-US" baseline="30000" dirty="0" smtClean="0"/>
          </a:p>
          <a:p>
            <a:r>
              <a:rPr lang="en-US" b="1" dirty="0"/>
              <a:t>Cleaning Ganga will take 18 years, massive investment, Centre tells Supreme </a:t>
            </a:r>
            <a:r>
              <a:rPr lang="en-US" b="1" dirty="0" smtClean="0"/>
              <a:t>Court (</a:t>
            </a:r>
            <a:r>
              <a:rPr lang="en-US" dirty="0"/>
              <a:t>Sep 22, 2014</a:t>
            </a:r>
            <a:r>
              <a:rPr lang="en-US" b="1" dirty="0" smtClean="0"/>
              <a:t>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20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Biochemical oxygen demand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Biochemical oxygen demand</a:t>
            </a:r>
            <a:r>
              <a:rPr lang="en-US" dirty="0"/>
              <a:t> (</a:t>
            </a:r>
            <a:r>
              <a:rPr lang="en-US" b="1" dirty="0"/>
              <a:t>BOD</a:t>
            </a:r>
            <a:r>
              <a:rPr lang="en-US" dirty="0"/>
              <a:t>, also called </a:t>
            </a:r>
            <a:r>
              <a:rPr lang="en-US" b="1" dirty="0"/>
              <a:t>biological oxygen demand</a:t>
            </a:r>
            <a:r>
              <a:rPr lang="en-US" dirty="0"/>
              <a:t>) is the amount of </a:t>
            </a:r>
            <a:r>
              <a:rPr lang="en-US" dirty="0">
                <a:hlinkClick r:id="rId2" tooltip="Oxygenation (environmental)"/>
              </a:rPr>
              <a:t>dissolved oxygen</a:t>
            </a:r>
            <a:r>
              <a:rPr lang="en-US" dirty="0"/>
              <a:t> needed (i.e., demanded) by aerobic biological organisms to break down organic material present in a given water sample at certain temperature over a specific time period. The BOD value is most commonly expressed in milligrams of oxygen consumed per </a:t>
            </a:r>
            <a:r>
              <a:rPr lang="en-US" dirty="0" err="1"/>
              <a:t>litre</a:t>
            </a:r>
            <a:r>
              <a:rPr lang="en-US" dirty="0"/>
              <a:t> of sample during 5 days of incubation at 20 °C and is often used as a surrogate of the degree of </a:t>
            </a:r>
            <a:r>
              <a:rPr lang="en-US" dirty="0">
                <a:hlinkClick r:id="rId3" tooltip="Organic pollution"/>
              </a:rPr>
              <a:t>organic</a:t>
            </a:r>
            <a:r>
              <a:rPr lang="en-US" dirty="0"/>
              <a:t> </a:t>
            </a:r>
            <a:r>
              <a:rPr lang="en-US" dirty="0">
                <a:hlinkClick r:id="rId4" tooltip="Pollution of water"/>
              </a:rPr>
              <a:t>pollution of water</a:t>
            </a:r>
            <a:r>
              <a:rPr lang="en-US" dirty="0"/>
              <a:t>.</a:t>
            </a:r>
            <a:r>
              <a:rPr lang="en-US" baseline="30000" dirty="0">
                <a:hlinkClick r:id="rId5"/>
              </a:rPr>
              <a:t>[1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69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hlinkClick r:id="rId2"/>
              </a:rPr>
              <a:t>National Mission for Clean Ganga (NMCG)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3" y="1676400"/>
            <a:ext cx="10172244" cy="4787900"/>
          </a:xfrm>
        </p:spPr>
      </p:pic>
    </p:spTree>
    <p:extLst>
      <p:ext uri="{BB962C8B-B14F-4D97-AF65-F5344CB8AC3E}">
        <p14:creationId xmlns:p14="http://schemas.microsoft.com/office/powerpoint/2010/main" val="426558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Dissolved oxygen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Dissolved oxygen refers to the level of free, non-compound oxygen present in water or other liquids. It is an important parameter in assessing water quality because of its influence on the organisms living within a body of water. In limnology (the study of lakes), dissolved oxygen is an essential factor second only to water itself ¹.  A dissolved oxygen level that is too high or too low can harm aquatic life and affect water quality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Important for aquatic organism like </a:t>
            </a:r>
            <a:r>
              <a:rPr lang="en-US" dirty="0" err="1" smtClean="0"/>
              <a:t>fish,seahorsh,aerobic</a:t>
            </a:r>
            <a:r>
              <a:rPr lang="en-US" dirty="0" smtClean="0"/>
              <a:t> organism.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0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hlinkClick r:id="rId2"/>
              </a:rPr>
              <a:t>National Mission for Clean Ganga (NMCG)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676400"/>
            <a:ext cx="9944834" cy="4813300"/>
          </a:xfrm>
        </p:spPr>
      </p:pic>
    </p:spTree>
    <p:extLst>
      <p:ext uri="{BB962C8B-B14F-4D97-AF65-F5344CB8AC3E}">
        <p14:creationId xmlns:p14="http://schemas.microsoft.com/office/powerpoint/2010/main" val="181845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discharge vs contribution to 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Discharge</a:t>
            </a:r>
            <a:r>
              <a:rPr lang="en-US" dirty="0"/>
              <a:t> (hydrology) In hydrology, </a:t>
            </a:r>
            <a:r>
              <a:rPr lang="en-US" b="1" dirty="0"/>
              <a:t>discharge</a:t>
            </a:r>
            <a:r>
              <a:rPr lang="en-US" dirty="0"/>
              <a:t> is the volume rate of </a:t>
            </a:r>
            <a:r>
              <a:rPr lang="en-US" b="1" dirty="0"/>
              <a:t>water</a:t>
            </a:r>
            <a:r>
              <a:rPr lang="en-US" dirty="0"/>
              <a:t> flow that is transported through a given cross-sectional area.</a:t>
            </a:r>
          </a:p>
        </p:txBody>
      </p:sp>
    </p:spTree>
    <p:extLst>
      <p:ext uri="{BB962C8B-B14F-4D97-AF65-F5344CB8AC3E}">
        <p14:creationId xmlns:p14="http://schemas.microsoft.com/office/powerpoint/2010/main" val="352478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ANALYSE WATER QUALITY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Water is of major importance to all living things; in some organisms, up to 90% of their body weight comes from water.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Up </a:t>
            </a:r>
            <a:r>
              <a:rPr lang="en-US" dirty="0">
                <a:effectLst/>
              </a:rPr>
              <a:t>to 60% of the human adult body is water. </a:t>
            </a:r>
            <a:endParaRPr lang="en-US" dirty="0" smtClean="0">
              <a:effectLst/>
            </a:endParaRPr>
          </a:p>
          <a:p>
            <a:r>
              <a:rPr lang="en-US" dirty="0">
                <a:effectLst/>
              </a:rPr>
              <a:t>The quality of water, whether used for drinking, domestic purposes, food production or recreational purposes has an important impact on health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56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WATER DISCHARGE CONTRIBUTION TO WATER UTILITY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77" y="1690688"/>
            <a:ext cx="10075245" cy="4920092"/>
          </a:xfrm>
        </p:spPr>
      </p:pic>
    </p:spTree>
    <p:extLst>
      <p:ext uri="{BB962C8B-B14F-4D97-AF65-F5344CB8AC3E}">
        <p14:creationId xmlns:p14="http://schemas.microsoft.com/office/powerpoint/2010/main" val="40694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RENEWABLE WATER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and actual </a:t>
            </a:r>
            <a:r>
              <a:rPr lang="en-US" b="1" dirty="0"/>
              <a:t>renewable water resources</a:t>
            </a:r>
            <a:r>
              <a:rPr lang="en-US" dirty="0"/>
              <a:t>. Natural </a:t>
            </a:r>
            <a:r>
              <a:rPr lang="en-US" b="1" dirty="0"/>
              <a:t>renewable water resources</a:t>
            </a:r>
            <a:r>
              <a:rPr lang="en-US" dirty="0"/>
              <a:t> are the total amount of a country's </a:t>
            </a:r>
            <a:r>
              <a:rPr lang="en-US" b="1" dirty="0"/>
              <a:t>water resources</a:t>
            </a:r>
            <a:r>
              <a:rPr lang="en-US" dirty="0"/>
              <a:t> (internal and external </a:t>
            </a:r>
            <a:r>
              <a:rPr lang="en-US" b="1" dirty="0"/>
              <a:t>resources</a:t>
            </a:r>
            <a:r>
              <a:rPr lang="en-US" dirty="0"/>
              <a:t>), both surface </a:t>
            </a:r>
            <a:r>
              <a:rPr lang="en-US" b="1" dirty="0"/>
              <a:t>water</a:t>
            </a:r>
            <a:r>
              <a:rPr lang="en-US" dirty="0"/>
              <a:t> and groundwater, which is generated through the hydrological cycle. The amount is computed on a yearly basis</a:t>
            </a:r>
            <a:r>
              <a:rPr lang="en-US" dirty="0" smtClean="0"/>
              <a:t>.</a:t>
            </a:r>
          </a:p>
          <a:p>
            <a:r>
              <a:rPr lang="en-US" dirty="0"/>
              <a:t>Total </a:t>
            </a:r>
            <a:r>
              <a:rPr lang="en-US" dirty="0" smtClean="0"/>
              <a:t>renewable is computed in water resources (km³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690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0015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RENEWABLE WATER PRODUCTION 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INDIA </a:t>
            </a:r>
            <a:r>
              <a:rPr lang="en-US" b="1" dirty="0" smtClean="0">
                <a:solidFill>
                  <a:srgbClr val="FF0000"/>
                </a:solidFill>
              </a:rPr>
              <a:t>VS </a:t>
            </a:r>
            <a:r>
              <a:rPr lang="en-US" b="1" dirty="0" smtClean="0">
                <a:solidFill>
                  <a:srgbClr val="FF0000"/>
                </a:solidFill>
              </a:rPr>
              <a:t>WORLD(2011)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22" y="1525588"/>
            <a:ext cx="10680656" cy="5029200"/>
          </a:xfrm>
        </p:spPr>
      </p:pic>
    </p:spTree>
    <p:extLst>
      <p:ext uri="{BB962C8B-B14F-4D97-AF65-F5344CB8AC3E}">
        <p14:creationId xmlns:p14="http://schemas.microsoft.com/office/powerpoint/2010/main" val="213066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195" y="0"/>
            <a:ext cx="10353761" cy="1326321"/>
          </a:xfrm>
        </p:spPr>
        <p:txBody>
          <a:bodyPr/>
          <a:lstStyle/>
          <a:p>
            <a:r>
              <a:rPr lang="en-US" dirty="0"/>
              <a:t>WHY ANALYSE WATER QUALITY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316" y="1023519"/>
            <a:ext cx="5307896" cy="5682082"/>
          </a:xfrm>
        </p:spPr>
      </p:pic>
    </p:spTree>
    <p:extLst>
      <p:ext uri="{BB962C8B-B14F-4D97-AF65-F5344CB8AC3E}">
        <p14:creationId xmlns:p14="http://schemas.microsoft.com/office/powerpoint/2010/main" val="230836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Coliform(MPN/100 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Coliform(MPN/100 ml)</a:t>
            </a:r>
          </a:p>
          <a:p>
            <a:r>
              <a:rPr lang="en-US" dirty="0"/>
              <a:t>belonging to a group of rod-shaped bacteria typified by E. coli.</a:t>
            </a:r>
          </a:p>
          <a:p>
            <a:endParaRPr lang="en-US" dirty="0"/>
          </a:p>
          <a:p>
            <a:r>
              <a:rPr lang="en-US" dirty="0"/>
              <a:t>Coliform bacteria are a commonly used indicator of sanitary quality of foods and water. They are defined as rod-shaped Gram-negative non-spore forming and motile or non-motile bacteria which can ferment lactose with the production of acid and gas when incubated at 35–37°C.</a:t>
            </a:r>
          </a:p>
        </p:txBody>
      </p:sp>
    </p:spTree>
    <p:extLst>
      <p:ext uri="{BB962C8B-B14F-4D97-AF65-F5344CB8AC3E}">
        <p14:creationId xmlns:p14="http://schemas.microsoft.com/office/powerpoint/2010/main" val="260236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58400" cy="14605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WATER QUALITY OF INDIAN RIVER (</a:t>
            </a:r>
            <a:r>
              <a:rPr lang="en-US" b="1" dirty="0" smtClean="0">
                <a:solidFill>
                  <a:srgbClr val="FF0000"/>
                </a:solidFill>
              </a:rPr>
              <a:t>2003)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63" y="1663700"/>
            <a:ext cx="9528873" cy="4724400"/>
          </a:xfrm>
        </p:spPr>
      </p:pic>
    </p:spTree>
    <p:extLst>
      <p:ext uri="{BB962C8B-B14F-4D97-AF65-F5344CB8AC3E}">
        <p14:creationId xmlns:p14="http://schemas.microsoft.com/office/powerpoint/2010/main" val="104842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1" y="609600"/>
            <a:ext cx="10950056" cy="1326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WATER QUALITY OF INDIAN RIVER (</a:t>
            </a:r>
            <a:r>
              <a:rPr lang="en-US" dirty="0" smtClean="0">
                <a:solidFill>
                  <a:srgbClr val="FF0000"/>
                </a:solidFill>
              </a:rPr>
              <a:t>2004)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97" y="1540668"/>
            <a:ext cx="9593263" cy="4796632"/>
          </a:xfrm>
        </p:spPr>
      </p:pic>
    </p:spTree>
    <p:extLst>
      <p:ext uri="{BB962C8B-B14F-4D97-AF65-F5344CB8AC3E}">
        <p14:creationId xmlns:p14="http://schemas.microsoft.com/office/powerpoint/2010/main" val="18638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WATER QUALITY OF INDIAN RIVER (</a:t>
            </a:r>
            <a:r>
              <a:rPr lang="en-US" dirty="0" smtClean="0">
                <a:solidFill>
                  <a:srgbClr val="FF0000"/>
                </a:solidFill>
              </a:rPr>
              <a:t>2005)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476" y="1765300"/>
            <a:ext cx="8899737" cy="4699000"/>
          </a:xfrm>
        </p:spPr>
      </p:pic>
    </p:spTree>
    <p:extLst>
      <p:ext uri="{BB962C8B-B14F-4D97-AF65-F5344CB8AC3E}">
        <p14:creationId xmlns:p14="http://schemas.microsoft.com/office/powerpoint/2010/main" val="240536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484902"/>
            <a:ext cx="10960100" cy="5094384"/>
          </a:xfrm>
        </p:spPr>
      </p:pic>
      <p:sp>
        <p:nvSpPr>
          <p:cNvPr id="5" name="Rectangle 4"/>
          <p:cNvSpPr/>
          <p:nvPr/>
        </p:nvSpPr>
        <p:spPr>
          <a:xfrm>
            <a:off x="1168400" y="620271"/>
            <a:ext cx="8432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WATER QUALITY OF INDIAN RIVER (</a:t>
            </a:r>
            <a:r>
              <a:rPr lang="en-US" sz="2400" b="1" dirty="0" smtClean="0">
                <a:solidFill>
                  <a:srgbClr val="FF0000"/>
                </a:solidFill>
              </a:rPr>
              <a:t>2011)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0374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495" y="266700"/>
            <a:ext cx="10353761" cy="1326321"/>
          </a:xfrm>
        </p:spPr>
        <p:txBody>
          <a:bodyPr>
            <a:normAutofit/>
          </a:bodyPr>
          <a:lstStyle/>
          <a:p>
            <a:r>
              <a:rPr lang="en-US" b="1" dirty="0" smtClean="0"/>
              <a:t>STATEWISE ANALYSIS (PH</a:t>
            </a:r>
            <a:r>
              <a:rPr lang="en-US" b="1" dirty="0" smtClean="0"/>
              <a:t>,</a:t>
            </a:r>
            <a:br>
              <a:rPr lang="en-US" b="1" dirty="0" smtClean="0"/>
            </a:br>
            <a:r>
              <a:rPr lang="en-US" b="1" dirty="0" smtClean="0"/>
              <a:t>DISSOLVED 0</a:t>
            </a:r>
            <a:r>
              <a:rPr lang="en-US" sz="1600" b="1" dirty="0" smtClean="0"/>
              <a:t>2</a:t>
            </a:r>
            <a:r>
              <a:rPr lang="en-US" sz="4000" b="1" dirty="0" smtClean="0"/>
              <a:t>,MEAN TEMP</a:t>
            </a:r>
            <a:r>
              <a:rPr lang="en-US" sz="4000" b="1" dirty="0" smtClean="0"/>
              <a:t>)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11" y="1935921"/>
            <a:ext cx="9166328" cy="4756709"/>
          </a:xfrm>
        </p:spPr>
      </p:pic>
    </p:spTree>
    <p:extLst>
      <p:ext uri="{BB962C8B-B14F-4D97-AF65-F5344CB8AC3E}">
        <p14:creationId xmlns:p14="http://schemas.microsoft.com/office/powerpoint/2010/main" val="306568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104</TotalTime>
  <Words>512</Words>
  <Application>Microsoft Office PowerPoint</Application>
  <PresentationFormat>Widescreen</PresentationFormat>
  <Paragraphs>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Bookman Old Style</vt:lpstr>
      <vt:lpstr>Rockwell</vt:lpstr>
      <vt:lpstr>Damask</vt:lpstr>
      <vt:lpstr>ANALYSIS OF WATER QUALITY IN INDIA OVER TIME   AND  THEIR EFEECT AND CONSEQUENCES </vt:lpstr>
      <vt:lpstr>WHY ANALYSE WATER QUALITY </vt:lpstr>
      <vt:lpstr>WHY ANALYSE WATER QUALITY </vt:lpstr>
      <vt:lpstr>Total Coliform(MPN/100 ml)</vt:lpstr>
      <vt:lpstr>WATER QUALITY OF INDIAN RIVER (2003)</vt:lpstr>
      <vt:lpstr>WATER QUALITY OF INDIAN RIVER (2004)</vt:lpstr>
      <vt:lpstr>WATER QUALITY OF INDIAN RIVER (2005)</vt:lpstr>
      <vt:lpstr>PowerPoint Presentation</vt:lpstr>
      <vt:lpstr>STATEWISE ANALYSIS (PH, DISSOLVED 02,MEAN TEMP)</vt:lpstr>
      <vt:lpstr>Drinking water standard</vt:lpstr>
      <vt:lpstr>Drinking water standard</vt:lpstr>
      <vt:lpstr>GOVERNMENT INVESTION IN WATERPURIFICATION</vt:lpstr>
      <vt:lpstr>Ganga Action Plan Phase I &amp; II </vt:lpstr>
      <vt:lpstr>Mission Clean Ganga   </vt:lpstr>
      <vt:lpstr>Biochemical oxygen demand </vt:lpstr>
      <vt:lpstr>National Mission for Clean Ganga (NMCG) </vt:lpstr>
      <vt:lpstr>Dissolved oxygen</vt:lpstr>
      <vt:lpstr>National Mission for Clean Ganga (NMCG) </vt:lpstr>
      <vt:lpstr>Water discharge vs contribution to utility</vt:lpstr>
      <vt:lpstr>WATER DISCHARGE CONTRIBUTION TO WATER UTILITY</vt:lpstr>
      <vt:lpstr>RENEWABLE WATER</vt:lpstr>
      <vt:lpstr>RENEWABLE WATER PRODUCTION  INDIA VS WORLD(2011)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Terminator</dc:creator>
  <cp:lastModifiedBy>Terminator</cp:lastModifiedBy>
  <cp:revision>17</cp:revision>
  <dcterms:created xsi:type="dcterms:W3CDTF">2017-04-24T04:39:41Z</dcterms:created>
  <dcterms:modified xsi:type="dcterms:W3CDTF">2017-05-18T01:58:49Z</dcterms:modified>
</cp:coreProperties>
</file>