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7" r:id="rId2"/>
    <p:sldId id="266" r:id="rId3"/>
    <p:sldId id="259" r:id="rId4"/>
    <p:sldId id="267" r:id="rId5"/>
    <p:sldId id="261" r:id="rId6"/>
    <p:sldId id="262" r:id="rId7"/>
    <p:sldId id="284" r:id="rId8"/>
    <p:sldId id="270" r:id="rId9"/>
    <p:sldId id="271" r:id="rId10"/>
    <p:sldId id="286" r:id="rId11"/>
    <p:sldId id="287" r:id="rId12"/>
    <p:sldId id="263" r:id="rId13"/>
    <p:sldId id="290" r:id="rId14"/>
    <p:sldId id="273" r:id="rId15"/>
    <p:sldId id="274" r:id="rId16"/>
    <p:sldId id="275" r:id="rId17"/>
    <p:sldId id="293" r:id="rId18"/>
    <p:sldId id="291" r:id="rId19"/>
    <p:sldId id="292" r:id="rId20"/>
    <p:sldId id="276" r:id="rId21"/>
    <p:sldId id="264" r:id="rId22"/>
    <p:sldId id="277" r:id="rId23"/>
    <p:sldId id="265" r:id="rId24"/>
    <p:sldId id="278" r:id="rId25"/>
    <p:sldId id="279" r:id="rId26"/>
    <p:sldId id="283" r:id="rId27"/>
    <p:sldId id="280" r:id="rId28"/>
    <p:sldId id="282" r:id="rId29"/>
    <p:sldId id="281" r:id="rId30"/>
    <p:sldId id="294" r:id="rId31"/>
    <p:sldId id="289"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p:scale>
          <a:sx n="75" d="100"/>
          <a:sy n="75" d="100"/>
        </p:scale>
        <p:origin x="811"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DFADA-F1FA-4B02-81F8-56CF59DBC919}" type="datetimeFigureOut">
              <a:rPr lang="en-US" smtClean="0"/>
              <a:t>4/29/2023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C05E0-AF8D-4BDB-9582-1770933BADF0}" type="slidenum">
              <a:rPr lang="en-US" smtClean="0"/>
              <a:t>‹#›</a:t>
            </a:fld>
            <a:endParaRPr lang="en-US"/>
          </a:p>
        </p:txBody>
      </p:sp>
    </p:spTree>
    <p:extLst>
      <p:ext uri="{BB962C8B-B14F-4D97-AF65-F5344CB8AC3E}">
        <p14:creationId xmlns:p14="http://schemas.microsoft.com/office/powerpoint/2010/main" val="3876991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8C05E0-AF8D-4BDB-9582-1770933BADF0}" type="slidenum">
              <a:rPr lang="en-US" smtClean="0"/>
              <a:t>1</a:t>
            </a:fld>
            <a:endParaRPr lang="en-US"/>
          </a:p>
        </p:txBody>
      </p:sp>
    </p:spTree>
    <p:extLst>
      <p:ext uri="{BB962C8B-B14F-4D97-AF65-F5344CB8AC3E}">
        <p14:creationId xmlns:p14="http://schemas.microsoft.com/office/powerpoint/2010/main" val="977850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497F7F-D770-4396-BFBB-B5050A600097}" type="datetime1">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48832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81226E-D0EE-4174-9CE1-6CE8F56865BE}" type="datetime1">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503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F99182-64F9-4719-8608-BA1B9CCCB3E1}" type="datetime1">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43073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611B3B-4517-4A12-B6D7-94159AC122B1}" type="datetime1">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59978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4A77-0CD9-42C6-B471-FDC43E5F2D79}" type="datetime1">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90976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CD38F-D435-4967-B789-A7C128A67E15}" type="datetime1">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7557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048A8A-B5D9-4088-BBE7-9B84C08365F5}" type="datetime1">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68040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81027-46E0-4002-8D84-6D011B82CA82}" type="datetime1">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06318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30409-6EFF-4ED5-BE86-0D4EA766922D}" type="datetime1">
              <a:rPr lang="en-US" smtClean="0"/>
              <a:t>4/29/2023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06533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C74E6-F1C5-4F7F-BED9-ABB478D36A62}" type="datetime1">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137277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B030C3-0F03-4415-BD22-47E27AFF3DAD}" type="datetime1">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170585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49F51-FF29-4A92-A255-352CAB8B042D}" type="datetime1">
              <a:rPr lang="en-US" smtClean="0"/>
              <a:t>4/29/2023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C134D-DA10-4212-BAC9-06C5839BEA2B}" type="slidenum">
              <a:rPr lang="en-US" smtClean="0"/>
              <a:t>‹#›</a:t>
            </a:fld>
            <a:endParaRPr lang="en-US"/>
          </a:p>
        </p:txBody>
      </p:sp>
    </p:spTree>
    <p:extLst>
      <p:ext uri="{BB962C8B-B14F-4D97-AF65-F5344CB8AC3E}">
        <p14:creationId xmlns:p14="http://schemas.microsoft.com/office/powerpoint/2010/main" val="652158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6886" t="43568" r="16823" b="38029"/>
          <a:stretch/>
        </p:blipFill>
        <p:spPr>
          <a:xfrm>
            <a:off x="7645757" y="5595871"/>
            <a:ext cx="4546243" cy="1262129"/>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886" t="43568" r="16823" b="38029"/>
          <a:stretch/>
        </p:blipFill>
        <p:spPr>
          <a:xfrm rot="10800000">
            <a:off x="0" y="-1"/>
            <a:ext cx="4546243" cy="1262129"/>
          </a:xfrm>
          <a:prstGeom prst="rect">
            <a:avLst/>
          </a:prstGeom>
        </p:spPr>
      </p:pic>
      <p:sp>
        <p:nvSpPr>
          <p:cNvPr id="8" name="Subtitle 7"/>
          <p:cNvSpPr>
            <a:spLocks noGrp="1"/>
          </p:cNvSpPr>
          <p:nvPr>
            <p:ph type="subTitle" idx="1"/>
          </p:nvPr>
        </p:nvSpPr>
        <p:spPr>
          <a:xfrm>
            <a:off x="695459" y="1030310"/>
            <a:ext cx="10728102" cy="5318975"/>
          </a:xfrm>
        </p:spPr>
        <p:txBody>
          <a:bodyPr>
            <a:normAutofit fontScale="85000" lnSpcReduction="20000"/>
          </a:bodyPr>
          <a:lstStyle/>
          <a:p>
            <a:endParaRPr lang="en-US" sz="4000" dirty="0"/>
          </a:p>
          <a:p>
            <a:endParaRPr lang="en-US" sz="5400" dirty="0"/>
          </a:p>
          <a:p>
            <a:r>
              <a:rPr lang="en-US" sz="5400" dirty="0"/>
              <a:t>Final Year Project Work Final Defense </a:t>
            </a:r>
          </a:p>
          <a:p>
            <a:r>
              <a:rPr lang="en-US" sz="1900" dirty="0"/>
              <a:t>On</a:t>
            </a:r>
          </a:p>
          <a:p>
            <a:endParaRPr lang="en-US" sz="1900" dirty="0"/>
          </a:p>
          <a:p>
            <a:r>
              <a:rPr lang="en-GB" sz="4400" dirty="0"/>
              <a:t>Chronic Kidney Disease Prediction Using Naive Bayes</a:t>
            </a:r>
            <a:endParaRPr lang="en-US" dirty="0"/>
          </a:p>
          <a:p>
            <a:pPr algn="l"/>
            <a:r>
              <a:rPr lang="en-US" i="1" u="sng" dirty="0"/>
              <a:t>Presented by</a:t>
            </a:r>
          </a:p>
          <a:p>
            <a:pPr algn="l"/>
            <a:r>
              <a:rPr lang="en-US" dirty="0" err="1"/>
              <a:t>Binaya</a:t>
            </a:r>
            <a:r>
              <a:rPr lang="en-US" dirty="0"/>
              <a:t> Khadka(20799/075)</a:t>
            </a:r>
          </a:p>
          <a:p>
            <a:pPr algn="l"/>
            <a:r>
              <a:rPr lang="en-US" dirty="0" err="1"/>
              <a:t>Krijan</a:t>
            </a:r>
            <a:r>
              <a:rPr lang="en-US" dirty="0"/>
              <a:t> Chakradhar(20805/075)</a:t>
            </a:r>
          </a:p>
          <a:p>
            <a:pPr algn="l"/>
            <a:r>
              <a:rPr lang="en-US" dirty="0"/>
              <a:t>Niraj </a:t>
            </a:r>
            <a:r>
              <a:rPr lang="en-US" dirty="0" err="1"/>
              <a:t>Uprety</a:t>
            </a:r>
            <a:r>
              <a:rPr lang="en-US" dirty="0"/>
              <a:t>(20814/075)</a:t>
            </a:r>
          </a:p>
          <a:p>
            <a:pPr algn="l"/>
            <a:endParaRPr lang="en-US" dirty="0"/>
          </a:p>
          <a:p>
            <a:pPr algn="l"/>
            <a:r>
              <a:rPr lang="en-US" dirty="0"/>
              <a:t>B.Sc. CSIT VII (2075)</a:t>
            </a:r>
          </a:p>
          <a:p>
            <a:r>
              <a:rPr lang="en-US" dirty="0"/>
              <a:t>16</a:t>
            </a:r>
            <a:r>
              <a:rPr lang="en-US" baseline="30000" dirty="0"/>
              <a:t>th</a:t>
            </a:r>
            <a:r>
              <a:rPr lang="en-US" dirty="0"/>
              <a:t> </a:t>
            </a:r>
            <a:r>
              <a:rPr lang="en-US" dirty="0" err="1"/>
              <a:t>Baisakh</a:t>
            </a:r>
            <a:r>
              <a:rPr lang="en-US" dirty="0"/>
              <a:t> 2080</a:t>
            </a:r>
          </a:p>
        </p:txBody>
      </p:sp>
      <p:pic>
        <p:nvPicPr>
          <p:cNvPr id="9" name="Picture 8" descr="D:\B.Sc.CSIT-TU\Miscellaneous Files of BSc.CSIT\Affiliated Colleges\Affiliated Colleges Logos\OIC\OIC_Logo Purple.jpg">
            <a:extLst>
              <a:ext uri="{FF2B5EF4-FFF2-40B4-BE49-F238E27FC236}">
                <a16:creationId xmlns:a16="http://schemas.microsoft.com/office/drawing/2014/main" id="{121ACF40-032B-48AF-9B25-F0FCD4D2454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4462" y="324348"/>
            <a:ext cx="4508500" cy="1411923"/>
          </a:xfrm>
          <a:prstGeom prst="rect">
            <a:avLst/>
          </a:prstGeom>
          <a:noFill/>
          <a:ln>
            <a:noFill/>
          </a:ln>
        </p:spPr>
      </p:pic>
    </p:spTree>
    <p:extLst>
      <p:ext uri="{BB962C8B-B14F-4D97-AF65-F5344CB8AC3E}">
        <p14:creationId xmlns:p14="http://schemas.microsoft.com/office/powerpoint/2010/main" val="4171923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165211"/>
            <a:ext cx="10515600" cy="1325563"/>
          </a:xfrm>
        </p:spPr>
        <p:txBody>
          <a:bodyPr/>
          <a:lstStyle/>
          <a:p>
            <a:r>
              <a:rPr lang="en-US" dirty="0"/>
              <a:t>Algorithm</a:t>
            </a:r>
          </a:p>
        </p:txBody>
      </p:sp>
      <p:sp>
        <p:nvSpPr>
          <p:cNvPr id="3" name="Content Placeholder 2"/>
          <p:cNvSpPr>
            <a:spLocks noGrp="1"/>
          </p:cNvSpPr>
          <p:nvPr>
            <p:ph idx="1"/>
          </p:nvPr>
        </p:nvSpPr>
        <p:spPr>
          <a:xfrm>
            <a:off x="670775" y="1490774"/>
            <a:ext cx="10515600" cy="4351338"/>
          </a:xfrm>
        </p:spPr>
        <p:txBody>
          <a:bodyPr>
            <a:noAutofit/>
          </a:bodyPr>
          <a:lstStyle/>
          <a:p>
            <a:pPr marL="0" indent="0">
              <a:buNone/>
            </a:pPr>
            <a:r>
              <a:rPr lang="en-GB" sz="2200" dirty="0">
                <a:solidFill>
                  <a:schemeClr val="tx1">
                    <a:lumMod val="95000"/>
                    <a:lumOff val="5000"/>
                  </a:schemeClr>
                </a:solidFill>
              </a:rPr>
              <a:t>Implemented Naive Bayes classifier to predict CKD based on 24 input parameters. Achieved accurate classification and identified important parameters for prevention and treatment strategies</a:t>
            </a:r>
          </a:p>
          <a:p>
            <a:pPr marL="0" indent="0">
              <a:buNone/>
            </a:pPr>
            <a:endParaRPr lang="en-GB" sz="2200" dirty="0">
              <a:solidFill>
                <a:srgbClr val="374151"/>
              </a:solidFill>
            </a:endParaRPr>
          </a:p>
          <a:p>
            <a:pPr marL="0" marR="0" indent="0" algn="just">
              <a:lnSpc>
                <a:spcPct val="150000"/>
              </a:lnSpc>
              <a:spcBef>
                <a:spcPts val="0"/>
              </a:spcBef>
              <a:spcAft>
                <a:spcPts val="0"/>
              </a:spcAft>
              <a:buNone/>
            </a:pPr>
            <a:r>
              <a:rPr lang="en-US" sz="2200" dirty="0">
                <a:solidFill>
                  <a:srgbClr val="000000"/>
                </a:solidFill>
                <a:effectLst/>
                <a:ea typeface="Times New Roman" panose="02020603050405020304" pitchFamily="18" charset="0"/>
              </a:rPr>
              <a:t>Bayes' theorem (alternatively Bayes' law or Bayes' rule), named after Thomas Bayes, describes the probability of an event, based on prior knowledge of conditions that might be related to the event. </a:t>
            </a:r>
          </a:p>
          <a:p>
            <a:pPr marL="0" indent="0">
              <a:buNone/>
            </a:pPr>
            <a:endParaRPr lang="en-US" sz="2200" dirty="0"/>
          </a:p>
          <a:p>
            <a:pPr marL="0" indent="0">
              <a:buNone/>
            </a:pPr>
            <a:endParaRPr lang="en-US" sz="2200" dirty="0"/>
          </a:p>
          <a:p>
            <a:endParaRPr lang="en-US" sz="2200" dirty="0"/>
          </a:p>
        </p:txBody>
      </p:sp>
      <p:sp>
        <p:nvSpPr>
          <p:cNvPr id="4" name="Slide Number Placeholder 3"/>
          <p:cNvSpPr>
            <a:spLocks noGrp="1"/>
          </p:cNvSpPr>
          <p:nvPr>
            <p:ph type="sldNum" sz="quarter" idx="12"/>
          </p:nvPr>
        </p:nvSpPr>
        <p:spPr/>
        <p:txBody>
          <a:bodyPr/>
          <a:lstStyle/>
          <a:p>
            <a:fld id="{43FC134D-DA10-4212-BAC9-06C5839BEA2B}" type="slidenum">
              <a:rPr lang="en-US" smtClean="0"/>
              <a:t>10</a:t>
            </a:fld>
            <a:endParaRPr lang="en-US"/>
          </a:p>
        </p:txBody>
      </p:sp>
    </p:spTree>
    <p:extLst>
      <p:ext uri="{BB962C8B-B14F-4D97-AF65-F5344CB8AC3E}">
        <p14:creationId xmlns:p14="http://schemas.microsoft.com/office/powerpoint/2010/main" val="391476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165211"/>
            <a:ext cx="10515600" cy="1325563"/>
          </a:xfrm>
        </p:spPr>
        <p:txBody>
          <a:bodyPr/>
          <a:lstStyle/>
          <a:p>
            <a:r>
              <a:rPr lang="en-US" dirty="0"/>
              <a:t>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0774" y="1490774"/>
                <a:ext cx="10683025" cy="4182057"/>
              </a:xfrm>
            </p:spPr>
            <p:txBody>
              <a:bodyPr>
                <a:noAutofit/>
              </a:bodyPr>
              <a:lstStyle/>
              <a:p>
                <a:pPr marL="0" marR="0" indent="0" algn="just">
                  <a:lnSpc>
                    <a:spcPct val="150000"/>
                  </a:lnSpc>
                  <a:spcBef>
                    <a:spcPts val="0"/>
                  </a:spcBef>
                  <a:spcAft>
                    <a:spcPts val="0"/>
                  </a:spcAft>
                  <a:buNone/>
                </a:pPr>
                <a:r>
                  <a:rPr lang="en-US" sz="2200" dirty="0">
                    <a:solidFill>
                      <a:srgbClr val="000000"/>
                    </a:solidFill>
                    <a:effectLst/>
                    <a:ea typeface="Times New Roman" panose="02020603050405020304" pitchFamily="18" charset="0"/>
                  </a:rPr>
                  <a:t>Bayes' theorem may be derived from the definition of conditional probability:</a:t>
                </a:r>
              </a:p>
              <a:p>
                <a:pPr marL="0" marR="0" indent="0" algn="ctr">
                  <a:lnSpc>
                    <a:spcPct val="150000"/>
                  </a:lnSpc>
                  <a:spcBef>
                    <a:spcPts val="0"/>
                  </a:spcBef>
                  <a:spcAft>
                    <a:spcPts val="0"/>
                  </a:spcAft>
                  <a:buNone/>
                </a:pPr>
                <a:r>
                  <a:rPr lang="en-US" sz="2200" dirty="0">
                    <a:solidFill>
                      <a:srgbClr val="000000"/>
                    </a:solidFill>
                    <a:effectLst/>
                    <a:ea typeface="Times New Roman" panose="02020603050405020304" pitchFamily="18" charset="0"/>
                  </a:rPr>
                  <a:t>P(A|B) =</a:t>
                </a:r>
                <a14:m>
                  <m:oMath xmlns:m="http://schemas.openxmlformats.org/officeDocument/2006/math">
                    <m:f>
                      <m:fPr>
                        <m:ctrlPr>
                          <a:rPr lang="en-US" sz="2200" i="1">
                            <a:solidFill>
                              <a:srgbClr val="000000"/>
                            </a:solidFill>
                            <a:effectLst/>
                            <a:latin typeface="Cambria Math" panose="02040503050406030204" pitchFamily="18" charset="0"/>
                            <a:ea typeface="Times New Roman" panose="02020603050405020304" pitchFamily="18" charset="0"/>
                          </a:rPr>
                        </m:ctrlPr>
                      </m:fPr>
                      <m:num>
                        <m:r>
                          <m:rPr>
                            <m:sty m:val="p"/>
                          </m:rPr>
                          <a:rPr lang="en-US" sz="2200">
                            <a:solidFill>
                              <a:srgbClr val="000000"/>
                            </a:solidFill>
                            <a:effectLst/>
                            <a:latin typeface="Cambria Math" panose="02040503050406030204" pitchFamily="18" charset="0"/>
                            <a:ea typeface="Times New Roman" panose="02020603050405020304" pitchFamily="18" charset="0"/>
                          </a:rPr>
                          <m:t>P</m:t>
                        </m:r>
                        <m:r>
                          <a:rPr lang="en-US" sz="2200">
                            <a:solidFill>
                              <a:srgbClr val="000000"/>
                            </a:solidFill>
                            <a:effectLst/>
                            <a:latin typeface="Cambria Math" panose="02040503050406030204" pitchFamily="18" charset="0"/>
                            <a:ea typeface="Times New Roman" panose="02020603050405020304" pitchFamily="18" charset="0"/>
                          </a:rPr>
                          <m:t>(</m:t>
                        </m:r>
                        <m:r>
                          <m:rPr>
                            <m:sty m:val="p"/>
                          </m:rPr>
                          <a:rPr lang="en-US" sz="2200">
                            <a:solidFill>
                              <a:srgbClr val="000000"/>
                            </a:solidFill>
                            <a:effectLst/>
                            <a:latin typeface="Cambria Math" panose="02040503050406030204" pitchFamily="18" charset="0"/>
                            <a:ea typeface="Times New Roman" panose="02020603050405020304" pitchFamily="18" charset="0"/>
                          </a:rPr>
                          <m:t>B</m:t>
                        </m:r>
                        <m:r>
                          <a:rPr lang="en-US" sz="2200">
                            <a:solidFill>
                              <a:srgbClr val="000000"/>
                            </a:solidFill>
                            <a:effectLst/>
                            <a:latin typeface="Cambria Math" panose="02040503050406030204" pitchFamily="18" charset="0"/>
                            <a:ea typeface="Times New Roman" panose="02020603050405020304" pitchFamily="18" charset="0"/>
                          </a:rPr>
                          <m:t>|</m:t>
                        </m:r>
                        <m:r>
                          <m:rPr>
                            <m:sty m:val="p"/>
                          </m:rPr>
                          <a:rPr lang="en-US" sz="2200">
                            <a:solidFill>
                              <a:srgbClr val="000000"/>
                            </a:solidFill>
                            <a:effectLst/>
                            <a:latin typeface="Cambria Math" panose="02040503050406030204" pitchFamily="18" charset="0"/>
                            <a:ea typeface="Times New Roman" panose="02020603050405020304" pitchFamily="18" charset="0"/>
                          </a:rPr>
                          <m:t>A</m:t>
                        </m:r>
                        <m:r>
                          <a:rPr lang="en-US" sz="2200">
                            <a:solidFill>
                              <a:srgbClr val="000000"/>
                            </a:solidFill>
                            <a:effectLst/>
                            <a:latin typeface="Cambria Math" panose="02040503050406030204" pitchFamily="18" charset="0"/>
                            <a:ea typeface="Times New Roman" panose="02020603050405020304" pitchFamily="18" charset="0"/>
                          </a:rPr>
                          <m:t>) </m:t>
                        </m:r>
                        <m:r>
                          <m:rPr>
                            <m:sty m:val="p"/>
                          </m:rPr>
                          <a:rPr lang="en-US" sz="2200">
                            <a:solidFill>
                              <a:srgbClr val="000000"/>
                            </a:solidFill>
                            <a:effectLst/>
                            <a:latin typeface="Cambria Math" panose="02040503050406030204" pitchFamily="18" charset="0"/>
                            <a:ea typeface="Times New Roman" panose="02020603050405020304" pitchFamily="18" charset="0"/>
                          </a:rPr>
                          <m:t>P</m:t>
                        </m:r>
                        <m:r>
                          <a:rPr lang="en-US" sz="2200">
                            <a:solidFill>
                              <a:srgbClr val="000000"/>
                            </a:solidFill>
                            <a:effectLst/>
                            <a:latin typeface="Cambria Math" panose="02040503050406030204" pitchFamily="18" charset="0"/>
                            <a:ea typeface="Times New Roman" panose="02020603050405020304" pitchFamily="18" charset="0"/>
                          </a:rPr>
                          <m:t>(</m:t>
                        </m:r>
                        <m:r>
                          <m:rPr>
                            <m:sty m:val="p"/>
                          </m:rPr>
                          <a:rPr lang="en-US" sz="2200">
                            <a:solidFill>
                              <a:srgbClr val="000000"/>
                            </a:solidFill>
                            <a:effectLst/>
                            <a:latin typeface="Cambria Math" panose="02040503050406030204" pitchFamily="18" charset="0"/>
                            <a:ea typeface="Times New Roman" panose="02020603050405020304" pitchFamily="18" charset="0"/>
                          </a:rPr>
                          <m:t>A</m:t>
                        </m:r>
                        <m:r>
                          <a:rPr lang="en-US" sz="2200">
                            <a:solidFill>
                              <a:srgbClr val="000000"/>
                            </a:solidFill>
                            <a:effectLst/>
                            <a:latin typeface="Cambria Math" panose="02040503050406030204" pitchFamily="18" charset="0"/>
                            <a:ea typeface="Times New Roman" panose="02020603050405020304" pitchFamily="18" charset="0"/>
                          </a:rPr>
                          <m:t>)</m:t>
                        </m:r>
                      </m:num>
                      <m:den>
                        <m:r>
                          <a:rPr lang="en-US" sz="2200" i="1">
                            <a:solidFill>
                              <a:srgbClr val="000000"/>
                            </a:solidFill>
                            <a:effectLst/>
                            <a:latin typeface="Cambria Math" panose="02040503050406030204" pitchFamily="18" charset="0"/>
                            <a:ea typeface="Times New Roman" panose="02020603050405020304" pitchFamily="18" charset="0"/>
                          </a:rPr>
                          <m:t>𝑃</m:t>
                        </m:r>
                        <m:r>
                          <a:rPr lang="en-US" sz="2200" i="1">
                            <a:solidFill>
                              <a:srgbClr val="000000"/>
                            </a:solidFill>
                            <a:effectLst/>
                            <a:latin typeface="Cambria Math" panose="02040503050406030204" pitchFamily="18" charset="0"/>
                            <a:ea typeface="Times New Roman" panose="02020603050405020304" pitchFamily="18" charset="0"/>
                          </a:rPr>
                          <m:t>(</m:t>
                        </m:r>
                        <m:r>
                          <a:rPr lang="en-US" sz="2200" i="1">
                            <a:solidFill>
                              <a:srgbClr val="000000"/>
                            </a:solidFill>
                            <a:effectLst/>
                            <a:latin typeface="Cambria Math" panose="02040503050406030204" pitchFamily="18" charset="0"/>
                            <a:ea typeface="Times New Roman" panose="02020603050405020304" pitchFamily="18" charset="0"/>
                          </a:rPr>
                          <m:t>𝐵</m:t>
                        </m:r>
                        <m:r>
                          <a:rPr lang="en-US" sz="2200" i="1">
                            <a:solidFill>
                              <a:srgbClr val="000000"/>
                            </a:solidFill>
                            <a:effectLst/>
                            <a:latin typeface="Cambria Math" panose="02040503050406030204" pitchFamily="18" charset="0"/>
                            <a:ea typeface="Times New Roman" panose="02020603050405020304" pitchFamily="18" charset="0"/>
                          </a:rPr>
                          <m:t>)</m:t>
                        </m:r>
                      </m:den>
                    </m:f>
                  </m:oMath>
                </a14:m>
                <a:endParaRPr lang="en-US" sz="2200" dirty="0">
                  <a:solidFill>
                    <a:srgbClr val="000000"/>
                  </a:solidFill>
                  <a:effectLst/>
                  <a:ea typeface="Times New Roman" panose="02020603050405020304" pitchFamily="18" charset="0"/>
                </a:endParaRPr>
              </a:p>
              <a:p>
                <a:pPr marL="0" marR="0" indent="0" algn="just">
                  <a:lnSpc>
                    <a:spcPct val="150000"/>
                  </a:lnSpc>
                  <a:spcBef>
                    <a:spcPts val="0"/>
                  </a:spcBef>
                  <a:spcAft>
                    <a:spcPts val="0"/>
                  </a:spcAft>
                  <a:buNone/>
                </a:pPr>
                <a:r>
                  <a:rPr lang="en-US" sz="2200" dirty="0">
                    <a:solidFill>
                      <a:srgbClr val="000000"/>
                    </a:solidFill>
                    <a:effectLst/>
                    <a:ea typeface="Times New Roman" panose="02020603050405020304" pitchFamily="18" charset="0"/>
                  </a:rPr>
                  <a:t>Where A and B are events and P(B) ≠ 0</a:t>
                </a:r>
              </a:p>
              <a:p>
                <a:pPr marL="342900" marR="0" lvl="0" indent="-342900" algn="just">
                  <a:lnSpc>
                    <a:spcPct val="150000"/>
                  </a:lnSpc>
                  <a:spcBef>
                    <a:spcPts val="0"/>
                  </a:spcBef>
                  <a:spcAft>
                    <a:spcPts val="0"/>
                  </a:spcAft>
                  <a:buFont typeface="Symbol" panose="05050102010706020507" pitchFamily="18" charset="2"/>
                  <a:buChar char=""/>
                </a:pPr>
                <a:r>
                  <a:rPr lang="en-US" sz="2200" dirty="0">
                    <a:solidFill>
                      <a:srgbClr val="000000"/>
                    </a:solidFill>
                    <a:effectLst/>
                    <a:ea typeface="Times New Roman" panose="02020603050405020304" pitchFamily="18" charset="0"/>
                  </a:rPr>
                  <a:t>P(A|B) is a conditional probability: the probability of event A occurring given that B is true. It is also called the posterior probability of A given B.</a:t>
                </a:r>
              </a:p>
              <a:p>
                <a:pPr marL="342900" marR="0" lvl="0" indent="-342900" algn="just">
                  <a:lnSpc>
                    <a:spcPct val="150000"/>
                  </a:lnSpc>
                  <a:spcBef>
                    <a:spcPts val="0"/>
                  </a:spcBef>
                  <a:spcAft>
                    <a:spcPts val="0"/>
                  </a:spcAft>
                  <a:buFont typeface="Symbol" panose="05050102010706020507" pitchFamily="18" charset="2"/>
                  <a:buChar char=""/>
                </a:pPr>
                <a:r>
                  <a:rPr lang="en-US" sz="2200" dirty="0">
                    <a:solidFill>
                      <a:srgbClr val="000000"/>
                    </a:solidFill>
                    <a:effectLst/>
                    <a:ea typeface="Times New Roman" panose="02020603050405020304" pitchFamily="18" charset="0"/>
                  </a:rPr>
                  <a:t>P(B|A) is also a conditional probability: the probability of event B occurring given that A is true. It can also interpret as the likelihood of A given a fixed B because P(B|A)=L(A|B).</a:t>
                </a:r>
              </a:p>
              <a:p>
                <a:pPr marL="342900" marR="0" lvl="0" indent="-342900" algn="just">
                  <a:lnSpc>
                    <a:spcPct val="150000"/>
                  </a:lnSpc>
                  <a:spcBef>
                    <a:spcPts val="0"/>
                  </a:spcBef>
                  <a:spcAft>
                    <a:spcPts val="0"/>
                  </a:spcAft>
                  <a:buFont typeface="Symbol" panose="05050102010706020507" pitchFamily="18" charset="2"/>
                  <a:buChar char=""/>
                </a:pPr>
                <a:r>
                  <a:rPr lang="en-US" sz="2200" dirty="0">
                    <a:solidFill>
                      <a:srgbClr val="000000"/>
                    </a:solidFill>
                    <a:effectLst/>
                    <a:ea typeface="Times New Roman" panose="02020603050405020304" pitchFamily="18" charset="0"/>
                  </a:rPr>
                  <a:t>P(A) and P(B) are the probabilities of observing A and B respectively without any given conditions; they are known as the prior probability and marginal probability.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0774" y="1490774"/>
                <a:ext cx="10683025" cy="4182057"/>
              </a:xfrm>
              <a:blipFill>
                <a:blip r:embed="rId2"/>
                <a:stretch>
                  <a:fillRect l="-742" r="-742" b="-1924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3FC134D-DA10-4212-BAC9-06C5839BEA2B}" type="slidenum">
              <a:rPr lang="en-US" smtClean="0"/>
              <a:t>11</a:t>
            </a:fld>
            <a:endParaRPr lang="en-US"/>
          </a:p>
        </p:txBody>
      </p:sp>
    </p:spTree>
    <p:extLst>
      <p:ext uri="{BB962C8B-B14F-4D97-AF65-F5344CB8AC3E}">
        <p14:creationId xmlns:p14="http://schemas.microsoft.com/office/powerpoint/2010/main" val="46483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Implementation</a:t>
            </a:r>
          </a:p>
        </p:txBody>
      </p:sp>
      <p:sp>
        <p:nvSpPr>
          <p:cNvPr id="3" name="Content Placeholder 2"/>
          <p:cNvSpPr>
            <a:spLocks noGrp="1"/>
          </p:cNvSpPr>
          <p:nvPr>
            <p:ph idx="1"/>
          </p:nvPr>
        </p:nvSpPr>
        <p:spPr/>
        <p:txBody>
          <a:bodyPr>
            <a:normAutofit/>
          </a:bodyPr>
          <a:lstStyle/>
          <a:p>
            <a:r>
              <a:rPr lang="en-US" sz="2200" dirty="0"/>
              <a:t>Tools used (Front end, Back end, Other resources </a:t>
            </a:r>
            <a:r>
              <a:rPr lang="en-US" sz="2200" dirty="0" err="1"/>
              <a:t>etc</a:t>
            </a:r>
            <a:r>
              <a:rPr lang="en-US" sz="2200" dirty="0"/>
              <a:t>)</a:t>
            </a:r>
          </a:p>
          <a:p>
            <a:pPr lvl="1">
              <a:buFont typeface="Wingdings" panose="05000000000000000000" pitchFamily="2" charset="2"/>
              <a:buChar char="§"/>
            </a:pPr>
            <a:r>
              <a:rPr lang="en-US" sz="2200" dirty="0"/>
              <a:t>Front end</a:t>
            </a:r>
          </a:p>
          <a:p>
            <a:pPr marL="457200" lvl="1" indent="0">
              <a:buNone/>
            </a:pPr>
            <a:r>
              <a:rPr lang="en-US" sz="2200" dirty="0"/>
              <a:t>	HTML , CSS , Bootstrap, JavaScript</a:t>
            </a:r>
          </a:p>
          <a:p>
            <a:pPr lvl="1">
              <a:buFont typeface="Wingdings" panose="05000000000000000000" pitchFamily="2" charset="2"/>
              <a:buChar char="§"/>
            </a:pPr>
            <a:r>
              <a:rPr lang="en-US" sz="2200" dirty="0"/>
              <a:t>Back end</a:t>
            </a:r>
          </a:p>
          <a:p>
            <a:pPr marL="914400" lvl="2" indent="0">
              <a:buNone/>
            </a:pPr>
            <a:r>
              <a:rPr lang="en-US" sz="2200" dirty="0"/>
              <a:t>PHP, Laravel, MySQL, Python</a:t>
            </a:r>
          </a:p>
          <a:p>
            <a:pPr lvl="1">
              <a:buFont typeface="Wingdings" panose="05000000000000000000" pitchFamily="2" charset="2"/>
              <a:buChar char="§"/>
            </a:pPr>
            <a:r>
              <a:rPr lang="en-US" sz="2200" dirty="0"/>
              <a:t>Other Resources</a:t>
            </a:r>
          </a:p>
          <a:p>
            <a:pPr marL="914400" lvl="2" indent="0">
              <a:buNone/>
            </a:pPr>
            <a:r>
              <a:rPr lang="en-US" sz="2200" dirty="0"/>
              <a:t>Laptop, Electricity, Internet</a:t>
            </a:r>
          </a:p>
          <a:p>
            <a:pPr lvl="1">
              <a:buFont typeface="Wingdings" panose="05000000000000000000" pitchFamily="2" charset="2"/>
              <a:buChar char="§"/>
            </a:pPr>
            <a:r>
              <a:rPr lang="en-US" sz="2200" dirty="0"/>
              <a:t>Development Tools</a:t>
            </a:r>
          </a:p>
          <a:p>
            <a:pPr marL="914400" lvl="2" indent="0">
              <a:buNone/>
            </a:pPr>
            <a:r>
              <a:rPr lang="en-US" sz="2200" dirty="0"/>
              <a:t>Git, GitHub, Anaconda, </a:t>
            </a:r>
            <a:r>
              <a:rPr lang="en-US" sz="2200" dirty="0" err="1"/>
              <a:t>Jupyter</a:t>
            </a:r>
            <a:r>
              <a:rPr lang="en-US" sz="2200" dirty="0"/>
              <a:t> Notebook, VS code, </a:t>
            </a:r>
            <a:r>
              <a:rPr lang="en-US" sz="2200" dirty="0" err="1"/>
              <a:t>Xammp</a:t>
            </a:r>
            <a:r>
              <a:rPr lang="en-US" sz="2200" dirty="0"/>
              <a:t>, Browser, </a:t>
            </a:r>
            <a:r>
              <a:rPr lang="en-US" sz="2200" dirty="0" err="1"/>
              <a:t>Ms</a:t>
            </a:r>
            <a:r>
              <a:rPr lang="en-US" sz="2200" dirty="0"/>
              <a:t> Word, </a:t>
            </a:r>
            <a:r>
              <a:rPr lang="en-US" sz="2200" dirty="0" err="1"/>
              <a:t>Ms</a:t>
            </a:r>
            <a:r>
              <a:rPr lang="en-US" sz="2200" dirty="0"/>
              <a:t> Project, </a:t>
            </a:r>
            <a:r>
              <a:rPr lang="en-US" sz="2200" dirty="0" err="1"/>
              <a:t>Ms</a:t>
            </a:r>
            <a:r>
              <a:rPr lang="en-US" sz="2200" dirty="0"/>
              <a:t> PowerPoint</a:t>
            </a:r>
          </a:p>
          <a:p>
            <a:pPr marL="457200" lvl="1" indent="0">
              <a:buNone/>
            </a:pPr>
            <a:endParaRPr lang="en-US" sz="2200" dirty="0"/>
          </a:p>
        </p:txBody>
      </p:sp>
      <p:sp>
        <p:nvSpPr>
          <p:cNvPr id="4" name="Slide Number Placeholder 3"/>
          <p:cNvSpPr>
            <a:spLocks noGrp="1"/>
          </p:cNvSpPr>
          <p:nvPr>
            <p:ph type="sldNum" sz="quarter" idx="12"/>
          </p:nvPr>
        </p:nvSpPr>
        <p:spPr/>
        <p:txBody>
          <a:bodyPr/>
          <a:lstStyle/>
          <a:p>
            <a:fld id="{43FC134D-DA10-4212-BAC9-06C5839BEA2B}" type="slidenum">
              <a:rPr lang="en-US" smtClean="0"/>
              <a:t>12</a:t>
            </a:fld>
            <a:endParaRPr lang="en-US"/>
          </a:p>
        </p:txBody>
      </p:sp>
    </p:spTree>
    <p:extLst>
      <p:ext uri="{BB962C8B-B14F-4D97-AF65-F5344CB8AC3E}">
        <p14:creationId xmlns:p14="http://schemas.microsoft.com/office/powerpoint/2010/main" val="109408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normAutofit/>
          </a:bodyPr>
          <a:lstStyle/>
          <a:p>
            <a:r>
              <a:rPr lang="en-US" sz="2200" dirty="0"/>
              <a:t>Testing (Unit Testing) with Test Cases and Test Results Tables</a:t>
            </a:r>
          </a:p>
          <a:p>
            <a:pPr marL="0" indent="0">
              <a:buNone/>
            </a:pPr>
            <a:r>
              <a:rPr lang="en-US" sz="2200" dirty="0"/>
              <a:t>Registration</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3FC134D-DA10-4212-BAC9-06C5839BEA2B}" type="slidenum">
              <a:rPr lang="en-US" smtClean="0"/>
              <a:t>13</a:t>
            </a:fld>
            <a:endParaRPr lang="en-US"/>
          </a:p>
        </p:txBody>
      </p:sp>
    </p:spTree>
    <p:extLst>
      <p:ext uri="{BB962C8B-B14F-4D97-AF65-F5344CB8AC3E}">
        <p14:creationId xmlns:p14="http://schemas.microsoft.com/office/powerpoint/2010/main" val="3346142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3FC134D-DA10-4212-BAC9-06C5839BEA2B}" type="slidenum">
              <a:rPr lang="en-US" smtClean="0"/>
              <a:t>14</a:t>
            </a:fld>
            <a:endParaRPr lang="en-US"/>
          </a:p>
        </p:txBody>
      </p:sp>
      <p:pic>
        <p:nvPicPr>
          <p:cNvPr id="7" name="Picture 6">
            <a:extLst>
              <a:ext uri="{FF2B5EF4-FFF2-40B4-BE49-F238E27FC236}">
                <a16:creationId xmlns:a16="http://schemas.microsoft.com/office/drawing/2014/main" id="{1672DA19-0B5E-21DA-BA5C-2F2AF001A02A}"/>
              </a:ext>
            </a:extLst>
          </p:cNvPr>
          <p:cNvPicPr>
            <a:picLocks noChangeAspect="1"/>
          </p:cNvPicPr>
          <p:nvPr/>
        </p:nvPicPr>
        <p:blipFill>
          <a:blip r:embed="rId2"/>
          <a:stretch>
            <a:fillRect/>
          </a:stretch>
        </p:blipFill>
        <p:spPr>
          <a:xfrm>
            <a:off x="2814637" y="187325"/>
            <a:ext cx="6562725" cy="6534150"/>
          </a:xfrm>
          <a:prstGeom prst="rect">
            <a:avLst/>
          </a:prstGeom>
        </p:spPr>
      </p:pic>
    </p:spTree>
    <p:extLst>
      <p:ext uri="{BB962C8B-B14F-4D97-AF65-F5344CB8AC3E}">
        <p14:creationId xmlns:p14="http://schemas.microsoft.com/office/powerpoint/2010/main" val="176531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FC134D-DA10-4212-BAC9-06C5839BEA2B}" type="slidenum">
              <a:rPr lang="en-US" smtClean="0"/>
              <a:t>15</a:t>
            </a:fld>
            <a:endParaRPr lang="en-US"/>
          </a:p>
        </p:txBody>
      </p:sp>
      <p:pic>
        <p:nvPicPr>
          <p:cNvPr id="6" name="Picture 5">
            <a:extLst>
              <a:ext uri="{FF2B5EF4-FFF2-40B4-BE49-F238E27FC236}">
                <a16:creationId xmlns:a16="http://schemas.microsoft.com/office/drawing/2014/main" id="{DDB2D32E-19A8-E954-4B9F-C0C7C4A55848}"/>
              </a:ext>
            </a:extLst>
          </p:cNvPr>
          <p:cNvPicPr>
            <a:picLocks noChangeAspect="1"/>
          </p:cNvPicPr>
          <p:nvPr/>
        </p:nvPicPr>
        <p:blipFill>
          <a:blip r:embed="rId2"/>
          <a:stretch>
            <a:fillRect/>
          </a:stretch>
        </p:blipFill>
        <p:spPr>
          <a:xfrm>
            <a:off x="2919412" y="604837"/>
            <a:ext cx="6353175" cy="5648325"/>
          </a:xfrm>
          <a:prstGeom prst="rect">
            <a:avLst/>
          </a:prstGeom>
        </p:spPr>
      </p:pic>
    </p:spTree>
    <p:extLst>
      <p:ext uri="{BB962C8B-B14F-4D97-AF65-F5344CB8AC3E}">
        <p14:creationId xmlns:p14="http://schemas.microsoft.com/office/powerpoint/2010/main" val="65179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normAutofit/>
          </a:bodyPr>
          <a:lstStyle/>
          <a:p>
            <a:r>
              <a:rPr lang="en-US" sz="2200" dirty="0"/>
              <a:t>Testing (Integration Testing) with Test Cases and Test Results Tables</a:t>
            </a:r>
          </a:p>
        </p:txBody>
      </p:sp>
      <p:sp>
        <p:nvSpPr>
          <p:cNvPr id="4" name="Slide Number Placeholder 3"/>
          <p:cNvSpPr>
            <a:spLocks noGrp="1"/>
          </p:cNvSpPr>
          <p:nvPr>
            <p:ph type="sldNum" sz="quarter" idx="12"/>
          </p:nvPr>
        </p:nvSpPr>
        <p:spPr/>
        <p:txBody>
          <a:bodyPr/>
          <a:lstStyle/>
          <a:p>
            <a:fld id="{43FC134D-DA10-4212-BAC9-06C5839BEA2B}" type="slidenum">
              <a:rPr lang="en-US" smtClean="0"/>
              <a:t>16</a:t>
            </a:fld>
            <a:endParaRPr lang="en-US"/>
          </a:p>
        </p:txBody>
      </p:sp>
    </p:spTree>
    <p:extLst>
      <p:ext uri="{BB962C8B-B14F-4D97-AF65-F5344CB8AC3E}">
        <p14:creationId xmlns:p14="http://schemas.microsoft.com/office/powerpoint/2010/main" val="2295471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FC134D-DA10-4212-BAC9-06C5839BEA2B}" type="slidenum">
              <a:rPr lang="en-US" smtClean="0"/>
              <a:t>17</a:t>
            </a:fld>
            <a:endParaRPr lang="en-US"/>
          </a:p>
        </p:txBody>
      </p:sp>
      <p:pic>
        <p:nvPicPr>
          <p:cNvPr id="6" name="Picture 5">
            <a:extLst>
              <a:ext uri="{FF2B5EF4-FFF2-40B4-BE49-F238E27FC236}">
                <a16:creationId xmlns:a16="http://schemas.microsoft.com/office/drawing/2014/main" id="{640B0F9D-FF9A-7E4C-4C2A-0ABA7DD7ED6C}"/>
              </a:ext>
            </a:extLst>
          </p:cNvPr>
          <p:cNvPicPr>
            <a:picLocks noChangeAspect="1"/>
          </p:cNvPicPr>
          <p:nvPr/>
        </p:nvPicPr>
        <p:blipFill>
          <a:blip r:embed="rId2"/>
          <a:stretch>
            <a:fillRect/>
          </a:stretch>
        </p:blipFill>
        <p:spPr>
          <a:xfrm>
            <a:off x="2867025" y="412750"/>
            <a:ext cx="6457950" cy="5943600"/>
          </a:xfrm>
          <a:prstGeom prst="rect">
            <a:avLst/>
          </a:prstGeom>
        </p:spPr>
      </p:pic>
    </p:spTree>
    <p:extLst>
      <p:ext uri="{BB962C8B-B14F-4D97-AF65-F5344CB8AC3E}">
        <p14:creationId xmlns:p14="http://schemas.microsoft.com/office/powerpoint/2010/main" val="576704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FC134D-DA10-4212-BAC9-06C5839BEA2B}" type="slidenum">
              <a:rPr lang="en-US" smtClean="0"/>
              <a:t>18</a:t>
            </a:fld>
            <a:endParaRPr lang="en-US"/>
          </a:p>
        </p:txBody>
      </p:sp>
      <p:pic>
        <p:nvPicPr>
          <p:cNvPr id="8" name="Picture 7">
            <a:extLst>
              <a:ext uri="{FF2B5EF4-FFF2-40B4-BE49-F238E27FC236}">
                <a16:creationId xmlns:a16="http://schemas.microsoft.com/office/drawing/2014/main" id="{D9CBFA62-C3BB-2876-303A-A3F85208AC3A}"/>
              </a:ext>
            </a:extLst>
          </p:cNvPr>
          <p:cNvPicPr>
            <a:picLocks noChangeAspect="1"/>
          </p:cNvPicPr>
          <p:nvPr/>
        </p:nvPicPr>
        <p:blipFill>
          <a:blip r:embed="rId2"/>
          <a:stretch>
            <a:fillRect/>
          </a:stretch>
        </p:blipFill>
        <p:spPr>
          <a:xfrm>
            <a:off x="2811941" y="0"/>
            <a:ext cx="6568118" cy="6858000"/>
          </a:xfrm>
          <a:prstGeom prst="rect">
            <a:avLst/>
          </a:prstGeom>
        </p:spPr>
      </p:pic>
    </p:spTree>
    <p:extLst>
      <p:ext uri="{BB962C8B-B14F-4D97-AF65-F5344CB8AC3E}">
        <p14:creationId xmlns:p14="http://schemas.microsoft.com/office/powerpoint/2010/main" val="4154540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FC134D-DA10-4212-BAC9-06C5839BEA2B}" type="slidenum">
              <a:rPr lang="en-US" smtClean="0"/>
              <a:t>19</a:t>
            </a:fld>
            <a:endParaRPr lang="en-US"/>
          </a:p>
        </p:txBody>
      </p:sp>
      <p:pic>
        <p:nvPicPr>
          <p:cNvPr id="10" name="Picture 9">
            <a:extLst>
              <a:ext uri="{FF2B5EF4-FFF2-40B4-BE49-F238E27FC236}">
                <a16:creationId xmlns:a16="http://schemas.microsoft.com/office/drawing/2014/main" id="{7DFAEFA0-80B0-C307-145D-B62BBBEBA1AC}"/>
              </a:ext>
            </a:extLst>
          </p:cNvPr>
          <p:cNvPicPr>
            <a:picLocks noChangeAspect="1"/>
          </p:cNvPicPr>
          <p:nvPr/>
        </p:nvPicPr>
        <p:blipFill>
          <a:blip r:embed="rId2"/>
          <a:stretch>
            <a:fillRect/>
          </a:stretch>
        </p:blipFill>
        <p:spPr>
          <a:xfrm>
            <a:off x="2038350" y="2138362"/>
            <a:ext cx="8115300" cy="2581275"/>
          </a:xfrm>
          <a:prstGeom prst="rect">
            <a:avLst/>
          </a:prstGeom>
        </p:spPr>
      </p:pic>
    </p:spTree>
    <p:extLst>
      <p:ext uri="{BB962C8B-B14F-4D97-AF65-F5344CB8AC3E}">
        <p14:creationId xmlns:p14="http://schemas.microsoft.com/office/powerpoint/2010/main" val="377154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229606"/>
            <a:ext cx="10515600" cy="1325563"/>
          </a:xfrm>
        </p:spPr>
        <p:txBody>
          <a:bodyPr/>
          <a:lstStyle/>
          <a:p>
            <a:r>
              <a:rPr lang="en-US" dirty="0"/>
              <a:t>Presentation Outline</a:t>
            </a:r>
          </a:p>
        </p:txBody>
      </p:sp>
      <p:sp>
        <p:nvSpPr>
          <p:cNvPr id="3" name="Content Placeholder 2"/>
          <p:cNvSpPr>
            <a:spLocks noGrp="1"/>
          </p:cNvSpPr>
          <p:nvPr>
            <p:ph idx="1"/>
          </p:nvPr>
        </p:nvSpPr>
        <p:spPr>
          <a:xfrm>
            <a:off x="709412" y="1555169"/>
            <a:ext cx="10515600" cy="4351338"/>
          </a:xfrm>
        </p:spPr>
        <p:txBody>
          <a:bodyPr>
            <a:normAutofit/>
          </a:bodyPr>
          <a:lstStyle/>
          <a:p>
            <a:r>
              <a:rPr lang="en-US" sz="2200" dirty="0"/>
              <a:t>About Project </a:t>
            </a:r>
          </a:p>
          <a:p>
            <a:r>
              <a:rPr lang="en-US" sz="2200" dirty="0"/>
              <a:t>System Analysis </a:t>
            </a:r>
          </a:p>
          <a:p>
            <a:r>
              <a:rPr lang="en-US" sz="2200" dirty="0"/>
              <a:t>System Design</a:t>
            </a:r>
          </a:p>
          <a:p>
            <a:r>
              <a:rPr lang="en-US" sz="2200" dirty="0"/>
              <a:t>System Implementation</a:t>
            </a:r>
          </a:p>
          <a:p>
            <a:r>
              <a:rPr lang="en-US" sz="2200" dirty="0"/>
              <a:t>Conclusions and Future Enhancement </a:t>
            </a:r>
          </a:p>
          <a:p>
            <a:r>
              <a:rPr lang="en-US" sz="2200" dirty="0"/>
              <a:t>Appendix</a:t>
            </a:r>
          </a:p>
        </p:txBody>
      </p:sp>
      <p:sp>
        <p:nvSpPr>
          <p:cNvPr id="5" name="Slide Number Placeholder 4"/>
          <p:cNvSpPr>
            <a:spLocks noGrp="1"/>
          </p:cNvSpPr>
          <p:nvPr>
            <p:ph type="sldNum" sz="quarter" idx="12"/>
          </p:nvPr>
        </p:nvSpPr>
        <p:spPr/>
        <p:txBody>
          <a:bodyPr/>
          <a:lstStyle/>
          <a:p>
            <a:fld id="{43FC134D-DA10-4212-BAC9-06C5839BEA2B}" type="slidenum">
              <a:rPr lang="en-US" smtClean="0"/>
              <a:t>2</a:t>
            </a:fld>
            <a:endParaRPr lang="en-US"/>
          </a:p>
        </p:txBody>
      </p:sp>
    </p:spTree>
    <p:extLst>
      <p:ext uri="{BB962C8B-B14F-4D97-AF65-F5344CB8AC3E}">
        <p14:creationId xmlns:p14="http://schemas.microsoft.com/office/powerpoint/2010/main" val="2664424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normAutofit/>
          </a:bodyPr>
          <a:lstStyle/>
          <a:p>
            <a:pPr marL="0" indent="0">
              <a:buNone/>
            </a:pPr>
            <a:r>
              <a:rPr lang="en-US" sz="2200" b="1" dirty="0"/>
              <a:t>Testing (System Testing)</a:t>
            </a:r>
          </a:p>
          <a:p>
            <a:pPr marL="0" indent="0">
              <a:buNone/>
            </a:pPr>
            <a:r>
              <a:rPr lang="en-GB" sz="2200" dirty="0"/>
              <a:t>This CKD application underwent system testing to evaluate its overall functionality. This testing was done to ensure that the system worked as intended and met user requirements. All units of the application were integrated and tested to ensure proper input processing and accurate output. Usability, security, and performance were also tested. After several rounds of testing, the application passed the system test, indicating that it was ready for deployment.</a:t>
            </a:r>
            <a:endParaRPr lang="en-US" sz="2200" dirty="0"/>
          </a:p>
        </p:txBody>
      </p:sp>
      <p:sp>
        <p:nvSpPr>
          <p:cNvPr id="4" name="Slide Number Placeholder 3"/>
          <p:cNvSpPr>
            <a:spLocks noGrp="1"/>
          </p:cNvSpPr>
          <p:nvPr>
            <p:ph type="sldNum" sz="quarter" idx="12"/>
          </p:nvPr>
        </p:nvSpPr>
        <p:spPr/>
        <p:txBody>
          <a:bodyPr/>
          <a:lstStyle/>
          <a:p>
            <a:fld id="{43FC134D-DA10-4212-BAC9-06C5839BEA2B}" type="slidenum">
              <a:rPr lang="en-US" smtClean="0"/>
              <a:t>20</a:t>
            </a:fld>
            <a:endParaRPr lang="en-US"/>
          </a:p>
        </p:txBody>
      </p:sp>
    </p:spTree>
    <p:extLst>
      <p:ext uri="{BB962C8B-B14F-4D97-AF65-F5344CB8AC3E}">
        <p14:creationId xmlns:p14="http://schemas.microsoft.com/office/powerpoint/2010/main" val="1277470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90" y="1568048"/>
            <a:ext cx="11087637" cy="4788302"/>
          </a:xfrm>
        </p:spPr>
        <p:txBody>
          <a:bodyPr>
            <a:noAutofit/>
          </a:bodyPr>
          <a:lstStyle/>
          <a:p>
            <a:r>
              <a:rPr lang="en-US" sz="2200" b="1" dirty="0"/>
              <a:t>Final Results/Outcomes </a:t>
            </a:r>
          </a:p>
          <a:p>
            <a:pPr marL="0" indent="0">
              <a:buNone/>
            </a:pPr>
            <a:r>
              <a:rPr lang="en-GB" sz="2200" dirty="0"/>
              <a:t>This CKD application has produced excellent results with high accuracy of around 91%. The user testing feedback has indicated that the application is very user-friendly, with easy-to-use interfaces and helpful features like real-time feedback and data visualization. As a result, this application can help patients and healthcare providers to manage CKD effectively, leading to better health outcomes and improved quality of life.</a:t>
            </a:r>
          </a:p>
          <a:p>
            <a:pPr marL="0" indent="0">
              <a:buNone/>
            </a:pPr>
            <a:endParaRPr lang="en-US" sz="2200" dirty="0"/>
          </a:p>
          <a:p>
            <a:r>
              <a:rPr lang="en-US" sz="2200" b="1" dirty="0"/>
              <a:t>Limitations</a:t>
            </a:r>
          </a:p>
          <a:p>
            <a:pPr lvl="1">
              <a:buFont typeface="Wingdings" panose="05000000000000000000" pitchFamily="2" charset="2"/>
              <a:buChar char="§"/>
            </a:pPr>
            <a:r>
              <a:rPr lang="en-GB" sz="2200" dirty="0"/>
              <a:t>The accuracy of the predictions may be limited by the quality and quantity of the data used</a:t>
            </a:r>
          </a:p>
          <a:p>
            <a:pPr lvl="1">
              <a:buFont typeface="Wingdings" panose="05000000000000000000" pitchFamily="2" charset="2"/>
              <a:buChar char="§"/>
            </a:pPr>
            <a:r>
              <a:rPr lang="en-GB" sz="2200" dirty="0"/>
              <a:t>The algorithm may not take into account all relevant factors that can impact the disease</a:t>
            </a:r>
          </a:p>
          <a:p>
            <a:pPr lvl="1">
              <a:buFont typeface="Wingdings" panose="05000000000000000000" pitchFamily="2" charset="2"/>
              <a:buChar char="§"/>
            </a:pPr>
            <a:r>
              <a:rPr lang="en-GB" sz="2200" dirty="0"/>
              <a:t>The application may not be accessible or usable for patients with limited internet access or technical skills.</a:t>
            </a:r>
          </a:p>
        </p:txBody>
      </p:sp>
      <p:sp>
        <p:nvSpPr>
          <p:cNvPr id="4" name="Slide Number Placeholder 3"/>
          <p:cNvSpPr>
            <a:spLocks noGrp="1"/>
          </p:cNvSpPr>
          <p:nvPr>
            <p:ph type="sldNum" sz="quarter" idx="12"/>
          </p:nvPr>
        </p:nvSpPr>
        <p:spPr/>
        <p:txBody>
          <a:bodyPr/>
          <a:lstStyle/>
          <a:p>
            <a:fld id="{43FC134D-DA10-4212-BAC9-06C5839BEA2B}" type="slidenum">
              <a:rPr lang="en-US" smtClean="0"/>
              <a:t>21</a:t>
            </a:fld>
            <a:endParaRPr lang="en-US"/>
          </a:p>
        </p:txBody>
      </p:sp>
      <p:sp>
        <p:nvSpPr>
          <p:cNvPr id="7" name="Title 1">
            <a:extLst>
              <a:ext uri="{FF2B5EF4-FFF2-40B4-BE49-F238E27FC236}">
                <a16:creationId xmlns:a16="http://schemas.microsoft.com/office/drawing/2014/main" id="{7C0C9AF7-F420-4C3A-E46C-7DE7CF9372AD}"/>
              </a:ext>
            </a:extLst>
          </p:cNvPr>
          <p:cNvSpPr>
            <a:spLocks noGrp="1"/>
          </p:cNvSpPr>
          <p:nvPr>
            <p:ph type="title"/>
          </p:nvPr>
        </p:nvSpPr>
        <p:spPr>
          <a:xfrm>
            <a:off x="838200" y="365125"/>
            <a:ext cx="10515600" cy="1325563"/>
          </a:xfrm>
        </p:spPr>
        <p:txBody>
          <a:bodyPr/>
          <a:lstStyle/>
          <a:p>
            <a:r>
              <a:rPr lang="en-US" dirty="0"/>
              <a:t>Conclusion and Future Enhancement </a:t>
            </a:r>
          </a:p>
        </p:txBody>
      </p:sp>
    </p:spTree>
    <p:extLst>
      <p:ext uri="{BB962C8B-B14F-4D97-AF65-F5344CB8AC3E}">
        <p14:creationId xmlns:p14="http://schemas.microsoft.com/office/powerpoint/2010/main" val="3596367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90" y="242485"/>
            <a:ext cx="10515600" cy="1325563"/>
          </a:xfrm>
        </p:spPr>
        <p:txBody>
          <a:bodyPr/>
          <a:lstStyle/>
          <a:p>
            <a:r>
              <a:rPr lang="en-US" dirty="0"/>
              <a:t>Conclusion and Future Enhancement </a:t>
            </a:r>
          </a:p>
        </p:txBody>
      </p:sp>
      <p:sp>
        <p:nvSpPr>
          <p:cNvPr id="3" name="Content Placeholder 2"/>
          <p:cNvSpPr>
            <a:spLocks noGrp="1"/>
          </p:cNvSpPr>
          <p:nvPr>
            <p:ph idx="1"/>
          </p:nvPr>
        </p:nvSpPr>
        <p:spPr>
          <a:xfrm>
            <a:off x="477590" y="1568048"/>
            <a:ext cx="11087637" cy="4788302"/>
          </a:xfrm>
        </p:spPr>
        <p:txBody>
          <a:bodyPr>
            <a:noAutofit/>
          </a:bodyPr>
          <a:lstStyle/>
          <a:p>
            <a:r>
              <a:rPr lang="en-US" sz="2200" b="1" dirty="0"/>
              <a:t>Limitation</a:t>
            </a:r>
          </a:p>
          <a:p>
            <a:pPr lvl="1"/>
            <a:r>
              <a:rPr lang="en-GB" sz="2200" dirty="0"/>
              <a:t>The application is based on statistical data and may not reflect the individual characteristics and conditions of each patient. </a:t>
            </a:r>
            <a:endParaRPr lang="en-US" sz="2200" dirty="0"/>
          </a:p>
          <a:p>
            <a:r>
              <a:rPr lang="en-US" sz="2200" b="1" dirty="0"/>
              <a:t>Future Enhancement</a:t>
            </a:r>
          </a:p>
          <a:p>
            <a:pPr lvl="1">
              <a:buFont typeface="Wingdings" panose="05000000000000000000" pitchFamily="2" charset="2"/>
              <a:buChar char="§"/>
            </a:pPr>
            <a:r>
              <a:rPr lang="en-GB" sz="2200" dirty="0"/>
              <a:t>Assign a doctor to each patient based on their symptoms and results for personalized medical attention and treatment</a:t>
            </a:r>
          </a:p>
          <a:p>
            <a:pPr lvl="1">
              <a:buFont typeface="Wingdings" panose="05000000000000000000" pitchFamily="2" charset="2"/>
              <a:buChar char="§"/>
            </a:pPr>
            <a:r>
              <a:rPr lang="en-GB" sz="2200" dirty="0"/>
              <a:t>Provide notes to patients based on their symptoms and results for better understanding and self-care management</a:t>
            </a:r>
          </a:p>
          <a:p>
            <a:pPr lvl="1">
              <a:buFont typeface="Wingdings" panose="05000000000000000000" pitchFamily="2" charset="2"/>
              <a:buChar char="§"/>
            </a:pPr>
            <a:r>
              <a:rPr lang="en-GB" sz="2200" dirty="0"/>
              <a:t>Introduce an online video conference feature to connect patients with their doctors for remote medical advice and treatment</a:t>
            </a:r>
          </a:p>
          <a:p>
            <a:pPr lvl="1">
              <a:buFont typeface="Wingdings" panose="05000000000000000000" pitchFamily="2" charset="2"/>
              <a:buChar char="§"/>
            </a:pPr>
            <a:r>
              <a:rPr lang="en-GB" sz="2200" dirty="0"/>
              <a:t>Use online video conferences to monitor patient progress and adjust treatment plans</a:t>
            </a:r>
          </a:p>
          <a:p>
            <a:pPr lvl="1">
              <a:buFont typeface="Wingdings" panose="05000000000000000000" pitchFamily="2" charset="2"/>
              <a:buChar char="§"/>
            </a:pPr>
            <a:r>
              <a:rPr lang="en-GB" sz="2200" dirty="0"/>
              <a:t>Incorporate these innovative features into healthcare systems to improve access to care and patient outcomes.</a:t>
            </a:r>
            <a:endParaRPr lang="en-US" sz="2200" dirty="0"/>
          </a:p>
        </p:txBody>
      </p:sp>
      <p:sp>
        <p:nvSpPr>
          <p:cNvPr id="4" name="Slide Number Placeholder 3"/>
          <p:cNvSpPr>
            <a:spLocks noGrp="1"/>
          </p:cNvSpPr>
          <p:nvPr>
            <p:ph type="sldNum" sz="quarter" idx="12"/>
          </p:nvPr>
        </p:nvSpPr>
        <p:spPr/>
        <p:txBody>
          <a:bodyPr/>
          <a:lstStyle/>
          <a:p>
            <a:fld id="{43FC134D-DA10-4212-BAC9-06C5839BEA2B}" type="slidenum">
              <a:rPr lang="en-US" smtClean="0"/>
              <a:t>22</a:t>
            </a:fld>
            <a:endParaRPr lang="en-US"/>
          </a:p>
        </p:txBody>
      </p:sp>
    </p:spTree>
    <p:extLst>
      <p:ext uri="{BB962C8B-B14F-4D97-AF65-F5344CB8AC3E}">
        <p14:creationId xmlns:p14="http://schemas.microsoft.com/office/powerpoint/2010/main" val="4197397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Slide Number Placeholder 3"/>
          <p:cNvSpPr>
            <a:spLocks noGrp="1"/>
          </p:cNvSpPr>
          <p:nvPr>
            <p:ph type="sldNum" sz="quarter" idx="12"/>
          </p:nvPr>
        </p:nvSpPr>
        <p:spPr/>
        <p:txBody>
          <a:bodyPr/>
          <a:lstStyle/>
          <a:p>
            <a:fld id="{43FC134D-DA10-4212-BAC9-06C5839BEA2B}" type="slidenum">
              <a:rPr lang="en-US" smtClean="0"/>
              <a:t>23</a:t>
            </a:fld>
            <a:endParaRPr lang="en-US"/>
          </a:p>
        </p:txBody>
      </p:sp>
      <p:pic>
        <p:nvPicPr>
          <p:cNvPr id="7" name="Picture 6">
            <a:extLst>
              <a:ext uri="{FF2B5EF4-FFF2-40B4-BE49-F238E27FC236}">
                <a16:creationId xmlns:a16="http://schemas.microsoft.com/office/drawing/2014/main" id="{BBA95E3B-F2B3-9371-BA1B-C05EB18AF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95" y="2182686"/>
            <a:ext cx="4015740" cy="3131820"/>
          </a:xfrm>
          <a:prstGeom prst="rect">
            <a:avLst/>
          </a:prstGeom>
        </p:spPr>
      </p:pic>
      <p:pic>
        <p:nvPicPr>
          <p:cNvPr id="8" name="Picture 7">
            <a:extLst>
              <a:ext uri="{FF2B5EF4-FFF2-40B4-BE49-F238E27FC236}">
                <a16:creationId xmlns:a16="http://schemas.microsoft.com/office/drawing/2014/main" id="{476FEE5B-F397-F9FB-FD83-A5288ADE7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233" y="2293176"/>
            <a:ext cx="5715000" cy="2910840"/>
          </a:xfrm>
          <a:prstGeom prst="rect">
            <a:avLst/>
          </a:prstGeom>
        </p:spPr>
      </p:pic>
    </p:spTree>
    <p:extLst>
      <p:ext uri="{BB962C8B-B14F-4D97-AF65-F5344CB8AC3E}">
        <p14:creationId xmlns:p14="http://schemas.microsoft.com/office/powerpoint/2010/main" val="1248164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Slide Number Placeholder 3"/>
          <p:cNvSpPr>
            <a:spLocks noGrp="1"/>
          </p:cNvSpPr>
          <p:nvPr>
            <p:ph type="sldNum" sz="quarter" idx="12"/>
          </p:nvPr>
        </p:nvSpPr>
        <p:spPr/>
        <p:txBody>
          <a:bodyPr/>
          <a:lstStyle/>
          <a:p>
            <a:fld id="{43FC134D-DA10-4212-BAC9-06C5839BEA2B}" type="slidenum">
              <a:rPr lang="en-US" smtClean="0"/>
              <a:t>24</a:t>
            </a:fld>
            <a:endParaRPr lang="en-US"/>
          </a:p>
        </p:txBody>
      </p:sp>
      <p:pic>
        <p:nvPicPr>
          <p:cNvPr id="5" name="Picture 4">
            <a:extLst>
              <a:ext uri="{FF2B5EF4-FFF2-40B4-BE49-F238E27FC236}">
                <a16:creationId xmlns:a16="http://schemas.microsoft.com/office/drawing/2014/main" id="{8A964751-B16D-BA79-85D2-6F84F090C79C}"/>
              </a:ext>
            </a:extLst>
          </p:cNvPr>
          <p:cNvPicPr>
            <a:picLocks noChangeAspect="1"/>
          </p:cNvPicPr>
          <p:nvPr/>
        </p:nvPicPr>
        <p:blipFill>
          <a:blip r:embed="rId2"/>
          <a:stretch>
            <a:fillRect/>
          </a:stretch>
        </p:blipFill>
        <p:spPr>
          <a:xfrm>
            <a:off x="1264171" y="1276126"/>
            <a:ext cx="9282501" cy="5262786"/>
          </a:xfrm>
          <a:prstGeom prst="rect">
            <a:avLst/>
          </a:prstGeom>
        </p:spPr>
      </p:pic>
    </p:spTree>
    <p:extLst>
      <p:ext uri="{BB962C8B-B14F-4D97-AF65-F5344CB8AC3E}">
        <p14:creationId xmlns:p14="http://schemas.microsoft.com/office/powerpoint/2010/main" val="3420640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Slide Number Placeholder 3"/>
          <p:cNvSpPr>
            <a:spLocks noGrp="1"/>
          </p:cNvSpPr>
          <p:nvPr>
            <p:ph type="sldNum" sz="quarter" idx="12"/>
          </p:nvPr>
        </p:nvSpPr>
        <p:spPr/>
        <p:txBody>
          <a:bodyPr/>
          <a:lstStyle/>
          <a:p>
            <a:fld id="{43FC134D-DA10-4212-BAC9-06C5839BEA2B}" type="slidenum">
              <a:rPr lang="en-US" smtClean="0"/>
              <a:t>25</a:t>
            </a:fld>
            <a:endParaRPr lang="en-US"/>
          </a:p>
        </p:txBody>
      </p:sp>
      <p:pic>
        <p:nvPicPr>
          <p:cNvPr id="3" name="Picture 2">
            <a:extLst>
              <a:ext uri="{FF2B5EF4-FFF2-40B4-BE49-F238E27FC236}">
                <a16:creationId xmlns:a16="http://schemas.microsoft.com/office/drawing/2014/main" id="{DBA0D3C7-2D5C-079D-FFE5-860D514F5D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1347" y="1441295"/>
            <a:ext cx="8169306" cy="4692813"/>
          </a:xfrm>
          <a:prstGeom prst="rect">
            <a:avLst/>
          </a:prstGeom>
        </p:spPr>
      </p:pic>
    </p:spTree>
    <p:extLst>
      <p:ext uri="{BB962C8B-B14F-4D97-AF65-F5344CB8AC3E}">
        <p14:creationId xmlns:p14="http://schemas.microsoft.com/office/powerpoint/2010/main" val="2474991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Slide Number Placeholder 3"/>
          <p:cNvSpPr>
            <a:spLocks noGrp="1"/>
          </p:cNvSpPr>
          <p:nvPr>
            <p:ph type="sldNum" sz="quarter" idx="12"/>
          </p:nvPr>
        </p:nvSpPr>
        <p:spPr/>
        <p:txBody>
          <a:bodyPr/>
          <a:lstStyle/>
          <a:p>
            <a:fld id="{43FC134D-DA10-4212-BAC9-06C5839BEA2B}" type="slidenum">
              <a:rPr lang="en-US" smtClean="0"/>
              <a:t>26</a:t>
            </a:fld>
            <a:endParaRPr lang="en-US"/>
          </a:p>
        </p:txBody>
      </p:sp>
      <p:pic>
        <p:nvPicPr>
          <p:cNvPr id="5" name="Picture 4">
            <a:extLst>
              <a:ext uri="{FF2B5EF4-FFF2-40B4-BE49-F238E27FC236}">
                <a16:creationId xmlns:a16="http://schemas.microsoft.com/office/drawing/2014/main" id="{97E1EEAF-DFB5-D39F-5CE2-0E44BF1F6D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3786" y="1690688"/>
            <a:ext cx="8544613" cy="4254267"/>
          </a:xfrm>
          <a:prstGeom prst="rect">
            <a:avLst/>
          </a:prstGeom>
        </p:spPr>
      </p:pic>
    </p:spTree>
    <p:extLst>
      <p:ext uri="{BB962C8B-B14F-4D97-AF65-F5344CB8AC3E}">
        <p14:creationId xmlns:p14="http://schemas.microsoft.com/office/powerpoint/2010/main" val="55827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Slide Number Placeholder 3"/>
          <p:cNvSpPr>
            <a:spLocks noGrp="1"/>
          </p:cNvSpPr>
          <p:nvPr>
            <p:ph type="sldNum" sz="quarter" idx="12"/>
          </p:nvPr>
        </p:nvSpPr>
        <p:spPr/>
        <p:txBody>
          <a:bodyPr/>
          <a:lstStyle/>
          <a:p>
            <a:fld id="{43FC134D-DA10-4212-BAC9-06C5839BEA2B}" type="slidenum">
              <a:rPr lang="en-US" smtClean="0"/>
              <a:t>27</a:t>
            </a:fld>
            <a:endParaRPr lang="en-US"/>
          </a:p>
        </p:txBody>
      </p:sp>
      <p:pic>
        <p:nvPicPr>
          <p:cNvPr id="5" name="Picture 4">
            <a:extLst>
              <a:ext uri="{FF2B5EF4-FFF2-40B4-BE49-F238E27FC236}">
                <a16:creationId xmlns:a16="http://schemas.microsoft.com/office/drawing/2014/main" id="{59083A29-53FD-DA2D-5BC4-7FABB2466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408" y="1761710"/>
            <a:ext cx="6944187" cy="4152624"/>
          </a:xfrm>
          <a:prstGeom prst="rect">
            <a:avLst/>
          </a:prstGeom>
        </p:spPr>
      </p:pic>
    </p:spTree>
    <p:extLst>
      <p:ext uri="{BB962C8B-B14F-4D97-AF65-F5344CB8AC3E}">
        <p14:creationId xmlns:p14="http://schemas.microsoft.com/office/powerpoint/2010/main" val="889367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Slide Number Placeholder 3"/>
          <p:cNvSpPr>
            <a:spLocks noGrp="1"/>
          </p:cNvSpPr>
          <p:nvPr>
            <p:ph type="sldNum" sz="quarter" idx="12"/>
          </p:nvPr>
        </p:nvSpPr>
        <p:spPr/>
        <p:txBody>
          <a:bodyPr/>
          <a:lstStyle/>
          <a:p>
            <a:fld id="{43FC134D-DA10-4212-BAC9-06C5839BEA2B}" type="slidenum">
              <a:rPr lang="en-US" smtClean="0"/>
              <a:t>28</a:t>
            </a:fld>
            <a:endParaRPr lang="en-US"/>
          </a:p>
        </p:txBody>
      </p:sp>
      <p:pic>
        <p:nvPicPr>
          <p:cNvPr id="3" name="Picture 2">
            <a:extLst>
              <a:ext uri="{FF2B5EF4-FFF2-40B4-BE49-F238E27FC236}">
                <a16:creationId xmlns:a16="http://schemas.microsoft.com/office/drawing/2014/main" id="{04923D0F-E0DC-2CB0-A0F8-8EFE5EEFDD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572" y="1801962"/>
            <a:ext cx="9234626" cy="4079653"/>
          </a:xfrm>
          <a:prstGeom prst="rect">
            <a:avLst/>
          </a:prstGeom>
        </p:spPr>
      </p:pic>
    </p:spTree>
    <p:extLst>
      <p:ext uri="{BB962C8B-B14F-4D97-AF65-F5344CB8AC3E}">
        <p14:creationId xmlns:p14="http://schemas.microsoft.com/office/powerpoint/2010/main" val="3883650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Slide Number Placeholder 3"/>
          <p:cNvSpPr>
            <a:spLocks noGrp="1"/>
          </p:cNvSpPr>
          <p:nvPr>
            <p:ph type="sldNum" sz="quarter" idx="12"/>
          </p:nvPr>
        </p:nvSpPr>
        <p:spPr/>
        <p:txBody>
          <a:bodyPr/>
          <a:lstStyle/>
          <a:p>
            <a:fld id="{43FC134D-DA10-4212-BAC9-06C5839BEA2B}" type="slidenum">
              <a:rPr lang="en-US" smtClean="0"/>
              <a:t>29</a:t>
            </a:fld>
            <a:endParaRPr lang="en-US"/>
          </a:p>
        </p:txBody>
      </p:sp>
      <p:pic>
        <p:nvPicPr>
          <p:cNvPr id="3" name="Picture 2">
            <a:extLst>
              <a:ext uri="{FF2B5EF4-FFF2-40B4-BE49-F238E27FC236}">
                <a16:creationId xmlns:a16="http://schemas.microsoft.com/office/drawing/2014/main" id="{C0EC5326-F9A4-C83D-777D-2267C59412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094" y="2030883"/>
            <a:ext cx="10674706" cy="3100409"/>
          </a:xfrm>
          <a:prstGeom prst="rect">
            <a:avLst/>
          </a:prstGeom>
        </p:spPr>
      </p:pic>
    </p:spTree>
    <p:extLst>
      <p:ext uri="{BB962C8B-B14F-4D97-AF65-F5344CB8AC3E}">
        <p14:creationId xmlns:p14="http://schemas.microsoft.com/office/powerpoint/2010/main" val="168027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1" y="178090"/>
            <a:ext cx="10515600" cy="1325563"/>
          </a:xfrm>
        </p:spPr>
        <p:txBody>
          <a:bodyPr/>
          <a:lstStyle/>
          <a:p>
            <a:r>
              <a:rPr lang="en-US" dirty="0"/>
              <a:t>About Project  </a:t>
            </a:r>
          </a:p>
        </p:txBody>
      </p:sp>
      <p:sp>
        <p:nvSpPr>
          <p:cNvPr id="3" name="Content Placeholder 2"/>
          <p:cNvSpPr>
            <a:spLocks noGrp="1"/>
          </p:cNvSpPr>
          <p:nvPr>
            <p:ph idx="1"/>
          </p:nvPr>
        </p:nvSpPr>
        <p:spPr>
          <a:xfrm>
            <a:off x="361681" y="1323349"/>
            <a:ext cx="10726529" cy="4855510"/>
          </a:xfrm>
        </p:spPr>
        <p:txBody>
          <a:bodyPr>
            <a:normAutofit fontScale="92500" lnSpcReduction="10000"/>
          </a:bodyPr>
          <a:lstStyle/>
          <a:p>
            <a:endParaRPr lang="en-US" sz="2400" dirty="0"/>
          </a:p>
          <a:p>
            <a:r>
              <a:rPr lang="en-US" sz="2400" b="1" dirty="0"/>
              <a:t>Project Introduction</a:t>
            </a:r>
          </a:p>
          <a:p>
            <a:pPr marL="0" indent="0">
              <a:buNone/>
            </a:pPr>
            <a:r>
              <a:rPr lang="en-GB" sz="2400" dirty="0"/>
              <a:t>	The Chronic Kidney Disease Prediction system is a web-based tool that collects 	patient health data and uses data mining algorithms to make predictions about their 	kidney health. </a:t>
            </a:r>
          </a:p>
          <a:p>
            <a:pPr marL="0" indent="0">
              <a:buNone/>
            </a:pPr>
            <a:endParaRPr lang="en-US" sz="2400" dirty="0"/>
          </a:p>
          <a:p>
            <a:r>
              <a:rPr lang="en-US" sz="2400" b="1" dirty="0"/>
              <a:t>Problem Statement</a:t>
            </a:r>
          </a:p>
          <a:p>
            <a:pPr lvl="1">
              <a:buFont typeface="Wingdings" panose="05000000000000000000" pitchFamily="2" charset="2"/>
              <a:buChar char="§"/>
            </a:pPr>
            <a:r>
              <a:rPr lang="en-GB" dirty="0"/>
              <a:t>People with chronic diseases have a higher risk of health problems and unequal access to healthcare.</a:t>
            </a:r>
          </a:p>
          <a:p>
            <a:pPr lvl="1">
              <a:buFont typeface="Wingdings" panose="05000000000000000000" pitchFamily="2" charset="2"/>
              <a:buChar char="§"/>
            </a:pPr>
            <a:r>
              <a:rPr lang="en-GB" dirty="0"/>
              <a:t>Lack of technology to monitor and track health care for these diseases makes it difficult and time-consuming.</a:t>
            </a:r>
          </a:p>
          <a:p>
            <a:pPr lvl="1">
              <a:buFont typeface="Wingdings" panose="05000000000000000000" pitchFamily="2" charset="2"/>
              <a:buChar char="§"/>
            </a:pPr>
            <a:r>
              <a:rPr lang="en-GB" dirty="0"/>
              <a:t>Health measurements and records are often recorded on paper, which can lead to missing information.</a:t>
            </a:r>
          </a:p>
          <a:p>
            <a:pPr lvl="1">
              <a:buFont typeface="Wingdings" panose="05000000000000000000" pitchFamily="2" charset="2"/>
              <a:buChar char="§"/>
            </a:pPr>
            <a:r>
              <a:rPr lang="en-GB" dirty="0"/>
              <a:t>Due to lack of early diagnosis people are facing major consequences.</a:t>
            </a:r>
          </a:p>
        </p:txBody>
      </p:sp>
      <p:sp>
        <p:nvSpPr>
          <p:cNvPr id="4" name="Slide Number Placeholder 3"/>
          <p:cNvSpPr>
            <a:spLocks noGrp="1"/>
          </p:cNvSpPr>
          <p:nvPr>
            <p:ph type="sldNum" sz="quarter" idx="12"/>
          </p:nvPr>
        </p:nvSpPr>
        <p:spPr/>
        <p:txBody>
          <a:bodyPr/>
          <a:lstStyle/>
          <a:p>
            <a:fld id="{43FC134D-DA10-4212-BAC9-06C5839BEA2B}" type="slidenum">
              <a:rPr lang="en-US" smtClean="0"/>
              <a:t>3</a:t>
            </a:fld>
            <a:endParaRPr lang="en-US"/>
          </a:p>
        </p:txBody>
      </p:sp>
    </p:spTree>
    <p:extLst>
      <p:ext uri="{BB962C8B-B14F-4D97-AF65-F5344CB8AC3E}">
        <p14:creationId xmlns:p14="http://schemas.microsoft.com/office/powerpoint/2010/main" val="711611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Slide Number Placeholder 3"/>
          <p:cNvSpPr>
            <a:spLocks noGrp="1"/>
          </p:cNvSpPr>
          <p:nvPr>
            <p:ph type="sldNum" sz="quarter" idx="12"/>
          </p:nvPr>
        </p:nvSpPr>
        <p:spPr/>
        <p:txBody>
          <a:bodyPr/>
          <a:lstStyle/>
          <a:p>
            <a:fld id="{43FC134D-DA10-4212-BAC9-06C5839BEA2B}" type="slidenum">
              <a:rPr lang="en-US" smtClean="0"/>
              <a:t>30</a:t>
            </a:fld>
            <a:endParaRPr lang="en-US"/>
          </a:p>
        </p:txBody>
      </p:sp>
      <p:pic>
        <p:nvPicPr>
          <p:cNvPr id="6" name="Picture 5">
            <a:extLst>
              <a:ext uri="{FF2B5EF4-FFF2-40B4-BE49-F238E27FC236}">
                <a16:creationId xmlns:a16="http://schemas.microsoft.com/office/drawing/2014/main" id="{712AF00B-D658-EE9B-7BEF-F475EEC160A1}"/>
              </a:ext>
            </a:extLst>
          </p:cNvPr>
          <p:cNvPicPr>
            <a:picLocks noChangeAspect="1"/>
          </p:cNvPicPr>
          <p:nvPr/>
        </p:nvPicPr>
        <p:blipFill>
          <a:blip r:embed="rId2"/>
          <a:stretch>
            <a:fillRect/>
          </a:stretch>
        </p:blipFill>
        <p:spPr>
          <a:xfrm>
            <a:off x="2181225" y="1634067"/>
            <a:ext cx="6698615" cy="4319058"/>
          </a:xfrm>
          <a:prstGeom prst="rect">
            <a:avLst/>
          </a:prstGeom>
        </p:spPr>
      </p:pic>
    </p:spTree>
    <p:extLst>
      <p:ext uri="{BB962C8B-B14F-4D97-AF65-F5344CB8AC3E}">
        <p14:creationId xmlns:p14="http://schemas.microsoft.com/office/powerpoint/2010/main" val="379280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EAF7-651D-1C8E-B7E6-41CCDE17F560}"/>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8BC03AD-92EA-6959-272B-F2DC0D70831B}"/>
              </a:ext>
            </a:extLst>
          </p:cNvPr>
          <p:cNvSpPr>
            <a:spLocks noGrp="1"/>
          </p:cNvSpPr>
          <p:nvPr>
            <p:ph idx="1"/>
          </p:nvPr>
        </p:nvSpPr>
        <p:spPr>
          <a:xfrm>
            <a:off x="838200" y="1825625"/>
            <a:ext cx="10170111" cy="4007004"/>
          </a:xfrm>
        </p:spPr>
        <p:txBody>
          <a:bodyPr>
            <a:normAutofit lnSpcReduction="10000"/>
          </a:bodyPr>
          <a:lstStyle/>
          <a:p>
            <a:pPr marL="0" indent="0">
              <a:buNone/>
            </a:pPr>
            <a:r>
              <a:rPr lang="en-US" sz="2200" dirty="0"/>
              <a:t>[1] 	A. O. a. Q.-G. Wang, "</a:t>
            </a:r>
            <a:r>
              <a:rPr lang="en-US" sz="2200" dirty="0" err="1"/>
              <a:t>XGBoost</a:t>
            </a:r>
            <a:r>
              <a:rPr lang="en-US" sz="2200" dirty="0"/>
              <a:t> Model for Chronic Kidney Disease Diagnosis," [Online]. </a:t>
            </a:r>
          </a:p>
          <a:p>
            <a:pPr marL="0" indent="0">
              <a:buNone/>
            </a:pPr>
            <a:r>
              <a:rPr lang="en-US" sz="2200" dirty="0"/>
              <a:t>[2] 	T. F. T. N. W. C. S. S. N. N. </a:t>
            </a:r>
            <a:r>
              <a:rPr lang="en-US" sz="2200" dirty="0" err="1"/>
              <a:t>Anusorn</a:t>
            </a:r>
            <a:r>
              <a:rPr lang="en-US" sz="2200" dirty="0"/>
              <a:t> </a:t>
            </a:r>
            <a:r>
              <a:rPr lang="en-US" sz="2200" dirty="0" err="1"/>
              <a:t>Charleonnan</a:t>
            </a:r>
            <a:r>
              <a:rPr lang="en-US" sz="2200" dirty="0"/>
              <a:t>, "Predictive Analytics for Chronic Kidney Disease Using Machine Learning Techniques," [Online]. </a:t>
            </a:r>
          </a:p>
          <a:p>
            <a:pPr marL="0" indent="0">
              <a:buNone/>
            </a:pPr>
            <a:r>
              <a:rPr lang="en-US" sz="2200" dirty="0"/>
              <a:t>[3] 	a. T. T. </a:t>
            </a:r>
            <a:r>
              <a:rPr lang="en-US" sz="2200" dirty="0" err="1"/>
              <a:t>Anandanadarajah</a:t>
            </a:r>
            <a:r>
              <a:rPr lang="en-US" sz="2200" dirty="0"/>
              <a:t> Nishanth, "Identifying important attributes for early detection of Chronic Kidney Disease," [Online]. </a:t>
            </a:r>
          </a:p>
          <a:p>
            <a:pPr marL="0" indent="0">
              <a:buNone/>
            </a:pPr>
            <a:r>
              <a:rPr lang="en-US" sz="2200" dirty="0"/>
              <a:t>[4] 	S. V. A. V. S. Devika R, "Comparative Study of Classifier for Chronic Kidney Disease prediction using Naive Bayes, KNN and Random </a:t>
            </a:r>
            <a:r>
              <a:rPr lang="en-US" sz="2200" dirty="0" err="1"/>
              <a:t>Fores</a:t>
            </a:r>
            <a:r>
              <a:rPr lang="en-US" sz="2200" dirty="0"/>
              <a:t>," [Online]. </a:t>
            </a:r>
          </a:p>
          <a:p>
            <a:pPr marL="0" indent="0">
              <a:buNone/>
            </a:pPr>
            <a:r>
              <a:rPr lang="en-US" sz="2200" dirty="0"/>
              <a:t>[5] 	K. C. A. S. S. A. B. </a:t>
            </a:r>
            <a:r>
              <a:rPr lang="en-US" sz="2200" dirty="0" err="1"/>
              <a:t>Veenita</a:t>
            </a:r>
            <a:r>
              <a:rPr lang="en-US" sz="2200" dirty="0"/>
              <a:t> Kunwar, "CHRONIC KIDNEY DISEASE ANALYSIS USING DATA MINING CLASSIFICATION TECHNIQUES," [Online]. </a:t>
            </a:r>
          </a:p>
          <a:p>
            <a:pPr marL="0" indent="0">
              <a:buNone/>
            </a:pPr>
            <a:r>
              <a:rPr lang="en-US" sz="2200" dirty="0"/>
              <a:t>[6] 	A. S. Guneet Kaur, "Predict Chronic Kidney Disease Using Data Mining Algorithms In Hadoop," [Online]. </a:t>
            </a:r>
          </a:p>
          <a:p>
            <a:endParaRPr lang="en-US" sz="2200" dirty="0"/>
          </a:p>
        </p:txBody>
      </p:sp>
      <p:sp>
        <p:nvSpPr>
          <p:cNvPr id="4" name="Slide Number Placeholder 3">
            <a:extLst>
              <a:ext uri="{FF2B5EF4-FFF2-40B4-BE49-F238E27FC236}">
                <a16:creationId xmlns:a16="http://schemas.microsoft.com/office/drawing/2014/main" id="{DFB40BF4-F780-8350-AD32-DE0B32905A19}"/>
              </a:ext>
            </a:extLst>
          </p:cNvPr>
          <p:cNvSpPr>
            <a:spLocks noGrp="1"/>
          </p:cNvSpPr>
          <p:nvPr>
            <p:ph type="sldNum" sz="quarter" idx="12"/>
          </p:nvPr>
        </p:nvSpPr>
        <p:spPr/>
        <p:txBody>
          <a:bodyPr/>
          <a:lstStyle/>
          <a:p>
            <a:fld id="{43FC134D-DA10-4212-BAC9-06C5839BEA2B}" type="slidenum">
              <a:rPr lang="en-US" smtClean="0"/>
              <a:t>31</a:t>
            </a:fld>
            <a:endParaRPr lang="en-US"/>
          </a:p>
        </p:txBody>
      </p:sp>
    </p:spTree>
    <p:extLst>
      <p:ext uri="{BB962C8B-B14F-4D97-AF65-F5344CB8AC3E}">
        <p14:creationId xmlns:p14="http://schemas.microsoft.com/office/powerpoint/2010/main" val="298653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5D81-1695-18A6-8EB4-7738FA498CB3}"/>
              </a:ext>
            </a:extLst>
          </p:cNvPr>
          <p:cNvSpPr>
            <a:spLocks noGrp="1"/>
          </p:cNvSpPr>
          <p:nvPr>
            <p:ph type="title"/>
          </p:nvPr>
        </p:nvSpPr>
        <p:spPr>
          <a:xfrm>
            <a:off x="4411092" y="2766218"/>
            <a:ext cx="3369816" cy="1325563"/>
          </a:xfrm>
        </p:spPr>
        <p:txBody>
          <a:bodyPr/>
          <a:lstStyle/>
          <a:p>
            <a:r>
              <a:rPr lang="en-US" dirty="0"/>
              <a:t>Thank You !!!</a:t>
            </a:r>
          </a:p>
        </p:txBody>
      </p:sp>
      <p:sp>
        <p:nvSpPr>
          <p:cNvPr id="4" name="Slide Number Placeholder 3">
            <a:extLst>
              <a:ext uri="{FF2B5EF4-FFF2-40B4-BE49-F238E27FC236}">
                <a16:creationId xmlns:a16="http://schemas.microsoft.com/office/drawing/2014/main" id="{2B888C36-A522-BD8F-3654-8F6CB15F5B6D}"/>
              </a:ext>
            </a:extLst>
          </p:cNvPr>
          <p:cNvSpPr>
            <a:spLocks noGrp="1"/>
          </p:cNvSpPr>
          <p:nvPr>
            <p:ph type="sldNum" sz="quarter" idx="12"/>
          </p:nvPr>
        </p:nvSpPr>
        <p:spPr/>
        <p:txBody>
          <a:bodyPr/>
          <a:lstStyle/>
          <a:p>
            <a:fld id="{43FC134D-DA10-4212-BAC9-06C5839BEA2B}" type="slidenum">
              <a:rPr lang="en-US" smtClean="0"/>
              <a:t>32</a:t>
            </a:fld>
            <a:endParaRPr lang="en-US"/>
          </a:p>
        </p:txBody>
      </p:sp>
    </p:spTree>
    <p:extLst>
      <p:ext uri="{BB962C8B-B14F-4D97-AF65-F5344CB8AC3E}">
        <p14:creationId xmlns:p14="http://schemas.microsoft.com/office/powerpoint/2010/main" val="322380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1" y="178090"/>
            <a:ext cx="10515600" cy="1325563"/>
          </a:xfrm>
        </p:spPr>
        <p:txBody>
          <a:bodyPr/>
          <a:lstStyle/>
          <a:p>
            <a:r>
              <a:rPr lang="en-US" dirty="0"/>
              <a:t>About Project  </a:t>
            </a:r>
          </a:p>
        </p:txBody>
      </p:sp>
      <p:sp>
        <p:nvSpPr>
          <p:cNvPr id="3" name="Content Placeholder 2"/>
          <p:cNvSpPr>
            <a:spLocks noGrp="1"/>
          </p:cNvSpPr>
          <p:nvPr>
            <p:ph idx="1"/>
          </p:nvPr>
        </p:nvSpPr>
        <p:spPr>
          <a:xfrm>
            <a:off x="361681" y="1323348"/>
            <a:ext cx="10830059" cy="4922905"/>
          </a:xfrm>
        </p:spPr>
        <p:txBody>
          <a:bodyPr>
            <a:normAutofit/>
          </a:bodyPr>
          <a:lstStyle/>
          <a:p>
            <a:endParaRPr lang="en-US" dirty="0"/>
          </a:p>
          <a:p>
            <a:r>
              <a:rPr lang="en-US" sz="2200" b="1" dirty="0"/>
              <a:t>Objectives</a:t>
            </a:r>
          </a:p>
          <a:p>
            <a:pPr lvl="1">
              <a:buFont typeface="Wingdings" panose="05000000000000000000" pitchFamily="2" charset="2"/>
              <a:buChar char="§"/>
            </a:pPr>
            <a:r>
              <a:rPr lang="en-GB" sz="2200" dirty="0"/>
              <a:t>To focus on chronic kidney diseases by using Naive Bayes algorithms.</a:t>
            </a:r>
          </a:p>
          <a:p>
            <a:pPr lvl="1">
              <a:buFont typeface="Wingdings" panose="05000000000000000000" pitchFamily="2" charset="2"/>
              <a:buChar char="§"/>
            </a:pPr>
            <a:r>
              <a:rPr lang="en-GB" sz="2200" dirty="0"/>
              <a:t>To Provide experimental results and analysis to measure accuracy of the system</a:t>
            </a:r>
          </a:p>
          <a:p>
            <a:pPr lvl="1">
              <a:buFont typeface="Wingdings" panose="05000000000000000000" pitchFamily="2" charset="2"/>
              <a:buChar char="§"/>
            </a:pPr>
            <a:endParaRPr lang="en-US" sz="2200" dirty="0"/>
          </a:p>
          <a:p>
            <a:r>
              <a:rPr lang="en-US" sz="2200" b="1" dirty="0"/>
              <a:t>Project Scope</a:t>
            </a:r>
          </a:p>
          <a:p>
            <a:pPr lvl="1">
              <a:buFont typeface="Wingdings" panose="05000000000000000000" pitchFamily="2" charset="2"/>
              <a:buChar char="§"/>
            </a:pPr>
            <a:r>
              <a:rPr lang="en-GB" sz="2200" dirty="0"/>
              <a:t>Creating a web app for diagnosing chronic kidney disease with Naive Bayes algorithm</a:t>
            </a:r>
          </a:p>
          <a:p>
            <a:pPr lvl="1">
              <a:buFont typeface="Wingdings" panose="05000000000000000000" pitchFamily="2" charset="2"/>
              <a:buChar char="§"/>
            </a:pPr>
            <a:r>
              <a:rPr lang="en-GB" sz="2200" dirty="0"/>
              <a:t>Utilizing machine learning and data mining for accurate predictions</a:t>
            </a:r>
          </a:p>
          <a:p>
            <a:pPr lvl="1">
              <a:buFont typeface="Wingdings" panose="05000000000000000000" pitchFamily="2" charset="2"/>
              <a:buChar char="§"/>
            </a:pPr>
            <a:r>
              <a:rPr lang="en-GB" sz="2200" dirty="0"/>
              <a:t>Finding key attributes for early detection of chronic kidney disease</a:t>
            </a:r>
          </a:p>
          <a:p>
            <a:pPr lvl="1"/>
            <a:endParaRPr lang="en-GB" dirty="0"/>
          </a:p>
          <a:p>
            <a:pPr lvl="1"/>
            <a:endParaRPr lang="en-GB" dirty="0"/>
          </a:p>
          <a:p>
            <a:pPr lvl="1"/>
            <a:endParaRPr lang="en-GB" dirty="0"/>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3FC134D-DA10-4212-BAC9-06C5839BEA2B}" type="slidenum">
              <a:rPr lang="en-US" smtClean="0"/>
              <a:t>4</a:t>
            </a:fld>
            <a:endParaRPr lang="en-US"/>
          </a:p>
        </p:txBody>
      </p:sp>
    </p:spTree>
    <p:extLst>
      <p:ext uri="{BB962C8B-B14F-4D97-AF65-F5344CB8AC3E}">
        <p14:creationId xmlns:p14="http://schemas.microsoft.com/office/powerpoint/2010/main" val="139935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259" y="1690688"/>
            <a:ext cx="5836333" cy="4351338"/>
          </a:xfrm>
        </p:spPr>
        <p:txBody>
          <a:bodyPr>
            <a:normAutofit/>
          </a:bodyPr>
          <a:lstStyle/>
          <a:p>
            <a:pPr marL="0" indent="0">
              <a:buNone/>
            </a:pPr>
            <a:r>
              <a:rPr lang="en-US" sz="2200" b="1" dirty="0"/>
              <a:t>Functional Requirements (Use Case Diagram)</a:t>
            </a:r>
          </a:p>
          <a:p>
            <a:pPr>
              <a:buFont typeface="Wingdings" panose="05000000000000000000" pitchFamily="2" charset="2"/>
              <a:buChar char="§"/>
            </a:pPr>
            <a:r>
              <a:rPr lang="en-US" sz="2200" dirty="0"/>
              <a:t>Data input</a:t>
            </a:r>
          </a:p>
          <a:p>
            <a:pPr>
              <a:buFont typeface="Wingdings" panose="05000000000000000000" pitchFamily="2" charset="2"/>
              <a:buChar char="§"/>
            </a:pPr>
            <a:r>
              <a:rPr lang="en-US" sz="2200" dirty="0"/>
              <a:t>Prediction model</a:t>
            </a:r>
          </a:p>
          <a:p>
            <a:pPr>
              <a:buFont typeface="Wingdings" panose="05000000000000000000" pitchFamily="2" charset="2"/>
              <a:buChar char="§"/>
            </a:pPr>
            <a:r>
              <a:rPr lang="en-US" sz="2200" dirty="0"/>
              <a:t>Data storage</a:t>
            </a:r>
          </a:p>
          <a:p>
            <a:pPr>
              <a:buFont typeface="Wingdings" panose="05000000000000000000" pitchFamily="2" charset="2"/>
              <a:buChar char="§"/>
            </a:pPr>
            <a:r>
              <a:rPr lang="en-US" sz="2200" dirty="0"/>
              <a:t>User Interface</a:t>
            </a:r>
          </a:p>
          <a:p>
            <a:pPr>
              <a:buFont typeface="Wingdings" panose="05000000000000000000" pitchFamily="2" charset="2"/>
              <a:buChar char="§"/>
            </a:pPr>
            <a:r>
              <a:rPr lang="en-US" sz="2200" dirty="0"/>
              <a:t>Accuracy</a:t>
            </a:r>
          </a:p>
          <a:p>
            <a:pPr>
              <a:buFont typeface="Wingdings" panose="05000000000000000000" pitchFamily="2" charset="2"/>
              <a:buChar char="§"/>
            </a:pPr>
            <a:r>
              <a:rPr lang="en-US" sz="2200" dirty="0"/>
              <a:t>Privacy and security </a:t>
            </a:r>
          </a:p>
        </p:txBody>
      </p:sp>
      <p:sp>
        <p:nvSpPr>
          <p:cNvPr id="4" name="Slide Number Placeholder 3"/>
          <p:cNvSpPr>
            <a:spLocks noGrp="1"/>
          </p:cNvSpPr>
          <p:nvPr>
            <p:ph type="sldNum" sz="quarter" idx="12"/>
          </p:nvPr>
        </p:nvSpPr>
        <p:spPr/>
        <p:txBody>
          <a:bodyPr/>
          <a:lstStyle/>
          <a:p>
            <a:fld id="{43FC134D-DA10-4212-BAC9-06C5839BEA2B}" type="slidenum">
              <a:rPr lang="en-US" smtClean="0"/>
              <a:t>5</a:t>
            </a:fld>
            <a:endParaRPr lang="en-US"/>
          </a:p>
        </p:txBody>
      </p:sp>
      <p:pic>
        <p:nvPicPr>
          <p:cNvPr id="5" name="Picture 4">
            <a:extLst>
              <a:ext uri="{FF2B5EF4-FFF2-40B4-BE49-F238E27FC236}">
                <a16:creationId xmlns:a16="http://schemas.microsoft.com/office/drawing/2014/main" id="{B999A738-9306-BA60-B9DA-7A1F6E909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145" y="1289159"/>
            <a:ext cx="3781102" cy="5067191"/>
          </a:xfrm>
          <a:prstGeom prst="rect">
            <a:avLst/>
          </a:prstGeom>
        </p:spPr>
      </p:pic>
      <p:sp>
        <p:nvSpPr>
          <p:cNvPr id="6" name="Title 1">
            <a:extLst>
              <a:ext uri="{FF2B5EF4-FFF2-40B4-BE49-F238E27FC236}">
                <a16:creationId xmlns:a16="http://schemas.microsoft.com/office/drawing/2014/main" id="{D44C3268-E47E-87E4-1E49-0CE1EA6CA5B9}"/>
              </a:ext>
            </a:extLst>
          </p:cNvPr>
          <p:cNvSpPr txBox="1">
            <a:spLocks/>
          </p:cNvSpPr>
          <p:nvPr/>
        </p:nvSpPr>
        <p:spPr>
          <a:xfrm>
            <a:off x="361681" y="178090"/>
            <a:ext cx="109921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Analysis</a:t>
            </a:r>
          </a:p>
        </p:txBody>
      </p:sp>
    </p:spTree>
    <p:extLst>
      <p:ext uri="{BB962C8B-B14F-4D97-AF65-F5344CB8AC3E}">
        <p14:creationId xmlns:p14="http://schemas.microsoft.com/office/powerpoint/2010/main" val="349927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775" y="1490774"/>
            <a:ext cx="10515600" cy="4351338"/>
          </a:xfrm>
        </p:spPr>
        <p:txBody>
          <a:bodyPr>
            <a:normAutofit/>
          </a:bodyPr>
          <a:lstStyle/>
          <a:p>
            <a:pPr marL="0" indent="0">
              <a:buNone/>
            </a:pPr>
            <a:r>
              <a:rPr lang="en-US" sz="2200" b="1" dirty="0"/>
              <a:t>System Architecture</a:t>
            </a:r>
          </a:p>
        </p:txBody>
      </p:sp>
      <p:sp>
        <p:nvSpPr>
          <p:cNvPr id="4" name="Slide Number Placeholder 3"/>
          <p:cNvSpPr>
            <a:spLocks noGrp="1"/>
          </p:cNvSpPr>
          <p:nvPr>
            <p:ph type="sldNum" sz="quarter" idx="12"/>
          </p:nvPr>
        </p:nvSpPr>
        <p:spPr/>
        <p:txBody>
          <a:bodyPr/>
          <a:lstStyle/>
          <a:p>
            <a:fld id="{43FC134D-DA10-4212-BAC9-06C5839BEA2B}" type="slidenum">
              <a:rPr lang="en-US" smtClean="0"/>
              <a:t>6</a:t>
            </a:fld>
            <a:endParaRPr lang="en-US"/>
          </a:p>
        </p:txBody>
      </p:sp>
      <p:sp>
        <p:nvSpPr>
          <p:cNvPr id="8" name="Title 1">
            <a:extLst>
              <a:ext uri="{FF2B5EF4-FFF2-40B4-BE49-F238E27FC236}">
                <a16:creationId xmlns:a16="http://schemas.microsoft.com/office/drawing/2014/main" id="{D414CAA0-E2FC-6FD7-0D58-1FEEFAAC5DEC}"/>
              </a:ext>
            </a:extLst>
          </p:cNvPr>
          <p:cNvSpPr txBox="1">
            <a:spLocks/>
          </p:cNvSpPr>
          <p:nvPr/>
        </p:nvSpPr>
        <p:spPr>
          <a:xfrm>
            <a:off x="361681" y="178090"/>
            <a:ext cx="109921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Analysis</a:t>
            </a:r>
          </a:p>
        </p:txBody>
      </p:sp>
      <p:pic>
        <p:nvPicPr>
          <p:cNvPr id="11" name="Picture 10">
            <a:extLst>
              <a:ext uri="{FF2B5EF4-FFF2-40B4-BE49-F238E27FC236}">
                <a16:creationId xmlns:a16="http://schemas.microsoft.com/office/drawing/2014/main" id="{E01AC3EA-F1D9-F839-090C-79A03FD76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80" y="368723"/>
            <a:ext cx="4286520" cy="6120553"/>
          </a:xfrm>
          <a:prstGeom prst="rect">
            <a:avLst/>
          </a:prstGeom>
        </p:spPr>
      </p:pic>
    </p:spTree>
    <p:extLst>
      <p:ext uri="{BB962C8B-B14F-4D97-AF65-F5344CB8AC3E}">
        <p14:creationId xmlns:p14="http://schemas.microsoft.com/office/powerpoint/2010/main" val="287853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775" y="1490774"/>
            <a:ext cx="10515600" cy="4351338"/>
          </a:xfrm>
        </p:spPr>
        <p:txBody>
          <a:bodyPr>
            <a:normAutofit/>
          </a:bodyPr>
          <a:lstStyle/>
          <a:p>
            <a:pPr marL="0" indent="0">
              <a:buNone/>
            </a:pPr>
            <a:r>
              <a:rPr lang="en-US" sz="2200" b="1" dirty="0"/>
              <a:t>Class Diagram</a:t>
            </a:r>
          </a:p>
        </p:txBody>
      </p:sp>
      <p:sp>
        <p:nvSpPr>
          <p:cNvPr id="4" name="Slide Number Placeholder 3"/>
          <p:cNvSpPr>
            <a:spLocks noGrp="1"/>
          </p:cNvSpPr>
          <p:nvPr>
            <p:ph type="sldNum" sz="quarter" idx="12"/>
          </p:nvPr>
        </p:nvSpPr>
        <p:spPr/>
        <p:txBody>
          <a:bodyPr/>
          <a:lstStyle/>
          <a:p>
            <a:fld id="{43FC134D-DA10-4212-BAC9-06C5839BEA2B}" type="slidenum">
              <a:rPr lang="en-US" smtClean="0"/>
              <a:t>7</a:t>
            </a:fld>
            <a:endParaRPr lang="en-US"/>
          </a:p>
        </p:txBody>
      </p:sp>
      <p:pic>
        <p:nvPicPr>
          <p:cNvPr id="5" name="Picture 4">
            <a:extLst>
              <a:ext uri="{FF2B5EF4-FFF2-40B4-BE49-F238E27FC236}">
                <a16:creationId xmlns:a16="http://schemas.microsoft.com/office/drawing/2014/main" id="{2C587804-E2E0-D9CC-9B0D-69F658AFB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837" y="1940082"/>
            <a:ext cx="6311475" cy="4678287"/>
          </a:xfrm>
          <a:prstGeom prst="rect">
            <a:avLst/>
          </a:prstGeom>
        </p:spPr>
      </p:pic>
      <p:sp>
        <p:nvSpPr>
          <p:cNvPr id="12" name="Title 1">
            <a:extLst>
              <a:ext uri="{FF2B5EF4-FFF2-40B4-BE49-F238E27FC236}">
                <a16:creationId xmlns:a16="http://schemas.microsoft.com/office/drawing/2014/main" id="{C6A1B268-E1D6-DED6-9D4B-A687AFF94C97}"/>
              </a:ext>
            </a:extLst>
          </p:cNvPr>
          <p:cNvSpPr txBox="1">
            <a:spLocks/>
          </p:cNvSpPr>
          <p:nvPr/>
        </p:nvSpPr>
        <p:spPr>
          <a:xfrm>
            <a:off x="361681" y="178090"/>
            <a:ext cx="109921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Analysis</a:t>
            </a:r>
          </a:p>
        </p:txBody>
      </p:sp>
    </p:spTree>
    <p:extLst>
      <p:ext uri="{BB962C8B-B14F-4D97-AF65-F5344CB8AC3E}">
        <p14:creationId xmlns:p14="http://schemas.microsoft.com/office/powerpoint/2010/main" val="40912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775" y="1490774"/>
            <a:ext cx="10515600" cy="4351338"/>
          </a:xfrm>
        </p:spPr>
        <p:txBody>
          <a:bodyPr>
            <a:normAutofit/>
          </a:bodyPr>
          <a:lstStyle/>
          <a:p>
            <a:pPr marL="0" indent="0">
              <a:buNone/>
            </a:pPr>
            <a:r>
              <a:rPr lang="en-US" sz="2200" b="1" dirty="0"/>
              <a:t>Sequence Diagram</a:t>
            </a:r>
          </a:p>
          <a:p>
            <a:endParaRPr lang="en-US" dirty="0"/>
          </a:p>
        </p:txBody>
      </p:sp>
      <p:sp>
        <p:nvSpPr>
          <p:cNvPr id="4" name="Slide Number Placeholder 3"/>
          <p:cNvSpPr>
            <a:spLocks noGrp="1"/>
          </p:cNvSpPr>
          <p:nvPr>
            <p:ph type="sldNum" sz="quarter" idx="12"/>
          </p:nvPr>
        </p:nvSpPr>
        <p:spPr/>
        <p:txBody>
          <a:bodyPr/>
          <a:lstStyle/>
          <a:p>
            <a:fld id="{43FC134D-DA10-4212-BAC9-06C5839BEA2B}" type="slidenum">
              <a:rPr lang="en-US" smtClean="0"/>
              <a:t>8</a:t>
            </a:fld>
            <a:endParaRPr lang="en-US"/>
          </a:p>
        </p:txBody>
      </p:sp>
      <p:pic>
        <p:nvPicPr>
          <p:cNvPr id="5" name="Picture 4">
            <a:extLst>
              <a:ext uri="{FF2B5EF4-FFF2-40B4-BE49-F238E27FC236}">
                <a16:creationId xmlns:a16="http://schemas.microsoft.com/office/drawing/2014/main" id="{A4CC3BC1-A9F9-6170-B7E3-8AF3119A8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749" y="543967"/>
            <a:ext cx="7155892" cy="5701312"/>
          </a:xfrm>
          <a:prstGeom prst="rect">
            <a:avLst/>
          </a:prstGeom>
        </p:spPr>
      </p:pic>
      <p:sp>
        <p:nvSpPr>
          <p:cNvPr id="8" name="Title 1">
            <a:extLst>
              <a:ext uri="{FF2B5EF4-FFF2-40B4-BE49-F238E27FC236}">
                <a16:creationId xmlns:a16="http://schemas.microsoft.com/office/drawing/2014/main" id="{6ED22E50-0B28-691E-F170-D7B2944DDC3C}"/>
              </a:ext>
            </a:extLst>
          </p:cNvPr>
          <p:cNvSpPr txBox="1">
            <a:spLocks/>
          </p:cNvSpPr>
          <p:nvPr/>
        </p:nvSpPr>
        <p:spPr>
          <a:xfrm>
            <a:off x="361681" y="178090"/>
            <a:ext cx="109921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Analysis</a:t>
            </a:r>
          </a:p>
        </p:txBody>
      </p:sp>
    </p:spTree>
    <p:extLst>
      <p:ext uri="{BB962C8B-B14F-4D97-AF65-F5344CB8AC3E}">
        <p14:creationId xmlns:p14="http://schemas.microsoft.com/office/powerpoint/2010/main" val="61581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775" y="1490774"/>
            <a:ext cx="10515600" cy="4351338"/>
          </a:xfrm>
        </p:spPr>
        <p:txBody>
          <a:bodyPr>
            <a:normAutofit/>
          </a:bodyPr>
          <a:lstStyle/>
          <a:p>
            <a:pPr marL="0" indent="0">
              <a:buNone/>
            </a:pPr>
            <a:r>
              <a:rPr lang="en-US" sz="2200" b="1" dirty="0"/>
              <a:t>Activity Diagram</a:t>
            </a:r>
          </a:p>
        </p:txBody>
      </p:sp>
      <p:sp>
        <p:nvSpPr>
          <p:cNvPr id="4" name="Slide Number Placeholder 3"/>
          <p:cNvSpPr>
            <a:spLocks noGrp="1"/>
          </p:cNvSpPr>
          <p:nvPr>
            <p:ph type="sldNum" sz="quarter" idx="12"/>
          </p:nvPr>
        </p:nvSpPr>
        <p:spPr/>
        <p:txBody>
          <a:bodyPr/>
          <a:lstStyle/>
          <a:p>
            <a:fld id="{43FC134D-DA10-4212-BAC9-06C5839BEA2B}" type="slidenum">
              <a:rPr lang="en-US" smtClean="0"/>
              <a:t>9</a:t>
            </a:fld>
            <a:endParaRPr lang="en-US"/>
          </a:p>
        </p:txBody>
      </p:sp>
      <p:pic>
        <p:nvPicPr>
          <p:cNvPr id="5" name="Picture 4">
            <a:extLst>
              <a:ext uri="{FF2B5EF4-FFF2-40B4-BE49-F238E27FC236}">
                <a16:creationId xmlns:a16="http://schemas.microsoft.com/office/drawing/2014/main" id="{F7048540-94DC-3E54-D3D6-02F4916C2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782" y="136525"/>
            <a:ext cx="6085205" cy="6632575"/>
          </a:xfrm>
          <a:prstGeom prst="rect">
            <a:avLst/>
          </a:prstGeom>
        </p:spPr>
      </p:pic>
      <p:sp>
        <p:nvSpPr>
          <p:cNvPr id="8" name="Title 1">
            <a:extLst>
              <a:ext uri="{FF2B5EF4-FFF2-40B4-BE49-F238E27FC236}">
                <a16:creationId xmlns:a16="http://schemas.microsoft.com/office/drawing/2014/main" id="{5BB69812-028D-653E-EAC9-CA9F6B3B10BE}"/>
              </a:ext>
            </a:extLst>
          </p:cNvPr>
          <p:cNvSpPr txBox="1">
            <a:spLocks/>
          </p:cNvSpPr>
          <p:nvPr/>
        </p:nvSpPr>
        <p:spPr>
          <a:xfrm>
            <a:off x="361681" y="178090"/>
            <a:ext cx="109921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Analysis</a:t>
            </a:r>
          </a:p>
        </p:txBody>
      </p:sp>
    </p:spTree>
    <p:extLst>
      <p:ext uri="{BB962C8B-B14F-4D97-AF65-F5344CB8AC3E}">
        <p14:creationId xmlns:p14="http://schemas.microsoft.com/office/powerpoint/2010/main" val="4055963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1130</Words>
  <Application>Microsoft Office PowerPoint</Application>
  <PresentationFormat>Widescreen</PresentationFormat>
  <Paragraphs>154</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Symbol</vt:lpstr>
      <vt:lpstr>Wingdings</vt:lpstr>
      <vt:lpstr>Office Theme</vt:lpstr>
      <vt:lpstr>PowerPoint Presentation</vt:lpstr>
      <vt:lpstr>Presentation Outline</vt:lpstr>
      <vt:lpstr>About Project  </vt:lpstr>
      <vt:lpstr>About Project  </vt:lpstr>
      <vt:lpstr>PowerPoint Presentation</vt:lpstr>
      <vt:lpstr>PowerPoint Presentation</vt:lpstr>
      <vt:lpstr>PowerPoint Presentation</vt:lpstr>
      <vt:lpstr>PowerPoint Presentation</vt:lpstr>
      <vt:lpstr>PowerPoint Presentation</vt:lpstr>
      <vt:lpstr>Algorithm</vt:lpstr>
      <vt:lpstr>Algorithm</vt:lpstr>
      <vt:lpstr>System Implementation</vt:lpstr>
      <vt:lpstr>Testing</vt:lpstr>
      <vt:lpstr>PowerPoint Presentation</vt:lpstr>
      <vt:lpstr>PowerPoint Presentation</vt:lpstr>
      <vt:lpstr>Testing</vt:lpstr>
      <vt:lpstr>PowerPoint Presentation</vt:lpstr>
      <vt:lpstr>PowerPoint Presentation</vt:lpstr>
      <vt:lpstr>PowerPoint Presentation</vt:lpstr>
      <vt:lpstr>Testing</vt:lpstr>
      <vt:lpstr>Conclusion and Future Enhancement </vt:lpstr>
      <vt:lpstr>Conclusion and Future Enhancement </vt:lpstr>
      <vt:lpstr>Appendix</vt:lpstr>
      <vt:lpstr>Appendix</vt:lpstr>
      <vt:lpstr>Appendix</vt:lpstr>
      <vt:lpstr>Appendix</vt:lpstr>
      <vt:lpstr>Appendix</vt:lpstr>
      <vt:lpstr>Appendix</vt:lpstr>
      <vt:lpstr>Appendix</vt:lpstr>
      <vt:lpstr>Appendix</vt:lpstr>
      <vt:lpstr>Reference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kf</dc:creator>
  <cp:lastModifiedBy>9779816946470</cp:lastModifiedBy>
  <cp:revision>25</cp:revision>
  <dcterms:created xsi:type="dcterms:W3CDTF">2018-02-27T04:16:48Z</dcterms:created>
  <dcterms:modified xsi:type="dcterms:W3CDTF">2023-04-29T03:52:27Z</dcterms:modified>
</cp:coreProperties>
</file>