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1pPr>
    <a:lvl2pPr marL="0" marR="0" indent="4572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2pPr>
    <a:lvl3pPr marL="0" marR="0" indent="9144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3pPr>
    <a:lvl4pPr marL="0" marR="0" indent="13716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4pPr>
    <a:lvl5pPr marL="0" marR="0" indent="18288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5pPr>
    <a:lvl6pPr marL="0" marR="0" indent="22860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6pPr>
    <a:lvl7pPr marL="0" marR="0" indent="27432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7pPr>
    <a:lvl8pPr marL="0" marR="0" indent="32004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8pPr>
    <a:lvl9pPr marL="0" marR="0" indent="365760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algn="l" defTabSz="825500">
              <a:lnSpc>
                <a:spcPct val="100000"/>
              </a:lnSpc>
              <a:spcBef>
                <a:spcPts val="0"/>
              </a:spcBef>
              <a:buSzTx/>
              <a:buNone/>
              <a:defRPr b="1" sz="3600">
                <a:latin typeface="+mn-lt"/>
                <a:ea typeface="+mn-ea"/>
                <a:cs typeface="+mn-cs"/>
                <a:sym typeface="Helvetica Neue"/>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lgn="just">
              <a:defRPr spc="-88" sz="4400">
                <a:latin typeface="+mj-lt"/>
                <a:ea typeface="+mj-ea"/>
                <a:cs typeface="+mj-cs"/>
                <a:sym typeface="Times New Roman"/>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algn="l" defTabSz="825500">
              <a:lnSpc>
                <a:spcPct val="100000"/>
              </a:lnSpc>
              <a:spcBef>
                <a:spcPts val="0"/>
              </a:spcBef>
              <a:buSzTx/>
              <a:buNone/>
              <a:defRPr b="1" sz="5500">
                <a:latin typeface="+mn-lt"/>
                <a:ea typeface="+mn-ea"/>
                <a:cs typeface="+mn-cs"/>
                <a:sym typeface="Helvetica Neue"/>
              </a:defRPr>
            </a:lvl1pPr>
            <a:lvl2pPr marL="0" indent="457200" algn="l" defTabSz="825500">
              <a:lnSpc>
                <a:spcPct val="100000"/>
              </a:lnSpc>
              <a:spcBef>
                <a:spcPts val="0"/>
              </a:spcBef>
              <a:buSzTx/>
              <a:buNone/>
              <a:defRPr b="1" sz="5500">
                <a:latin typeface="+mn-lt"/>
                <a:ea typeface="+mn-ea"/>
                <a:cs typeface="+mn-cs"/>
                <a:sym typeface="Helvetica Neue"/>
              </a:defRPr>
            </a:lvl2pPr>
            <a:lvl3pPr marL="0" indent="914400" algn="l" defTabSz="825500">
              <a:lnSpc>
                <a:spcPct val="100000"/>
              </a:lnSpc>
              <a:spcBef>
                <a:spcPts val="0"/>
              </a:spcBef>
              <a:buSzTx/>
              <a:buNone/>
              <a:defRPr b="1" sz="5500">
                <a:latin typeface="+mn-lt"/>
                <a:ea typeface="+mn-ea"/>
                <a:cs typeface="+mn-cs"/>
                <a:sym typeface="Helvetica Neue"/>
              </a:defRPr>
            </a:lvl3pPr>
            <a:lvl4pPr marL="0" indent="1371600" algn="l" defTabSz="825500">
              <a:lnSpc>
                <a:spcPct val="100000"/>
              </a:lnSpc>
              <a:spcBef>
                <a:spcPts val="0"/>
              </a:spcBef>
              <a:buSzTx/>
              <a:buNone/>
              <a:defRPr b="1" sz="5500">
                <a:latin typeface="+mn-lt"/>
                <a:ea typeface="+mn-ea"/>
                <a:cs typeface="+mn-cs"/>
                <a:sym typeface="Helvetica Neue"/>
              </a:defRPr>
            </a:lvl4pPr>
            <a:lvl5pPr marL="0" indent="1828800" algn="l" defTabSz="825500">
              <a:lnSpc>
                <a:spcPct val="100000"/>
              </a:lnSpc>
              <a:spcBef>
                <a:spcPts val="0"/>
              </a:spcBef>
              <a:buSzTx/>
              <a:buNone/>
              <a:defRPr b="1" sz="5500">
                <a:latin typeface="+mn-lt"/>
                <a:ea typeface="+mn-ea"/>
                <a:cs typeface="+mn-cs"/>
                <a:sym typeface="Helvetica Neue"/>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algn="l" defTabSz="825500">
              <a:lnSpc>
                <a:spcPct val="100000"/>
              </a:lnSpc>
              <a:spcBef>
                <a:spcPts val="1800"/>
              </a:spcBef>
              <a:buSzTx/>
              <a:buNone/>
              <a:defRPr spc="-55" sz="5500">
                <a:latin typeface="+mn-lt"/>
                <a:ea typeface="+mn-ea"/>
                <a:cs typeface="+mn-cs"/>
                <a:sym typeface="Helvetica Neue"/>
              </a:defRPr>
            </a:lvl1pPr>
            <a:lvl2pPr marL="0" indent="457200" algn="l" defTabSz="825500">
              <a:lnSpc>
                <a:spcPct val="100000"/>
              </a:lnSpc>
              <a:spcBef>
                <a:spcPts val="1800"/>
              </a:spcBef>
              <a:buSzTx/>
              <a:buNone/>
              <a:defRPr spc="-55" sz="5500">
                <a:latin typeface="+mn-lt"/>
                <a:ea typeface="+mn-ea"/>
                <a:cs typeface="+mn-cs"/>
                <a:sym typeface="Helvetica Neue"/>
              </a:defRPr>
            </a:lvl2pPr>
            <a:lvl3pPr marL="0" indent="914400" algn="l" defTabSz="825500">
              <a:lnSpc>
                <a:spcPct val="100000"/>
              </a:lnSpc>
              <a:spcBef>
                <a:spcPts val="1800"/>
              </a:spcBef>
              <a:buSzTx/>
              <a:buNone/>
              <a:defRPr spc="-55" sz="5500">
                <a:latin typeface="+mn-lt"/>
                <a:ea typeface="+mn-ea"/>
                <a:cs typeface="+mn-cs"/>
                <a:sym typeface="Helvetica Neue"/>
              </a:defRPr>
            </a:lvl3pPr>
            <a:lvl4pPr marL="0" indent="1371600" algn="l" defTabSz="825500">
              <a:lnSpc>
                <a:spcPct val="100000"/>
              </a:lnSpc>
              <a:spcBef>
                <a:spcPts val="1800"/>
              </a:spcBef>
              <a:buSzTx/>
              <a:buNone/>
              <a:defRPr spc="-55" sz="5500">
                <a:latin typeface="+mn-lt"/>
                <a:ea typeface="+mn-ea"/>
                <a:cs typeface="+mn-cs"/>
                <a:sym typeface="Helvetica Neue"/>
              </a:defRPr>
            </a:lvl4pPr>
            <a:lvl5pPr marL="0" indent="1828800" algn="l" defTabSz="825500">
              <a:lnSpc>
                <a:spcPct val="100000"/>
              </a:lnSpc>
              <a:spcBef>
                <a:spcPts val="1800"/>
              </a:spcBef>
              <a:buSzTx/>
              <a:buNone/>
              <a:defRPr spc="-55" sz="5500">
                <a:latin typeface="+mn-lt"/>
                <a:ea typeface="+mn-ea"/>
                <a:cs typeface="+mn-cs"/>
                <a:sym typeface="Helvetica Neue"/>
              </a:defRPr>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atin typeface="+mn-lt"/>
                <a:ea typeface="+mn-ea"/>
                <a:cs typeface="+mn-cs"/>
                <a:sym typeface="Helvetica Neue"/>
              </a:defRPr>
            </a:lvl1pPr>
            <a:lvl2pPr marL="0" indent="457200" algn="ctr">
              <a:lnSpc>
                <a:spcPct val="80000"/>
              </a:lnSpc>
              <a:spcBef>
                <a:spcPts val="0"/>
              </a:spcBef>
              <a:buSzTx/>
              <a:buNone/>
              <a:defRPr b="1" spc="-250" sz="25000">
                <a:latin typeface="+mn-lt"/>
                <a:ea typeface="+mn-ea"/>
                <a:cs typeface="+mn-cs"/>
                <a:sym typeface="Helvetica Neue"/>
              </a:defRPr>
            </a:lvl2pPr>
            <a:lvl3pPr marL="0" indent="914400" algn="ctr">
              <a:lnSpc>
                <a:spcPct val="80000"/>
              </a:lnSpc>
              <a:spcBef>
                <a:spcPts val="0"/>
              </a:spcBef>
              <a:buSzTx/>
              <a:buNone/>
              <a:defRPr b="1" spc="-250" sz="25000">
                <a:latin typeface="+mn-lt"/>
                <a:ea typeface="+mn-ea"/>
                <a:cs typeface="+mn-cs"/>
                <a:sym typeface="Helvetica Neue"/>
              </a:defRPr>
            </a:lvl3pPr>
            <a:lvl4pPr marL="0" indent="1371600" algn="ctr">
              <a:lnSpc>
                <a:spcPct val="80000"/>
              </a:lnSpc>
              <a:spcBef>
                <a:spcPts val="0"/>
              </a:spcBef>
              <a:buSzTx/>
              <a:buNone/>
              <a:defRPr b="1" spc="-250" sz="25000">
                <a:latin typeface="+mn-lt"/>
                <a:ea typeface="+mn-ea"/>
                <a:cs typeface="+mn-cs"/>
                <a:sym typeface="Helvetica Neue"/>
              </a:defRPr>
            </a:lvl4pPr>
            <a:lvl5pPr marL="0" indent="1828800" algn="ctr">
              <a:lnSpc>
                <a:spcPct val="80000"/>
              </a:lnSpc>
              <a:spcBef>
                <a:spcPts val="0"/>
              </a:spcBef>
              <a:buSzTx/>
              <a:buNone/>
              <a:defRPr b="1" spc="-250" sz="25000">
                <a:latin typeface="+mn-lt"/>
                <a:ea typeface="+mn-ea"/>
                <a:cs typeface="+mn-cs"/>
                <a:sym typeface="Helvetica Neue"/>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atin typeface="+mn-lt"/>
                <a:ea typeface="+mn-ea"/>
                <a:cs typeface="+mn-cs"/>
                <a:sym typeface="Helvetica Neue"/>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b="1" sz="3600">
                <a:latin typeface="+mn-lt"/>
                <a:ea typeface="+mn-ea"/>
                <a:cs typeface="+mn-cs"/>
                <a:sym typeface="Helvetica Neue"/>
              </a:defRPr>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lgn="l">
              <a:spcBef>
                <a:spcPts val="0"/>
              </a:spcBef>
              <a:buSzTx/>
              <a:buNone/>
              <a:defRPr spc="-170" sz="8500">
                <a:latin typeface="Helvetica Neue Medium"/>
                <a:ea typeface="Helvetica Neue Medium"/>
                <a:cs typeface="Helvetica Neue Medium"/>
                <a:sym typeface="Helvetica Neue Medium"/>
              </a:defRPr>
            </a:lvl1pPr>
            <a:lvl2pPr marL="638923" indent="-12700" algn="l">
              <a:spcBef>
                <a:spcPts val="0"/>
              </a:spcBef>
              <a:buSzTx/>
              <a:buNone/>
              <a:defRPr spc="-170" sz="8500">
                <a:latin typeface="Helvetica Neue Medium"/>
                <a:ea typeface="Helvetica Neue Medium"/>
                <a:cs typeface="Helvetica Neue Medium"/>
                <a:sym typeface="Helvetica Neue Medium"/>
              </a:defRPr>
            </a:lvl2pPr>
            <a:lvl3pPr marL="638923" indent="444500" algn="l">
              <a:spcBef>
                <a:spcPts val="0"/>
              </a:spcBef>
              <a:buSzTx/>
              <a:buNone/>
              <a:defRPr spc="-170" sz="8500">
                <a:latin typeface="Helvetica Neue Medium"/>
                <a:ea typeface="Helvetica Neue Medium"/>
                <a:cs typeface="Helvetica Neue Medium"/>
                <a:sym typeface="Helvetica Neue Medium"/>
              </a:defRPr>
            </a:lvl3pPr>
            <a:lvl4pPr marL="638923" indent="901700" algn="l">
              <a:spcBef>
                <a:spcPts val="0"/>
              </a:spcBef>
              <a:buSzTx/>
              <a:buNone/>
              <a:defRPr spc="-170" sz="8500">
                <a:latin typeface="Helvetica Neue Medium"/>
                <a:ea typeface="Helvetica Neue Medium"/>
                <a:cs typeface="Helvetica Neue Medium"/>
                <a:sym typeface="Helvetica Neue Medium"/>
              </a:defRPr>
            </a:lvl4pPr>
            <a:lvl5pPr marL="638923" indent="1358900" algn="l">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lgn="just">
              <a:defRPr spc="-88" sz="4400">
                <a:latin typeface="+mj-lt"/>
                <a:ea typeface="+mj-ea"/>
                <a:cs typeface="+mj-cs"/>
                <a:sym typeface="Times New Roman"/>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algn="l" defTabSz="825500">
              <a:lnSpc>
                <a:spcPct val="100000"/>
              </a:lnSpc>
              <a:spcBef>
                <a:spcPts val="0"/>
              </a:spcBef>
              <a:buSzTx/>
              <a:buNone/>
              <a:defRPr b="1" sz="3600">
                <a:latin typeface="+mn-lt"/>
                <a:ea typeface="+mn-ea"/>
                <a:cs typeface="+mn-cs"/>
                <a:sym typeface="Helvetica Neue"/>
              </a:defRPr>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algn="l" defTabSz="825500">
              <a:lnSpc>
                <a:spcPct val="100000"/>
              </a:lnSpc>
              <a:spcBef>
                <a:spcPts val="0"/>
              </a:spcBef>
              <a:buSzTx/>
              <a:buNone/>
              <a:defRPr b="1" sz="5500">
                <a:latin typeface="+mn-lt"/>
                <a:ea typeface="+mn-ea"/>
                <a:cs typeface="+mn-cs"/>
                <a:sym typeface="Helvetica Neue"/>
              </a:defRPr>
            </a:lvl1pPr>
            <a:lvl2pPr marL="0" indent="457200" algn="l" defTabSz="825500">
              <a:lnSpc>
                <a:spcPct val="100000"/>
              </a:lnSpc>
              <a:spcBef>
                <a:spcPts val="0"/>
              </a:spcBef>
              <a:buSzTx/>
              <a:buNone/>
              <a:defRPr b="1" sz="5500">
                <a:latin typeface="+mn-lt"/>
                <a:ea typeface="+mn-ea"/>
                <a:cs typeface="+mn-cs"/>
                <a:sym typeface="Helvetica Neue"/>
              </a:defRPr>
            </a:lvl2pPr>
            <a:lvl3pPr marL="0" indent="914400" algn="l" defTabSz="825500">
              <a:lnSpc>
                <a:spcPct val="100000"/>
              </a:lnSpc>
              <a:spcBef>
                <a:spcPts val="0"/>
              </a:spcBef>
              <a:buSzTx/>
              <a:buNone/>
              <a:defRPr b="1" sz="5500">
                <a:latin typeface="+mn-lt"/>
                <a:ea typeface="+mn-ea"/>
                <a:cs typeface="+mn-cs"/>
                <a:sym typeface="Helvetica Neue"/>
              </a:defRPr>
            </a:lvl3pPr>
            <a:lvl4pPr marL="0" indent="1371600" algn="l" defTabSz="825500">
              <a:lnSpc>
                <a:spcPct val="100000"/>
              </a:lnSpc>
              <a:spcBef>
                <a:spcPts val="0"/>
              </a:spcBef>
              <a:buSzTx/>
              <a:buNone/>
              <a:defRPr b="1" sz="5500">
                <a:latin typeface="+mn-lt"/>
                <a:ea typeface="+mn-ea"/>
                <a:cs typeface="+mn-cs"/>
                <a:sym typeface="Helvetica Neue"/>
              </a:defRPr>
            </a:lvl4pPr>
            <a:lvl5pPr marL="0" indent="1828800" algn="l" defTabSz="825500">
              <a:lnSpc>
                <a:spcPct val="100000"/>
              </a:lnSpc>
              <a:spcBef>
                <a:spcPts val="0"/>
              </a:spcBef>
              <a:buSzTx/>
              <a:buNone/>
              <a:defRPr b="1" sz="5500">
                <a:latin typeface="+mn-lt"/>
                <a:ea typeface="+mn-ea"/>
                <a:cs typeface="+mn-cs"/>
                <a:sym typeface="Helvetica Neue"/>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algn="l" defTabSz="825500">
              <a:lnSpc>
                <a:spcPct val="100000"/>
              </a:lnSpc>
              <a:spcBef>
                <a:spcPts val="0"/>
              </a:spcBef>
              <a:buSzTx/>
              <a:buNone/>
              <a:defRPr b="1" sz="5500">
                <a:latin typeface="+mn-lt"/>
                <a:ea typeface="+mn-ea"/>
                <a:cs typeface="+mn-cs"/>
                <a:sym typeface="Helvetica Neue"/>
              </a:defRPr>
            </a:lvl1pPr>
            <a:lvl2pPr marL="0" indent="457200" algn="l" defTabSz="825500">
              <a:lnSpc>
                <a:spcPct val="100000"/>
              </a:lnSpc>
              <a:spcBef>
                <a:spcPts val="0"/>
              </a:spcBef>
              <a:buSzTx/>
              <a:buNone/>
              <a:defRPr b="1" sz="5500">
                <a:latin typeface="+mn-lt"/>
                <a:ea typeface="+mn-ea"/>
                <a:cs typeface="+mn-cs"/>
                <a:sym typeface="Helvetica Neue"/>
              </a:defRPr>
            </a:lvl2pPr>
            <a:lvl3pPr marL="0" indent="914400" algn="l" defTabSz="825500">
              <a:lnSpc>
                <a:spcPct val="100000"/>
              </a:lnSpc>
              <a:spcBef>
                <a:spcPts val="0"/>
              </a:spcBef>
              <a:buSzTx/>
              <a:buNone/>
              <a:defRPr b="1" sz="5500">
                <a:latin typeface="+mn-lt"/>
                <a:ea typeface="+mn-ea"/>
                <a:cs typeface="+mn-cs"/>
                <a:sym typeface="Helvetica Neue"/>
              </a:defRPr>
            </a:lvl3pPr>
            <a:lvl4pPr marL="0" indent="1371600" algn="l" defTabSz="825500">
              <a:lnSpc>
                <a:spcPct val="100000"/>
              </a:lnSpc>
              <a:spcBef>
                <a:spcPts val="0"/>
              </a:spcBef>
              <a:buSzTx/>
              <a:buNone/>
              <a:defRPr b="1" sz="5500">
                <a:latin typeface="+mn-lt"/>
                <a:ea typeface="+mn-ea"/>
                <a:cs typeface="+mn-cs"/>
                <a:sym typeface="Helvetica Neue"/>
              </a:defRPr>
            </a:lvl4pPr>
            <a:lvl5pPr marL="0" indent="1828800" algn="l" defTabSz="825500">
              <a:lnSpc>
                <a:spcPct val="100000"/>
              </a:lnSpc>
              <a:spcBef>
                <a:spcPts val="0"/>
              </a:spcBef>
              <a:buSzTx/>
              <a:buNone/>
              <a:defRPr b="1" sz="5500">
                <a:latin typeface="+mn-lt"/>
                <a:ea typeface="+mn-ea"/>
                <a:cs typeface="+mn-cs"/>
                <a:sym typeface="Helvetica Neue"/>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b="1" sz="5500">
                <a:latin typeface="+mn-lt"/>
                <a:ea typeface="+mn-ea"/>
                <a:cs typeface="+mn-cs"/>
                <a:sym typeface="Helvetica Neue"/>
              </a:defRPr>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atin typeface="+mn-lt"/>
                <a:ea typeface="+mn-ea"/>
                <a:cs typeface="+mn-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3048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1pPr>
      <a:lvl2pPr marL="9144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2pPr>
      <a:lvl3pPr marL="15240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3pPr>
      <a:lvl4pPr marL="21336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4pPr>
      <a:lvl5pPr marL="27432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5pPr>
      <a:lvl6pPr marL="33528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6pPr>
      <a:lvl7pPr marL="39624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7pPr>
      <a:lvl8pPr marL="45720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8pPr>
      <a:lvl9pPr marL="5181600" marR="0" indent="-304800" algn="just" defTabSz="2438338" rtl="0" latinLnBrk="0">
        <a:lnSpc>
          <a:spcPct val="90000"/>
        </a:lnSpc>
        <a:spcBef>
          <a:spcPts val="4500"/>
        </a:spcBef>
        <a:spcAft>
          <a:spcPts val="0"/>
        </a:spcAft>
        <a:buClrTx/>
        <a:buSzPct val="123000"/>
        <a:buFontTx/>
        <a:buChar char="•"/>
        <a:tabLst/>
        <a:defRPr b="0" baseline="0" cap="none" i="0" spc="0" strike="noStrike" sz="2400" u="none">
          <a:solidFill>
            <a:srgbClr val="000000"/>
          </a:solidFill>
          <a:uFillTx/>
          <a:latin typeface="+mj-lt"/>
          <a:ea typeface="+mj-ea"/>
          <a:cs typeface="+mj-cs"/>
          <a:sym typeface="Times New Roman"/>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kumarijob.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JOB HUB"/>
          <p:cNvSpPr txBox="1"/>
          <p:nvPr>
            <p:ph type="ctrTitle"/>
          </p:nvPr>
        </p:nvSpPr>
        <p:spPr>
          <a:xfrm>
            <a:off x="1206496" y="1702189"/>
            <a:ext cx="21971004" cy="3644883"/>
          </a:xfrm>
          <a:prstGeom prst="rect">
            <a:avLst/>
          </a:prstGeom>
        </p:spPr>
        <p:txBody>
          <a:bodyPr anchor="ctr"/>
          <a:lstStyle>
            <a:lvl1pPr algn="ctr"/>
          </a:lstStyle>
          <a:p>
            <a:pPr/>
            <a:r>
              <a:t>JOB HUB</a:t>
            </a:r>
          </a:p>
        </p:txBody>
      </p:sp>
      <p:sp>
        <p:nvSpPr>
          <p:cNvPr id="172" name="Presented  By :Nirakar Bikram Rana And Saimundra Godar"/>
          <p:cNvSpPr txBox="1"/>
          <p:nvPr>
            <p:ph type="subTitle" sz="quarter" idx="1"/>
          </p:nvPr>
        </p:nvSpPr>
        <p:spPr>
          <a:prstGeom prst="rect">
            <a:avLst/>
          </a:prstGeom>
        </p:spPr>
        <p:txBody>
          <a:bodyPr/>
          <a:lstStyle>
            <a:lvl1pPr>
              <a:defRPr sz="2400">
                <a:latin typeface="+mj-lt"/>
                <a:ea typeface="+mj-ea"/>
                <a:cs typeface="+mj-cs"/>
                <a:sym typeface="Times New Roman"/>
              </a:defRPr>
            </a:lvl1pPr>
          </a:lstStyle>
          <a:p>
            <a:pPr/>
            <a:r>
              <a:t>Presented  By :Nirakar Bikram Rana And Saimundra Godar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2"/>
      <p:bldP build="whole" bldLvl="1" animBg="1" rev="0" advAuto="0" spid="171"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NTITY RELATIONSHIP DIAGRAM:"/>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ENTITY RELATIONSHIP DIAGRAM:</a:t>
            </a:r>
          </a:p>
        </p:txBody>
      </p:sp>
      <p:sp>
        <p:nvSpPr>
          <p:cNvPr id="200" name="An entity relationship diagram(ERD) is a graphical representation that depicts relationships among people, objects, place, concepts or events within an information technology(IT) system. An ERD uses data modeling techniques that can help define business "/>
          <p:cNvSpPr txBox="1"/>
          <p:nvPr>
            <p:ph type="body" idx="1"/>
          </p:nvPr>
        </p:nvSpPr>
        <p:spPr>
          <a:xfrm>
            <a:off x="1206500" y="2031373"/>
            <a:ext cx="21971000" cy="10473143"/>
          </a:xfrm>
          <a:prstGeom prst="rect">
            <a:avLst/>
          </a:prstGeom>
        </p:spPr>
        <p:txBody>
          <a:bodyPr/>
          <a:lstStyle>
            <a:lvl1pPr marL="0" indent="0">
              <a:buSzTx/>
              <a:buNone/>
            </a:lvl1pPr>
          </a:lstStyle>
          <a:p>
            <a:pPr/>
            <a:r>
              <a:t>An entity relationship diagram(ERD) is a graphical representation that depicts relationships among people, objects, place, concepts or events within an information technology(IT) system. An ERD uses data modeling techniques that can help define business process and serve as the foundation for relation data base. </a:t>
            </a:r>
          </a:p>
        </p:txBody>
      </p:sp>
      <p:pic>
        <p:nvPicPr>
          <p:cNvPr id="201" name="Screenshot (1).jpeg" descr="Screenshot (1).jpeg"/>
          <p:cNvPicPr>
            <a:picLocks noChangeAspect="1"/>
          </p:cNvPicPr>
          <p:nvPr/>
        </p:nvPicPr>
        <p:blipFill>
          <a:blip r:embed="rId2">
            <a:extLst/>
          </a:blip>
          <a:stretch>
            <a:fillRect/>
          </a:stretch>
        </p:blipFill>
        <p:spPr>
          <a:xfrm>
            <a:off x="4020105" y="3323335"/>
            <a:ext cx="14882702" cy="898467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0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2"/>
      <p:bldP build="whole" bldLvl="1" animBg="1" rev="0" advAuto="0" spid="201" grpId="3"/>
      <p:bldP build="whole" bldLvl="1" animBg="1" rev="0" advAuto="0" spid="19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YSTEM RELATIONSHIP DIAGRAM:"/>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SYSTEM RELATIONSHIP DIAGRAM:</a:t>
            </a:r>
          </a:p>
        </p:txBody>
      </p:sp>
      <p:sp>
        <p:nvSpPr>
          <p:cNvPr id="204" name="System Sequence Diagram are the interaction diagram that detail how operations are carried out. They capture the interaction between objects in the context of a collaboration. Sequence Diagrams are time focus and they show the order of the interaction by"/>
          <p:cNvSpPr txBox="1"/>
          <p:nvPr>
            <p:ph type="body" idx="1"/>
          </p:nvPr>
        </p:nvSpPr>
        <p:spPr>
          <a:xfrm>
            <a:off x="722960" y="1947230"/>
            <a:ext cx="21971001" cy="10486195"/>
          </a:xfrm>
          <a:prstGeom prst="rect">
            <a:avLst/>
          </a:prstGeom>
        </p:spPr>
        <p:txBody>
          <a:bodyPr/>
          <a:lstStyle>
            <a:lvl1pPr marL="0" indent="0">
              <a:buSzTx/>
              <a:buNone/>
            </a:lvl1pPr>
          </a:lstStyle>
          <a:p>
            <a:pPr/>
            <a:r>
              <a:t>System Sequence Diagram are the interaction diagram that detail how operations are carried out. They capture the interaction between objects in the context of a collaboration. Sequence Diagrams are time focus and they show the order of the interaction by using the vertical axis of the diagram to represent time what message are sent.</a:t>
            </a:r>
          </a:p>
        </p:txBody>
      </p:sp>
      <p:pic>
        <p:nvPicPr>
          <p:cNvPr id="205" name="final system sequence.png" descr="final system sequence.png"/>
          <p:cNvPicPr>
            <a:picLocks noChangeAspect="1"/>
          </p:cNvPicPr>
          <p:nvPr/>
        </p:nvPicPr>
        <p:blipFill>
          <a:blip r:embed="rId2">
            <a:extLst/>
          </a:blip>
          <a:stretch>
            <a:fillRect/>
          </a:stretch>
        </p:blipFill>
        <p:spPr>
          <a:xfrm>
            <a:off x="9641416" y="2887157"/>
            <a:ext cx="4134087" cy="799302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0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P build="p" bldLvl="5" animBg="1" rev="0" advAuto="0" spid="204" grpId="2"/>
      <p:bldP build="whole" bldLvl="1" animBg="1" rev="0" advAuto="0" spid="205"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XPECTED RESULT:"/>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EXPECTED RESULT:</a:t>
            </a:r>
          </a:p>
        </p:txBody>
      </p:sp>
      <p:sp>
        <p:nvSpPr>
          <p:cNvPr id="208" name="Expected outcome is and ideal result that the organization should get after the successful completion of the project. The results are divided into 3 parts:…"/>
          <p:cNvSpPr txBox="1"/>
          <p:nvPr>
            <p:ph type="body" idx="1"/>
          </p:nvPr>
        </p:nvSpPr>
        <p:spPr>
          <a:xfrm>
            <a:off x="1206500" y="2304349"/>
            <a:ext cx="21971000" cy="10247561"/>
          </a:xfrm>
          <a:prstGeom prst="rect">
            <a:avLst/>
          </a:prstGeom>
        </p:spPr>
        <p:txBody>
          <a:bodyPr/>
          <a:lstStyle/>
          <a:p>
            <a:pPr marL="0" indent="0">
              <a:buSzTx/>
              <a:buNone/>
            </a:pPr>
            <a:r>
              <a:t>Expected outcome is and ideal result that the organization should get after the successful completion of the project. The results are divided into 3 parts:</a:t>
            </a:r>
          </a:p>
          <a:p>
            <a:pPr marL="444500" indent="-444500">
              <a:buSzPct val="100000"/>
              <a:buAutoNum type="arabicPeriod" startAt="1"/>
            </a:pPr>
            <a:r>
              <a:rPr b="1"/>
              <a:t>Outputs:</a:t>
            </a:r>
            <a:r>
              <a:t> This project creates a simple user-friendly and efficient interface that enables different companies to post their job vacancies application and helps to connect with many capable employees .</a:t>
            </a:r>
          </a:p>
          <a:p>
            <a:pPr marL="444500" indent="-444500">
              <a:buSzPct val="100000"/>
              <a:buAutoNum type="arabicPeriod" startAt="1"/>
            </a:pPr>
            <a:r>
              <a:rPr b="1"/>
              <a:t>Outcome:</a:t>
            </a:r>
            <a:r>
              <a:t> This project connect companies and job seekers with a reliable accessible online platform.</a:t>
            </a:r>
          </a:p>
          <a:p>
            <a:pPr marL="444500" indent="-444500">
              <a:buSzPct val="100000"/>
              <a:buAutoNum type="arabicPeriod" startAt="1"/>
            </a:pPr>
            <a:r>
              <a:rPr b="1"/>
              <a:t>Impact:</a:t>
            </a:r>
            <a:r>
              <a:t> There will be reduction in time that is separated to visit the company by the job seekers.</a:t>
            </a:r>
          </a:p>
          <a:p>
            <a:pPr marL="0" indent="0">
              <a:buSzTx/>
              <a:buNone/>
            </a:pPr>
          </a:p>
          <a:p>
            <a:pPr marL="0" indent="0">
              <a:buSzTx/>
              <a:buNone/>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8">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0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0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0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20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0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20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2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1"/>
      <p:bldP build="p" bldLvl="5" animBg="1" rev="0" advAuto="0" spid="208"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MELINE CHART:"/>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TIMELINE CHART:</a:t>
            </a:r>
          </a:p>
        </p:txBody>
      </p:sp>
      <p:pic>
        <p:nvPicPr>
          <p:cNvPr id="211" name="Screenshot 2023-10-12 at 1.24.44 AM.png" descr="Screenshot 2023-10-12 at 1.24.44 AM.png"/>
          <p:cNvPicPr>
            <a:picLocks noChangeAspect="1"/>
          </p:cNvPicPr>
          <p:nvPr/>
        </p:nvPicPr>
        <p:blipFill>
          <a:blip r:embed="rId2">
            <a:extLst/>
          </a:blip>
          <a:stretch>
            <a:fillRect/>
          </a:stretch>
        </p:blipFill>
        <p:spPr>
          <a:xfrm>
            <a:off x="2560512" y="2355498"/>
            <a:ext cx="18612094" cy="8380072"/>
          </a:xfrm>
          <a:prstGeom prst="rect">
            <a:avLst/>
          </a:prstGeom>
          <a:ln w="12700">
            <a:miter lim="400000"/>
          </a:ln>
        </p:spPr>
      </p:pic>
      <p:sp>
        <p:nvSpPr>
          <p:cNvPr id="212" name="Figure Timeline Chart for JOB HUB"/>
          <p:cNvSpPr txBox="1"/>
          <p:nvPr/>
        </p:nvSpPr>
        <p:spPr>
          <a:xfrm>
            <a:off x="10728769" y="11357885"/>
            <a:ext cx="6309642" cy="431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a:lvl1pPr>
          </a:lstStyle>
          <a:p>
            <a:pPr/>
            <a:r>
              <a:t>Figure Timeline Chart for JOB HUB</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3"/>
      <p:bldP build="whole" bldLvl="1" animBg="1" rev="0" advAuto="0" spid="210" grpId="1"/>
      <p:bldP build="whole" bldLvl="1" animBg="1" rev="0" advAuto="0" spid="211"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BIBLIOGRAPHY:"/>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BIBLIOGRAPHY:</a:t>
            </a:r>
          </a:p>
        </p:txBody>
      </p:sp>
      <p:sp>
        <p:nvSpPr>
          <p:cNvPr id="215" name="Kumarijob(2023). Home Page. Retrieved from kumarijob: https://www.kumarijob.com/…"/>
          <p:cNvSpPr txBox="1"/>
          <p:nvPr>
            <p:ph type="body" idx="1"/>
          </p:nvPr>
        </p:nvSpPr>
        <p:spPr>
          <a:xfrm>
            <a:off x="1206500" y="2046461"/>
            <a:ext cx="21971000" cy="10458055"/>
          </a:xfrm>
          <a:prstGeom prst="rect">
            <a:avLst/>
          </a:prstGeom>
        </p:spPr>
        <p:txBody>
          <a:bodyPr/>
          <a:lstStyle/>
          <a:p>
            <a:pPr marL="0" indent="0">
              <a:buSzTx/>
              <a:buNone/>
            </a:pPr>
            <a:r>
              <a:t>Kumarijob(2023). Home Page. Retrieved from kumarijob: </a:t>
            </a:r>
            <a:r>
              <a:rPr u="sng">
                <a:hlinkClick r:id="rId2" invalidUrl="" action="" tgtFrame="" tooltip="" history="1" highlightClick="0" endSnd="0"/>
              </a:rPr>
              <a:t>https://www.kumarijob.com/</a:t>
            </a:r>
          </a:p>
          <a:p>
            <a:pPr marL="0" indent="0">
              <a:buSzTx/>
              <a:buNone/>
            </a:pPr>
            <a:r>
              <a:t>JobsNepal(2023). Home Page. Retrieved from JobsNepal: https://www.jobsnepal.com/</a:t>
            </a:r>
          </a:p>
          <a:p>
            <a:pPr marL="0" indent="0">
              <a:buSzTx/>
              <a:buNone/>
            </a:pPr>
            <a:r>
              <a:t>Jobejee(2023). Home Page. Retrieved from jobejee: https://www.Jobejee.com/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1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1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P build="p" bldLvl="5" animBg="1" rev="0" advAuto="0" spid="215"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APPENDICES:"/>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APPENDICES:</a:t>
            </a:r>
          </a:p>
        </p:txBody>
      </p:sp>
      <p:pic>
        <p:nvPicPr>
          <p:cNvPr id="218" name="Screenshot 2023-10-11 at 8.54.40 PM.png" descr="Screenshot 2023-10-11 at 8.54.40 PM.png"/>
          <p:cNvPicPr>
            <a:picLocks noChangeAspect="1"/>
          </p:cNvPicPr>
          <p:nvPr/>
        </p:nvPicPr>
        <p:blipFill>
          <a:blip r:embed="rId2">
            <a:extLst/>
          </a:blip>
          <a:stretch>
            <a:fillRect/>
          </a:stretch>
        </p:blipFill>
        <p:spPr>
          <a:xfrm>
            <a:off x="4933301" y="2406450"/>
            <a:ext cx="12969574" cy="8198828"/>
          </a:xfrm>
          <a:prstGeom prst="rect">
            <a:avLst/>
          </a:prstGeom>
          <a:ln w="12700">
            <a:miter lim="400000"/>
          </a:ln>
        </p:spPr>
      </p:pic>
      <p:sp>
        <p:nvSpPr>
          <p:cNvPr id="219" name="Figure : Wire-frame of Job lists"/>
          <p:cNvSpPr txBox="1"/>
          <p:nvPr/>
        </p:nvSpPr>
        <p:spPr>
          <a:xfrm>
            <a:off x="8628271" y="10916163"/>
            <a:ext cx="5376581" cy="431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a:lvl1pPr>
          </a:lstStyle>
          <a:p>
            <a:pPr/>
            <a:r>
              <a:t>Figure : Wire-frame of Job lists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9">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21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2"/>
      <p:bldP build="whole" bldLvl="1" animBg="1" rev="0" advAuto="0" spid="217" grpId="1"/>
      <p:bldP build="p" bldLvl="5" animBg="1" rev="0" advAuto="0" spid="219"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Screenshot 2023-10-11 at 9.42.06 PM.png" descr="Screenshot 2023-10-11 at 9.42.06 PM.png"/>
          <p:cNvPicPr>
            <a:picLocks noChangeAspect="1"/>
          </p:cNvPicPr>
          <p:nvPr/>
        </p:nvPicPr>
        <p:blipFill>
          <a:blip r:embed="rId2">
            <a:extLst/>
          </a:blip>
          <a:stretch>
            <a:fillRect/>
          </a:stretch>
        </p:blipFill>
        <p:spPr>
          <a:xfrm>
            <a:off x="3606651" y="1078175"/>
            <a:ext cx="18050589" cy="8846379"/>
          </a:xfrm>
          <a:prstGeom prst="rect">
            <a:avLst/>
          </a:prstGeom>
          <a:ln w="12700">
            <a:miter lim="400000"/>
          </a:ln>
        </p:spPr>
      </p:pic>
      <p:sp>
        <p:nvSpPr>
          <p:cNvPr id="222" name="Figure: Wire-frame of Company List Page"/>
          <p:cNvSpPr txBox="1"/>
          <p:nvPr/>
        </p:nvSpPr>
        <p:spPr>
          <a:xfrm>
            <a:off x="8461171" y="10765466"/>
            <a:ext cx="8341550" cy="431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b="1"/>
            </a:lvl1pPr>
          </a:lstStyle>
          <a:p>
            <a:pPr/>
            <a:r>
              <a:t>Figure: Wire-frame of Company List Page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2"/>
      <p:bldP build="whole" bldLvl="1" animBg="1" rev="0" advAuto="0" spid="221"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HANK YOU"/>
          <p:cNvSpPr txBox="1"/>
          <p:nvPr/>
        </p:nvSpPr>
        <p:spPr>
          <a:xfrm>
            <a:off x="7648093" y="4759904"/>
            <a:ext cx="8503229" cy="10682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68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BSTRACT:"/>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ABSTRACT:</a:t>
            </a:r>
          </a:p>
        </p:txBody>
      </p:sp>
      <p:sp>
        <p:nvSpPr>
          <p:cNvPr id="175" name="&quot;JobHub&quot; is a comprehensive web-based platform designed to address this challenge by serving as a seamless bridge between companies seeking to hire and individuals searching for job opportunities.…"/>
          <p:cNvSpPr txBox="1"/>
          <p:nvPr>
            <p:ph type="body" idx="1"/>
          </p:nvPr>
        </p:nvSpPr>
        <p:spPr>
          <a:xfrm>
            <a:off x="827351" y="2219587"/>
            <a:ext cx="21971001" cy="9276826"/>
          </a:xfrm>
          <a:prstGeom prst="rect">
            <a:avLst/>
          </a:prstGeom>
        </p:spPr>
        <p:txBody>
          <a:bodyPr/>
          <a:lstStyle/>
          <a:p>
            <a:pPr marL="609600" indent="-609600"/>
            <a:r>
              <a:t>"JobHub" is a comprehensive web-based platform designed to address this challenge by serving as a seamless bridge between companies seeking to hire and individuals searching for job opportunities.</a:t>
            </a:r>
          </a:p>
          <a:p>
            <a:pPr marL="609600" indent="-609600"/>
            <a:r>
              <a:t>We present a platform named as  JobHub,  which is a college project website, with a primary objective to facilitate job posting by companies and empower job seekers with essential information about available positions.</a:t>
            </a:r>
          </a:p>
          <a:p>
            <a:pPr marL="609600" indent="-609600"/>
            <a:r>
              <a:t>JobHub aims to enhance the efficiency and transparency of the job market by providing a centralized hub for job seekers and companies to connect, exchange information, and explore employment opportunities. </a:t>
            </a:r>
          </a:p>
          <a:p>
            <a:pPr marL="609600" indent="-609600"/>
            <a:r>
              <a:t>Through this project, we hope to contribute to the advancement of online job recruitment systems and provide a valuable resource for college students and professionals seeking employment opportunities. </a:t>
            </a:r>
          </a:p>
          <a:p>
            <a:pPr marL="609600" indent="-609600"/>
            <a:r>
              <a:t>JobHub represents an innovative approach to job searching and hiring, making the process more accessible, transparent, and efficient for everyone.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7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2"/>
      <p:bldP build="whole" bldLvl="1" animBg="1" rev="0" advAuto="0" spid="17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TRODUCTION:"/>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INTRODUCTION:</a:t>
            </a:r>
          </a:p>
        </p:txBody>
      </p:sp>
      <p:sp>
        <p:nvSpPr>
          <p:cNvPr id="178" name="JOB HUB is a web-based application/platform that connects job seekers with different employer.…"/>
          <p:cNvSpPr txBox="1"/>
          <p:nvPr>
            <p:ph type="body" idx="1"/>
          </p:nvPr>
        </p:nvSpPr>
        <p:spPr>
          <a:xfrm>
            <a:off x="1206500" y="2234277"/>
            <a:ext cx="21971000" cy="8256011"/>
          </a:xfrm>
          <a:prstGeom prst="rect">
            <a:avLst/>
          </a:prstGeom>
        </p:spPr>
        <p:txBody>
          <a:bodyPr/>
          <a:lstStyle/>
          <a:p>
            <a:pPr/>
            <a:r>
              <a:t>JOB HUB is a web-based application/platform that connects job seekers with different employer. </a:t>
            </a:r>
          </a:p>
          <a:p>
            <a:pPr/>
            <a:r>
              <a:t>This project involves creating a website that provides a user friendly interface for job seekers to search and apply for a job, and for employer to post job opening and review applications.</a:t>
            </a:r>
          </a:p>
          <a:p>
            <a:pPr/>
            <a:r>
              <a:t>Job Hub includes full-time, part-time and contract based jobs.</a:t>
            </a:r>
          </a:p>
          <a:p>
            <a:pPr/>
            <a:r>
              <a:t>This web-based application/platform will serve as a digital platform where job seekers and employer can register and connect with each other to facilitate the job opportunities. </a:t>
            </a:r>
          </a:p>
          <a:p>
            <a:pPr/>
            <a:r>
              <a:t>This platform will provides a secure and user-friendly interface that allows for real-time communication.</a:t>
            </a:r>
          </a:p>
          <a:p>
            <a:pPr/>
            <a:r>
              <a:t>Job Hub is a professional job board that helps the employer and job seeker to find their talents, dream jobs within a short time with its advanced search engine. </a:t>
            </a:r>
          </a:p>
          <a:p>
            <a:pPr/>
            <a:r>
              <a:t>It comes with modern design and clean code to help you extend it further.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8">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7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7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7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P build="p" bldLvl="5" animBg="1" rev="0" advAuto="0" spid="178"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OBLEM STATEMENT:"/>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PROBLEM STATEMENT:</a:t>
            </a:r>
          </a:p>
        </p:txBody>
      </p:sp>
      <p:sp>
        <p:nvSpPr>
          <p:cNvPr id="181" name="High competition in saturated job markets makes it difficult to secure positions, especially for entry-level candidates.…"/>
          <p:cNvSpPr txBox="1"/>
          <p:nvPr>
            <p:ph type="body" idx="1"/>
          </p:nvPr>
        </p:nvSpPr>
        <p:spPr>
          <a:xfrm>
            <a:off x="590383" y="2403173"/>
            <a:ext cx="21971001" cy="8909654"/>
          </a:xfrm>
          <a:prstGeom prst="rect">
            <a:avLst/>
          </a:prstGeom>
        </p:spPr>
        <p:txBody>
          <a:bodyPr/>
          <a:lstStyle/>
          <a:p>
            <a:pPr>
              <a:lnSpc>
                <a:spcPct val="100000"/>
              </a:lnSpc>
            </a:pPr>
            <a:r>
              <a:t>High competition in saturated job markets makes it difficult to secure positions, especially for entry-level candidates.</a:t>
            </a:r>
          </a:p>
          <a:p>
            <a:pPr>
              <a:lnSpc>
                <a:spcPct val="100000"/>
              </a:lnSpc>
            </a:pPr>
            <a:r>
              <a:t> Employers often seek candidates with experience, leaving newcomers struggling to progress. Job seekers may possess skills that do not align with the current job market demands.This disconnect can make it difficult to find suitable employment and may necessitate retraining or up skilling.</a:t>
            </a:r>
          </a:p>
          <a:p>
            <a:pPr>
              <a:lnSpc>
                <a:spcPct val="100000"/>
              </a:lnSpc>
            </a:pPr>
            <a:r>
              <a:t>As well as the Companies face several challenges when trying to find the perfect employee’s. These include skill shortages in specific industries, fierce competition for top talent, the need to adapt to rapidly changing skill requirements, These challenges require companies to implement effective recruitment strategies, invest in employee development, and leverage technology to streamline the hiring process and attract the best-fit candidates.</a:t>
            </a:r>
          </a:p>
          <a:p>
            <a:pPr>
              <a:lnSpc>
                <a:spcPct val="100000"/>
              </a:lnSpc>
            </a:pPr>
            <a:r>
              <a:t> If the </a:t>
            </a:r>
            <a:r>
              <a:t>JOBHUB</a:t>
            </a:r>
            <a:r>
              <a:t> became a fully web-based platform then it helps to provide the job seekers with a centralized platform to access a wide range of job opportunities from various companies and industries. This increases the chances of finding suitable openings and reduces the time spent searching multiple sources, allowing job seekers to showcase their skills, education, and accomplishments effectively. </a:t>
            </a:r>
          </a:p>
          <a:p>
            <a:pPr>
              <a:lnSpc>
                <a:spcPct val="100000"/>
              </a:lnSpc>
            </a:pPr>
            <a:r>
              <a:t>This helps employers identify talent beyond traditional work experience. In total JOB HUB would be beneficial for both job seekers and employers.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1">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P build="p" bldLvl="5" animBg="1" rev="0" advAuto="0" spid="181"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BJECTIVE:"/>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OBJECTIVE:</a:t>
            </a:r>
          </a:p>
        </p:txBody>
      </p:sp>
      <p:sp>
        <p:nvSpPr>
          <p:cNvPr id="184" name="The aim and objectives of this project are :…"/>
          <p:cNvSpPr txBox="1"/>
          <p:nvPr>
            <p:ph type="body" idx="1"/>
          </p:nvPr>
        </p:nvSpPr>
        <p:spPr>
          <a:xfrm>
            <a:off x="1206500" y="2590006"/>
            <a:ext cx="21971000" cy="9914510"/>
          </a:xfrm>
          <a:prstGeom prst="rect">
            <a:avLst/>
          </a:prstGeom>
        </p:spPr>
        <p:txBody>
          <a:bodyPr/>
          <a:lstStyle/>
          <a:p>
            <a:pPr marL="0" indent="0">
              <a:buSzTx/>
              <a:buNone/>
            </a:pPr>
            <a:r>
              <a:t>The aim and objectives of this project are :</a:t>
            </a:r>
          </a:p>
          <a:p>
            <a:pPr marL="498763" indent="-498763">
              <a:buSzPct val="100000"/>
              <a:buAutoNum type="arabicPeriod" startAt="1"/>
            </a:pPr>
            <a:r>
              <a:t>To develop a web platform for job posting by companies and empower job seekers.</a:t>
            </a:r>
          </a:p>
          <a:p>
            <a:pPr marL="498763" indent="-498763">
              <a:buSzPct val="100000"/>
              <a:buAutoNum type="arabicPeriod" startAt="1"/>
            </a:pPr>
            <a:r>
              <a:t>To contribute in the advancement of online job recruitment systems.</a:t>
            </a:r>
          </a:p>
          <a:p>
            <a:pPr marL="498763" indent="-498763">
              <a:buSzPct val="100000"/>
              <a:buAutoNum type="arabicPeriod" startAt="1"/>
            </a:pPr>
            <a:r>
              <a:t>To encourage direct communication between job seekers and hiring companies.</a:t>
            </a:r>
          </a:p>
          <a:p>
            <a:pPr marL="498763" indent="-498763">
              <a:buSzPct val="100000"/>
              <a:buAutoNum type="arabicPeriod" startAt="1"/>
            </a:pPr>
          </a:p>
          <a:p>
            <a:pPr marL="222250" indent="-222250" defTabSz="457200">
              <a:lnSpc>
                <a:spcPct val="150000"/>
              </a:lnSpc>
              <a:spcBef>
                <a:spcPts val="0"/>
              </a:spcBef>
              <a:buSzPct val="100000"/>
              <a:buAutoNum type="arabicPeriod" startAt="5"/>
              <a:defRPr sz="1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8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8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1"/>
      <p:bldP build="p" bldLvl="5" animBg="1" rev="0" advAuto="0" spid="184"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IMPLICATIONS:"/>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IMPLICATIONS:</a:t>
            </a:r>
          </a:p>
        </p:txBody>
      </p:sp>
      <p:sp>
        <p:nvSpPr>
          <p:cNvPr id="187" name="The proposed web-based application will serve as a digital platform where job seekers and companies register and connect with each other. The proposed application offers several benefits, including:…"/>
          <p:cNvSpPr txBox="1"/>
          <p:nvPr>
            <p:ph type="body" idx="1"/>
          </p:nvPr>
        </p:nvSpPr>
        <p:spPr>
          <a:xfrm>
            <a:off x="1206500" y="2626385"/>
            <a:ext cx="21971000" cy="9878131"/>
          </a:xfrm>
          <a:prstGeom prst="rect">
            <a:avLst/>
          </a:prstGeom>
        </p:spPr>
        <p:txBody>
          <a:bodyPr/>
          <a:lstStyle/>
          <a:p>
            <a:pPr marL="0" indent="0" defTabSz="457200">
              <a:lnSpc>
                <a:spcPct val="150000"/>
              </a:lnSpc>
              <a:spcBef>
                <a:spcPts val="100"/>
              </a:spcBef>
              <a:buSzTx/>
              <a:buNone/>
              <a:defRPr>
                <a:uFill>
                  <a:solidFill>
                    <a:srgbClr val="000000"/>
                  </a:solidFill>
                </a:uFill>
              </a:defRPr>
            </a:pPr>
            <a:r>
              <a:t>The proposed web-based application will serve as a digital platform where job seekers and companies register and connect with each other. The proposed application offers several benefits, including:</a:t>
            </a:r>
          </a:p>
          <a:p>
            <a:pPr defTabSz="457200">
              <a:lnSpc>
                <a:spcPct val="150000"/>
              </a:lnSpc>
              <a:spcBef>
                <a:spcPts val="100"/>
              </a:spcBef>
              <a:defRPr>
                <a:uFill>
                  <a:solidFill>
                    <a:srgbClr val="000000"/>
                  </a:solidFill>
                </a:uFill>
              </a:defRPr>
            </a:pPr>
            <a:r>
              <a:rPr b="1"/>
              <a:t>Contact Information: </a:t>
            </a:r>
            <a:r>
              <a:t>The platform facilitates direct communication between job seekers and hiring companies, promoting networking and personalized interactions.Contact Information: The platform facilitates direct communication between job seekers and hiring companies, promoting networking and personalized interactions.</a:t>
            </a:r>
          </a:p>
          <a:p>
            <a:pPr defTabSz="457200">
              <a:lnSpc>
                <a:spcPct val="150000"/>
              </a:lnSpc>
              <a:spcBef>
                <a:spcPts val="100"/>
              </a:spcBef>
              <a:defRPr>
                <a:uFill>
                  <a:solidFill>
                    <a:srgbClr val="000000"/>
                  </a:solidFill>
                </a:uFill>
              </a:defRPr>
            </a:pPr>
            <a:r>
              <a:rPr b="1"/>
              <a:t>Job Alerts: </a:t>
            </a:r>
            <a:r>
              <a:t>JobHub offers a job alert system, where users can set preferences and receive notifications about new job postings that match their criteria.</a:t>
            </a:r>
          </a:p>
          <a:p>
            <a:pPr defTabSz="457200">
              <a:lnSpc>
                <a:spcPct val="150000"/>
              </a:lnSpc>
              <a:spcBef>
                <a:spcPts val="100"/>
              </a:spcBef>
              <a:defRPr>
                <a:uFill>
                  <a:solidFill>
                    <a:srgbClr val="000000"/>
                  </a:solidFill>
                </a:uFill>
              </a:defRPr>
            </a:pPr>
            <a:r>
              <a:rPr b="1"/>
              <a:t>Feedback and Ratings:</a:t>
            </a:r>
            <a:r>
              <a:t> Users can provide feedback and ratings for companies they have interacted with, promoting transparency and accountability in the job market.</a:t>
            </a:r>
          </a:p>
          <a:p>
            <a:pPr defTabSz="457200">
              <a:lnSpc>
                <a:spcPct val="150000"/>
              </a:lnSpc>
              <a:spcBef>
                <a:spcPts val="100"/>
              </a:spcBef>
              <a:defRPr>
                <a:uFill>
                  <a:solidFill>
                    <a:srgbClr val="000000"/>
                  </a:solidFill>
                </a:uFill>
              </a:defRPr>
            </a:pPr>
            <a:r>
              <a:rPr b="1"/>
              <a:t>User Profiles:</a:t>
            </a:r>
            <a:r>
              <a:t> Users can create personal profiles, highlighting their skills, experience, and preferences. These profiles help companies identify suitable candidates and provide job seekers with a platform to showcase their qualifications.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7">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1"/>
      <p:bldP build="p" bldLvl="5" animBg="1" rev="0" advAuto="0" spid="187"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ITERATURE REVIEW:"/>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LITERATURE REVIEW:</a:t>
            </a:r>
          </a:p>
        </p:txBody>
      </p:sp>
      <p:sp>
        <p:nvSpPr>
          <p:cNvPr id="190" name="There are many web applications and mobile applications that have already been developed in the market place which provides a platform providing online job. Some of them are given below:…"/>
          <p:cNvSpPr txBox="1"/>
          <p:nvPr>
            <p:ph type="body" idx="1"/>
          </p:nvPr>
        </p:nvSpPr>
        <p:spPr>
          <a:xfrm>
            <a:off x="1206500" y="2636104"/>
            <a:ext cx="21971000" cy="9868412"/>
          </a:xfrm>
          <a:prstGeom prst="rect">
            <a:avLst/>
          </a:prstGeom>
        </p:spPr>
        <p:txBody>
          <a:bodyPr/>
          <a:lstStyle/>
          <a:p>
            <a:pPr marL="0" indent="0">
              <a:buSzTx/>
              <a:buNone/>
            </a:pPr>
            <a:r>
              <a:t>There are many web applications and mobile applications that have already been developed in the market place which provides a platform providing online job. Some of them are given below:</a:t>
            </a:r>
          </a:p>
          <a:p>
            <a:pPr marL="444500" indent="-444500">
              <a:buSzPct val="100000"/>
              <a:buAutoNum type="arabicPeriod" startAt="1"/>
            </a:pPr>
            <a:r>
              <a:rPr b="1"/>
              <a:t>Kumari Jobs:</a:t>
            </a:r>
            <a:r>
              <a:t> Kumari Job Pvt. Ltd is a leading job site and human resources consulting firm that helps employers find the talent best suited for their business goals to improve overall performance since 2014.</a:t>
            </a:r>
          </a:p>
          <a:p>
            <a:pPr marL="444500" indent="-444500">
              <a:buSzPct val="100000"/>
              <a:buAutoNum type="arabicPeriod" startAt="1"/>
            </a:pPr>
            <a:r>
              <a:rPr b="1"/>
              <a:t>JobsNepal: </a:t>
            </a:r>
            <a:r>
              <a:t>JobsNepal.com is the largest locally focused employment website in the nation. Their mission is to lead the internet employment industry in Nepal by providing innovative information, superior resume management software and comprehensive selection of services.they are the only requirement service provider with 100% free service to all the job seekers. </a:t>
            </a:r>
          </a:p>
          <a:p>
            <a:pPr marL="444500" indent="-444500">
              <a:buSzPct val="100000"/>
              <a:buAutoNum type="arabicPeriod" startAt="1"/>
            </a:pPr>
            <a:r>
              <a:rPr b="1"/>
              <a:t>Jobejee:</a:t>
            </a:r>
            <a:r>
              <a:t> Jobejee is the fastest-growing job portal in Nepal. Find your career opportunities here. Search among thousands of jobs from top companies, industries, and locations of your choice. They have been providing services to the job seekers and Nepali companies since 2017.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1"/>
      <p:bldP build="p" bldLvl="5" animBg="1" rev="0" advAuto="0" spid="190"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OOLS AND METHODOLOGIES:"/>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TOOLS AND METHODOLOGIES:</a:t>
            </a:r>
          </a:p>
        </p:txBody>
      </p:sp>
      <p:sp>
        <p:nvSpPr>
          <p:cNvPr id="193" name="REQUIRE TOOLS:…"/>
          <p:cNvSpPr txBox="1"/>
          <p:nvPr>
            <p:ph type="body" idx="1"/>
          </p:nvPr>
        </p:nvSpPr>
        <p:spPr>
          <a:xfrm>
            <a:off x="1206500" y="2441346"/>
            <a:ext cx="21971000" cy="10086867"/>
          </a:xfrm>
          <a:prstGeom prst="rect">
            <a:avLst/>
          </a:prstGeom>
        </p:spPr>
        <p:txBody>
          <a:bodyPr/>
          <a:lstStyle/>
          <a:p>
            <a:pPr marL="0" indent="0">
              <a:buSzTx/>
              <a:buNone/>
              <a:defRPr b="1"/>
            </a:pPr>
            <a:r>
              <a:t>REQUIRE TOOLS:</a:t>
            </a:r>
          </a:p>
          <a:p>
            <a:pPr marL="0" indent="0">
              <a:buSzTx/>
              <a:buNone/>
            </a:pPr>
            <a:r>
              <a:t>For the development of our project we will be using following tools:</a:t>
            </a:r>
          </a:p>
          <a:p>
            <a:pPr/>
            <a:r>
              <a:rPr b="1"/>
              <a:t>Mysql:</a:t>
            </a:r>
            <a:r>
              <a:t> To add, access and process data stored in data base.</a:t>
            </a:r>
          </a:p>
          <a:p>
            <a:pPr/>
            <a:r>
              <a:rPr b="1"/>
              <a:t>HTML,CSS</a:t>
            </a:r>
            <a:r>
              <a:t>: System for displaying material. Or how elements are to be displayed on screen.</a:t>
            </a:r>
          </a:p>
          <a:p>
            <a:pPr/>
            <a:r>
              <a:rPr b="1"/>
              <a:t>JavaScript:</a:t>
            </a:r>
            <a:r>
              <a:t> To create a dynamic and interactive web page to interact with visitors and execute complex actions.</a:t>
            </a:r>
          </a:p>
          <a:p>
            <a:pPr/>
            <a:r>
              <a:rPr b="1"/>
              <a:t>Php:</a:t>
            </a:r>
            <a:r>
              <a:t> To manage dynamic content.</a:t>
            </a:r>
          </a:p>
          <a:p>
            <a:pPr/>
            <a:r>
              <a:rPr b="1"/>
              <a:t>Xampp Application:</a:t>
            </a:r>
            <a:r>
              <a:t> It is used or web application testing on a local host server.</a:t>
            </a:r>
          </a:p>
          <a:p>
            <a:pPr marL="0" indent="0">
              <a:buSzTx/>
              <a:buNone/>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9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9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2" fill="hold">
                                  <p:stCondLst>
                                    <p:cond delay="0"/>
                                  </p:stCondLst>
                                  <p:iterate type="el" backwards="0">
                                    <p:tmAbs val="0"/>
                                  </p:iterate>
                                  <p:childTnLst>
                                    <p:set>
                                      <p:cBhvr>
                                        <p:cTn id="44" fill="hold"/>
                                        <p:tgtEl>
                                          <p:spTgt spid="19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1"/>
      <p:bldP build="p" bldLvl="5" animBg="1" rev="0" advAuto="0" spid="193"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USE CASE DIAGRAM:"/>
          <p:cNvSpPr txBox="1"/>
          <p:nvPr>
            <p:ph type="title"/>
          </p:nvPr>
        </p:nvSpPr>
        <p:spPr>
          <a:prstGeom prst="rect">
            <a:avLst/>
          </a:prstGeom>
        </p:spPr>
        <p:txBody>
          <a:bodyPr/>
          <a:lstStyle>
            <a:lvl1pPr algn="just">
              <a:defRPr spc="-88" sz="4400">
                <a:latin typeface="+mj-lt"/>
                <a:ea typeface="+mj-ea"/>
                <a:cs typeface="+mj-cs"/>
                <a:sym typeface="Times New Roman"/>
              </a:defRPr>
            </a:lvl1pPr>
          </a:lstStyle>
          <a:p>
            <a:pPr/>
            <a:r>
              <a:t>USE CASE DIAGRAM:</a:t>
            </a:r>
          </a:p>
        </p:txBody>
      </p:sp>
      <p:sp>
        <p:nvSpPr>
          <p:cNvPr id="196" name="A use case diagram is a graphical depiction of a user’s possible interactions with a system. A use case diagram shows various use case and different types of users the system has and will often be accompanied by other types of diagrams as well."/>
          <p:cNvSpPr txBox="1"/>
          <p:nvPr>
            <p:ph type="body" idx="1"/>
          </p:nvPr>
        </p:nvSpPr>
        <p:spPr>
          <a:xfrm>
            <a:off x="1219200" y="1971483"/>
            <a:ext cx="21971000" cy="11287535"/>
          </a:xfrm>
          <a:prstGeom prst="rect">
            <a:avLst/>
          </a:prstGeom>
        </p:spPr>
        <p:txBody>
          <a:bodyPr/>
          <a:lstStyle>
            <a:lvl1pPr marL="0" indent="0">
              <a:buSzTx/>
              <a:buNone/>
            </a:lvl1pPr>
          </a:lstStyle>
          <a:p>
            <a:pPr/>
            <a:r>
              <a:t>A use case diagram is a graphical depiction of a user’s possible interactions with a system. A use case diagram shows various use case and different types of users the system has and will often be accompanied by other types of diagrams as well.</a:t>
            </a:r>
          </a:p>
        </p:txBody>
      </p:sp>
      <p:pic>
        <p:nvPicPr>
          <p:cNvPr id="197" name="Screenshot 2023-10-11 at 1.11.36 PM.png" descr="Screenshot 2023-10-11 at 1.11.36 PM.png"/>
          <p:cNvPicPr>
            <a:picLocks noChangeAspect="1"/>
          </p:cNvPicPr>
          <p:nvPr/>
        </p:nvPicPr>
        <p:blipFill>
          <a:blip r:embed="rId2">
            <a:extLst/>
          </a:blip>
          <a:stretch>
            <a:fillRect/>
          </a:stretch>
        </p:blipFill>
        <p:spPr>
          <a:xfrm>
            <a:off x="8020216" y="3036654"/>
            <a:ext cx="8968229" cy="977330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6">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3"/>
      <p:bldP build="whole" bldLvl="1" animBg="1" rev="0" advAuto="0" spid="195" grpId="1"/>
      <p:bldP build="p" bldLvl="5" animBg="1" rev="0" advAuto="0" spid="196" grpId="2"/>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Times New Roman"/>
        <a:ea typeface="Times New Roman"/>
        <a:cs typeface="Times New Roman"/>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Times New Roman"/>
        <a:ea typeface="Times New Roman"/>
        <a:cs typeface="Times New Roman"/>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2438338" rtl="0" fontAlgn="auto" latinLnBrk="0" hangingPunct="0">
          <a:lnSpc>
            <a:spcPct val="90000"/>
          </a:lnSpc>
          <a:spcBef>
            <a:spcPts val="450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