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12A"/>
    <a:srgbClr val="92142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74" autoAdjust="0"/>
    <p:restoredTop sz="94629" autoAdjust="0"/>
  </p:normalViewPr>
  <p:slideViewPr>
    <p:cSldViewPr>
      <p:cViewPr>
        <p:scale>
          <a:sx n="37" d="100"/>
          <a:sy n="37" d="100"/>
        </p:scale>
        <p:origin x="632" y="168"/>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emf"/><Relationship Id="rId5" Type="http://schemas.openxmlformats.org/officeDocument/2006/relationships/image" Target="../media/image4.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29200" y="0"/>
            <a:ext cx="762000" cy="329184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5" name="Rectangle 4"/>
          <p:cNvSpPr/>
          <p:nvPr userDrawn="1"/>
        </p:nvSpPr>
        <p:spPr>
          <a:xfrm flipH="1">
            <a:off x="42672000" y="0"/>
            <a:ext cx="1219200" cy="4038600"/>
          </a:xfrm>
          <a:prstGeom prst="rect">
            <a:avLst/>
          </a:prstGeom>
          <a:solidFill>
            <a:srgbClr val="B011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3" y="0"/>
            <a:ext cx="73152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pic>
        <p:nvPicPr>
          <p:cNvPr id="6" name="Picture 16" descr="PosterTemplateCopyright"/>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828803" y="32575502"/>
            <a:ext cx="2626948" cy="220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Placeholders</a:t>
            </a:r>
            <a:r>
              <a:rPr sz="7200" dirty="0" smtClean="0">
                <a:solidFill>
                  <a:srgbClr val="7F7F7F"/>
                </a:solidFill>
                <a:latin typeface="Calibri" pitchFamily="34" charset="0"/>
                <a:cs typeface="Calibri" panose="020F0502020204030204" pitchFamily="34" charset="0"/>
              </a:rPr>
              <a:t>:</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smtClean="0">
                <a:solidFill>
                  <a:srgbClr val="7F7F7F"/>
                </a:solidFill>
                <a:latin typeface="Calibri" pitchFamily="34" charset="0"/>
                <a:cs typeface="Calibri" panose="020F0502020204030204" pitchFamily="34" charset="0"/>
              </a:rPr>
              <a:t>various elements included</a:t>
            </a:r>
            <a:r>
              <a:rPr sz="4900" dirty="0" smtClean="0">
                <a:solidFill>
                  <a:srgbClr val="7F7F7F"/>
                </a:solidFill>
                <a:latin typeface="Calibri" pitchFamily="34" charset="0"/>
                <a:cs typeface="Calibri" panose="020F0502020204030204" pitchFamily="34" charset="0"/>
              </a:rPr>
              <a:t> </a:t>
            </a:r>
            <a:r>
              <a:rPr sz="4900" dirty="0">
                <a:solidFill>
                  <a:srgbClr val="7F7F7F"/>
                </a:solidFill>
                <a:latin typeface="Calibri" pitchFamily="34" charset="0"/>
                <a:cs typeface="Calibri" panose="020F0502020204030204" pitchFamily="34" charset="0"/>
              </a:rPr>
              <a:t>in this </a:t>
            </a:r>
            <a:r>
              <a:rPr lang="en-US" sz="4900" dirty="0" smtClean="0">
                <a:solidFill>
                  <a:srgbClr val="7F7F7F"/>
                </a:solidFill>
                <a:latin typeface="Calibri" pitchFamily="34" charset="0"/>
                <a:cs typeface="Calibri" panose="020F0502020204030204" pitchFamily="34" charset="0"/>
              </a:rPr>
              <a:t>poster are ones</a:t>
            </a:r>
            <a:r>
              <a:rPr lang="en-US" sz="4900" baseline="0" dirty="0" smtClean="0">
                <a:solidFill>
                  <a:srgbClr val="7F7F7F"/>
                </a:solidFill>
                <a:latin typeface="Calibri" pitchFamily="34" charset="0"/>
                <a:cs typeface="Calibri" panose="020F0502020204030204" pitchFamily="34" charset="0"/>
              </a:rPr>
              <a:t> we often see in medical, research, and scientific posters.</a:t>
            </a:r>
            <a:r>
              <a:rPr sz="4900" dirty="0" smtClean="0">
                <a:solidFill>
                  <a:srgbClr val="7F7F7F"/>
                </a:solidFill>
                <a:latin typeface="Calibri" pitchFamily="34" charset="0"/>
                <a:cs typeface="Calibri" panose="020F0502020204030204" pitchFamily="34" charset="0"/>
              </a:rPr>
              <a:t> </a:t>
            </a:r>
            <a:r>
              <a:rPr lang="en-US" sz="4900" dirty="0" smtClean="0">
                <a:solidFill>
                  <a:srgbClr val="7F7F7F"/>
                </a:solidFill>
                <a:latin typeface="Calibri" pitchFamily="34" charset="0"/>
                <a:cs typeface="Calibri" panose="020F0502020204030204" pitchFamily="34" charset="0"/>
              </a:rPr>
              <a:t>Feel</a:t>
            </a:r>
            <a:r>
              <a:rPr lang="en-US" sz="49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Image</a:t>
            </a:r>
            <a:r>
              <a:rPr lang="en-US" sz="7200" baseline="0" dirty="0" smtClean="0">
                <a:solidFill>
                  <a:srgbClr val="7F7F7F"/>
                </a:solidFill>
                <a:latin typeface="Calibri" pitchFamily="34" charset="0"/>
                <a:cs typeface="Calibri" panose="020F0502020204030204" pitchFamily="34" charset="0"/>
              </a:rPr>
              <a:t> Quality</a:t>
            </a:r>
            <a:r>
              <a:rPr lang="en-US" sz="7200" dirty="0" smtClean="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smtClean="0">
                <a:solidFill>
                  <a:srgbClr val="7F7F7F"/>
                </a:solidFill>
                <a:latin typeface="Calibri" pitchFamily="34" charset="0"/>
                <a:cs typeface="Calibri" panose="020F0502020204030204" pitchFamily="34" charset="0"/>
              </a:rPr>
              <a:t>Insert, Picture</a:t>
            </a:r>
            <a:r>
              <a:rPr lang="en-US" sz="49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smtClean="0">
                <a:solidFill>
                  <a:srgbClr val="7F7F7F"/>
                </a:solidFill>
                <a:latin typeface="Calibri" pitchFamily="34" charset="0"/>
                <a:cs typeface="Calibri" panose="020F0502020204030204" pitchFamily="34" charset="0"/>
              </a:rPr>
              <a:t>150-200 pixels per inch in their final printed size</a:t>
            </a:r>
            <a:r>
              <a:rPr lang="en-US" sz="4900" dirty="0" smtClean="0">
                <a:solidFill>
                  <a:srgbClr val="7F7F7F"/>
                </a:solidFill>
                <a:latin typeface="Calibri" pitchFamily="34" charset="0"/>
                <a:cs typeface="Calibri" panose="020F0502020204030204" pitchFamily="34" charset="0"/>
              </a:rPr>
              <a:t>. For instance, a 1600 x 1200 pixel</a:t>
            </a:r>
            <a:r>
              <a:rPr lang="en-US" sz="4900" baseline="0" dirty="0" smtClean="0">
                <a:solidFill>
                  <a:srgbClr val="7F7F7F"/>
                </a:solidFill>
                <a:latin typeface="Calibri" pitchFamily="34" charset="0"/>
                <a:cs typeface="Calibri" panose="020F0502020204030204" pitchFamily="34" charset="0"/>
              </a:rPr>
              <a:t> photo will usually look fine up to </a:t>
            </a:r>
            <a:r>
              <a:rPr lang="en-US" sz="49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smtClean="0">
                <a:solidFill>
                  <a:srgbClr val="7F7F7F"/>
                </a:solidFill>
                <a:latin typeface="Calibri" pitchFamily="34" charset="0"/>
                <a:cs typeface="Calibri" panose="020F0502020204030204" pitchFamily="34" charset="0"/>
              </a:rPr>
              <a:t/>
            </a:r>
            <a:br>
              <a:rPr lang="en-US" sz="3600" dirty="0" smtClean="0">
                <a:solidFill>
                  <a:srgbClr val="7F7F7F"/>
                </a:solidFill>
                <a:latin typeface="Calibri" pitchFamily="34" charset="0"/>
                <a:cs typeface="Calibri" panose="020F0502020204030204" pitchFamily="34" charset="0"/>
              </a:rPr>
            </a:br>
            <a:r>
              <a:rPr lang="en-US" sz="36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Change</a:t>
              </a:r>
              <a:r>
                <a:rPr lang="en-US" sz="7200" baseline="0" dirty="0" smtClean="0">
                  <a:solidFill>
                    <a:schemeClr val="bg1">
                      <a:lumMod val="50000"/>
                    </a:schemeClr>
                  </a:solidFill>
                  <a:latin typeface="Calibri" pitchFamily="34" charset="0"/>
                  <a:cs typeface="Calibri" panose="020F0502020204030204" pitchFamily="34" charset="0"/>
                </a:rPr>
                <a:t> Color Theme</a:t>
              </a:r>
              <a:r>
                <a:rPr lang="en-US" sz="7200" dirty="0" smtClean="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smtClean="0">
                  <a:solidFill>
                    <a:schemeClr val="bg1">
                      <a:lumMod val="50000"/>
                    </a:schemeClr>
                  </a:solidFill>
                  <a:latin typeface="Calibri" pitchFamily="34" charset="0"/>
                  <a:cs typeface="Calibri" panose="020F0502020204030204" pitchFamily="34" charset="0"/>
                </a:rPr>
                <a:t>Design</a:t>
              </a:r>
              <a:r>
                <a:rPr lang="en-US" sz="4900" baseline="0" dirty="0" smtClean="0">
                  <a:solidFill>
                    <a:schemeClr val="bg1">
                      <a:lumMod val="50000"/>
                    </a:schemeClr>
                  </a:solidFill>
                  <a:latin typeface="Calibri" pitchFamily="34" charset="0"/>
                  <a:cs typeface="Calibri" panose="020F0502020204030204" pitchFamily="34" charset="0"/>
                </a:rPr>
                <a:t> tab, then select the </a:t>
              </a:r>
              <a:r>
                <a:rPr lang="en-US" sz="4900" b="1" baseline="0" dirty="0" smtClean="0">
                  <a:solidFill>
                    <a:schemeClr val="bg1">
                      <a:lumMod val="50000"/>
                    </a:schemeClr>
                  </a:solidFill>
                  <a:latin typeface="Calibri" pitchFamily="34" charset="0"/>
                  <a:cs typeface="Calibri" panose="020F0502020204030204" pitchFamily="34" charset="0"/>
                </a:rPr>
                <a:t>Colors</a:t>
              </a:r>
              <a:r>
                <a:rPr lang="en-US" sz="49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Once your poster file is ready, visit</a:t>
              </a:r>
              <a:r>
                <a:rPr lang="en-US" sz="4900" baseline="0" dirty="0" smtClean="0">
                  <a:solidFill>
                    <a:schemeClr val="bg1">
                      <a:lumMod val="50000"/>
                    </a:schemeClr>
                  </a:solidFill>
                  <a:latin typeface="Calibri" pitchFamily="34" charset="0"/>
                  <a:cs typeface="Calibri" panose="020F0502020204030204" pitchFamily="34" charset="0"/>
                </a:rPr>
                <a:t> </a:t>
              </a:r>
              <a:r>
                <a:rPr lang="en-US" sz="4900" b="1" baseline="0" dirty="0" smtClean="0">
                  <a:solidFill>
                    <a:schemeClr val="bg1">
                      <a:lumMod val="50000"/>
                    </a:schemeClr>
                  </a:solidFill>
                  <a:latin typeface="Calibri" pitchFamily="34" charset="0"/>
                  <a:cs typeface="Calibri" panose="020F0502020204030204" pitchFamily="34" charset="0"/>
                </a:rPr>
                <a:t>www.genigraphics.com</a:t>
              </a:r>
              <a:r>
                <a:rPr lang="en-US" sz="49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smtClean="0">
                  <a:solidFill>
                    <a:schemeClr val="bg1">
                      <a:lumMod val="50000"/>
                    </a:schemeClr>
                  </a:solidFill>
                  <a:latin typeface="Calibri" pitchFamily="34" charset="0"/>
                  <a:cs typeface="Calibri" panose="020F0502020204030204" pitchFamily="34" charset="0"/>
                </a:rPr>
                <a:t>US and Canada:  1-800-790-4001</a:t>
              </a:r>
              <a:br>
                <a:rPr lang="en-US" sz="4900" baseline="0" dirty="0" smtClean="0">
                  <a:solidFill>
                    <a:schemeClr val="bg1">
                      <a:lumMod val="50000"/>
                    </a:schemeClr>
                  </a:solidFill>
                  <a:latin typeface="Calibri" pitchFamily="34" charset="0"/>
                  <a:cs typeface="Calibri" panose="020F0502020204030204" pitchFamily="34" charset="0"/>
                </a:rPr>
              </a:br>
              <a:r>
                <a:rPr lang="en-US" sz="49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smtClean="0">
                  <a:solidFill>
                    <a:schemeClr val="bg1">
                      <a:lumMod val="50000"/>
                    </a:schemeClr>
                  </a:solidFill>
                  <a:latin typeface="Calibri" pitchFamily="34" charset="0"/>
                  <a:cs typeface="Calibri" panose="020F0502020204030204" pitchFamily="34" charset="0"/>
                </a:rPr>
                <a:t/>
              </a:r>
              <a:br>
                <a:rPr lang="en-US" sz="3600" dirty="0" smtClean="0">
                  <a:solidFill>
                    <a:schemeClr val="bg1">
                      <a:lumMod val="50000"/>
                    </a:schemeClr>
                  </a:solidFill>
                  <a:latin typeface="Calibri" pitchFamily="34" charset="0"/>
                  <a:cs typeface="Calibri" panose="020F0502020204030204" pitchFamily="34" charset="0"/>
                </a:rPr>
              </a:br>
              <a:r>
                <a:rPr lang="en-US" sz="36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
        <p:nvSpPr>
          <p:cNvPr id="17" name="Rectangle 16"/>
          <p:cNvSpPr/>
          <p:nvPr userDrawn="1"/>
        </p:nvSpPr>
        <p:spPr>
          <a:xfrm flipH="1">
            <a:off x="42672000" y="29935258"/>
            <a:ext cx="1219200" cy="2957742"/>
          </a:xfrm>
          <a:prstGeom prst="rect">
            <a:avLst/>
          </a:prstGeom>
          <a:solidFill>
            <a:srgbClr val="B011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PPT Heade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43891200" cy="4051300"/>
          </a:xfrm>
          <a:prstGeom prst="rect">
            <a:avLst/>
          </a:prstGeom>
        </p:spPr>
      </p:pic>
      <p:pic>
        <p:nvPicPr>
          <p:cNvPr id="3" name="Picture 2" descr="PPT Footer.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29908500"/>
            <a:ext cx="43891200" cy="3009900"/>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12/11/16</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s://computersciencesource.files.wordpress.com/2010/09/adding_3.png" TargetMode="External"/><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tiff"/><Relationship Id="rId4" Type="http://schemas.openxmlformats.org/officeDocument/2006/relationships/image" Target="../media/image7.tiff"/><Relationship Id="rId5" Type="http://schemas.openxmlformats.org/officeDocument/2006/relationships/image" Target="../media/image8.tiff"/><Relationship Id="rId6" Type="http://schemas.openxmlformats.org/officeDocument/2006/relationships/image" Target="../media/image9.tiff"/><Relationship Id="rId7" Type="http://schemas.openxmlformats.org/officeDocument/2006/relationships/hyperlink" Target="https://www.cs.cmu.edu/~efros/courses/LBMV07/Papers/viola-cvpr-01.pdf" TargetMode="External"/><Relationship Id="rId8" Type="http://schemas.openxmlformats.org/officeDocument/2006/relationships/hyperlink" Target="http://rob.schapire.net/papers/explaining-adaboost.pdf" TargetMode="External"/><Relationship Id="rId9" Type="http://schemas.openxmlformats.org/officeDocument/2006/relationships/hyperlink" Target="https://ocw.mit.edu/courses/electrical-engineering-and-computer-science/6-034-artificial-intelligence-fall-2010/readings/MIT6_034F10_boosting.pdf" TargetMode="External"/><Relationship Id="rId10" Type="http://schemas.openxmlformats.org/officeDocument/2006/relationships/hyperlink" Target="http://vasc.ri.cmu.edu/idb/html/face/frontal_imag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Table 50"/>
          <p:cNvGraphicFramePr>
            <a:graphicFrameLocks noGrp="1"/>
          </p:cNvGraphicFramePr>
          <p:nvPr>
            <p:extLst>
              <p:ext uri="{D42A27DB-BD31-4B8C-83A1-F6EECF244321}">
                <p14:modId xmlns:p14="http://schemas.microsoft.com/office/powerpoint/2010/main" val="1843999352"/>
              </p:ext>
            </p:extLst>
          </p:nvPr>
        </p:nvGraphicFramePr>
        <p:xfrm>
          <a:off x="12801600" y="4343400"/>
          <a:ext cx="29641800" cy="1828800"/>
        </p:xfrm>
        <a:graphic>
          <a:graphicData uri="http://schemas.openxmlformats.org/drawingml/2006/table">
            <a:tbl>
              <a:tblPr firstRow="1" bandRow="1">
                <a:tableStyleId>{37CE84F3-28C3-443E-9E96-99CF82512B78}</a:tableStyleId>
              </a:tblPr>
              <a:tblGrid>
                <a:gridCol w="7772400"/>
                <a:gridCol w="8610600"/>
                <a:gridCol w="13258800"/>
              </a:tblGrid>
              <a:tr h="370840">
                <a:tc gridSpan="3">
                  <a:txBody>
                    <a:bodyPr/>
                    <a:lstStyle/>
                    <a:p>
                      <a:pPr algn="ctr"/>
                      <a:r>
                        <a:rPr lang="en-US" sz="4400" dirty="0" smtClean="0"/>
                        <a:t>Methodology</a:t>
                      </a:r>
                      <a:endParaRPr lang="en-US" sz="4400" dirty="0"/>
                    </a:p>
                  </a:txBody>
                  <a:tcP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solidFill>
                      <a:srgbClr val="B0112A"/>
                    </a:solidFill>
                  </a:tcPr>
                </a:tc>
                <a:tc hMerge="1">
                  <a:txBody>
                    <a:bodyPr/>
                    <a:lstStyle/>
                    <a:p>
                      <a:pPr algn="ctr"/>
                      <a:endParaRPr lang="en-US" sz="4400" dirty="0"/>
                    </a:p>
                  </a:txBody>
                  <a:tcP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solidFill>
                      <a:srgbClr val="B0112A"/>
                    </a:solidFill>
                  </a:tcPr>
                </a:tc>
                <a:tc hMerge="1">
                  <a:txBody>
                    <a:bodyPr/>
                    <a:lstStyle/>
                    <a:p>
                      <a:pPr algn="ctr"/>
                      <a:endParaRPr lang="en-US" sz="4400" dirty="0"/>
                    </a:p>
                  </a:txBody>
                  <a:tcP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solidFill>
                      <a:srgbClr val="B0112A"/>
                    </a:solidFill>
                  </a:tcPr>
                </a:tc>
              </a:tr>
              <a:tr h="370840">
                <a:tc>
                  <a:txBody>
                    <a:bodyPr/>
                    <a:lstStyle/>
                    <a:p>
                      <a:endParaRPr lang="en-US" dirty="0"/>
                    </a:p>
                  </a:txBody>
                  <a:tcPr>
                    <a:lnT w="19050" cap="flat" cmpd="sng" algn="ctr">
                      <a:solidFill>
                        <a:srgbClr val="800000"/>
                      </a:solidFill>
                      <a:prstDash val="solid"/>
                      <a:round/>
                      <a:headEnd type="none" w="med" len="med"/>
                      <a:tailEnd type="none" w="med" len="med"/>
                    </a:lnT>
                    <a:solidFill>
                      <a:schemeClr val="bg1"/>
                    </a:solidFill>
                  </a:tcPr>
                </a:tc>
                <a:tc>
                  <a:txBody>
                    <a:bodyPr/>
                    <a:lstStyle/>
                    <a:p>
                      <a:endParaRPr lang="en-US" dirty="0"/>
                    </a:p>
                  </a:txBody>
                  <a:tcPr>
                    <a:lnT w="19050" cap="flat" cmpd="sng" algn="ctr">
                      <a:solidFill>
                        <a:srgbClr val="800000"/>
                      </a:solidFill>
                      <a:prstDash val="solid"/>
                      <a:round/>
                      <a:headEnd type="none" w="med" len="med"/>
                      <a:tailEnd type="none" w="med" len="med"/>
                    </a:lnT>
                    <a:solidFill>
                      <a:schemeClr val="bg1"/>
                    </a:solidFill>
                  </a:tcPr>
                </a:tc>
                <a:tc>
                  <a:txBody>
                    <a:bodyPr/>
                    <a:lstStyle/>
                    <a:p>
                      <a:endParaRPr lang="en-US" dirty="0"/>
                    </a:p>
                  </a:txBody>
                  <a:tcPr>
                    <a:lnT w="19050" cap="flat" cmpd="sng" algn="ctr">
                      <a:solidFill>
                        <a:srgbClr val="800000"/>
                      </a:solidFill>
                      <a:prstDash val="solid"/>
                      <a:round/>
                      <a:headEnd type="none" w="med" len="med"/>
                      <a:tailEnd type="none" w="med" len="med"/>
                    </a:lnT>
                    <a:solidFill>
                      <a:schemeClr val="bg1"/>
                    </a:solidFill>
                  </a:tcPr>
                </a:tc>
              </a:tr>
            </a:tbl>
          </a:graphicData>
        </a:graphic>
      </p:graphicFrame>
      <p:sp>
        <p:nvSpPr>
          <p:cNvPr id="4" name="Text Box 122"/>
          <p:cNvSpPr txBox="1">
            <a:spLocks noChangeArrowheads="1"/>
          </p:cNvSpPr>
          <p:nvPr/>
        </p:nvSpPr>
        <p:spPr bwMode="auto">
          <a:xfrm>
            <a:off x="5334000" y="388826"/>
            <a:ext cx="29870400" cy="180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smtClean="0">
                <a:solidFill>
                  <a:schemeClr val="bg1"/>
                </a:solidFill>
                <a:latin typeface="+mn-lt"/>
              </a:rPr>
              <a:t>Viola Jones Face Detection Algorithm</a:t>
            </a:r>
            <a:endParaRPr lang="en-US" sz="7200" b="1" i="1" baseline="30000" dirty="0">
              <a:solidFill>
                <a:schemeClr val="bg1"/>
              </a:solidFill>
              <a:latin typeface="+mn-lt"/>
            </a:endParaRPr>
          </a:p>
        </p:txBody>
      </p:sp>
      <p:sp>
        <p:nvSpPr>
          <p:cNvPr id="5" name="Text Box 123"/>
          <p:cNvSpPr txBox="1">
            <a:spLocks noChangeArrowheads="1"/>
          </p:cNvSpPr>
          <p:nvPr/>
        </p:nvSpPr>
        <p:spPr bwMode="auto">
          <a:xfrm>
            <a:off x="3962400" y="2209800"/>
            <a:ext cx="329184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smtClean="0">
                <a:solidFill>
                  <a:srgbClr val="FFFFFF"/>
                </a:solidFill>
                <a:latin typeface="+mn-lt"/>
              </a:rPr>
              <a:t>Authors: Augustus Chang &amp; Niral Shah</a:t>
            </a:r>
          </a:p>
          <a:p>
            <a:pPr algn="ctr" eaLnBrk="1" hangingPunct="1"/>
            <a:r>
              <a:rPr lang="en-US" sz="4000" dirty="0" smtClean="0">
                <a:solidFill>
                  <a:srgbClr val="FFFFFF"/>
                </a:solidFill>
                <a:latin typeface="+mn-lt"/>
              </a:rPr>
              <a:t>Professor: Anand Sarwate</a:t>
            </a:r>
          </a:p>
          <a:p>
            <a:pPr algn="ctr" eaLnBrk="1" hangingPunct="1"/>
            <a:r>
              <a:rPr lang="en-US" sz="4000" dirty="0" smtClean="0">
                <a:solidFill>
                  <a:srgbClr val="FFFFFF"/>
                </a:solidFill>
                <a:latin typeface="+mn-lt"/>
              </a:rPr>
              <a:t>Date: 12/12/2016</a:t>
            </a:r>
          </a:p>
        </p:txBody>
      </p:sp>
      <p:graphicFrame>
        <p:nvGraphicFramePr>
          <p:cNvPr id="25" name="Table 24"/>
          <p:cNvGraphicFramePr>
            <a:graphicFrameLocks noGrp="1"/>
          </p:cNvGraphicFramePr>
          <p:nvPr>
            <p:extLst>
              <p:ext uri="{D42A27DB-BD31-4B8C-83A1-F6EECF244321}">
                <p14:modId xmlns:p14="http://schemas.microsoft.com/office/powerpoint/2010/main" val="157546591"/>
              </p:ext>
            </p:extLst>
          </p:nvPr>
        </p:nvGraphicFramePr>
        <p:xfrm>
          <a:off x="1447800" y="4343400"/>
          <a:ext cx="10668000" cy="1341120"/>
        </p:xfrm>
        <a:graphic>
          <a:graphicData uri="http://schemas.openxmlformats.org/drawingml/2006/table">
            <a:tbl>
              <a:tblPr firstRow="1" bandRow="1">
                <a:tableStyleId>{37CE84F3-28C3-443E-9E96-99CF82512B78}</a:tableStyleId>
              </a:tblPr>
              <a:tblGrid>
                <a:gridCol w="10668000"/>
              </a:tblGrid>
              <a:tr h="370840">
                <a:tc>
                  <a:txBody>
                    <a:bodyPr/>
                    <a:lstStyle/>
                    <a:p>
                      <a:pPr algn="ctr"/>
                      <a:r>
                        <a:rPr lang="en-US" sz="4400" dirty="0" smtClean="0"/>
                        <a:t>Abstract</a:t>
                      </a:r>
                      <a:endParaRPr lang="en-US" sz="4400" dirty="0"/>
                    </a:p>
                  </a:txBody>
                  <a:tcP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solidFill>
                      <a:srgbClr val="B0112A"/>
                    </a:solidFill>
                  </a:tcPr>
                </a:tc>
              </a:tr>
              <a:tr h="370840">
                <a:tc>
                  <a:txBody>
                    <a:bodyPr/>
                    <a:lstStyle/>
                    <a:p>
                      <a:pPr marL="0" marR="0" indent="0" algn="just" defTabSz="3291279" rtl="0" eaLnBrk="1" fontAlgn="auto" latinLnBrk="0" hangingPunct="1">
                        <a:lnSpc>
                          <a:spcPct val="100000"/>
                        </a:lnSpc>
                        <a:spcBef>
                          <a:spcPts val="0"/>
                        </a:spcBef>
                        <a:spcAft>
                          <a:spcPts val="0"/>
                        </a:spcAft>
                        <a:buClrTx/>
                        <a:buSzTx/>
                        <a:buFontTx/>
                        <a:buNone/>
                        <a:tabLst/>
                        <a:defRPr/>
                      </a:pPr>
                      <a:endParaRPr lang="en-US" sz="3200" b="0" dirty="0" smtClean="0">
                        <a:solidFill>
                          <a:schemeClr val="tx1"/>
                        </a:solidFill>
                        <a:latin typeface="+mn-lt"/>
                        <a:cs typeface="Calibri"/>
                      </a:endParaRPr>
                    </a:p>
                  </a:txBody>
                  <a:tcPr>
                    <a:lnT w="19050" cap="flat" cmpd="sng" algn="ctr">
                      <a:solidFill>
                        <a:srgbClr val="800000"/>
                      </a:solidFill>
                      <a:prstDash val="solid"/>
                      <a:round/>
                      <a:headEnd type="none" w="med" len="med"/>
                      <a:tailEnd type="none" w="med" len="med"/>
                    </a:lnT>
                    <a:solidFill>
                      <a:schemeClr val="bg1"/>
                    </a:solidFill>
                  </a:tcP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635377248"/>
              </p:ext>
            </p:extLst>
          </p:nvPr>
        </p:nvGraphicFramePr>
        <p:xfrm>
          <a:off x="1447800" y="15021561"/>
          <a:ext cx="10668000" cy="9541806"/>
        </p:xfrm>
        <a:graphic>
          <a:graphicData uri="http://schemas.openxmlformats.org/drawingml/2006/table">
            <a:tbl>
              <a:tblPr firstRow="1" bandRow="1">
                <a:tableStyleId>{37CE84F3-28C3-443E-9E96-99CF82512B78}</a:tableStyleId>
              </a:tblPr>
              <a:tblGrid>
                <a:gridCol w="10668000"/>
              </a:tblGrid>
              <a:tr h="651213">
                <a:tc>
                  <a:txBody>
                    <a:bodyPr/>
                    <a:lstStyle/>
                    <a:p>
                      <a:pPr algn="ctr"/>
                      <a:r>
                        <a:rPr lang="en-US" sz="4400" dirty="0" smtClean="0"/>
                        <a:t>Background</a:t>
                      </a:r>
                      <a:endParaRPr lang="en-US" sz="4400" dirty="0"/>
                    </a:p>
                  </a:txBody>
                  <a:tcP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solidFill>
                      <a:srgbClr val="B0112A"/>
                    </a:solidFill>
                  </a:tcPr>
                </a:tc>
              </a:tr>
              <a:tr h="8779806">
                <a:tc>
                  <a:txBody>
                    <a:bodyPr/>
                    <a:lstStyle/>
                    <a:p>
                      <a:pPr eaLnBrk="1" hangingPunct="1"/>
                      <a:endParaRPr lang="en-US" sz="3200" dirty="0" smtClean="0"/>
                    </a:p>
                  </a:txBody>
                  <a:tcPr>
                    <a:lnT w="19050" cap="flat" cmpd="sng" algn="ctr">
                      <a:solidFill>
                        <a:srgbClr val="800000"/>
                      </a:solidFill>
                      <a:prstDash val="solid"/>
                      <a:round/>
                      <a:headEnd type="none" w="med" len="med"/>
                      <a:tailEnd type="none" w="med" len="med"/>
                    </a:lnT>
                    <a:solidFill>
                      <a:schemeClr val="bg1"/>
                    </a:solidFill>
                  </a:tcPr>
                </a:tc>
              </a:tr>
            </a:tbl>
          </a:graphicData>
        </a:graphic>
      </p:graphicFrame>
      <p:graphicFrame>
        <p:nvGraphicFramePr>
          <p:cNvPr id="48" name="Table 47"/>
          <p:cNvGraphicFramePr>
            <a:graphicFrameLocks noGrp="1"/>
          </p:cNvGraphicFramePr>
          <p:nvPr>
            <p:extLst>
              <p:ext uri="{D42A27DB-BD31-4B8C-83A1-F6EECF244321}">
                <p14:modId xmlns:p14="http://schemas.microsoft.com/office/powerpoint/2010/main" val="3701847101"/>
              </p:ext>
            </p:extLst>
          </p:nvPr>
        </p:nvGraphicFramePr>
        <p:xfrm>
          <a:off x="31775400" y="15021561"/>
          <a:ext cx="10668000" cy="4260036"/>
        </p:xfrm>
        <a:graphic>
          <a:graphicData uri="http://schemas.openxmlformats.org/drawingml/2006/table">
            <a:tbl>
              <a:tblPr firstRow="1" bandRow="1">
                <a:tableStyleId>{37CE84F3-28C3-443E-9E96-99CF82512B78}</a:tableStyleId>
              </a:tblPr>
              <a:tblGrid>
                <a:gridCol w="10668000"/>
              </a:tblGrid>
              <a:tr h="667564">
                <a:tc>
                  <a:txBody>
                    <a:bodyPr/>
                    <a:lstStyle/>
                    <a:p>
                      <a:pPr algn="ctr"/>
                      <a:r>
                        <a:rPr lang="en-US" sz="4400" dirty="0" smtClean="0"/>
                        <a:t>Future Direction</a:t>
                      </a:r>
                      <a:endParaRPr lang="en-US" sz="4400" dirty="0"/>
                    </a:p>
                  </a:txBody>
                  <a:tcP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solidFill>
                      <a:srgbClr val="B0112A"/>
                    </a:solidFill>
                  </a:tcPr>
                </a:tc>
              </a:tr>
              <a:tr h="3498036">
                <a:tc>
                  <a:txBody>
                    <a:bodyPr/>
                    <a:lstStyle/>
                    <a:p>
                      <a:pPr eaLnBrk="1" hangingPunct="1"/>
                      <a:endParaRPr lang="en-US" sz="3200" i="0" baseline="0" dirty="0" smtClean="0">
                        <a:solidFill>
                          <a:srgbClr val="000000"/>
                        </a:solidFill>
                        <a:latin typeface="Calibri"/>
                        <a:cs typeface="Calibri"/>
                      </a:endParaRPr>
                    </a:p>
                    <a:p>
                      <a:pPr eaLnBrk="1" hangingPunct="1"/>
                      <a:endParaRPr lang="en-US" sz="3200" i="0" dirty="0">
                        <a:solidFill>
                          <a:srgbClr val="000000"/>
                        </a:solidFill>
                        <a:latin typeface="Arial"/>
                        <a:cs typeface="Arial"/>
                      </a:endParaRPr>
                    </a:p>
                  </a:txBody>
                  <a:tcPr>
                    <a:lnT w="19050" cap="flat" cmpd="sng" algn="ctr">
                      <a:solidFill>
                        <a:srgbClr val="800000"/>
                      </a:solidFill>
                      <a:prstDash val="solid"/>
                      <a:round/>
                      <a:headEnd type="none" w="med" len="med"/>
                      <a:tailEnd type="none" w="med" len="med"/>
                    </a:lnT>
                    <a:solidFill>
                      <a:schemeClr val="bg1"/>
                    </a:solidFill>
                  </a:tcPr>
                </a:tc>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1295292981"/>
              </p:ext>
            </p:extLst>
          </p:nvPr>
        </p:nvGraphicFramePr>
        <p:xfrm>
          <a:off x="31851600" y="25671072"/>
          <a:ext cx="10668000" cy="1341120"/>
        </p:xfrm>
        <a:graphic>
          <a:graphicData uri="http://schemas.openxmlformats.org/drawingml/2006/table">
            <a:tbl>
              <a:tblPr firstRow="1" bandRow="1">
                <a:tableStyleId>{37CE84F3-28C3-443E-9E96-99CF82512B78}</a:tableStyleId>
              </a:tblPr>
              <a:tblGrid>
                <a:gridCol w="10668000"/>
              </a:tblGrid>
              <a:tr h="370840">
                <a:tc>
                  <a:txBody>
                    <a:bodyPr/>
                    <a:lstStyle/>
                    <a:p>
                      <a:pPr algn="ctr"/>
                      <a:r>
                        <a:rPr lang="en-US" sz="4400" dirty="0" smtClean="0"/>
                        <a:t>Acknowledgements</a:t>
                      </a:r>
                      <a:endParaRPr lang="en-US" sz="4400" dirty="0"/>
                    </a:p>
                  </a:txBody>
                  <a:tcP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solidFill>
                      <a:srgbClr val="B0112A"/>
                    </a:solidFill>
                  </a:tcPr>
                </a:tc>
              </a:tr>
              <a:tr h="370840">
                <a:tc>
                  <a:txBody>
                    <a:bodyPr/>
                    <a:lstStyle/>
                    <a:p>
                      <a:endParaRPr lang="en-US" sz="3200" dirty="0">
                        <a:solidFill>
                          <a:srgbClr val="000000"/>
                        </a:solidFill>
                        <a:latin typeface="Arial"/>
                        <a:cs typeface="Arial"/>
                      </a:endParaRPr>
                    </a:p>
                  </a:txBody>
                  <a:tcPr>
                    <a:lnT w="19050" cap="flat" cmpd="sng" algn="ctr">
                      <a:solidFill>
                        <a:srgbClr val="800000"/>
                      </a:solidFill>
                      <a:prstDash val="solid"/>
                      <a:round/>
                      <a:headEnd type="none" w="med" len="med"/>
                      <a:tailEnd type="none" w="med" len="med"/>
                    </a:lnT>
                    <a:solidFill>
                      <a:schemeClr val="bg1"/>
                    </a:solidFill>
                  </a:tcPr>
                </a:tc>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1800476053"/>
              </p:ext>
            </p:extLst>
          </p:nvPr>
        </p:nvGraphicFramePr>
        <p:xfrm>
          <a:off x="1447800" y="24363680"/>
          <a:ext cx="10668000" cy="1010920"/>
        </p:xfrm>
        <a:graphic>
          <a:graphicData uri="http://schemas.openxmlformats.org/drawingml/2006/table">
            <a:tbl>
              <a:tblPr firstRow="1" bandRow="1">
                <a:tableStyleId>{37CE84F3-28C3-443E-9E96-99CF82512B78}</a:tableStyleId>
              </a:tblPr>
              <a:tblGrid>
                <a:gridCol w="10668000"/>
              </a:tblGrid>
              <a:tr h="370840">
                <a:tc>
                  <a:txBody>
                    <a:bodyPr/>
                    <a:lstStyle/>
                    <a:p>
                      <a:pPr algn="ctr"/>
                      <a:r>
                        <a:rPr lang="en-US" sz="3600" dirty="0" smtClean="0"/>
                        <a:t>References</a:t>
                      </a:r>
                      <a:endParaRPr lang="en-US" sz="3600" dirty="0"/>
                    </a:p>
                  </a:txBody>
                  <a:tcP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solidFill>
                      <a:srgbClr val="B0112A"/>
                    </a:solidFill>
                  </a:tcPr>
                </a:tc>
              </a:tr>
              <a:tr h="370840">
                <a:tc>
                  <a:txBody>
                    <a:bodyPr/>
                    <a:lstStyle/>
                    <a:p>
                      <a:pPr eaLnBrk="1" hangingPunct="1"/>
                      <a:endParaRPr lang="en-US" sz="1800" dirty="0" smtClean="0">
                        <a:solidFill>
                          <a:srgbClr val="000000"/>
                        </a:solidFill>
                        <a:latin typeface="+mn-lt"/>
                        <a:cs typeface="Calibri"/>
                      </a:endParaRPr>
                    </a:p>
                  </a:txBody>
                  <a:tcPr>
                    <a:lnT w="19050" cap="flat" cmpd="sng" algn="ctr">
                      <a:solidFill>
                        <a:srgbClr val="800000"/>
                      </a:solidFill>
                      <a:prstDash val="solid"/>
                      <a:round/>
                      <a:headEnd type="none" w="med" len="med"/>
                      <a:tailEnd type="none" w="med" len="med"/>
                    </a:lnT>
                    <a:solidFill>
                      <a:schemeClr val="bg1"/>
                    </a:solidFill>
                  </a:tcPr>
                </a:tc>
              </a:tr>
            </a:tbl>
          </a:graphicData>
        </a:graphic>
      </p:graphicFrame>
      <p:pic>
        <p:nvPicPr>
          <p:cNvPr id="3" name="Picture 2" descr="aresty-logo-whit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33000" y="533400"/>
            <a:ext cx="7613934" cy="2971800"/>
          </a:xfrm>
          <a:prstGeom prst="rect">
            <a:avLst/>
          </a:prstGeom>
        </p:spPr>
      </p:pic>
      <p:graphicFrame>
        <p:nvGraphicFramePr>
          <p:cNvPr id="26" name="Table 25"/>
          <p:cNvGraphicFramePr>
            <a:graphicFrameLocks noGrp="1"/>
          </p:cNvGraphicFramePr>
          <p:nvPr>
            <p:extLst>
              <p:ext uri="{D42A27DB-BD31-4B8C-83A1-F6EECF244321}">
                <p14:modId xmlns:p14="http://schemas.microsoft.com/office/powerpoint/2010/main" val="3340717140"/>
              </p:ext>
            </p:extLst>
          </p:nvPr>
        </p:nvGraphicFramePr>
        <p:xfrm>
          <a:off x="12496800" y="15011400"/>
          <a:ext cx="18821400" cy="3779520"/>
        </p:xfrm>
        <a:graphic>
          <a:graphicData uri="http://schemas.openxmlformats.org/drawingml/2006/table">
            <a:tbl>
              <a:tblPr firstRow="1" bandRow="1">
                <a:tableStyleId>{37CE84F3-28C3-443E-9E96-99CF82512B78}</a:tableStyleId>
              </a:tblPr>
              <a:tblGrid>
                <a:gridCol w="18821400"/>
              </a:tblGrid>
              <a:tr h="272143">
                <a:tc>
                  <a:txBody>
                    <a:bodyPr/>
                    <a:lstStyle/>
                    <a:p>
                      <a:pPr algn="ctr"/>
                      <a:r>
                        <a:rPr lang="en-US" sz="4400" dirty="0" smtClean="0"/>
                        <a:t>Results</a:t>
                      </a:r>
                      <a:endParaRPr lang="en-US" sz="4400" dirty="0"/>
                    </a:p>
                  </a:txBody>
                  <a:tcP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solidFill>
                      <a:srgbClr val="B0112A"/>
                    </a:solidFill>
                  </a:tcPr>
                </a:tc>
              </a:tr>
              <a:tr h="1251857">
                <a:tc>
                  <a:txBody>
                    <a:bodyPr/>
                    <a:lstStyle/>
                    <a:p>
                      <a:pPr eaLnBrk="1" hangingPunct="1"/>
                      <a:endParaRPr lang="en-US" sz="3200" dirty="0" smtClean="0">
                        <a:solidFill>
                          <a:srgbClr val="000000"/>
                        </a:solidFill>
                        <a:latin typeface="Calibri"/>
                        <a:cs typeface="Calibri"/>
                      </a:endParaRPr>
                    </a:p>
                    <a:p>
                      <a:pPr eaLnBrk="1" hangingPunct="1"/>
                      <a:endParaRPr lang="en-US" sz="3200" dirty="0" smtClean="0">
                        <a:solidFill>
                          <a:srgbClr val="000000"/>
                        </a:solidFill>
                        <a:latin typeface="Calibri"/>
                        <a:cs typeface="Calibri"/>
                      </a:endParaRPr>
                    </a:p>
                    <a:p>
                      <a:pPr eaLnBrk="1" hangingPunct="1"/>
                      <a:endParaRPr lang="en-US" sz="3200" dirty="0" smtClean="0">
                        <a:solidFill>
                          <a:srgbClr val="000000"/>
                        </a:solidFill>
                        <a:latin typeface="Calibri"/>
                        <a:cs typeface="Calibri"/>
                      </a:endParaRPr>
                    </a:p>
                    <a:p>
                      <a:pPr eaLnBrk="1" hangingPunct="1"/>
                      <a:endParaRPr lang="en-US" sz="3200" dirty="0" smtClean="0">
                        <a:solidFill>
                          <a:srgbClr val="000000"/>
                        </a:solidFill>
                        <a:latin typeface="Calibri"/>
                        <a:cs typeface="Calibri"/>
                      </a:endParaRPr>
                    </a:p>
                    <a:p>
                      <a:pPr eaLnBrk="1" hangingPunct="1"/>
                      <a:endParaRPr lang="en-US" sz="3200" dirty="0" smtClean="0">
                        <a:solidFill>
                          <a:srgbClr val="000000"/>
                        </a:solidFill>
                        <a:latin typeface="Calibri"/>
                        <a:cs typeface="Calibri"/>
                      </a:endParaRPr>
                    </a:p>
                    <a:p>
                      <a:endParaRPr lang="en-US" sz="3200" dirty="0"/>
                    </a:p>
                  </a:txBody>
                  <a:tcPr>
                    <a:lnT w="19050" cap="flat" cmpd="sng" algn="ctr">
                      <a:solidFill>
                        <a:srgbClr val="800000"/>
                      </a:solidFill>
                      <a:prstDash val="solid"/>
                      <a:round/>
                      <a:headEnd type="none" w="med" len="med"/>
                      <a:tailEnd type="none" w="med" len="med"/>
                    </a:lnT>
                    <a:solidFill>
                      <a:schemeClr val="bg1"/>
                    </a:solidFill>
                  </a:tcPr>
                </a:tc>
              </a:tr>
            </a:tbl>
          </a:graphicData>
        </a:graphic>
      </p:graphicFrame>
      <p:sp>
        <p:nvSpPr>
          <p:cNvPr id="29" name="Text Box 1"/>
          <p:cNvSpPr txBox="1"/>
          <p:nvPr/>
        </p:nvSpPr>
        <p:spPr>
          <a:xfrm>
            <a:off x="18478500" y="22555200"/>
            <a:ext cx="3810000" cy="3048000"/>
          </a:xfrm>
          <a:prstGeom prst="rect">
            <a:avLst/>
          </a:prstGeom>
          <a:solidFill>
            <a:prstClr val="white"/>
          </a:solidFill>
          <a:ln>
            <a:noFill/>
          </a:ln>
          <a:effectLst/>
          <a:extLst>
            <a:ext uri="{C572A759-6A51-4108-AA02-DFA0A04FC94B}">
              <ma14:wrappingTextBoxFlag xmlns:ma14="http://schemas.microsoft.com/office/mac/drawingml/2011/main"/>
            </a:ext>
          </a:extLst>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1000"/>
              </a:spcAft>
            </a:pPr>
            <a:endParaRPr lang="en-US" sz="900" b="1" dirty="0">
              <a:effectLst/>
              <a:latin typeface="Times New Roman"/>
              <a:ea typeface="ＭＳ 明朝"/>
              <a:cs typeface="Times New Roman"/>
            </a:endParaRPr>
          </a:p>
        </p:txBody>
      </p:sp>
      <p:sp>
        <p:nvSpPr>
          <p:cNvPr id="32" name="Text Box 1"/>
          <p:cNvSpPr txBox="1"/>
          <p:nvPr/>
        </p:nvSpPr>
        <p:spPr>
          <a:xfrm>
            <a:off x="31775400" y="24307800"/>
            <a:ext cx="10515600" cy="609600"/>
          </a:xfrm>
          <a:prstGeom prst="rect">
            <a:avLst/>
          </a:prstGeom>
          <a:solidFill>
            <a:prstClr val="white"/>
          </a:solidFill>
          <a:ln>
            <a:noFill/>
          </a:ln>
          <a:effectLst/>
          <a:extLst>
            <a:ext uri="{C572A759-6A51-4108-AA02-DFA0A04FC94B}">
              <ma14:wrappingTextBoxFlag xmlns:ma14="http://schemas.microsoft.com/office/mac/drawingml/2011/main"/>
            </a:ext>
          </a:extLst>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1000"/>
              </a:spcAft>
            </a:pPr>
            <a:endParaRPr lang="en-US" sz="900" b="1" dirty="0">
              <a:effectLst/>
              <a:latin typeface="Times New Roman"/>
              <a:ea typeface="ＭＳ 明朝"/>
              <a:cs typeface="Times New Roman"/>
            </a:endParaRPr>
          </a:p>
        </p:txBody>
      </p:sp>
      <p:sp>
        <p:nvSpPr>
          <p:cNvPr id="33" name="Text Box 1"/>
          <p:cNvSpPr txBox="1"/>
          <p:nvPr/>
        </p:nvSpPr>
        <p:spPr>
          <a:xfrm>
            <a:off x="24994041" y="23926799"/>
            <a:ext cx="5486400" cy="2362200"/>
          </a:xfrm>
          <a:prstGeom prst="rect">
            <a:avLst/>
          </a:prstGeom>
          <a:solidFill>
            <a:prstClr val="white"/>
          </a:solidFill>
          <a:ln>
            <a:noFill/>
          </a:ln>
          <a:effectLst/>
          <a:extLst>
            <a:ext uri="{C572A759-6A51-4108-AA02-DFA0A04FC94B}">
              <ma14:wrappingTextBoxFlag xmlns:ma14="http://schemas.microsoft.com/office/mac/drawingml/2011/main"/>
            </a:ext>
          </a:extLst>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1000"/>
              </a:spcAft>
            </a:pPr>
            <a:endParaRPr lang="en-US" sz="900" b="1" dirty="0">
              <a:effectLst/>
              <a:latin typeface="Times New Roman"/>
              <a:ea typeface="ＭＳ 明朝"/>
              <a:cs typeface="Times New Roman"/>
            </a:endParaRPr>
          </a:p>
        </p:txBody>
      </p:sp>
      <p:sp>
        <p:nvSpPr>
          <p:cNvPr id="2" name="TextBox 1"/>
          <p:cNvSpPr txBox="1"/>
          <p:nvPr/>
        </p:nvSpPr>
        <p:spPr>
          <a:xfrm>
            <a:off x="1447801" y="5342488"/>
            <a:ext cx="10172700" cy="8710077"/>
          </a:xfrm>
          <a:prstGeom prst="rect">
            <a:avLst/>
          </a:prstGeom>
          <a:noFill/>
        </p:spPr>
        <p:txBody>
          <a:bodyPr wrap="square" rtlCol="0">
            <a:spAutoFit/>
          </a:bodyPr>
          <a:lstStyle/>
          <a:p>
            <a:pPr algn="ctr"/>
            <a:r>
              <a:rPr lang="en-US" sz="4000" dirty="0" smtClean="0"/>
              <a:t>This poster outlines the results and findings of a semester long project for ECE’s Signal &amp; Data Analysis course.  Our group decided to understand a machine learning approach for rapid object detection, specifically for faces. The project explores the Viola Jones algorithm for face detection proposed by Paul Viola and Michael Jones. Central </a:t>
            </a:r>
            <a:r>
              <a:rPr lang="en-US" sz="4000" dirty="0"/>
              <a:t>to this algorithm is Robert Schapire’s concept of boosting weak classifiers, specifically constructed from Haar-like features, so as to construct a strong </a:t>
            </a:r>
            <a:r>
              <a:rPr lang="en-US" sz="4000" dirty="0" smtClean="0"/>
              <a:t>classifier. </a:t>
            </a:r>
            <a:r>
              <a:rPr lang="en-US" sz="4000" dirty="0"/>
              <a:t> </a:t>
            </a:r>
            <a:r>
              <a:rPr lang="en-US" sz="4000" dirty="0" smtClean="0"/>
              <a:t>To gain a proper understanding the algorithm was reconstructed from scratch in Python.  </a:t>
            </a:r>
            <a:endParaRPr lang="en-US" sz="6000" dirty="0"/>
          </a:p>
        </p:txBody>
      </p:sp>
      <p:sp>
        <p:nvSpPr>
          <p:cNvPr id="7" name="TextBox 6"/>
          <p:cNvSpPr txBox="1"/>
          <p:nvPr/>
        </p:nvSpPr>
        <p:spPr>
          <a:xfrm>
            <a:off x="12115800" y="5292299"/>
            <a:ext cx="9877649" cy="707886"/>
          </a:xfrm>
          <a:prstGeom prst="rect">
            <a:avLst/>
          </a:prstGeom>
          <a:noFill/>
        </p:spPr>
        <p:txBody>
          <a:bodyPr wrap="square" rtlCol="0">
            <a:spAutoFit/>
          </a:bodyPr>
          <a:lstStyle/>
          <a:p>
            <a:pPr algn="ctr"/>
            <a:r>
              <a:rPr lang="en-US" sz="4000" u="sng" dirty="0" smtClean="0"/>
              <a:t>The Viola Jones Face Detection Algorithm</a:t>
            </a:r>
            <a:endParaRPr lang="en-US" sz="4000" u="sng" dirty="0"/>
          </a:p>
        </p:txBody>
      </p:sp>
      <p:sp>
        <p:nvSpPr>
          <p:cNvPr id="19" name="TextBox 18"/>
          <p:cNvSpPr txBox="1"/>
          <p:nvPr/>
        </p:nvSpPr>
        <p:spPr>
          <a:xfrm>
            <a:off x="12496800" y="7208235"/>
            <a:ext cx="7728893" cy="707886"/>
          </a:xfrm>
          <a:prstGeom prst="rect">
            <a:avLst/>
          </a:prstGeom>
          <a:noFill/>
        </p:spPr>
        <p:txBody>
          <a:bodyPr wrap="square" rtlCol="0">
            <a:spAutoFit/>
          </a:bodyPr>
          <a:lstStyle/>
          <a:p>
            <a:pPr algn="ctr"/>
            <a:r>
              <a:rPr lang="en-US" sz="4000" dirty="0" smtClean="0"/>
              <a:t>1. Feature Selection and Extraction </a:t>
            </a:r>
            <a:endParaRPr lang="en-US" sz="4000" dirty="0"/>
          </a:p>
        </p:txBody>
      </p:sp>
      <p:sp>
        <p:nvSpPr>
          <p:cNvPr id="20" name="TextBox 19"/>
          <p:cNvSpPr txBox="1"/>
          <p:nvPr/>
        </p:nvSpPr>
        <p:spPr>
          <a:xfrm>
            <a:off x="21296145" y="5444775"/>
            <a:ext cx="5728553" cy="707886"/>
          </a:xfrm>
          <a:prstGeom prst="rect">
            <a:avLst/>
          </a:prstGeom>
          <a:noFill/>
        </p:spPr>
        <p:txBody>
          <a:bodyPr wrap="square" rtlCol="0">
            <a:spAutoFit/>
          </a:bodyPr>
          <a:lstStyle/>
          <a:p>
            <a:pPr algn="ctr"/>
            <a:r>
              <a:rPr lang="en-US" sz="4000" dirty="0" smtClean="0"/>
              <a:t>2. Integral Image</a:t>
            </a:r>
            <a:endParaRPr lang="en-US" sz="4000" dirty="0"/>
          </a:p>
        </p:txBody>
      </p:sp>
      <p:sp>
        <p:nvSpPr>
          <p:cNvPr id="21" name="TextBox 20"/>
          <p:cNvSpPr txBox="1"/>
          <p:nvPr/>
        </p:nvSpPr>
        <p:spPr>
          <a:xfrm>
            <a:off x="31208334" y="5546973"/>
            <a:ext cx="7051430" cy="707886"/>
          </a:xfrm>
          <a:prstGeom prst="rect">
            <a:avLst/>
          </a:prstGeom>
          <a:noFill/>
        </p:spPr>
        <p:txBody>
          <a:bodyPr wrap="square" rtlCol="0">
            <a:spAutoFit/>
          </a:bodyPr>
          <a:lstStyle/>
          <a:p>
            <a:pPr algn="ctr"/>
            <a:r>
              <a:rPr lang="en-US" sz="4000" dirty="0" smtClean="0"/>
              <a:t>3. Adaboost &amp; Weak Classifiers</a:t>
            </a:r>
            <a:endParaRPr lang="en-US" sz="4000" dirty="0"/>
          </a:p>
        </p:txBody>
      </p:sp>
      <p:sp>
        <p:nvSpPr>
          <p:cNvPr id="22" name="TextBox 21"/>
          <p:cNvSpPr txBox="1"/>
          <p:nvPr/>
        </p:nvSpPr>
        <p:spPr>
          <a:xfrm>
            <a:off x="31699200" y="16154400"/>
            <a:ext cx="10744200" cy="9325630"/>
          </a:xfrm>
          <a:prstGeom prst="rect">
            <a:avLst/>
          </a:prstGeom>
          <a:noFill/>
        </p:spPr>
        <p:txBody>
          <a:bodyPr wrap="square" rtlCol="0">
            <a:spAutoFit/>
          </a:bodyPr>
          <a:lstStyle/>
          <a:p>
            <a:pPr algn="ctr"/>
            <a:r>
              <a:rPr lang="en-US" sz="4000" dirty="0" smtClean="0"/>
              <a:t>In this current algorithm, once the features are extracted and the integral image is constructed, Adaboost uses weighting to isolate weak classifiers to construct a strong classifier for face detection. This approach is computationally heavy and inefficient. The original creators, Paul Viola and Michael Jones proposed an improvement to allow this algorithm to run on low powered CPUs. Instead of considering every single weak classifier generated by the image, Cascading Classifiers simply considered a subset of these classifiers in several stages. If at any stage the classifiers do not detect a face then the classification is complete. Otherwise it continues till high confidence of a face detection is reached. </a:t>
            </a:r>
            <a:endParaRPr lang="en-US" sz="4000" dirty="0"/>
          </a:p>
        </p:txBody>
      </p:sp>
      <p:sp>
        <p:nvSpPr>
          <p:cNvPr id="23" name="TextBox 22"/>
          <p:cNvSpPr txBox="1"/>
          <p:nvPr/>
        </p:nvSpPr>
        <p:spPr>
          <a:xfrm>
            <a:off x="12801600" y="6215727"/>
            <a:ext cx="7289930" cy="1015663"/>
          </a:xfrm>
          <a:prstGeom prst="rect">
            <a:avLst/>
          </a:prstGeom>
          <a:noFill/>
        </p:spPr>
        <p:txBody>
          <a:bodyPr wrap="square" rtlCol="0">
            <a:spAutoFit/>
          </a:bodyPr>
          <a:lstStyle/>
          <a:p>
            <a:r>
              <a:rPr lang="en-US" sz="2000" dirty="0" smtClean="0"/>
              <a:t>As a supervised learning algorithm, the CMU Frontal Face Data Set was used. The training set and test data was pulled from this dataset.  </a:t>
            </a:r>
            <a:endParaRPr lang="en-US" sz="2000" dirty="0"/>
          </a:p>
        </p:txBody>
      </p:sp>
      <p:sp>
        <p:nvSpPr>
          <p:cNvPr id="27" name="TextBox 26"/>
          <p:cNvSpPr txBox="1"/>
          <p:nvPr/>
        </p:nvSpPr>
        <p:spPr>
          <a:xfrm>
            <a:off x="1695450" y="16229373"/>
            <a:ext cx="10115550" cy="3600986"/>
          </a:xfrm>
          <a:prstGeom prst="rect">
            <a:avLst/>
          </a:prstGeom>
          <a:noFill/>
        </p:spPr>
        <p:txBody>
          <a:bodyPr wrap="square" rtlCol="0">
            <a:spAutoFit/>
          </a:bodyPr>
          <a:lstStyle/>
          <a:p>
            <a:r>
              <a:rPr lang="en-US" sz="4000" dirty="0" smtClean="0"/>
              <a:t>This section contains some of the notable mathematical equations involved with this algorithm. </a:t>
            </a:r>
          </a:p>
          <a:p>
            <a:endParaRPr lang="en-US" sz="4400" dirty="0"/>
          </a:p>
          <a:p>
            <a:endParaRPr lang="en-US" dirty="0"/>
          </a:p>
        </p:txBody>
      </p:sp>
      <p:sp>
        <p:nvSpPr>
          <p:cNvPr id="34" name="TextBox 33"/>
          <p:cNvSpPr txBox="1"/>
          <p:nvPr/>
        </p:nvSpPr>
        <p:spPr>
          <a:xfrm>
            <a:off x="12608359" y="11839422"/>
            <a:ext cx="4133146" cy="2554545"/>
          </a:xfrm>
          <a:prstGeom prst="rect">
            <a:avLst/>
          </a:prstGeom>
          <a:noFill/>
        </p:spPr>
        <p:txBody>
          <a:bodyPr wrap="square" rtlCol="0">
            <a:spAutoFit/>
          </a:bodyPr>
          <a:lstStyle/>
          <a:p>
            <a:r>
              <a:rPr lang="en-US" sz="2000" dirty="0" smtClean="0"/>
              <a:t>Figure two (right) illustrates how a Haar Feature is applied in a sub-window (represented by the blue box) to the image. Each feature type is varied in size within the sub-window. As a there are over 100,000 features in a 24x24 sub-window. The sub-window is applied across the image. </a:t>
            </a:r>
            <a:endParaRPr lang="en-US" sz="1800" dirty="0"/>
          </a:p>
        </p:txBody>
      </p:sp>
      <p:sp>
        <p:nvSpPr>
          <p:cNvPr id="35" name="TextBox 34"/>
          <p:cNvSpPr txBox="1"/>
          <p:nvPr/>
        </p:nvSpPr>
        <p:spPr>
          <a:xfrm>
            <a:off x="15686762" y="8106021"/>
            <a:ext cx="4949884" cy="1938992"/>
          </a:xfrm>
          <a:prstGeom prst="rect">
            <a:avLst/>
          </a:prstGeom>
          <a:noFill/>
        </p:spPr>
        <p:txBody>
          <a:bodyPr wrap="square" rtlCol="0">
            <a:spAutoFit/>
          </a:bodyPr>
          <a:lstStyle/>
          <a:p>
            <a:r>
              <a:rPr lang="en-US" sz="2000" dirty="0" smtClean="0"/>
              <a:t>Figure one (left) demonstrates the various Haar Feature Types. Each Haar feature is varied in size within a sub-window and the resulting feature is represented by the difference in area between the white region and gray region. </a:t>
            </a:r>
            <a:endParaRPr lang="en-US" sz="2000" dirty="0"/>
          </a:p>
        </p:txBody>
      </p:sp>
      <p:grpSp>
        <p:nvGrpSpPr>
          <p:cNvPr id="31" name="Group 30"/>
          <p:cNvGrpSpPr/>
          <p:nvPr/>
        </p:nvGrpSpPr>
        <p:grpSpPr>
          <a:xfrm>
            <a:off x="12535378" y="8078398"/>
            <a:ext cx="2789846" cy="2956866"/>
            <a:chOff x="12535378" y="8078398"/>
            <a:chExt cx="2789846" cy="2956866"/>
          </a:xfrm>
        </p:grpSpPr>
        <p:pic>
          <p:nvPicPr>
            <p:cNvPr id="9" name="Picture 8"/>
            <p:cNvPicPr>
              <a:picLocks noChangeAspect="1"/>
            </p:cNvPicPr>
            <p:nvPr/>
          </p:nvPicPr>
          <p:blipFill>
            <a:blip r:embed="rId3"/>
            <a:stretch>
              <a:fillRect/>
            </a:stretch>
          </p:blipFill>
          <p:spPr>
            <a:xfrm>
              <a:off x="12535378" y="8078398"/>
              <a:ext cx="2789846" cy="2473473"/>
            </a:xfrm>
            <a:prstGeom prst="rect">
              <a:avLst/>
            </a:prstGeom>
          </p:spPr>
        </p:pic>
        <p:sp>
          <p:nvSpPr>
            <p:cNvPr id="36" name="TextBox 35"/>
            <p:cNvSpPr txBox="1"/>
            <p:nvPr/>
          </p:nvSpPr>
          <p:spPr>
            <a:xfrm>
              <a:off x="12985920" y="10635154"/>
              <a:ext cx="1387048" cy="400110"/>
            </a:xfrm>
            <a:prstGeom prst="rect">
              <a:avLst/>
            </a:prstGeom>
            <a:noFill/>
          </p:spPr>
          <p:txBody>
            <a:bodyPr wrap="square" rtlCol="0">
              <a:spAutoFit/>
            </a:bodyPr>
            <a:lstStyle/>
            <a:p>
              <a:pPr algn="ctr"/>
              <a:r>
                <a:rPr lang="en-US" sz="2000" dirty="0" smtClean="0"/>
                <a:t>Figure 1</a:t>
              </a:r>
              <a:endParaRPr lang="en-US" sz="2000" dirty="0"/>
            </a:p>
          </p:txBody>
        </p:sp>
      </p:grpSp>
      <p:grpSp>
        <p:nvGrpSpPr>
          <p:cNvPr id="18" name="Group 17"/>
          <p:cNvGrpSpPr/>
          <p:nvPr/>
        </p:nvGrpSpPr>
        <p:grpSpPr>
          <a:xfrm>
            <a:off x="17040588" y="10189438"/>
            <a:ext cx="2722182" cy="4383872"/>
            <a:chOff x="17040588" y="10189438"/>
            <a:chExt cx="2722182" cy="4383872"/>
          </a:xfrm>
        </p:grpSpPr>
        <p:pic>
          <p:nvPicPr>
            <p:cNvPr id="11" name="Picture 10"/>
            <p:cNvPicPr>
              <a:picLocks noChangeAspect="1"/>
            </p:cNvPicPr>
            <p:nvPr/>
          </p:nvPicPr>
          <p:blipFill>
            <a:blip r:embed="rId4"/>
            <a:stretch>
              <a:fillRect/>
            </a:stretch>
          </p:blipFill>
          <p:spPr>
            <a:xfrm>
              <a:off x="17040588" y="10189438"/>
              <a:ext cx="2722182" cy="4008837"/>
            </a:xfrm>
            <a:prstGeom prst="rect">
              <a:avLst/>
            </a:prstGeom>
          </p:spPr>
        </p:pic>
        <p:sp>
          <p:nvSpPr>
            <p:cNvPr id="37" name="TextBox 36"/>
            <p:cNvSpPr txBox="1"/>
            <p:nvPr/>
          </p:nvSpPr>
          <p:spPr>
            <a:xfrm>
              <a:off x="17708155" y="14173200"/>
              <a:ext cx="1387048" cy="400110"/>
            </a:xfrm>
            <a:prstGeom prst="rect">
              <a:avLst/>
            </a:prstGeom>
            <a:noFill/>
          </p:spPr>
          <p:txBody>
            <a:bodyPr wrap="square" rtlCol="0">
              <a:spAutoFit/>
            </a:bodyPr>
            <a:lstStyle/>
            <a:p>
              <a:pPr algn="ctr"/>
              <a:r>
                <a:rPr lang="en-US" sz="2000" dirty="0" smtClean="0"/>
                <a:t>Figure 2</a:t>
              </a:r>
            </a:p>
          </p:txBody>
        </p:sp>
      </p:grpSp>
      <p:pic>
        <p:nvPicPr>
          <p:cNvPr id="13" name="Picture 12"/>
          <p:cNvPicPr>
            <a:picLocks noChangeAspect="1"/>
          </p:cNvPicPr>
          <p:nvPr/>
        </p:nvPicPr>
        <p:blipFill>
          <a:blip r:embed="rId5"/>
          <a:stretch>
            <a:fillRect/>
          </a:stretch>
        </p:blipFill>
        <p:spPr>
          <a:xfrm>
            <a:off x="21256965" y="12023573"/>
            <a:ext cx="2246460" cy="2181534"/>
          </a:xfrm>
          <a:prstGeom prst="rect">
            <a:avLst/>
          </a:prstGeom>
        </p:spPr>
      </p:pic>
      <p:sp>
        <p:nvSpPr>
          <p:cNvPr id="38" name="TextBox 37"/>
          <p:cNvSpPr txBox="1"/>
          <p:nvPr/>
        </p:nvSpPr>
        <p:spPr>
          <a:xfrm>
            <a:off x="21686671" y="14155676"/>
            <a:ext cx="1387048" cy="400110"/>
          </a:xfrm>
          <a:prstGeom prst="rect">
            <a:avLst/>
          </a:prstGeom>
          <a:noFill/>
        </p:spPr>
        <p:txBody>
          <a:bodyPr wrap="square" rtlCol="0">
            <a:spAutoFit/>
          </a:bodyPr>
          <a:lstStyle/>
          <a:p>
            <a:pPr algn="ctr"/>
            <a:r>
              <a:rPr lang="en-US" sz="2000" dirty="0" smtClean="0"/>
              <a:t>Figure </a:t>
            </a:r>
            <a:r>
              <a:rPr lang="en-US" sz="2000" dirty="0"/>
              <a:t>3</a:t>
            </a:r>
            <a:endParaRPr lang="en-US" sz="2000" dirty="0" smtClean="0"/>
          </a:p>
        </p:txBody>
      </p:sp>
      <p:sp>
        <p:nvSpPr>
          <p:cNvPr id="39" name="TextBox 38"/>
          <p:cNvSpPr txBox="1"/>
          <p:nvPr/>
        </p:nvSpPr>
        <p:spPr>
          <a:xfrm>
            <a:off x="23848428" y="12177942"/>
            <a:ext cx="2873711" cy="1938992"/>
          </a:xfrm>
          <a:prstGeom prst="rect">
            <a:avLst/>
          </a:prstGeom>
          <a:noFill/>
        </p:spPr>
        <p:txBody>
          <a:bodyPr wrap="square" rtlCol="0">
            <a:spAutoFit/>
          </a:bodyPr>
          <a:lstStyle/>
          <a:p>
            <a:r>
              <a:rPr lang="en-US" sz="2400" dirty="0" smtClean="0"/>
              <a:t>Figure three (left), shows the corresponding Integral Image to the image in Figure two. </a:t>
            </a:r>
            <a:endParaRPr lang="en-US" sz="2000" dirty="0"/>
          </a:p>
        </p:txBody>
      </p:sp>
      <p:sp>
        <p:nvSpPr>
          <p:cNvPr id="40" name="TextBox 39"/>
          <p:cNvSpPr txBox="1"/>
          <p:nvPr/>
        </p:nvSpPr>
        <p:spPr>
          <a:xfrm>
            <a:off x="21026092" y="8857184"/>
            <a:ext cx="2822336" cy="2867858"/>
          </a:xfrm>
          <a:prstGeom prst="rect">
            <a:avLst/>
          </a:prstGeom>
          <a:noFill/>
        </p:spPr>
        <p:txBody>
          <a:bodyPr wrap="square" rtlCol="0">
            <a:spAutoFit/>
          </a:bodyPr>
          <a:lstStyle/>
          <a:p>
            <a:r>
              <a:rPr lang="en-US" sz="2000" dirty="0" smtClean="0"/>
              <a:t>An Integral Image is a representation of an image where each pixel is changed to the sum of the pixels to the left and above it. This allows us to calculate the areas of the white region and gray region in a </a:t>
            </a:r>
            <a:r>
              <a:rPr lang="en-US" sz="2000" dirty="0"/>
              <a:t>H</a:t>
            </a:r>
            <a:r>
              <a:rPr lang="en-US" sz="2000" dirty="0" smtClean="0"/>
              <a:t>aar feature. </a:t>
            </a:r>
            <a:endParaRPr lang="en-US" sz="2000" dirty="0"/>
          </a:p>
        </p:txBody>
      </p:sp>
      <p:grpSp>
        <p:nvGrpSpPr>
          <p:cNvPr id="17" name="Group 16"/>
          <p:cNvGrpSpPr/>
          <p:nvPr/>
        </p:nvGrpSpPr>
        <p:grpSpPr>
          <a:xfrm>
            <a:off x="21296145" y="6629400"/>
            <a:ext cx="5104567" cy="2025411"/>
            <a:chOff x="21101992" y="6930032"/>
            <a:chExt cx="5579670" cy="2259232"/>
          </a:xfrm>
        </p:grpSpPr>
        <p:pic>
          <p:nvPicPr>
            <p:cNvPr id="14" name="Picture 13"/>
            <p:cNvPicPr>
              <a:picLocks noChangeAspect="1"/>
            </p:cNvPicPr>
            <p:nvPr/>
          </p:nvPicPr>
          <p:blipFill>
            <a:blip r:embed="rId6"/>
            <a:stretch>
              <a:fillRect/>
            </a:stretch>
          </p:blipFill>
          <p:spPr>
            <a:xfrm>
              <a:off x="21101992" y="6930032"/>
              <a:ext cx="5579670" cy="1909294"/>
            </a:xfrm>
            <a:prstGeom prst="rect">
              <a:avLst/>
            </a:prstGeom>
          </p:spPr>
        </p:pic>
        <p:sp>
          <p:nvSpPr>
            <p:cNvPr id="42" name="TextBox 41"/>
            <p:cNvSpPr txBox="1"/>
            <p:nvPr/>
          </p:nvSpPr>
          <p:spPr>
            <a:xfrm>
              <a:off x="22821189" y="8789154"/>
              <a:ext cx="1387048" cy="400110"/>
            </a:xfrm>
            <a:prstGeom prst="rect">
              <a:avLst/>
            </a:prstGeom>
            <a:noFill/>
          </p:spPr>
          <p:txBody>
            <a:bodyPr wrap="square" rtlCol="0">
              <a:spAutoFit/>
            </a:bodyPr>
            <a:lstStyle/>
            <a:p>
              <a:pPr algn="ctr"/>
              <a:r>
                <a:rPr lang="en-US" sz="2000" dirty="0" smtClean="0"/>
                <a:t>Figure 4</a:t>
              </a:r>
            </a:p>
          </p:txBody>
        </p:sp>
      </p:grpSp>
      <p:sp>
        <p:nvSpPr>
          <p:cNvPr id="15" name="TextBox 14"/>
          <p:cNvSpPr txBox="1"/>
          <p:nvPr/>
        </p:nvSpPr>
        <p:spPr>
          <a:xfrm>
            <a:off x="1447800" y="25127717"/>
            <a:ext cx="10371048" cy="5078313"/>
          </a:xfrm>
          <a:prstGeom prst="rect">
            <a:avLst/>
          </a:prstGeom>
          <a:noFill/>
        </p:spPr>
        <p:txBody>
          <a:bodyPr wrap="square" rtlCol="0">
            <a:spAutoFit/>
          </a:bodyPr>
          <a:lstStyle/>
          <a:p>
            <a:r>
              <a:rPr lang="en-US" sz="2000" dirty="0" smtClean="0"/>
              <a:t>1. Rapid </a:t>
            </a:r>
            <a:r>
              <a:rPr lang="en-US" sz="2000" dirty="0"/>
              <a:t>Object Detection Using a Boosted Cascade of Simple Features (Paul Viola and Michael Jones</a:t>
            </a:r>
            <a:r>
              <a:rPr lang="en-US" sz="2000" dirty="0" smtClean="0"/>
              <a:t>), Figure 1 : </a:t>
            </a:r>
          </a:p>
          <a:p>
            <a:r>
              <a:rPr lang="en-US" sz="2000" dirty="0" smtClean="0"/>
              <a:t> </a:t>
            </a:r>
            <a:r>
              <a:rPr lang="en-US" sz="2000" dirty="0">
                <a:hlinkClick r:id="rId7"/>
              </a:rPr>
              <a:t>https://www.cs.cmu.edu/~</a:t>
            </a:r>
            <a:r>
              <a:rPr lang="en-US" sz="2000" dirty="0" smtClean="0">
                <a:hlinkClick r:id="rId7"/>
              </a:rPr>
              <a:t>efros/courses/LBMV07/Papers/viola-cvpr-01.pdf</a:t>
            </a:r>
            <a:endParaRPr lang="en-US" sz="2000" dirty="0" smtClean="0"/>
          </a:p>
          <a:p>
            <a:endParaRPr lang="en-US" sz="2000" dirty="0" smtClean="0"/>
          </a:p>
          <a:p>
            <a:r>
              <a:rPr lang="en-US" sz="2000" dirty="0" smtClean="0"/>
              <a:t>2. Explaining </a:t>
            </a:r>
            <a:r>
              <a:rPr lang="en-US" sz="2000" dirty="0"/>
              <a:t>Adaboost (Robert Schapire</a:t>
            </a:r>
            <a:r>
              <a:rPr lang="en-US" sz="2000" dirty="0"/>
              <a:t>): </a:t>
            </a:r>
            <a:endParaRPr lang="en-US" sz="2000" dirty="0" smtClean="0"/>
          </a:p>
          <a:p>
            <a:r>
              <a:rPr lang="en-US" sz="2000" dirty="0" smtClean="0">
                <a:hlinkClick r:id="rId8"/>
              </a:rPr>
              <a:t>http</a:t>
            </a:r>
            <a:r>
              <a:rPr lang="en-US" sz="2000" dirty="0">
                <a:hlinkClick r:id="rId8"/>
              </a:rPr>
              <a:t>://</a:t>
            </a:r>
            <a:r>
              <a:rPr lang="en-US" sz="2000" dirty="0" smtClean="0">
                <a:hlinkClick r:id="rId8"/>
              </a:rPr>
              <a:t>rob.schapire.net/papers/explaining-adaboost.pdf</a:t>
            </a:r>
            <a:endParaRPr lang="en-US" sz="2000" dirty="0" smtClean="0"/>
          </a:p>
          <a:p>
            <a:r>
              <a:rPr lang="en-US" sz="2000" dirty="0"/>
              <a:t/>
            </a:r>
            <a:br>
              <a:rPr lang="en-US" sz="2000" dirty="0"/>
            </a:br>
            <a:r>
              <a:rPr lang="en-US" sz="2000" dirty="0" smtClean="0"/>
              <a:t>3. Boosting </a:t>
            </a:r>
            <a:r>
              <a:rPr lang="en-US" sz="2000" dirty="0"/>
              <a:t>Notes (Professor Patrick Winston</a:t>
            </a:r>
            <a:r>
              <a:rPr lang="en-US" sz="2000" dirty="0" smtClean="0"/>
              <a:t>):</a:t>
            </a:r>
          </a:p>
          <a:p>
            <a:r>
              <a:rPr lang="en-US" sz="2000" dirty="0">
                <a:hlinkClick r:id="rId9"/>
              </a:rPr>
              <a:t>https://</a:t>
            </a:r>
            <a:r>
              <a:rPr lang="en-US" sz="2000" dirty="0" smtClean="0">
                <a:hlinkClick r:id="rId9"/>
              </a:rPr>
              <a:t>ocw.mit.edu/courses/electrical-engineering-and-computer-science/6-034-artificial-intelligence-fall-2010/readings/MIT6_034F10_boosting.pdf</a:t>
            </a:r>
            <a:endParaRPr lang="en-US" sz="2000" dirty="0"/>
          </a:p>
          <a:p>
            <a:endParaRPr lang="en-US" sz="2000" dirty="0" smtClean="0"/>
          </a:p>
          <a:p>
            <a:r>
              <a:rPr lang="en-US" sz="2000" dirty="0" smtClean="0"/>
              <a:t>4. CMU Frontal Face Dataset : </a:t>
            </a:r>
            <a:r>
              <a:rPr lang="en-US" sz="2000" dirty="0">
                <a:hlinkClick r:id="rId10"/>
              </a:rPr>
              <a:t>http://vasc.ri.cmu.edu/idb/html/face/frontal_images</a:t>
            </a:r>
            <a:r>
              <a:rPr lang="en-US" sz="2000" dirty="0" smtClean="0">
                <a:hlinkClick r:id="rId10"/>
              </a:rPr>
              <a:t>/</a:t>
            </a:r>
            <a:endParaRPr lang="en-US" sz="2000" dirty="0" smtClean="0"/>
          </a:p>
          <a:p>
            <a:endParaRPr lang="en-US" sz="2000" dirty="0" smtClean="0"/>
          </a:p>
          <a:p>
            <a:r>
              <a:rPr lang="en-US" sz="2000" dirty="0" smtClean="0"/>
              <a:t>5. (Figure 4</a:t>
            </a:r>
            <a:r>
              <a:rPr lang="en-US" sz="2000" dirty="0" smtClean="0">
                <a:sym typeface="Wingdings"/>
              </a:rPr>
              <a:t>) :</a:t>
            </a:r>
            <a:r>
              <a:rPr lang="en-US" sz="2000" dirty="0" smtClean="0"/>
              <a:t> Integral Image </a:t>
            </a:r>
            <a:r>
              <a:rPr lang="en-US" sz="2000" dirty="0" smtClean="0">
                <a:hlinkClick r:id="rId11"/>
              </a:rPr>
              <a:t>https</a:t>
            </a:r>
            <a:r>
              <a:rPr lang="en-US" sz="2000" dirty="0">
                <a:hlinkClick r:id="rId11"/>
              </a:rPr>
              <a:t>://</a:t>
            </a:r>
            <a:r>
              <a:rPr lang="en-US" sz="2000" dirty="0" smtClean="0">
                <a:hlinkClick r:id="rId11"/>
              </a:rPr>
              <a:t>computersciencesource.files.wordpress.com/2010/09/adding_3.png</a:t>
            </a:r>
            <a:endParaRPr lang="en-US" sz="2000" dirty="0" smtClean="0"/>
          </a:p>
          <a:p>
            <a:endParaRPr lang="en-US" sz="2400" dirty="0"/>
          </a:p>
        </p:txBody>
      </p:sp>
      <p:grpSp>
        <p:nvGrpSpPr>
          <p:cNvPr id="43" name="Group 42"/>
          <p:cNvGrpSpPr/>
          <p:nvPr/>
        </p:nvGrpSpPr>
        <p:grpSpPr>
          <a:xfrm>
            <a:off x="23784784" y="9074936"/>
            <a:ext cx="3419028" cy="2675428"/>
            <a:chOff x="23643652" y="9034800"/>
            <a:chExt cx="3419028" cy="2675428"/>
          </a:xfrm>
        </p:grpSpPr>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956833" y="9034800"/>
              <a:ext cx="2976234" cy="2253435"/>
            </a:xfrm>
            <a:prstGeom prst="rect">
              <a:avLst/>
            </a:prstGeom>
          </p:spPr>
        </p:pic>
        <p:sp>
          <p:nvSpPr>
            <p:cNvPr id="45" name="TextBox 44"/>
            <p:cNvSpPr txBox="1"/>
            <p:nvPr/>
          </p:nvSpPr>
          <p:spPr>
            <a:xfrm>
              <a:off x="23643652" y="11340896"/>
              <a:ext cx="3419028" cy="369332"/>
            </a:xfrm>
            <a:prstGeom prst="rect">
              <a:avLst/>
            </a:prstGeom>
            <a:noFill/>
          </p:spPr>
          <p:txBody>
            <a:bodyPr wrap="square" rtlCol="0">
              <a:spAutoFit/>
            </a:bodyPr>
            <a:lstStyle/>
            <a:p>
              <a:r>
                <a:rPr lang="en-US" sz="1800" dirty="0" smtClean="0"/>
                <a:t>Integral Area</a:t>
              </a:r>
              <a:r>
                <a:rPr lang="en-US" sz="1800" baseline="-25000" dirty="0" smtClean="0"/>
                <a:t>D </a:t>
              </a:r>
              <a:r>
                <a:rPr lang="en-US" sz="1800" dirty="0" smtClean="0"/>
                <a:t>= (P</a:t>
              </a:r>
              <a:r>
                <a:rPr lang="en-US" sz="1800" baseline="-25000" dirty="0" smtClean="0"/>
                <a:t>4 </a:t>
              </a:r>
              <a:r>
                <a:rPr lang="en-US" sz="1800" dirty="0" smtClean="0"/>
                <a:t>+ P</a:t>
              </a:r>
              <a:r>
                <a:rPr lang="en-US" sz="1800" baseline="-25000" dirty="0" smtClean="0"/>
                <a:t>1</a:t>
              </a:r>
              <a:r>
                <a:rPr lang="en-US" sz="1800" dirty="0" smtClean="0"/>
                <a:t>) </a:t>
              </a:r>
              <a:r>
                <a:rPr lang="mr-IN" sz="1800" dirty="0" smtClean="0"/>
                <a:t>–</a:t>
              </a:r>
              <a:r>
                <a:rPr lang="en-US" sz="1800" dirty="0" smtClean="0"/>
                <a:t> </a:t>
              </a:r>
              <a:r>
                <a:rPr lang="en-US" sz="1800" dirty="0"/>
                <a:t>(</a:t>
              </a:r>
              <a:r>
                <a:rPr lang="en-US" sz="1800" dirty="0" smtClean="0"/>
                <a:t>P</a:t>
              </a:r>
              <a:r>
                <a:rPr lang="en-US" sz="1800" baseline="-25000" dirty="0" smtClean="0"/>
                <a:t>3 </a:t>
              </a:r>
              <a:r>
                <a:rPr lang="en-US" sz="1800" dirty="0"/>
                <a:t>+ </a:t>
              </a:r>
              <a:r>
                <a:rPr lang="en-US" sz="1800" dirty="0" smtClean="0"/>
                <a:t>P</a:t>
              </a:r>
              <a:r>
                <a:rPr lang="en-US" sz="1800" baseline="-25000" dirty="0" smtClean="0"/>
                <a:t>2 </a:t>
              </a:r>
              <a:r>
                <a:rPr lang="en-US" sz="1800" dirty="0" smtClean="0"/>
                <a:t>)  </a:t>
              </a:r>
              <a:endParaRPr lang="en-US" sz="1800" dirty="0"/>
            </a:p>
          </p:txBody>
        </p:sp>
      </p:grpSp>
      <p:pic>
        <p:nvPicPr>
          <p:cNvPr id="44" name="Picture 4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607199" y="6269410"/>
            <a:ext cx="7192377" cy="4807010"/>
          </a:xfrm>
          <a:prstGeom prst="rect">
            <a:avLst/>
          </a:prstGeom>
        </p:spPr>
      </p:pic>
      <p:pic>
        <p:nvPicPr>
          <p:cNvPr id="47" name="Picture 4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098611" y="6172200"/>
            <a:ext cx="7579398" cy="4866403"/>
          </a:xfrm>
          <a:prstGeom prst="rect">
            <a:avLst/>
          </a:prstGeom>
        </p:spPr>
      </p:pic>
      <p:sp>
        <p:nvSpPr>
          <p:cNvPr id="52" name="TextBox 51"/>
          <p:cNvSpPr txBox="1"/>
          <p:nvPr/>
        </p:nvSpPr>
        <p:spPr>
          <a:xfrm>
            <a:off x="31094089" y="11021191"/>
            <a:ext cx="1387048" cy="400110"/>
          </a:xfrm>
          <a:prstGeom prst="rect">
            <a:avLst/>
          </a:prstGeom>
          <a:noFill/>
        </p:spPr>
        <p:txBody>
          <a:bodyPr wrap="square" rtlCol="0">
            <a:spAutoFit/>
          </a:bodyPr>
          <a:lstStyle/>
          <a:p>
            <a:pPr algn="ctr"/>
            <a:r>
              <a:rPr lang="en-US" sz="2000" dirty="0" smtClean="0"/>
              <a:t>Figure 5</a:t>
            </a:r>
          </a:p>
        </p:txBody>
      </p:sp>
      <p:sp>
        <p:nvSpPr>
          <p:cNvPr id="53" name="TextBox 52"/>
          <p:cNvSpPr txBox="1"/>
          <p:nvPr/>
        </p:nvSpPr>
        <p:spPr>
          <a:xfrm>
            <a:off x="38194786" y="11023797"/>
            <a:ext cx="1387048" cy="400110"/>
          </a:xfrm>
          <a:prstGeom prst="rect">
            <a:avLst/>
          </a:prstGeom>
          <a:noFill/>
        </p:spPr>
        <p:txBody>
          <a:bodyPr wrap="square" rtlCol="0">
            <a:spAutoFit/>
          </a:bodyPr>
          <a:lstStyle/>
          <a:p>
            <a:pPr algn="ctr"/>
            <a:r>
              <a:rPr lang="en-US" sz="2000" dirty="0" smtClean="0"/>
              <a:t>Figure 6</a:t>
            </a:r>
          </a:p>
        </p:txBody>
      </p:sp>
      <p:sp>
        <p:nvSpPr>
          <p:cNvPr id="54" name="TextBox 53"/>
          <p:cNvSpPr txBox="1"/>
          <p:nvPr/>
        </p:nvSpPr>
        <p:spPr>
          <a:xfrm>
            <a:off x="28840947" y="12150693"/>
            <a:ext cx="5716505" cy="1938992"/>
          </a:xfrm>
          <a:prstGeom prst="rect">
            <a:avLst/>
          </a:prstGeom>
          <a:noFill/>
        </p:spPr>
        <p:txBody>
          <a:bodyPr wrap="square" rtlCol="0">
            <a:spAutoFit/>
          </a:bodyPr>
          <a:lstStyle/>
          <a:p>
            <a:r>
              <a:rPr lang="en-US" sz="2000" dirty="0" smtClean="0"/>
              <a:t> In stage 1 of this simplified example, Adaboost selects the best weak classifier based on feature 1. The horizontal line represents the threshold. All features above this threshold are deemed to be circles, and all features below, squares. It only misclassifies one square and one circle.</a:t>
            </a:r>
            <a:endParaRPr lang="en-US" sz="2000" dirty="0"/>
          </a:p>
        </p:txBody>
      </p:sp>
      <p:sp>
        <p:nvSpPr>
          <p:cNvPr id="55" name="TextBox 54"/>
          <p:cNvSpPr txBox="1"/>
          <p:nvPr/>
        </p:nvSpPr>
        <p:spPr>
          <a:xfrm>
            <a:off x="36030055" y="12177942"/>
            <a:ext cx="6413345" cy="2554545"/>
          </a:xfrm>
          <a:prstGeom prst="rect">
            <a:avLst/>
          </a:prstGeom>
          <a:noFill/>
        </p:spPr>
        <p:txBody>
          <a:bodyPr wrap="square" rtlCol="0">
            <a:spAutoFit/>
          </a:bodyPr>
          <a:lstStyle/>
          <a:p>
            <a:r>
              <a:rPr lang="en-US" sz="2000" dirty="0" smtClean="0"/>
              <a:t> In stage 2, Adaboost gives higher weights to the two misclassified points, so the next best weak classifier is encouraged to get the two points correctly. This time, the weak classifier is based off of feature 2. This process is continued for every iteration of Adaboost. So if N distinct features are used, the plots will be separated in N dimension. This repeats for several iterations. The original paper proposed 200 iterations. </a:t>
            </a:r>
            <a:endParaRPr lang="en-US" sz="2000" dirty="0"/>
          </a:p>
        </p:txBody>
      </p:sp>
      <p:pic>
        <p:nvPicPr>
          <p:cNvPr id="56" name="Picture 5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95450" y="18745200"/>
            <a:ext cx="10123398" cy="527860"/>
          </a:xfrm>
          <a:prstGeom prst="rect">
            <a:avLst/>
          </a:prstGeom>
        </p:spPr>
      </p:pic>
      <p:pic>
        <p:nvPicPr>
          <p:cNvPr id="57" name="Picture 5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77645" y="21107400"/>
            <a:ext cx="8898213" cy="611561"/>
          </a:xfrm>
          <a:prstGeom prst="rect">
            <a:avLst/>
          </a:prstGeom>
        </p:spPr>
      </p:pic>
      <p:sp>
        <p:nvSpPr>
          <p:cNvPr id="59" name="Rectangle 58"/>
          <p:cNvSpPr/>
          <p:nvPr/>
        </p:nvSpPr>
        <p:spPr>
          <a:xfrm>
            <a:off x="36292167" y="11536061"/>
            <a:ext cx="5192283" cy="523220"/>
          </a:xfrm>
          <a:prstGeom prst="rect">
            <a:avLst/>
          </a:prstGeom>
        </p:spPr>
        <p:txBody>
          <a:bodyPr wrap="square">
            <a:spAutoFit/>
          </a:bodyPr>
          <a:lstStyle/>
          <a:p>
            <a:pPr algn="ctr"/>
            <a:r>
              <a:rPr lang="en-US" sz="2800" dirty="0" smtClean="0"/>
              <a:t>Stage 2 and Beyond</a:t>
            </a:r>
            <a:endParaRPr lang="en-US" sz="2800" dirty="0"/>
          </a:p>
        </p:txBody>
      </p:sp>
      <p:sp>
        <p:nvSpPr>
          <p:cNvPr id="60" name="Rectangle 59"/>
          <p:cNvSpPr/>
          <p:nvPr/>
        </p:nvSpPr>
        <p:spPr>
          <a:xfrm>
            <a:off x="28896292" y="11536061"/>
            <a:ext cx="5192283" cy="523220"/>
          </a:xfrm>
          <a:prstGeom prst="rect">
            <a:avLst/>
          </a:prstGeom>
        </p:spPr>
        <p:txBody>
          <a:bodyPr wrap="square">
            <a:spAutoFit/>
          </a:bodyPr>
          <a:lstStyle/>
          <a:p>
            <a:pPr algn="ctr"/>
            <a:r>
              <a:rPr lang="en-US" sz="2800" dirty="0" smtClean="0"/>
              <a:t>Stage 1</a:t>
            </a:r>
            <a:endParaRPr lang="en-US" sz="2800" dirty="0"/>
          </a:p>
        </p:txBody>
      </p:sp>
      <p:sp>
        <p:nvSpPr>
          <p:cNvPr id="61" name="TextBox 60"/>
          <p:cNvSpPr txBox="1"/>
          <p:nvPr/>
        </p:nvSpPr>
        <p:spPr>
          <a:xfrm>
            <a:off x="1564800" y="19812567"/>
            <a:ext cx="10254048" cy="523220"/>
          </a:xfrm>
          <a:prstGeom prst="rect">
            <a:avLst/>
          </a:prstGeom>
          <a:noFill/>
        </p:spPr>
        <p:txBody>
          <a:bodyPr wrap="square" rtlCol="0">
            <a:spAutoFit/>
          </a:bodyPr>
          <a:lstStyle/>
          <a:p>
            <a:r>
              <a:rPr lang="en-US" sz="2800" dirty="0" smtClean="0"/>
              <a:t>Equation (1) refers to how Adaboost creates Weak Classifiers. </a:t>
            </a:r>
          </a:p>
        </p:txBody>
      </p:sp>
      <p:sp>
        <p:nvSpPr>
          <p:cNvPr id="62" name="TextBox 61"/>
          <p:cNvSpPr txBox="1"/>
          <p:nvPr/>
        </p:nvSpPr>
        <p:spPr>
          <a:xfrm>
            <a:off x="1556394" y="22253986"/>
            <a:ext cx="10254048" cy="1384995"/>
          </a:xfrm>
          <a:prstGeom prst="rect">
            <a:avLst/>
          </a:prstGeom>
          <a:noFill/>
        </p:spPr>
        <p:txBody>
          <a:bodyPr wrap="square" rtlCol="0">
            <a:spAutoFit/>
          </a:bodyPr>
          <a:lstStyle/>
          <a:p>
            <a:r>
              <a:rPr lang="en-US" sz="2800" dirty="0" smtClean="0"/>
              <a:t>Equation (2) refers to how Adaboost takes the weak classifiers, applies weighting to them (via the coefficients) to construct a strong classifier. </a:t>
            </a:r>
          </a:p>
        </p:txBody>
      </p:sp>
      <p:sp>
        <p:nvSpPr>
          <p:cNvPr id="63" name="TextBox 62"/>
          <p:cNvSpPr txBox="1"/>
          <p:nvPr/>
        </p:nvSpPr>
        <p:spPr>
          <a:xfrm>
            <a:off x="5433227" y="19331426"/>
            <a:ext cx="1387048" cy="400110"/>
          </a:xfrm>
          <a:prstGeom prst="rect">
            <a:avLst/>
          </a:prstGeom>
          <a:noFill/>
        </p:spPr>
        <p:txBody>
          <a:bodyPr wrap="square" rtlCol="0">
            <a:spAutoFit/>
          </a:bodyPr>
          <a:lstStyle/>
          <a:p>
            <a:pPr algn="ctr"/>
            <a:r>
              <a:rPr lang="en-US" sz="2000" smtClean="0"/>
              <a:t>Equation 1</a:t>
            </a:r>
            <a:endParaRPr lang="en-US" sz="2000" dirty="0" smtClean="0"/>
          </a:p>
        </p:txBody>
      </p:sp>
      <p:sp>
        <p:nvSpPr>
          <p:cNvPr id="64" name="TextBox 63"/>
          <p:cNvSpPr txBox="1"/>
          <p:nvPr/>
        </p:nvSpPr>
        <p:spPr>
          <a:xfrm>
            <a:off x="5433227" y="21773335"/>
            <a:ext cx="1387048" cy="400110"/>
          </a:xfrm>
          <a:prstGeom prst="rect">
            <a:avLst/>
          </a:prstGeom>
          <a:noFill/>
        </p:spPr>
        <p:txBody>
          <a:bodyPr wrap="square" rtlCol="0">
            <a:spAutoFit/>
          </a:bodyPr>
          <a:lstStyle/>
          <a:p>
            <a:pPr algn="ctr"/>
            <a:r>
              <a:rPr lang="en-US" sz="2000" dirty="0" smtClean="0"/>
              <a:t>Equation 2</a:t>
            </a:r>
          </a:p>
        </p:txBody>
      </p:sp>
      <p:sp>
        <p:nvSpPr>
          <p:cNvPr id="65" name="TextBox 64"/>
          <p:cNvSpPr txBox="1"/>
          <p:nvPr/>
        </p:nvSpPr>
        <p:spPr>
          <a:xfrm>
            <a:off x="32148552" y="26629494"/>
            <a:ext cx="10371048" cy="2246769"/>
          </a:xfrm>
          <a:prstGeom prst="rect">
            <a:avLst/>
          </a:prstGeom>
          <a:noFill/>
        </p:spPr>
        <p:txBody>
          <a:bodyPr wrap="square" rtlCol="0">
            <a:spAutoFit/>
          </a:bodyPr>
          <a:lstStyle/>
          <a:p>
            <a:pPr algn="ctr"/>
            <a:r>
              <a:rPr lang="en-US" sz="2800" dirty="0" smtClean="0"/>
              <a:t>Dr. Paul Viola </a:t>
            </a:r>
            <a:r>
              <a:rPr lang="en-US" sz="2800" dirty="0"/>
              <a:t>and </a:t>
            </a:r>
            <a:r>
              <a:rPr lang="en-US" sz="2800" dirty="0" smtClean="0"/>
              <a:t> Dr. Michael Jones (MIT)</a:t>
            </a:r>
          </a:p>
          <a:p>
            <a:pPr algn="ctr"/>
            <a:r>
              <a:rPr lang="en-US" sz="2800" dirty="0"/>
              <a:t>Robert </a:t>
            </a:r>
            <a:r>
              <a:rPr lang="en-US" sz="2800" dirty="0" smtClean="0"/>
              <a:t>Schapire (Princeton) </a:t>
            </a:r>
            <a:endParaRPr lang="en-US" sz="2800" dirty="0"/>
          </a:p>
          <a:p>
            <a:pPr algn="ctr"/>
            <a:r>
              <a:rPr lang="en-US" sz="2800" dirty="0" smtClean="0"/>
              <a:t>Professor Anand Sarwate (Rutgers)</a:t>
            </a:r>
          </a:p>
          <a:p>
            <a:pPr algn="ctr"/>
            <a:r>
              <a:rPr lang="en-US" sz="2800" dirty="0"/>
              <a:t>Professor Kristin </a:t>
            </a:r>
            <a:r>
              <a:rPr lang="en-US" sz="2800" dirty="0" smtClean="0"/>
              <a:t>Dana (Rutgers)</a:t>
            </a:r>
          </a:p>
          <a:p>
            <a:pPr algn="ctr"/>
            <a:r>
              <a:rPr lang="en-US" sz="2800" dirty="0"/>
              <a:t>Professor Patrick </a:t>
            </a:r>
            <a:r>
              <a:rPr lang="en-US" sz="2800" dirty="0" smtClean="0"/>
              <a:t>Winston (MIT)</a:t>
            </a: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5253</TotalTime>
  <Words>754</Words>
  <Application>Microsoft Macintosh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Mangal</vt:lpstr>
      <vt:lpstr>ＭＳ 明朝</vt:lpstr>
      <vt:lpstr>Times New Roman</vt:lpstr>
      <vt:lpstr>Wingdings</vt:lpstr>
      <vt:lpstr>Arial</vt:lpstr>
      <vt:lpstr>Office Theme</vt:lpstr>
      <vt:lpstr>PowerPoint Presentation</vt:lpstr>
    </vt:vector>
  </TitlesOfParts>
  <Company>Genigraphics LLC</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NiraL Shah</cp:lastModifiedBy>
  <cp:revision>204</cp:revision>
  <cp:lastPrinted>2013-02-12T02:21:55Z</cp:lastPrinted>
  <dcterms:created xsi:type="dcterms:W3CDTF">2013-02-10T21:14:48Z</dcterms:created>
  <dcterms:modified xsi:type="dcterms:W3CDTF">2016-12-12T05:03:50Z</dcterms:modified>
</cp:coreProperties>
</file>