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38"/>
  </p:notesMasterIdLst>
  <p:sldIdLst>
    <p:sldId id="256" r:id="rId2"/>
    <p:sldId id="260" r:id="rId3"/>
    <p:sldId id="261" r:id="rId4"/>
    <p:sldId id="262" r:id="rId5"/>
    <p:sldId id="274" r:id="rId6"/>
    <p:sldId id="263" r:id="rId7"/>
    <p:sldId id="283" r:id="rId8"/>
    <p:sldId id="275" r:id="rId9"/>
    <p:sldId id="276" r:id="rId10"/>
    <p:sldId id="277" r:id="rId11"/>
    <p:sldId id="292" r:id="rId12"/>
    <p:sldId id="265" r:id="rId13"/>
    <p:sldId id="266" r:id="rId14"/>
    <p:sldId id="267" r:id="rId15"/>
    <p:sldId id="268" r:id="rId16"/>
    <p:sldId id="269" r:id="rId17"/>
    <p:sldId id="270" r:id="rId18"/>
    <p:sldId id="272" r:id="rId19"/>
    <p:sldId id="273" r:id="rId20"/>
    <p:sldId id="264" r:id="rId21"/>
    <p:sldId id="293" r:id="rId22"/>
    <p:sldId id="294" r:id="rId23"/>
    <p:sldId id="295" r:id="rId24"/>
    <p:sldId id="296" r:id="rId25"/>
    <p:sldId id="297" r:id="rId26"/>
    <p:sldId id="299" r:id="rId27"/>
    <p:sldId id="298" r:id="rId28"/>
    <p:sldId id="284" r:id="rId29"/>
    <p:sldId id="285" r:id="rId30"/>
    <p:sldId id="286" r:id="rId31"/>
    <p:sldId id="288" r:id="rId32"/>
    <p:sldId id="287" r:id="rId33"/>
    <p:sldId id="289" r:id="rId34"/>
    <p:sldId id="290" r:id="rId35"/>
    <p:sldId id="291" r:id="rId36"/>
    <p:sldId id="259" r:id="rId3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29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01E1A1-229B-46C1-B0A3-ADB8C61FDCC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0069C58E-490D-4DB9-A780-25B3CE1EB0E6}"/>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4962E0A6-02D0-4949-8AFC-7291FA2104D7}" type="datetimeFigureOut">
              <a:rPr lang="en-US"/>
              <a:pPr>
                <a:defRPr/>
              </a:pPr>
              <a:t>11/9/2017</a:t>
            </a:fld>
            <a:endParaRPr lang="en-US"/>
          </a:p>
        </p:txBody>
      </p:sp>
      <p:sp>
        <p:nvSpPr>
          <p:cNvPr id="4" name="Slide Image Placeholder 3">
            <a:extLst>
              <a:ext uri="{FF2B5EF4-FFF2-40B4-BE49-F238E27FC236}">
                <a16:creationId xmlns:a16="http://schemas.microsoft.com/office/drawing/2014/main" id="{9A9FC8CC-D7F6-4268-8FEB-9235AD038955}"/>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194CE9D0-F710-4B53-8362-84674388866F}"/>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AE1F35C-1601-4E35-98E9-A40D0FA72A46}"/>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6E9CB848-27B9-478A-AAEC-B751D660CF0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E29CF4FF-1B74-4384-A509-206A7712D62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337AAC1C-A731-4252-9B87-6D1085E516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E3C29800-505F-43F9-AB86-FB878D07DD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196" name="Slide Number Placeholder 3">
            <a:extLst>
              <a:ext uri="{FF2B5EF4-FFF2-40B4-BE49-F238E27FC236}">
                <a16:creationId xmlns:a16="http://schemas.microsoft.com/office/drawing/2014/main" id="{37635F74-B14A-41C8-BC0D-20592497D08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68ACF06-9610-4DBC-9F0F-AB08043574F0}" type="slidenum">
              <a:rPr lang="en-US" altLang="en-US" smtClean="0">
                <a:latin typeface="Calibri" panose="020F0502020204030204" pitchFamily="34" charset="0"/>
              </a:rPr>
              <a:pPr/>
              <a:t>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6B025BFC-4DD0-4871-947D-EE8C791594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3EC625C7-9817-4FF2-A57F-BFC7C6005E6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244" name="Slide Number Placeholder 3">
            <a:extLst>
              <a:ext uri="{FF2B5EF4-FFF2-40B4-BE49-F238E27FC236}">
                <a16:creationId xmlns:a16="http://schemas.microsoft.com/office/drawing/2014/main" id="{03EDCEC4-83C3-4E54-AB57-DB250D72767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D8F4124-5BF8-4763-9496-EFE6B619CCB5}" type="slidenum">
              <a:rPr lang="en-US" altLang="en-US" smtClean="0">
                <a:latin typeface="Calibri" panose="020F0502020204030204" pitchFamily="34" charset="0"/>
              </a:rPr>
              <a:pPr/>
              <a:t>2</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04B506F1-D5B5-4CF7-97BD-D0E88A4C231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9500271D-EC17-4EBD-8858-EA4F4A1EC18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Use citations instead on links</a:t>
            </a:r>
          </a:p>
        </p:txBody>
      </p:sp>
      <p:sp>
        <p:nvSpPr>
          <p:cNvPr id="22532" name="Slide Number Placeholder 3">
            <a:extLst>
              <a:ext uri="{FF2B5EF4-FFF2-40B4-BE49-F238E27FC236}">
                <a16:creationId xmlns:a16="http://schemas.microsoft.com/office/drawing/2014/main" id="{C08EC1B7-55BD-480D-A69C-735F5C42A2B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64EA21A-7D22-4665-B6A8-632691EE74B3}" type="slidenum">
              <a:rPr lang="en-US" altLang="en-US" smtClean="0">
                <a:latin typeface="Calibri" panose="020F0502020204030204" pitchFamily="34" charset="0"/>
              </a:rPr>
              <a:pPr/>
              <a:t>13</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86D25F-1F42-48EE-B034-F1D316A27362}"/>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5" name="Rounded Rectangle 10">
            <a:extLst>
              <a:ext uri="{FF2B5EF4-FFF2-40B4-BE49-F238E27FC236}">
                <a16:creationId xmlns:a16="http://schemas.microsoft.com/office/drawing/2014/main" id="{949EB948-A43B-424D-826C-8569DB872B98}"/>
              </a:ext>
            </a:extLst>
          </p:cNvPr>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5DE9A96B-A864-4C63-8EF9-46E748DE1D19}"/>
              </a:ext>
            </a:extLst>
          </p:cNvPr>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C59DECF5-03AF-4E27-A7CF-1488E8D8D861}"/>
              </a:ext>
            </a:extLst>
          </p:cNvPr>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2E7DE353-99A7-4150-BDC0-9BAE35328D6D}"/>
              </a:ext>
            </a:extLst>
          </p:cNvPr>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a:extLst>
              <a:ext uri="{FF2B5EF4-FFF2-40B4-BE49-F238E27FC236}">
                <a16:creationId xmlns:a16="http://schemas.microsoft.com/office/drawing/2014/main" id="{1461CC10-2A64-47A1-9476-A19E74F92C4E}"/>
              </a:ext>
            </a:extLst>
          </p:cNvPr>
          <p:cNvSpPr>
            <a:spLocks noGrp="1"/>
          </p:cNvSpPr>
          <p:nvPr>
            <p:ph type="dt" sz="half" idx="10"/>
          </p:nvPr>
        </p:nvSpPr>
        <p:spPr/>
        <p:txBody>
          <a:bodyPr/>
          <a:lstStyle>
            <a:lvl1pPr>
              <a:defRPr/>
            </a:lvl1pPr>
          </a:lstStyle>
          <a:p>
            <a:pPr>
              <a:defRPr/>
            </a:pPr>
            <a:fld id="{8C7571B2-D3DA-48FD-804C-6B5A0657BF52}" type="datetime1">
              <a:rPr lang="en-US"/>
              <a:pPr>
                <a:defRPr/>
              </a:pPr>
              <a:t>11/9/2017</a:t>
            </a:fld>
            <a:endParaRPr lang="en-US"/>
          </a:p>
        </p:txBody>
      </p:sp>
      <p:sp>
        <p:nvSpPr>
          <p:cNvPr id="12" name="Footer Placeholder 16">
            <a:extLst>
              <a:ext uri="{FF2B5EF4-FFF2-40B4-BE49-F238E27FC236}">
                <a16:creationId xmlns:a16="http://schemas.microsoft.com/office/drawing/2014/main" id="{F7DEDDDB-1A2F-49B8-9755-5E440AAF8120}"/>
              </a:ext>
            </a:extLst>
          </p:cNvPr>
          <p:cNvSpPr>
            <a:spLocks noGrp="1"/>
          </p:cNvSpPr>
          <p:nvPr>
            <p:ph type="ftr" sz="quarter" idx="11"/>
          </p:nvPr>
        </p:nvSpPr>
        <p:spPr/>
        <p:txBody>
          <a:bodyPr/>
          <a:lstStyle>
            <a:lvl1pPr>
              <a:defRPr/>
            </a:lvl1pPr>
          </a:lstStyle>
          <a:p>
            <a:pPr>
              <a:defRPr/>
            </a:pPr>
            <a:r>
              <a:rPr lang="en-US"/>
              <a:t>SFIT- IT department                     Project Title                                  </a:t>
            </a:r>
          </a:p>
        </p:txBody>
      </p:sp>
      <p:sp>
        <p:nvSpPr>
          <p:cNvPr id="13" name="Slide Number Placeholder 28">
            <a:extLst>
              <a:ext uri="{FF2B5EF4-FFF2-40B4-BE49-F238E27FC236}">
                <a16:creationId xmlns:a16="http://schemas.microsoft.com/office/drawing/2014/main" id="{C2B01F28-BDFB-4C6F-AEB7-8706DCDDC434}"/>
              </a:ext>
            </a:extLst>
          </p:cNvPr>
          <p:cNvSpPr>
            <a:spLocks noGrp="1"/>
          </p:cNvSpPr>
          <p:nvPr>
            <p:ph type="sldNum" sz="quarter" idx="12"/>
          </p:nvPr>
        </p:nvSpPr>
        <p:spPr/>
        <p:txBody>
          <a:bodyPr/>
          <a:lstStyle>
            <a:lvl1pPr>
              <a:defRPr/>
            </a:lvl1pPr>
          </a:lstStyle>
          <a:p>
            <a:pPr>
              <a:defRPr/>
            </a:pPr>
            <a:fld id="{1368A2DB-92A5-47F3-8F53-71CF6FBBC71D}" type="slidenum">
              <a:rPr lang="en-US"/>
              <a:pPr>
                <a:defRPr/>
              </a:pPr>
              <a:t>‹#›</a:t>
            </a:fld>
            <a:endParaRPr lang="en-US"/>
          </a:p>
        </p:txBody>
      </p:sp>
    </p:spTree>
    <p:extLst>
      <p:ext uri="{BB962C8B-B14F-4D97-AF65-F5344CB8AC3E}">
        <p14:creationId xmlns:p14="http://schemas.microsoft.com/office/powerpoint/2010/main" val="401977287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8DDFF956-C5DF-45B8-AE50-50D5BDC0874D}"/>
              </a:ext>
            </a:extLst>
          </p:cNvPr>
          <p:cNvSpPr>
            <a:spLocks noGrp="1"/>
          </p:cNvSpPr>
          <p:nvPr>
            <p:ph type="dt" sz="half" idx="10"/>
          </p:nvPr>
        </p:nvSpPr>
        <p:spPr/>
        <p:txBody>
          <a:bodyPr/>
          <a:lstStyle>
            <a:lvl1pPr>
              <a:defRPr/>
            </a:lvl1pPr>
          </a:lstStyle>
          <a:p>
            <a:pPr>
              <a:defRPr/>
            </a:pPr>
            <a:fld id="{8AE00E94-9ED5-40B8-93F6-1FC84B2B8441}" type="datetime1">
              <a:rPr lang="en-US"/>
              <a:pPr>
                <a:defRPr/>
              </a:pPr>
              <a:t>11/9/2017</a:t>
            </a:fld>
            <a:endParaRPr lang="en-US"/>
          </a:p>
        </p:txBody>
      </p:sp>
      <p:sp>
        <p:nvSpPr>
          <p:cNvPr id="5" name="Footer Placeholder 2">
            <a:extLst>
              <a:ext uri="{FF2B5EF4-FFF2-40B4-BE49-F238E27FC236}">
                <a16:creationId xmlns:a16="http://schemas.microsoft.com/office/drawing/2014/main" id="{06A81293-B4B5-476F-A8E8-32AA08FD7882}"/>
              </a:ext>
            </a:extLst>
          </p:cNvPr>
          <p:cNvSpPr>
            <a:spLocks noGrp="1"/>
          </p:cNvSpPr>
          <p:nvPr>
            <p:ph type="ftr" sz="quarter" idx="11"/>
          </p:nvPr>
        </p:nvSpPr>
        <p:spPr/>
        <p:txBody>
          <a:bodyPr/>
          <a:lstStyle>
            <a:lvl1pPr>
              <a:defRPr/>
            </a:lvl1pPr>
          </a:lstStyle>
          <a:p>
            <a:pPr>
              <a:defRPr/>
            </a:pPr>
            <a:r>
              <a:rPr lang="en-US"/>
              <a:t>SFIT- IT department                     Project Title                                  </a:t>
            </a:r>
          </a:p>
        </p:txBody>
      </p:sp>
      <p:sp>
        <p:nvSpPr>
          <p:cNvPr id="6" name="Slide Number Placeholder 22">
            <a:extLst>
              <a:ext uri="{FF2B5EF4-FFF2-40B4-BE49-F238E27FC236}">
                <a16:creationId xmlns:a16="http://schemas.microsoft.com/office/drawing/2014/main" id="{1481C8AF-8BA3-4F24-A3BF-F6CC90AFBE64}"/>
              </a:ext>
            </a:extLst>
          </p:cNvPr>
          <p:cNvSpPr>
            <a:spLocks noGrp="1"/>
          </p:cNvSpPr>
          <p:nvPr>
            <p:ph type="sldNum" sz="quarter" idx="12"/>
          </p:nvPr>
        </p:nvSpPr>
        <p:spPr/>
        <p:txBody>
          <a:bodyPr/>
          <a:lstStyle>
            <a:lvl1pPr>
              <a:defRPr/>
            </a:lvl1pPr>
          </a:lstStyle>
          <a:p>
            <a:pPr>
              <a:defRPr/>
            </a:pPr>
            <a:fld id="{A1B09F04-9C34-4543-ABEC-9AC23D3620F0}" type="slidenum">
              <a:rPr lang="en-US"/>
              <a:pPr>
                <a:defRPr/>
              </a:pPr>
              <a:t>‹#›</a:t>
            </a:fld>
            <a:endParaRPr lang="en-US"/>
          </a:p>
        </p:txBody>
      </p:sp>
    </p:spTree>
    <p:extLst>
      <p:ext uri="{BB962C8B-B14F-4D97-AF65-F5344CB8AC3E}">
        <p14:creationId xmlns:p14="http://schemas.microsoft.com/office/powerpoint/2010/main" val="141049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BB0000B6-2484-4D21-97A1-85FA5F3D3D3A}"/>
              </a:ext>
            </a:extLst>
          </p:cNvPr>
          <p:cNvSpPr>
            <a:spLocks noGrp="1"/>
          </p:cNvSpPr>
          <p:nvPr>
            <p:ph type="dt" sz="half" idx="10"/>
          </p:nvPr>
        </p:nvSpPr>
        <p:spPr/>
        <p:txBody>
          <a:bodyPr/>
          <a:lstStyle>
            <a:lvl1pPr>
              <a:defRPr/>
            </a:lvl1pPr>
          </a:lstStyle>
          <a:p>
            <a:pPr>
              <a:defRPr/>
            </a:pPr>
            <a:fld id="{3BAB41E4-611A-4C2A-B407-4407D119765F}" type="datetime1">
              <a:rPr lang="en-US"/>
              <a:pPr>
                <a:defRPr/>
              </a:pPr>
              <a:t>11/9/2017</a:t>
            </a:fld>
            <a:endParaRPr lang="en-US"/>
          </a:p>
        </p:txBody>
      </p:sp>
      <p:sp>
        <p:nvSpPr>
          <p:cNvPr id="5" name="Footer Placeholder 2">
            <a:extLst>
              <a:ext uri="{FF2B5EF4-FFF2-40B4-BE49-F238E27FC236}">
                <a16:creationId xmlns:a16="http://schemas.microsoft.com/office/drawing/2014/main" id="{69128B93-A63F-4647-ABA6-ADD5A34B0ABD}"/>
              </a:ext>
            </a:extLst>
          </p:cNvPr>
          <p:cNvSpPr>
            <a:spLocks noGrp="1"/>
          </p:cNvSpPr>
          <p:nvPr>
            <p:ph type="ftr" sz="quarter" idx="11"/>
          </p:nvPr>
        </p:nvSpPr>
        <p:spPr/>
        <p:txBody>
          <a:bodyPr/>
          <a:lstStyle>
            <a:lvl1pPr>
              <a:defRPr/>
            </a:lvl1pPr>
          </a:lstStyle>
          <a:p>
            <a:pPr>
              <a:defRPr/>
            </a:pPr>
            <a:r>
              <a:rPr lang="en-US"/>
              <a:t>SFIT- IT department                     Project Title                                  </a:t>
            </a:r>
          </a:p>
        </p:txBody>
      </p:sp>
      <p:sp>
        <p:nvSpPr>
          <p:cNvPr id="6" name="Slide Number Placeholder 22">
            <a:extLst>
              <a:ext uri="{FF2B5EF4-FFF2-40B4-BE49-F238E27FC236}">
                <a16:creationId xmlns:a16="http://schemas.microsoft.com/office/drawing/2014/main" id="{D36C6E29-AECF-4F01-A3E7-982A29DC8B63}"/>
              </a:ext>
            </a:extLst>
          </p:cNvPr>
          <p:cNvSpPr>
            <a:spLocks noGrp="1"/>
          </p:cNvSpPr>
          <p:nvPr>
            <p:ph type="sldNum" sz="quarter" idx="12"/>
          </p:nvPr>
        </p:nvSpPr>
        <p:spPr/>
        <p:txBody>
          <a:bodyPr/>
          <a:lstStyle>
            <a:lvl1pPr>
              <a:defRPr/>
            </a:lvl1pPr>
          </a:lstStyle>
          <a:p>
            <a:pPr>
              <a:defRPr/>
            </a:pPr>
            <a:fld id="{907D5548-B161-41CA-BB7D-6903EA354F25}" type="slidenum">
              <a:rPr lang="en-US"/>
              <a:pPr>
                <a:defRPr/>
              </a:pPr>
              <a:t>‹#›</a:t>
            </a:fld>
            <a:endParaRPr lang="en-US"/>
          </a:p>
        </p:txBody>
      </p:sp>
    </p:spTree>
    <p:extLst>
      <p:ext uri="{BB962C8B-B14F-4D97-AF65-F5344CB8AC3E}">
        <p14:creationId xmlns:p14="http://schemas.microsoft.com/office/powerpoint/2010/main" val="168891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6F16DD1C-29A4-4900-8767-F870C8BE1D10}"/>
              </a:ext>
            </a:extLst>
          </p:cNvPr>
          <p:cNvSpPr>
            <a:spLocks noGrp="1"/>
          </p:cNvSpPr>
          <p:nvPr>
            <p:ph type="dt" sz="half" idx="10"/>
          </p:nvPr>
        </p:nvSpPr>
        <p:spPr/>
        <p:txBody>
          <a:bodyPr/>
          <a:lstStyle>
            <a:lvl1pPr>
              <a:defRPr/>
            </a:lvl1pPr>
          </a:lstStyle>
          <a:p>
            <a:pPr>
              <a:defRPr/>
            </a:pPr>
            <a:fld id="{AC68ED18-460D-465B-ABDE-3BF95A1CCD45}" type="datetime1">
              <a:rPr lang="en-US"/>
              <a:pPr>
                <a:defRPr/>
              </a:pPr>
              <a:t>11/9/2017</a:t>
            </a:fld>
            <a:endParaRPr lang="en-US"/>
          </a:p>
        </p:txBody>
      </p:sp>
      <p:sp>
        <p:nvSpPr>
          <p:cNvPr id="5" name="Footer Placeholder 2">
            <a:extLst>
              <a:ext uri="{FF2B5EF4-FFF2-40B4-BE49-F238E27FC236}">
                <a16:creationId xmlns:a16="http://schemas.microsoft.com/office/drawing/2014/main" id="{6B9230AE-81E3-4B0E-852B-96BB31CECB9F}"/>
              </a:ext>
            </a:extLst>
          </p:cNvPr>
          <p:cNvSpPr>
            <a:spLocks noGrp="1"/>
          </p:cNvSpPr>
          <p:nvPr>
            <p:ph type="ftr" sz="quarter" idx="11"/>
          </p:nvPr>
        </p:nvSpPr>
        <p:spPr/>
        <p:txBody>
          <a:bodyPr/>
          <a:lstStyle>
            <a:lvl1pPr>
              <a:defRPr/>
            </a:lvl1pPr>
          </a:lstStyle>
          <a:p>
            <a:pPr>
              <a:defRPr/>
            </a:pPr>
            <a:r>
              <a:rPr lang="en-US"/>
              <a:t>SFIT- IT department                     Project Title                                  </a:t>
            </a:r>
          </a:p>
        </p:txBody>
      </p:sp>
      <p:sp>
        <p:nvSpPr>
          <p:cNvPr id="6" name="Slide Number Placeholder 22">
            <a:extLst>
              <a:ext uri="{FF2B5EF4-FFF2-40B4-BE49-F238E27FC236}">
                <a16:creationId xmlns:a16="http://schemas.microsoft.com/office/drawing/2014/main" id="{C0823659-5A20-477C-A461-256E3B369E81}"/>
              </a:ext>
            </a:extLst>
          </p:cNvPr>
          <p:cNvSpPr>
            <a:spLocks noGrp="1"/>
          </p:cNvSpPr>
          <p:nvPr>
            <p:ph type="sldNum" sz="quarter" idx="12"/>
          </p:nvPr>
        </p:nvSpPr>
        <p:spPr/>
        <p:txBody>
          <a:bodyPr/>
          <a:lstStyle>
            <a:lvl1pPr>
              <a:defRPr/>
            </a:lvl1pPr>
          </a:lstStyle>
          <a:p>
            <a:pPr>
              <a:defRPr/>
            </a:pPr>
            <a:fld id="{7149EE1D-09A9-439A-8C40-7F227113B4B1}" type="slidenum">
              <a:rPr lang="en-US"/>
              <a:pPr>
                <a:defRPr/>
              </a:pPr>
              <a:t>‹#›</a:t>
            </a:fld>
            <a:endParaRPr lang="en-US"/>
          </a:p>
        </p:txBody>
      </p:sp>
    </p:spTree>
    <p:extLst>
      <p:ext uri="{BB962C8B-B14F-4D97-AF65-F5344CB8AC3E}">
        <p14:creationId xmlns:p14="http://schemas.microsoft.com/office/powerpoint/2010/main" val="2608643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AD488E-B2E6-4688-A1A9-148D92B980E7}"/>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5" name="Rounded Rectangle 10">
            <a:extLst>
              <a:ext uri="{FF2B5EF4-FFF2-40B4-BE49-F238E27FC236}">
                <a16:creationId xmlns:a16="http://schemas.microsoft.com/office/drawing/2014/main" id="{A5FA57B8-D3D5-4F0B-ADC5-CC7936E21D84}"/>
              </a:ext>
            </a:extLst>
          </p:cNvPr>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15229BA4-14C1-4F92-926D-4768E4F80824}"/>
              </a:ext>
            </a:extLst>
          </p:cNvPr>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158F9C56-5D25-4264-8DDD-2E7D10F0D699}"/>
              </a:ext>
            </a:extLst>
          </p:cNvPr>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4BAEE754-822D-4B92-94D3-60F82C1A936C}"/>
              </a:ext>
            </a:extLst>
          </p:cNvPr>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a:extLst>
              <a:ext uri="{FF2B5EF4-FFF2-40B4-BE49-F238E27FC236}">
                <a16:creationId xmlns:a16="http://schemas.microsoft.com/office/drawing/2014/main" id="{C39683B4-BFB7-4FE1-AC73-8B581DFFD974}"/>
              </a:ext>
            </a:extLst>
          </p:cNvPr>
          <p:cNvSpPr>
            <a:spLocks noGrp="1"/>
          </p:cNvSpPr>
          <p:nvPr>
            <p:ph type="dt" sz="half" idx="10"/>
          </p:nvPr>
        </p:nvSpPr>
        <p:spPr/>
        <p:txBody>
          <a:bodyPr/>
          <a:lstStyle>
            <a:lvl1pPr>
              <a:defRPr/>
            </a:lvl1pPr>
          </a:lstStyle>
          <a:p>
            <a:pPr>
              <a:defRPr/>
            </a:pPr>
            <a:fld id="{FC01F010-4E55-4492-9261-EC8298430867}" type="datetime1">
              <a:rPr lang="en-US"/>
              <a:pPr>
                <a:defRPr/>
              </a:pPr>
              <a:t>11/9/2017</a:t>
            </a:fld>
            <a:endParaRPr lang="en-US"/>
          </a:p>
        </p:txBody>
      </p:sp>
      <p:sp>
        <p:nvSpPr>
          <p:cNvPr id="10" name="Footer Placeholder 4">
            <a:extLst>
              <a:ext uri="{FF2B5EF4-FFF2-40B4-BE49-F238E27FC236}">
                <a16:creationId xmlns:a16="http://schemas.microsoft.com/office/drawing/2014/main" id="{E7C982D0-B2F5-4087-B8B2-7539DC1240E4}"/>
              </a:ext>
            </a:extLst>
          </p:cNvPr>
          <p:cNvSpPr>
            <a:spLocks noGrp="1"/>
          </p:cNvSpPr>
          <p:nvPr>
            <p:ph type="ftr" sz="quarter" idx="11"/>
          </p:nvPr>
        </p:nvSpPr>
        <p:spPr>
          <a:xfrm>
            <a:off x="800100" y="6172200"/>
            <a:ext cx="4000500" cy="457200"/>
          </a:xfrm>
        </p:spPr>
        <p:txBody>
          <a:bodyPr/>
          <a:lstStyle>
            <a:lvl1pPr>
              <a:defRPr/>
            </a:lvl1pPr>
          </a:lstStyle>
          <a:p>
            <a:pPr>
              <a:defRPr/>
            </a:pPr>
            <a:r>
              <a:rPr lang="en-US"/>
              <a:t>SFIT- IT department                     Project Title                                  </a:t>
            </a:r>
          </a:p>
        </p:txBody>
      </p:sp>
      <p:sp>
        <p:nvSpPr>
          <p:cNvPr id="11" name="Slide Number Placeholder 5">
            <a:extLst>
              <a:ext uri="{FF2B5EF4-FFF2-40B4-BE49-F238E27FC236}">
                <a16:creationId xmlns:a16="http://schemas.microsoft.com/office/drawing/2014/main" id="{B6952384-7488-4F91-90BD-F99EA897DC7E}"/>
              </a:ext>
            </a:extLst>
          </p:cNvPr>
          <p:cNvSpPr>
            <a:spLocks noGrp="1"/>
          </p:cNvSpPr>
          <p:nvPr>
            <p:ph type="sldNum" sz="quarter" idx="12"/>
          </p:nvPr>
        </p:nvSpPr>
        <p:spPr>
          <a:xfrm>
            <a:off x="146050" y="6208713"/>
            <a:ext cx="457200" cy="457200"/>
          </a:xfrm>
        </p:spPr>
        <p:txBody>
          <a:bodyPr/>
          <a:lstStyle>
            <a:lvl1pPr>
              <a:defRPr/>
            </a:lvl1pPr>
          </a:lstStyle>
          <a:p>
            <a:pPr>
              <a:defRPr/>
            </a:pPr>
            <a:fld id="{B16E5305-BDF8-41B6-B83A-0E5D3131CE6F}" type="slidenum">
              <a:rPr lang="en-US"/>
              <a:pPr>
                <a:defRPr/>
              </a:pPr>
              <a:t>‹#›</a:t>
            </a:fld>
            <a:endParaRPr lang="en-US"/>
          </a:p>
        </p:txBody>
      </p:sp>
    </p:spTree>
    <p:extLst>
      <p:ext uri="{BB962C8B-B14F-4D97-AF65-F5344CB8AC3E}">
        <p14:creationId xmlns:p14="http://schemas.microsoft.com/office/powerpoint/2010/main" val="245773970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CD04552F-1149-4429-B66F-36F4CCFFFAD9}"/>
              </a:ext>
            </a:extLst>
          </p:cNvPr>
          <p:cNvSpPr>
            <a:spLocks noGrp="1"/>
          </p:cNvSpPr>
          <p:nvPr>
            <p:ph type="dt" sz="half" idx="10"/>
          </p:nvPr>
        </p:nvSpPr>
        <p:spPr/>
        <p:txBody>
          <a:bodyPr/>
          <a:lstStyle>
            <a:lvl1pPr>
              <a:defRPr/>
            </a:lvl1pPr>
          </a:lstStyle>
          <a:p>
            <a:pPr>
              <a:defRPr/>
            </a:pPr>
            <a:fld id="{07EE6796-B093-4E6F-A004-20345CFFC3C3}" type="datetime1">
              <a:rPr lang="en-US"/>
              <a:pPr>
                <a:defRPr/>
              </a:pPr>
              <a:t>11/9/2017</a:t>
            </a:fld>
            <a:endParaRPr lang="en-US"/>
          </a:p>
        </p:txBody>
      </p:sp>
      <p:sp>
        <p:nvSpPr>
          <p:cNvPr id="6" name="Footer Placeholder 2">
            <a:extLst>
              <a:ext uri="{FF2B5EF4-FFF2-40B4-BE49-F238E27FC236}">
                <a16:creationId xmlns:a16="http://schemas.microsoft.com/office/drawing/2014/main" id="{D593DE4E-9CD6-4E33-A02F-8F2A011A4336}"/>
              </a:ext>
            </a:extLst>
          </p:cNvPr>
          <p:cNvSpPr>
            <a:spLocks noGrp="1"/>
          </p:cNvSpPr>
          <p:nvPr>
            <p:ph type="ftr" sz="quarter" idx="11"/>
          </p:nvPr>
        </p:nvSpPr>
        <p:spPr/>
        <p:txBody>
          <a:bodyPr/>
          <a:lstStyle>
            <a:lvl1pPr>
              <a:defRPr/>
            </a:lvl1pPr>
          </a:lstStyle>
          <a:p>
            <a:pPr>
              <a:defRPr/>
            </a:pPr>
            <a:r>
              <a:rPr lang="en-US"/>
              <a:t>SFIT- IT department                     Project Title                                  </a:t>
            </a:r>
          </a:p>
        </p:txBody>
      </p:sp>
      <p:sp>
        <p:nvSpPr>
          <p:cNvPr id="7" name="Slide Number Placeholder 22">
            <a:extLst>
              <a:ext uri="{FF2B5EF4-FFF2-40B4-BE49-F238E27FC236}">
                <a16:creationId xmlns:a16="http://schemas.microsoft.com/office/drawing/2014/main" id="{D2B8E39C-C020-4D87-80E8-23406F4AA94F}"/>
              </a:ext>
            </a:extLst>
          </p:cNvPr>
          <p:cNvSpPr>
            <a:spLocks noGrp="1"/>
          </p:cNvSpPr>
          <p:nvPr>
            <p:ph type="sldNum" sz="quarter" idx="12"/>
          </p:nvPr>
        </p:nvSpPr>
        <p:spPr/>
        <p:txBody>
          <a:bodyPr/>
          <a:lstStyle>
            <a:lvl1pPr>
              <a:defRPr/>
            </a:lvl1pPr>
          </a:lstStyle>
          <a:p>
            <a:pPr>
              <a:defRPr/>
            </a:pPr>
            <a:fld id="{06529905-7195-4303-9939-91DBE53A8652}" type="slidenum">
              <a:rPr lang="en-US"/>
              <a:pPr>
                <a:defRPr/>
              </a:pPr>
              <a:t>‹#›</a:t>
            </a:fld>
            <a:endParaRPr lang="en-US"/>
          </a:p>
        </p:txBody>
      </p:sp>
    </p:spTree>
    <p:extLst>
      <p:ext uri="{BB962C8B-B14F-4D97-AF65-F5344CB8AC3E}">
        <p14:creationId xmlns:p14="http://schemas.microsoft.com/office/powerpoint/2010/main" val="2406021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a:extLst>
              <a:ext uri="{FF2B5EF4-FFF2-40B4-BE49-F238E27FC236}">
                <a16:creationId xmlns:a16="http://schemas.microsoft.com/office/drawing/2014/main" id="{CABA7ACB-B70E-46EF-A750-B3DCBCB412F4}"/>
              </a:ext>
            </a:extLst>
          </p:cNvPr>
          <p:cNvSpPr>
            <a:spLocks noGrp="1"/>
          </p:cNvSpPr>
          <p:nvPr>
            <p:ph type="dt" sz="half" idx="10"/>
          </p:nvPr>
        </p:nvSpPr>
        <p:spPr/>
        <p:txBody>
          <a:bodyPr/>
          <a:lstStyle>
            <a:lvl1pPr>
              <a:defRPr/>
            </a:lvl1pPr>
          </a:lstStyle>
          <a:p>
            <a:pPr>
              <a:defRPr/>
            </a:pPr>
            <a:fld id="{6CD0AB8C-6CBF-4961-9088-4CA41B9F5969}" type="datetime1">
              <a:rPr lang="en-US"/>
              <a:pPr>
                <a:defRPr/>
              </a:pPr>
              <a:t>11/9/2017</a:t>
            </a:fld>
            <a:endParaRPr lang="en-US"/>
          </a:p>
        </p:txBody>
      </p:sp>
      <p:sp>
        <p:nvSpPr>
          <p:cNvPr id="8" name="Footer Placeholder 2">
            <a:extLst>
              <a:ext uri="{FF2B5EF4-FFF2-40B4-BE49-F238E27FC236}">
                <a16:creationId xmlns:a16="http://schemas.microsoft.com/office/drawing/2014/main" id="{CDEFF6A7-4DC0-4A0F-8380-C586F7F6D2CA}"/>
              </a:ext>
            </a:extLst>
          </p:cNvPr>
          <p:cNvSpPr>
            <a:spLocks noGrp="1"/>
          </p:cNvSpPr>
          <p:nvPr>
            <p:ph type="ftr" sz="quarter" idx="11"/>
          </p:nvPr>
        </p:nvSpPr>
        <p:spPr/>
        <p:txBody>
          <a:bodyPr/>
          <a:lstStyle>
            <a:lvl1pPr>
              <a:defRPr/>
            </a:lvl1pPr>
          </a:lstStyle>
          <a:p>
            <a:pPr>
              <a:defRPr/>
            </a:pPr>
            <a:r>
              <a:rPr lang="en-US"/>
              <a:t>SFIT- IT department                     Project Title                                  </a:t>
            </a:r>
          </a:p>
        </p:txBody>
      </p:sp>
      <p:sp>
        <p:nvSpPr>
          <p:cNvPr id="9" name="Slide Number Placeholder 22">
            <a:extLst>
              <a:ext uri="{FF2B5EF4-FFF2-40B4-BE49-F238E27FC236}">
                <a16:creationId xmlns:a16="http://schemas.microsoft.com/office/drawing/2014/main" id="{6019A951-442A-480F-9479-F7FA047568CE}"/>
              </a:ext>
            </a:extLst>
          </p:cNvPr>
          <p:cNvSpPr>
            <a:spLocks noGrp="1"/>
          </p:cNvSpPr>
          <p:nvPr>
            <p:ph type="sldNum" sz="quarter" idx="12"/>
          </p:nvPr>
        </p:nvSpPr>
        <p:spPr/>
        <p:txBody>
          <a:bodyPr/>
          <a:lstStyle>
            <a:lvl1pPr>
              <a:defRPr/>
            </a:lvl1pPr>
          </a:lstStyle>
          <a:p>
            <a:pPr>
              <a:defRPr/>
            </a:pPr>
            <a:fld id="{18447BDD-C70A-4F43-8767-202E2DA5516B}" type="slidenum">
              <a:rPr lang="en-US"/>
              <a:pPr>
                <a:defRPr/>
              </a:pPr>
              <a:t>‹#›</a:t>
            </a:fld>
            <a:endParaRPr lang="en-US"/>
          </a:p>
        </p:txBody>
      </p:sp>
    </p:spTree>
    <p:extLst>
      <p:ext uri="{BB962C8B-B14F-4D97-AF65-F5344CB8AC3E}">
        <p14:creationId xmlns:p14="http://schemas.microsoft.com/office/powerpoint/2010/main" val="932037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1072E43E-467E-465E-B125-E689D84FFBF4}"/>
              </a:ext>
            </a:extLst>
          </p:cNvPr>
          <p:cNvSpPr>
            <a:spLocks noGrp="1"/>
          </p:cNvSpPr>
          <p:nvPr>
            <p:ph type="dt" sz="half" idx="10"/>
          </p:nvPr>
        </p:nvSpPr>
        <p:spPr/>
        <p:txBody>
          <a:bodyPr/>
          <a:lstStyle>
            <a:lvl1pPr>
              <a:defRPr/>
            </a:lvl1pPr>
          </a:lstStyle>
          <a:p>
            <a:pPr>
              <a:defRPr/>
            </a:pPr>
            <a:fld id="{7439CF37-1A22-4FE7-88AA-4BBB0E104C83}" type="datetime1">
              <a:rPr lang="en-US"/>
              <a:pPr>
                <a:defRPr/>
              </a:pPr>
              <a:t>11/9/2017</a:t>
            </a:fld>
            <a:endParaRPr lang="en-US"/>
          </a:p>
        </p:txBody>
      </p:sp>
      <p:sp>
        <p:nvSpPr>
          <p:cNvPr id="4" name="Footer Placeholder 2">
            <a:extLst>
              <a:ext uri="{FF2B5EF4-FFF2-40B4-BE49-F238E27FC236}">
                <a16:creationId xmlns:a16="http://schemas.microsoft.com/office/drawing/2014/main" id="{0546ED69-2164-4D00-907F-6E3DD7CDA505}"/>
              </a:ext>
            </a:extLst>
          </p:cNvPr>
          <p:cNvSpPr>
            <a:spLocks noGrp="1"/>
          </p:cNvSpPr>
          <p:nvPr>
            <p:ph type="ftr" sz="quarter" idx="11"/>
          </p:nvPr>
        </p:nvSpPr>
        <p:spPr/>
        <p:txBody>
          <a:bodyPr/>
          <a:lstStyle>
            <a:lvl1pPr>
              <a:defRPr/>
            </a:lvl1pPr>
          </a:lstStyle>
          <a:p>
            <a:pPr>
              <a:defRPr/>
            </a:pPr>
            <a:r>
              <a:rPr lang="en-US"/>
              <a:t>SFIT- IT department                     Project Title                                  </a:t>
            </a:r>
          </a:p>
        </p:txBody>
      </p:sp>
      <p:sp>
        <p:nvSpPr>
          <p:cNvPr id="5" name="Slide Number Placeholder 22">
            <a:extLst>
              <a:ext uri="{FF2B5EF4-FFF2-40B4-BE49-F238E27FC236}">
                <a16:creationId xmlns:a16="http://schemas.microsoft.com/office/drawing/2014/main" id="{1D2C12DF-71C3-4BDC-AD13-6E909DEF70DF}"/>
              </a:ext>
            </a:extLst>
          </p:cNvPr>
          <p:cNvSpPr>
            <a:spLocks noGrp="1"/>
          </p:cNvSpPr>
          <p:nvPr>
            <p:ph type="sldNum" sz="quarter" idx="12"/>
          </p:nvPr>
        </p:nvSpPr>
        <p:spPr/>
        <p:txBody>
          <a:bodyPr/>
          <a:lstStyle>
            <a:lvl1pPr>
              <a:defRPr/>
            </a:lvl1pPr>
          </a:lstStyle>
          <a:p>
            <a:pPr>
              <a:defRPr/>
            </a:pPr>
            <a:fld id="{1F132C02-E793-41E8-A803-51A7E90E3C74}" type="slidenum">
              <a:rPr lang="en-US"/>
              <a:pPr>
                <a:defRPr/>
              </a:pPr>
              <a:t>‹#›</a:t>
            </a:fld>
            <a:endParaRPr lang="en-US"/>
          </a:p>
        </p:txBody>
      </p:sp>
    </p:spTree>
    <p:extLst>
      <p:ext uri="{BB962C8B-B14F-4D97-AF65-F5344CB8AC3E}">
        <p14:creationId xmlns:p14="http://schemas.microsoft.com/office/powerpoint/2010/main" val="97594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84C23EAE-EC68-493B-8165-0D2595759FF6}"/>
              </a:ext>
            </a:extLst>
          </p:cNvPr>
          <p:cNvSpPr>
            <a:spLocks noGrp="1"/>
          </p:cNvSpPr>
          <p:nvPr>
            <p:ph type="dt" sz="half" idx="10"/>
          </p:nvPr>
        </p:nvSpPr>
        <p:spPr/>
        <p:txBody>
          <a:bodyPr/>
          <a:lstStyle>
            <a:lvl1pPr>
              <a:defRPr/>
            </a:lvl1pPr>
          </a:lstStyle>
          <a:p>
            <a:pPr>
              <a:defRPr/>
            </a:pPr>
            <a:fld id="{0686B53B-207F-44F2-8256-209CE3248D88}" type="datetime1">
              <a:rPr lang="en-US"/>
              <a:pPr>
                <a:defRPr/>
              </a:pPr>
              <a:t>11/9/2017</a:t>
            </a:fld>
            <a:endParaRPr lang="en-US"/>
          </a:p>
        </p:txBody>
      </p:sp>
      <p:sp>
        <p:nvSpPr>
          <p:cNvPr id="3" name="Footer Placeholder 2">
            <a:extLst>
              <a:ext uri="{FF2B5EF4-FFF2-40B4-BE49-F238E27FC236}">
                <a16:creationId xmlns:a16="http://schemas.microsoft.com/office/drawing/2014/main" id="{D708A84B-2A00-428B-B1A2-C8788145EA1F}"/>
              </a:ext>
            </a:extLst>
          </p:cNvPr>
          <p:cNvSpPr>
            <a:spLocks noGrp="1"/>
          </p:cNvSpPr>
          <p:nvPr>
            <p:ph type="ftr" sz="quarter" idx="11"/>
          </p:nvPr>
        </p:nvSpPr>
        <p:spPr/>
        <p:txBody>
          <a:bodyPr/>
          <a:lstStyle>
            <a:lvl1pPr>
              <a:defRPr/>
            </a:lvl1pPr>
          </a:lstStyle>
          <a:p>
            <a:pPr>
              <a:defRPr/>
            </a:pPr>
            <a:r>
              <a:rPr lang="en-US"/>
              <a:t>SFIT- IT department                     Project Title                                  </a:t>
            </a:r>
          </a:p>
        </p:txBody>
      </p:sp>
      <p:sp>
        <p:nvSpPr>
          <p:cNvPr id="4" name="Slide Number Placeholder 22">
            <a:extLst>
              <a:ext uri="{FF2B5EF4-FFF2-40B4-BE49-F238E27FC236}">
                <a16:creationId xmlns:a16="http://schemas.microsoft.com/office/drawing/2014/main" id="{9356D122-4721-47AC-9E94-02349F05059D}"/>
              </a:ext>
            </a:extLst>
          </p:cNvPr>
          <p:cNvSpPr>
            <a:spLocks noGrp="1"/>
          </p:cNvSpPr>
          <p:nvPr>
            <p:ph type="sldNum" sz="quarter" idx="12"/>
          </p:nvPr>
        </p:nvSpPr>
        <p:spPr/>
        <p:txBody>
          <a:bodyPr/>
          <a:lstStyle>
            <a:lvl1pPr>
              <a:defRPr/>
            </a:lvl1pPr>
          </a:lstStyle>
          <a:p>
            <a:pPr>
              <a:defRPr/>
            </a:pPr>
            <a:fld id="{D919F36F-33E2-43B2-82EC-5E96BA55CBE5}" type="slidenum">
              <a:rPr lang="en-US"/>
              <a:pPr>
                <a:defRPr/>
              </a:pPr>
              <a:t>‹#›</a:t>
            </a:fld>
            <a:endParaRPr lang="en-US"/>
          </a:p>
        </p:txBody>
      </p:sp>
    </p:spTree>
    <p:extLst>
      <p:ext uri="{BB962C8B-B14F-4D97-AF65-F5344CB8AC3E}">
        <p14:creationId xmlns:p14="http://schemas.microsoft.com/office/powerpoint/2010/main" val="3364288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9B41B-73FA-4FB0-9975-B869D8E193E2}"/>
              </a:ext>
            </a:extLst>
          </p:cNvPr>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6" name="Rounded Rectangle 10">
            <a:extLst>
              <a:ext uri="{FF2B5EF4-FFF2-40B4-BE49-F238E27FC236}">
                <a16:creationId xmlns:a16="http://schemas.microsoft.com/office/drawing/2014/main" id="{F8F6665F-6E13-432A-A75C-DFA8FD8F4255}"/>
              </a:ext>
            </a:extLst>
          </p:cNvPr>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a:extLst>
              <a:ext uri="{FF2B5EF4-FFF2-40B4-BE49-F238E27FC236}">
                <a16:creationId xmlns:a16="http://schemas.microsoft.com/office/drawing/2014/main" id="{AB6B9887-F91C-459E-BDFE-5C3B6E0C6B4F}"/>
              </a:ext>
            </a:extLst>
          </p:cNvPr>
          <p:cNvSpPr>
            <a:spLocks noGrp="1"/>
          </p:cNvSpPr>
          <p:nvPr>
            <p:ph type="dt" sz="half" idx="10"/>
          </p:nvPr>
        </p:nvSpPr>
        <p:spPr/>
        <p:txBody>
          <a:bodyPr/>
          <a:lstStyle>
            <a:lvl1pPr>
              <a:defRPr/>
            </a:lvl1pPr>
          </a:lstStyle>
          <a:p>
            <a:pPr>
              <a:defRPr/>
            </a:pPr>
            <a:fld id="{7BB45EE7-3F7C-4DF7-B97A-340F432EA389}" type="datetime1">
              <a:rPr lang="en-US"/>
              <a:pPr>
                <a:defRPr/>
              </a:pPr>
              <a:t>11/9/2017</a:t>
            </a:fld>
            <a:endParaRPr lang="en-US"/>
          </a:p>
        </p:txBody>
      </p:sp>
      <p:sp>
        <p:nvSpPr>
          <p:cNvPr id="8" name="Footer Placeholder 5">
            <a:extLst>
              <a:ext uri="{FF2B5EF4-FFF2-40B4-BE49-F238E27FC236}">
                <a16:creationId xmlns:a16="http://schemas.microsoft.com/office/drawing/2014/main" id="{6F97EBF5-0A9D-4A5F-9EDA-5AE2C1C72E63}"/>
              </a:ext>
            </a:extLst>
          </p:cNvPr>
          <p:cNvSpPr>
            <a:spLocks noGrp="1"/>
          </p:cNvSpPr>
          <p:nvPr>
            <p:ph type="ftr" sz="quarter" idx="11"/>
          </p:nvPr>
        </p:nvSpPr>
        <p:spPr/>
        <p:txBody>
          <a:bodyPr/>
          <a:lstStyle>
            <a:lvl1pPr>
              <a:defRPr/>
            </a:lvl1pPr>
          </a:lstStyle>
          <a:p>
            <a:pPr>
              <a:defRPr/>
            </a:pPr>
            <a:r>
              <a:rPr lang="en-US"/>
              <a:t>SFIT- IT department                     Project Title                                  </a:t>
            </a:r>
          </a:p>
        </p:txBody>
      </p:sp>
      <p:sp>
        <p:nvSpPr>
          <p:cNvPr id="9" name="Slide Number Placeholder 6">
            <a:extLst>
              <a:ext uri="{FF2B5EF4-FFF2-40B4-BE49-F238E27FC236}">
                <a16:creationId xmlns:a16="http://schemas.microsoft.com/office/drawing/2014/main" id="{1AEE576B-88A7-4FA9-B4AE-EC16C3FA975D}"/>
              </a:ext>
            </a:extLst>
          </p:cNvPr>
          <p:cNvSpPr>
            <a:spLocks noGrp="1"/>
          </p:cNvSpPr>
          <p:nvPr>
            <p:ph type="sldNum" sz="quarter" idx="12"/>
          </p:nvPr>
        </p:nvSpPr>
        <p:spPr/>
        <p:txBody>
          <a:bodyPr/>
          <a:lstStyle>
            <a:lvl1pPr>
              <a:defRPr/>
            </a:lvl1pPr>
          </a:lstStyle>
          <a:p>
            <a:pPr>
              <a:defRPr/>
            </a:pPr>
            <a:fld id="{DB72CFF7-55C5-406D-8ADF-A7EC401B633D}" type="slidenum">
              <a:rPr lang="en-US"/>
              <a:pPr>
                <a:defRPr/>
              </a:pPr>
              <a:t>‹#›</a:t>
            </a:fld>
            <a:endParaRPr lang="en-US"/>
          </a:p>
        </p:txBody>
      </p:sp>
    </p:spTree>
    <p:extLst>
      <p:ext uri="{BB962C8B-B14F-4D97-AF65-F5344CB8AC3E}">
        <p14:creationId xmlns:p14="http://schemas.microsoft.com/office/powerpoint/2010/main" val="3590745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B0E110C-5158-491F-8229-F0AFD7213AB8}"/>
              </a:ext>
            </a:extLst>
          </p:cNvPr>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9C0DE1FC-A8C3-4136-9416-9AD8D7157E49}"/>
              </a:ext>
            </a:extLst>
          </p:cNvPr>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BE0BF727-6C11-441C-A489-DBBA4B082376}"/>
              </a:ext>
            </a:extLst>
          </p:cNvPr>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a:extLst>
              <a:ext uri="{FF2B5EF4-FFF2-40B4-BE49-F238E27FC236}">
                <a16:creationId xmlns:a16="http://schemas.microsoft.com/office/drawing/2014/main" id="{919DECC8-9B03-4884-86AD-127096998265}"/>
              </a:ext>
            </a:extLst>
          </p:cNvPr>
          <p:cNvSpPr>
            <a:spLocks noGrp="1"/>
          </p:cNvSpPr>
          <p:nvPr>
            <p:ph type="dt" sz="half" idx="10"/>
          </p:nvPr>
        </p:nvSpPr>
        <p:spPr/>
        <p:txBody>
          <a:bodyPr/>
          <a:lstStyle>
            <a:lvl1pPr>
              <a:defRPr/>
            </a:lvl1pPr>
          </a:lstStyle>
          <a:p>
            <a:pPr>
              <a:defRPr/>
            </a:pPr>
            <a:fld id="{C5D7B3B2-5068-4F81-B8F3-18EEDF6858E9}" type="datetime1">
              <a:rPr lang="en-US"/>
              <a:pPr>
                <a:defRPr/>
              </a:pPr>
              <a:t>11/9/2017</a:t>
            </a:fld>
            <a:endParaRPr lang="en-US"/>
          </a:p>
        </p:txBody>
      </p:sp>
      <p:sp>
        <p:nvSpPr>
          <p:cNvPr id="9" name="Footer Placeholder 5">
            <a:extLst>
              <a:ext uri="{FF2B5EF4-FFF2-40B4-BE49-F238E27FC236}">
                <a16:creationId xmlns:a16="http://schemas.microsoft.com/office/drawing/2014/main" id="{5A68866F-DC89-45E4-8FEA-836008FD3667}"/>
              </a:ext>
            </a:extLst>
          </p:cNvPr>
          <p:cNvSpPr>
            <a:spLocks noGrp="1"/>
          </p:cNvSpPr>
          <p:nvPr>
            <p:ph type="ftr" sz="quarter" idx="11"/>
          </p:nvPr>
        </p:nvSpPr>
        <p:spPr>
          <a:xfrm>
            <a:off x="914400" y="6172200"/>
            <a:ext cx="3886200" cy="457200"/>
          </a:xfrm>
        </p:spPr>
        <p:txBody>
          <a:bodyPr/>
          <a:lstStyle>
            <a:lvl1pPr>
              <a:defRPr/>
            </a:lvl1pPr>
          </a:lstStyle>
          <a:p>
            <a:pPr>
              <a:defRPr/>
            </a:pPr>
            <a:r>
              <a:rPr lang="en-US"/>
              <a:t>SFIT- IT department                     Project Title                                  </a:t>
            </a:r>
          </a:p>
        </p:txBody>
      </p:sp>
      <p:sp>
        <p:nvSpPr>
          <p:cNvPr id="10" name="Slide Number Placeholder 6">
            <a:extLst>
              <a:ext uri="{FF2B5EF4-FFF2-40B4-BE49-F238E27FC236}">
                <a16:creationId xmlns:a16="http://schemas.microsoft.com/office/drawing/2014/main" id="{08C86277-AB89-43CD-AD8B-F9A37E3CB2B4}"/>
              </a:ext>
            </a:extLst>
          </p:cNvPr>
          <p:cNvSpPr>
            <a:spLocks noGrp="1"/>
          </p:cNvSpPr>
          <p:nvPr>
            <p:ph type="sldNum" sz="quarter" idx="12"/>
          </p:nvPr>
        </p:nvSpPr>
        <p:spPr>
          <a:xfrm>
            <a:off x="146050" y="6208713"/>
            <a:ext cx="457200" cy="457200"/>
          </a:xfrm>
        </p:spPr>
        <p:txBody>
          <a:bodyPr/>
          <a:lstStyle>
            <a:lvl1pPr>
              <a:defRPr/>
            </a:lvl1pPr>
          </a:lstStyle>
          <a:p>
            <a:pPr>
              <a:defRPr/>
            </a:pPr>
            <a:fld id="{FE677A28-9EA3-49BC-A5B6-C40F5B4FCE94}" type="slidenum">
              <a:rPr lang="en-US"/>
              <a:pPr>
                <a:defRPr/>
              </a:pPr>
              <a:t>‹#›</a:t>
            </a:fld>
            <a:endParaRPr lang="en-US"/>
          </a:p>
        </p:txBody>
      </p:sp>
    </p:spTree>
    <p:extLst>
      <p:ext uri="{BB962C8B-B14F-4D97-AF65-F5344CB8AC3E}">
        <p14:creationId xmlns:p14="http://schemas.microsoft.com/office/powerpoint/2010/main" val="2822977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B67316-4DEA-4A09-8F0B-2ACF2831EFFD}"/>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8" name="Rounded Rectangle 7">
            <a:extLst>
              <a:ext uri="{FF2B5EF4-FFF2-40B4-BE49-F238E27FC236}">
                <a16:creationId xmlns:a16="http://schemas.microsoft.com/office/drawing/2014/main" id="{D10D61AC-FE4C-45D7-B8F9-FC0095C69C0F}"/>
              </a:ext>
            </a:extLst>
          </p:cNvPr>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28" name="Title Placeholder 21">
            <a:extLst>
              <a:ext uri="{FF2B5EF4-FFF2-40B4-BE49-F238E27FC236}">
                <a16:creationId xmlns:a16="http://schemas.microsoft.com/office/drawing/2014/main" id="{3EBCF281-AB1E-4DD0-B48D-8044C8B2D295}"/>
              </a:ext>
            </a:extLst>
          </p:cNvPr>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a:extLst>
              <a:ext uri="{FF2B5EF4-FFF2-40B4-BE49-F238E27FC236}">
                <a16:creationId xmlns:a16="http://schemas.microsoft.com/office/drawing/2014/main" id="{95BECAD8-90BA-4E65-88EC-6E32FA94F7DC}"/>
              </a:ext>
            </a:extLst>
          </p:cNvPr>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1FD815ED-BE18-414E-8657-5F4464AC76DB}"/>
              </a:ext>
            </a:extLst>
          </p:cNvPr>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fld id="{7A5ECED2-B152-4C45-AA14-E46CB9AFF2CD}" type="datetime1">
              <a:rPr lang="en-US"/>
              <a:pPr>
                <a:defRPr/>
              </a:pPr>
              <a:t>11/9/2017</a:t>
            </a:fld>
            <a:endParaRPr lang="en-US"/>
          </a:p>
        </p:txBody>
      </p:sp>
      <p:sp>
        <p:nvSpPr>
          <p:cNvPr id="3" name="Footer Placeholder 2">
            <a:extLst>
              <a:ext uri="{FF2B5EF4-FFF2-40B4-BE49-F238E27FC236}">
                <a16:creationId xmlns:a16="http://schemas.microsoft.com/office/drawing/2014/main" id="{F762F491-9789-4431-95EE-EFF596543E4A}"/>
              </a:ext>
            </a:extLst>
          </p:cNvPr>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cs typeface="+mn-cs"/>
              </a:defRPr>
            </a:lvl1pPr>
          </a:lstStyle>
          <a:p>
            <a:pPr>
              <a:defRPr/>
            </a:pPr>
            <a:r>
              <a:rPr lang="en-US"/>
              <a:t>SFIT- IT department                     Project Title                                  </a:t>
            </a:r>
          </a:p>
        </p:txBody>
      </p:sp>
      <p:sp>
        <p:nvSpPr>
          <p:cNvPr id="23" name="Slide Number Placeholder 22">
            <a:extLst>
              <a:ext uri="{FF2B5EF4-FFF2-40B4-BE49-F238E27FC236}">
                <a16:creationId xmlns:a16="http://schemas.microsoft.com/office/drawing/2014/main" id="{04C17FC9-E56B-49A9-AAD6-8A6FAF0F6B6B}"/>
              </a:ext>
            </a:extLst>
          </p:cNvPr>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panose="020B0503020102020204" pitchFamily="34" charset="0"/>
              </a:defRPr>
            </a:lvl1pPr>
          </a:lstStyle>
          <a:p>
            <a:pPr>
              <a:defRPr/>
            </a:pPr>
            <a:fld id="{847D6B98-3788-4188-BB56-339380302BE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86" r:id="rId1"/>
    <p:sldLayoutId id="2147483979" r:id="rId2"/>
    <p:sldLayoutId id="2147483987" r:id="rId3"/>
    <p:sldLayoutId id="2147483980" r:id="rId4"/>
    <p:sldLayoutId id="2147483981" r:id="rId5"/>
    <p:sldLayoutId id="2147483982" r:id="rId6"/>
    <p:sldLayoutId id="2147483983" r:id="rId7"/>
    <p:sldLayoutId id="2147483988" r:id="rId8"/>
    <p:sldLayoutId id="2147483989" r:id="rId9"/>
    <p:sldLayoutId id="2147483984" r:id="rId10"/>
    <p:sldLayoutId id="2147483985" r:id="rId11"/>
  </p:sldLayoutIdLst>
  <p:hf hd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B2C1D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9BBB59"/>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9BBB5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ubtitle 2">
            <a:extLst>
              <a:ext uri="{FF2B5EF4-FFF2-40B4-BE49-F238E27FC236}">
                <a16:creationId xmlns:a16="http://schemas.microsoft.com/office/drawing/2014/main" id="{76A4BEBA-EB9E-439A-B575-C1EE19105214}"/>
              </a:ext>
            </a:extLst>
          </p:cNvPr>
          <p:cNvSpPr>
            <a:spLocks noGrp="1"/>
          </p:cNvSpPr>
          <p:nvPr>
            <p:ph type="subTitle" idx="1"/>
          </p:nvPr>
        </p:nvSpPr>
        <p:spPr>
          <a:xfrm>
            <a:off x="1371600" y="3200400"/>
            <a:ext cx="6369050" cy="3468688"/>
          </a:xfrm>
        </p:spPr>
        <p:txBody>
          <a:bodyPr/>
          <a:lstStyle/>
          <a:p>
            <a:pPr eaLnBrk="1" hangingPunct="1"/>
            <a:r>
              <a:rPr lang="en-US" altLang="en-US"/>
              <a:t>Rudolph Almeida	05</a:t>
            </a:r>
          </a:p>
          <a:p>
            <a:pPr eaLnBrk="1" hangingPunct="1"/>
            <a:r>
              <a:rPr lang="en-US" altLang="en-US"/>
              <a:t>Niral Almeida		04</a:t>
            </a:r>
          </a:p>
          <a:p>
            <a:pPr eaLnBrk="1" hangingPunct="1"/>
            <a:r>
              <a:rPr lang="en-US" altLang="en-US"/>
              <a:t>Melissa D’Cunha	20</a:t>
            </a:r>
          </a:p>
          <a:p>
            <a:pPr eaLnBrk="1" hangingPunct="1"/>
            <a:r>
              <a:rPr lang="en-US" altLang="en-US"/>
              <a:t>Date of Presentation: 10</a:t>
            </a:r>
            <a:r>
              <a:rPr lang="en-US" altLang="en-US" baseline="30000"/>
              <a:t>th</a:t>
            </a:r>
            <a:r>
              <a:rPr lang="en-US" altLang="en-US"/>
              <a:t> November, 2017</a:t>
            </a:r>
          </a:p>
          <a:p>
            <a:pPr eaLnBrk="1" hangingPunct="1"/>
            <a:r>
              <a:rPr lang="en-US" altLang="en-US"/>
              <a:t>Under the guidance of: Miss. Vincy Joseph</a:t>
            </a:r>
          </a:p>
          <a:p>
            <a:pPr eaLnBrk="1" hangingPunct="1"/>
            <a:r>
              <a:rPr lang="en-US" altLang="en-US" i="1"/>
              <a:t>Department of Computer Engineering</a:t>
            </a:r>
            <a:r>
              <a:rPr lang="en-US" altLang="en-US"/>
              <a:t>, </a:t>
            </a:r>
          </a:p>
          <a:p>
            <a:pPr eaLnBrk="1" hangingPunct="1"/>
            <a:r>
              <a:rPr lang="en-US" altLang="en-US"/>
              <a:t>St. Francis Institute of Technology</a:t>
            </a:r>
          </a:p>
          <a:p>
            <a:pPr eaLnBrk="1" hangingPunct="1"/>
            <a:endParaRPr lang="en-US" altLang="en-US"/>
          </a:p>
        </p:txBody>
      </p:sp>
      <p:sp>
        <p:nvSpPr>
          <p:cNvPr id="7171" name="Title 1">
            <a:extLst>
              <a:ext uri="{FF2B5EF4-FFF2-40B4-BE49-F238E27FC236}">
                <a16:creationId xmlns:a16="http://schemas.microsoft.com/office/drawing/2014/main" id="{6DE5B5F6-5837-4320-BC18-E8A6B2B1FF6B}"/>
              </a:ext>
            </a:extLst>
          </p:cNvPr>
          <p:cNvSpPr>
            <a:spLocks noGrp="1"/>
          </p:cNvSpPr>
          <p:nvPr>
            <p:ph type="ctrTitle"/>
          </p:nvPr>
        </p:nvSpPr>
        <p:spPr>
          <a:xfrm>
            <a:off x="762000" y="1600200"/>
            <a:ext cx="7772400" cy="1165225"/>
          </a:xfrm>
        </p:spPr>
        <p:txBody>
          <a:bodyPr/>
          <a:lstStyle/>
          <a:p>
            <a:pPr eaLnBrk="1" hangingPunct="1"/>
            <a:r>
              <a:rPr altLang="en-US"/>
              <a:t>DIABETIC RETINOPATHY DETECTION</a:t>
            </a:r>
          </a:p>
        </p:txBody>
      </p:sp>
      <p:pic>
        <p:nvPicPr>
          <p:cNvPr id="7172" name="Picture 6">
            <a:extLst>
              <a:ext uri="{FF2B5EF4-FFF2-40B4-BE49-F238E27FC236}">
                <a16:creationId xmlns:a16="http://schemas.microsoft.com/office/drawing/2014/main" id="{0C7049AF-195C-4317-93F4-235297BC73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5638800"/>
            <a:ext cx="522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9B1F080B-8DD1-4E7A-9159-427E3038AD1E}"/>
              </a:ext>
            </a:extLst>
          </p:cNvPr>
          <p:cNvSpPr>
            <a:spLocks noGrp="1"/>
          </p:cNvSpPr>
          <p:nvPr>
            <p:ph type="title"/>
          </p:nvPr>
        </p:nvSpPr>
        <p:spPr/>
        <p:txBody>
          <a:bodyPr/>
          <a:lstStyle/>
          <a:p>
            <a:r>
              <a:rPr lang="en-US" altLang="en-US"/>
              <a:t>IMAGE PROCESSING - REFLECTION</a:t>
            </a:r>
          </a:p>
        </p:txBody>
      </p:sp>
      <p:sp>
        <p:nvSpPr>
          <p:cNvPr id="18435" name="Content Placeholder 2">
            <a:extLst>
              <a:ext uri="{FF2B5EF4-FFF2-40B4-BE49-F238E27FC236}">
                <a16:creationId xmlns:a16="http://schemas.microsoft.com/office/drawing/2014/main" id="{E6886EAF-1CC2-4AF6-9EF8-F8F2756219B3}"/>
              </a:ext>
            </a:extLst>
          </p:cNvPr>
          <p:cNvSpPr>
            <a:spLocks noGrp="1"/>
          </p:cNvSpPr>
          <p:nvPr>
            <p:ph sz="quarter" idx="1"/>
          </p:nvPr>
        </p:nvSpPr>
        <p:spPr>
          <a:xfrm>
            <a:off x="914400" y="1447800"/>
            <a:ext cx="7772400" cy="1909763"/>
          </a:xfrm>
        </p:spPr>
        <p:txBody>
          <a:bodyPr/>
          <a:lstStyle/>
          <a:p>
            <a:r>
              <a:rPr lang="en-US" altLang="en-US"/>
              <a:t>In our dataset some images are shown as one would see the retina anatomically or through a microscope condensing lens</a:t>
            </a:r>
          </a:p>
          <a:p>
            <a:r>
              <a:rPr lang="en-US" altLang="en-US"/>
              <a:t>Such images are characterized by a notch at the top right, rather than bottom right, and will be reflected about the x-axis to get them in proper position</a:t>
            </a:r>
          </a:p>
        </p:txBody>
      </p:sp>
      <p:sp>
        <p:nvSpPr>
          <p:cNvPr id="4" name="Footer Placeholder 3">
            <a:extLst>
              <a:ext uri="{FF2B5EF4-FFF2-40B4-BE49-F238E27FC236}">
                <a16:creationId xmlns:a16="http://schemas.microsoft.com/office/drawing/2014/main" id="{F8ED4284-3CDD-46B6-8888-B1AEB161317A}"/>
              </a:ext>
            </a:extLst>
          </p:cNvPr>
          <p:cNvSpPr>
            <a:spLocks noGrp="1"/>
          </p:cNvSpPr>
          <p:nvPr>
            <p:ph type="ftr" sz="quarter" idx="11"/>
          </p:nvPr>
        </p:nvSpPr>
        <p:spPr>
          <a:xfrm>
            <a:off x="2819400" y="6210300"/>
            <a:ext cx="3962400" cy="457200"/>
          </a:xfrm>
        </p:spPr>
        <p:txBody>
          <a:bodyPr/>
          <a:lstStyle/>
          <a:p>
            <a:pPr algn="ctr">
              <a:defRPr/>
            </a:pPr>
            <a:r>
              <a:rPr lang="en-US" dirty="0"/>
              <a:t>Diabetic Retinopathy Detection</a:t>
            </a:r>
          </a:p>
        </p:txBody>
      </p:sp>
      <p:sp>
        <p:nvSpPr>
          <p:cNvPr id="18437" name="Slide Number Placeholder 4">
            <a:extLst>
              <a:ext uri="{FF2B5EF4-FFF2-40B4-BE49-F238E27FC236}">
                <a16:creationId xmlns:a16="http://schemas.microsoft.com/office/drawing/2014/main" id="{F128C66B-A31E-4015-BF9D-A931FBF701AD}"/>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DEAFDC5-8A39-4924-948C-D1BD1BF2A49F}" type="slidenum">
              <a:rPr lang="en-US" altLang="en-US" smtClean="0">
                <a:solidFill>
                  <a:srgbClr val="FFFFFF"/>
                </a:solidFill>
                <a:latin typeface="Franklin Gothic Book" panose="020B0503020102020204" pitchFamily="34" charset="0"/>
              </a:rPr>
              <a:pPr/>
              <a:t>10</a:t>
            </a:fld>
            <a:endParaRPr lang="en-US" altLang="en-US">
              <a:solidFill>
                <a:srgbClr val="FFFFFF"/>
              </a:solidFill>
              <a:latin typeface="Franklin Gothic Book" panose="020B0503020102020204" pitchFamily="34" charset="0"/>
            </a:endParaRPr>
          </a:p>
        </p:txBody>
      </p:sp>
      <p:sp>
        <p:nvSpPr>
          <p:cNvPr id="18438" name="Title 1">
            <a:extLst>
              <a:ext uri="{FF2B5EF4-FFF2-40B4-BE49-F238E27FC236}">
                <a16:creationId xmlns:a16="http://schemas.microsoft.com/office/drawing/2014/main" id="{6D198661-648B-4544-A6B7-D91DB2AD242A}"/>
              </a:ext>
            </a:extLst>
          </p:cNvPr>
          <p:cNvSpPr txBox="1">
            <a:spLocks/>
          </p:cNvSpPr>
          <p:nvPr/>
        </p:nvSpPr>
        <p:spPr bwMode="auto">
          <a:xfrm>
            <a:off x="914400" y="3498850"/>
            <a:ext cx="77724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nchor="b"/>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547688" indent="-22860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822325" indent="-228600">
              <a:spcBef>
                <a:spcPts val="375"/>
              </a:spcBef>
              <a:buClr>
                <a:srgbClr val="B2C1DB"/>
              </a:buClr>
              <a:buSzPct val="85000"/>
              <a:buFont typeface="Wingdings 2" panose="05020102010507070707" pitchFamily="18" charset="2"/>
              <a:buChar char=""/>
              <a:defRPr sz="2000">
                <a:solidFill>
                  <a:schemeClr val="tx1"/>
                </a:solidFill>
                <a:latin typeface="Perpetua" panose="02020502060401020303" pitchFamily="18" charset="0"/>
              </a:defRPr>
            </a:lvl3pPr>
            <a:lvl4pPr marL="1096963" indent="-228600">
              <a:spcBef>
                <a:spcPts val="375"/>
              </a:spcBef>
              <a:buClr>
                <a:srgbClr val="9BBB59"/>
              </a:buClr>
              <a:buSzPct val="80000"/>
              <a:buFont typeface="Wingdings 2" panose="05020102010507070707" pitchFamily="18" charset="2"/>
              <a:buChar char=""/>
              <a:defRPr sz="2000">
                <a:solidFill>
                  <a:schemeClr val="tx1"/>
                </a:solidFill>
                <a:latin typeface="Perpetua" panose="02020502060401020303" pitchFamily="18" charset="0"/>
              </a:defRPr>
            </a:lvl4pPr>
            <a:lvl5pPr marL="1371600" indent="-228600">
              <a:spcBef>
                <a:spcPts val="375"/>
              </a:spcBef>
              <a:buClr>
                <a:srgbClr val="9BBB59"/>
              </a:buClr>
              <a:buChar char="o"/>
              <a:defRPr sz="2000">
                <a:solidFill>
                  <a:schemeClr val="tx1"/>
                </a:solidFill>
                <a:latin typeface="Perpetua" panose="02020502060401020303" pitchFamily="18" charset="0"/>
              </a:defRPr>
            </a:lvl5pPr>
            <a:lvl6pPr marL="18288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6pPr>
            <a:lvl7pPr marL="22860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7pPr>
            <a:lvl8pPr marL="27432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8pPr>
            <a:lvl9pPr marL="32004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9pPr>
          </a:lstStyle>
          <a:p>
            <a:pPr>
              <a:spcBef>
                <a:spcPct val="0"/>
              </a:spcBef>
              <a:buClrTx/>
              <a:buSzTx/>
              <a:buFontTx/>
              <a:buNone/>
            </a:pPr>
            <a:r>
              <a:rPr lang="en-US" altLang="en-US" sz="3200">
                <a:solidFill>
                  <a:schemeClr val="tx2"/>
                </a:solidFill>
                <a:latin typeface="Franklin Gothic Book" panose="020B0503020102020204" pitchFamily="34" charset="0"/>
              </a:rPr>
              <a:t>IMAGE PROCESSING – NOISE REMOVAL</a:t>
            </a:r>
          </a:p>
        </p:txBody>
      </p:sp>
      <p:sp>
        <p:nvSpPr>
          <p:cNvPr id="18439" name="Content Placeholder 2">
            <a:extLst>
              <a:ext uri="{FF2B5EF4-FFF2-40B4-BE49-F238E27FC236}">
                <a16:creationId xmlns:a16="http://schemas.microsoft.com/office/drawing/2014/main" id="{5D2EFE1A-A2C8-4E91-92AF-95B12CD0D9F3}"/>
              </a:ext>
            </a:extLst>
          </p:cNvPr>
          <p:cNvSpPr txBox="1">
            <a:spLocks/>
          </p:cNvSpPr>
          <p:nvPr/>
        </p:nvSpPr>
        <p:spPr bwMode="auto">
          <a:xfrm>
            <a:off x="914400" y="4457700"/>
            <a:ext cx="777240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547688" indent="-22860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822325" indent="-228600">
              <a:spcBef>
                <a:spcPts val="375"/>
              </a:spcBef>
              <a:buClr>
                <a:srgbClr val="B2C1DB"/>
              </a:buClr>
              <a:buSzPct val="85000"/>
              <a:buFont typeface="Wingdings 2" panose="05020102010507070707" pitchFamily="18" charset="2"/>
              <a:buChar char=""/>
              <a:defRPr sz="2000">
                <a:solidFill>
                  <a:schemeClr val="tx1"/>
                </a:solidFill>
                <a:latin typeface="Perpetua" panose="02020502060401020303" pitchFamily="18" charset="0"/>
              </a:defRPr>
            </a:lvl3pPr>
            <a:lvl4pPr marL="1096963" indent="-228600">
              <a:spcBef>
                <a:spcPts val="375"/>
              </a:spcBef>
              <a:buClr>
                <a:srgbClr val="9BBB59"/>
              </a:buClr>
              <a:buSzPct val="80000"/>
              <a:buFont typeface="Wingdings 2" panose="05020102010507070707" pitchFamily="18" charset="2"/>
              <a:buChar char=""/>
              <a:defRPr sz="2000">
                <a:solidFill>
                  <a:schemeClr val="tx1"/>
                </a:solidFill>
                <a:latin typeface="Perpetua" panose="02020502060401020303" pitchFamily="18" charset="0"/>
              </a:defRPr>
            </a:lvl4pPr>
            <a:lvl5pPr marL="1371600" indent="-228600">
              <a:spcBef>
                <a:spcPts val="375"/>
              </a:spcBef>
              <a:buClr>
                <a:srgbClr val="9BBB59"/>
              </a:buClr>
              <a:buChar char="o"/>
              <a:defRPr sz="2000">
                <a:solidFill>
                  <a:schemeClr val="tx1"/>
                </a:solidFill>
                <a:latin typeface="Perpetua" panose="02020502060401020303" pitchFamily="18" charset="0"/>
              </a:defRPr>
            </a:lvl5pPr>
            <a:lvl6pPr marL="18288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6pPr>
            <a:lvl7pPr marL="22860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7pPr>
            <a:lvl8pPr marL="27432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8pPr>
            <a:lvl9pPr marL="3200400" indent="-228600" eaLnBrk="0" fontAlgn="base" hangingPunct="0">
              <a:spcBef>
                <a:spcPts val="375"/>
              </a:spcBef>
              <a:spcAft>
                <a:spcPct val="0"/>
              </a:spcAft>
              <a:buClr>
                <a:srgbClr val="9BBB59"/>
              </a:buClr>
              <a:buChar char="o"/>
              <a:defRPr sz="2000">
                <a:solidFill>
                  <a:schemeClr val="tx1"/>
                </a:solidFill>
                <a:latin typeface="Perpetua" panose="02020502060401020303" pitchFamily="18" charset="0"/>
              </a:defRPr>
            </a:lvl9pPr>
          </a:lstStyle>
          <a:p>
            <a:r>
              <a:rPr lang="en-US" altLang="en-US"/>
              <a:t>Both images and labels in our dataset contain noise</a:t>
            </a:r>
          </a:p>
          <a:p>
            <a:r>
              <a:rPr lang="en-US" altLang="en-US"/>
              <a:t>Because we don’t want the classifier to learn the inherent noise as a feature, we need to remove noise from input images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137CB-E9CB-40A7-9075-1AB33ECA270B}"/>
              </a:ext>
            </a:extLst>
          </p:cNvPr>
          <p:cNvSpPr>
            <a:spLocks noGrp="1"/>
          </p:cNvSpPr>
          <p:nvPr>
            <p:ph type="title"/>
          </p:nvPr>
        </p:nvSpPr>
        <p:spPr/>
        <p:txBody>
          <a:bodyPr/>
          <a:lstStyle/>
          <a:p>
            <a:pPr algn="ctr"/>
            <a:r>
              <a:rPr lang="en-US" sz="3200" dirty="0"/>
              <a:t>IMAGE PROCESSING – HISTOGRAM EQUALIZATION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3CD961-E654-474C-88D2-B23B6BA72966}"/>
                  </a:ext>
                </a:extLst>
              </p:cNvPr>
              <p:cNvSpPr>
                <a:spLocks noGrp="1"/>
              </p:cNvSpPr>
              <p:nvPr>
                <p:ph sz="quarter" idx="1"/>
              </p:nvPr>
            </p:nvSpPr>
            <p:spPr/>
            <p:txBody>
              <a:bodyPr/>
              <a:lstStyle/>
              <a:p>
                <a:r>
                  <a:rPr lang="en-US" dirty="0"/>
                  <a:t>Histogram Equalization is used to enhance the contrast of an image evenly across all pixels by using its histogram</a:t>
                </a:r>
              </a:p>
              <a:p>
                <a:r>
                  <a:rPr lang="en-US" dirty="0"/>
                  <a:t>The transformation function is given as:</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𝐿</m:t>
                          </m:r>
                          <m:r>
                            <a:rPr lang="en-US" b="0" i="1" smtClean="0">
                              <a:latin typeface="Cambria Math" panose="02040503050406030204" pitchFamily="18" charset="0"/>
                            </a:rPr>
                            <m:t>−1</m:t>
                          </m:r>
                        </m:e>
                      </m:d>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=0</m:t>
                          </m:r>
                        </m:sub>
                        <m:sup>
                          <m:r>
                            <a:rPr lang="en-US" b="0" i="1" smtClean="0">
                              <a:latin typeface="Cambria Math" panose="02040503050406030204" pitchFamily="18" charset="0"/>
                            </a:rPr>
                            <m:t>𝑖</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r>
                            <a:rPr lang="en-US" b="0" i="1" smtClean="0">
                              <a:latin typeface="Cambria Math" panose="02040503050406030204" pitchFamily="18" charset="0"/>
                            </a:rPr>
                            <m:t>)</m:t>
                          </m:r>
                        </m:e>
                      </m:nary>
                    </m:oMath>
                  </m:oMathPara>
                </a14:m>
                <a:endParaRPr lang="en-US" dirty="0"/>
              </a:p>
              <a:p>
                <a:pPr marL="0" indent="0" algn="ctr">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is the output intensity,</a:t>
                </a:r>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oMath>
                </a14:m>
                <a:r>
                  <a:rPr lang="en-US" dirty="0"/>
                  <a:t> is the input intensity,</a:t>
                </a:r>
              </a:p>
              <a:p>
                <a:pPr marL="0" indent="0" algn="ctr">
                  <a:buNone/>
                </a:pPr>
                <a14:m>
                  <m:oMath xmlns:m="http://schemas.openxmlformats.org/officeDocument/2006/math">
                    <m:r>
                      <a:rPr lang="en-US" b="0" i="1" smtClean="0">
                        <a:latin typeface="Cambria Math" panose="02040503050406030204" pitchFamily="18" charset="0"/>
                      </a:rPr>
                      <m:t>𝐿</m:t>
                    </m:r>
                  </m:oMath>
                </a14:m>
                <a:r>
                  <a:rPr lang="en-US" dirty="0"/>
                  <a:t> is the range of intensities </a:t>
                </a:r>
                <a14:m>
                  <m:oMath xmlns:m="http://schemas.openxmlformats.org/officeDocument/2006/math">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8</m:t>
                            </m:r>
                          </m:sup>
                        </m:sSup>
                      </m:e>
                    </m:d>
                  </m:oMath>
                </a14:m>
                <a:endParaRPr lang="en-US" b="0" dirty="0"/>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e>
                    </m:d>
                  </m:oMath>
                </a14:m>
                <a:r>
                  <a:rPr lang="en-US" dirty="0"/>
                  <a:t> is the probability of intensity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oMath>
                </a14:m>
                <a:endParaRPr lang="en-US" dirty="0"/>
              </a:p>
            </p:txBody>
          </p:sp>
        </mc:Choice>
        <mc:Fallback xmlns="">
          <p:sp>
            <p:nvSpPr>
              <p:cNvPr id="3" name="Content Placeholder 2">
                <a:extLst>
                  <a:ext uri="{FF2B5EF4-FFF2-40B4-BE49-F238E27FC236}">
                    <a16:creationId xmlns:a16="http://schemas.microsoft.com/office/drawing/2014/main" id="{333CD961-E654-474C-88D2-B23B6BA72966}"/>
                  </a:ext>
                </a:extLst>
              </p:cNvPr>
              <p:cNvSpPr>
                <a:spLocks noGrp="1" noRot="1" noChangeAspect="1" noMove="1" noResize="1" noEditPoints="1" noAdjustHandles="1" noChangeArrowheads="1" noChangeShapeType="1" noTextEdit="1"/>
              </p:cNvSpPr>
              <p:nvPr>
                <p:ph sz="quarter" idx="1"/>
              </p:nvPr>
            </p:nvSpPr>
            <p:spPr>
              <a:blipFill>
                <a:blip r:embed="rId2"/>
                <a:stretch>
                  <a:fillRect l="-784" t="-1200" r="-392" b="-133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E218490-33AB-467B-A62B-CC0DD455CA11}"/>
              </a:ext>
            </a:extLst>
          </p:cNvPr>
          <p:cNvSpPr>
            <a:spLocks noGrp="1"/>
          </p:cNvSpPr>
          <p:nvPr>
            <p:ph type="ftr" sz="quarter" idx="11"/>
          </p:nvPr>
        </p:nvSpPr>
        <p:spPr>
          <a:xfrm>
            <a:off x="2590800" y="6210300"/>
            <a:ext cx="3962400" cy="457200"/>
          </a:xfrm>
        </p:spPr>
        <p:txBody>
          <a:bodyPr/>
          <a:lstStyle/>
          <a:p>
            <a:pPr algn="ctr">
              <a:defRPr/>
            </a:pPr>
            <a:r>
              <a:rPr lang="en-US" dirty="0"/>
              <a:t>Diabetic Retinopathy Detection</a:t>
            </a:r>
          </a:p>
        </p:txBody>
      </p:sp>
      <p:sp>
        <p:nvSpPr>
          <p:cNvPr id="5" name="Slide Number Placeholder 4">
            <a:extLst>
              <a:ext uri="{FF2B5EF4-FFF2-40B4-BE49-F238E27FC236}">
                <a16:creationId xmlns:a16="http://schemas.microsoft.com/office/drawing/2014/main" id="{CE5D0AE4-1344-4001-8B5A-020B8CCAB049}"/>
              </a:ext>
            </a:extLst>
          </p:cNvPr>
          <p:cNvSpPr>
            <a:spLocks noGrp="1"/>
          </p:cNvSpPr>
          <p:nvPr>
            <p:ph type="sldNum" sz="quarter" idx="12"/>
          </p:nvPr>
        </p:nvSpPr>
        <p:spPr/>
        <p:txBody>
          <a:bodyPr/>
          <a:lstStyle/>
          <a:p>
            <a:pPr>
              <a:defRPr/>
            </a:pPr>
            <a:fld id="{7149EE1D-09A9-439A-8C40-7F227113B4B1}" type="slidenum">
              <a:rPr lang="en-US" smtClean="0"/>
              <a:pPr>
                <a:defRPr/>
              </a:pPr>
              <a:t>11</a:t>
            </a:fld>
            <a:endParaRPr lang="en-US"/>
          </a:p>
        </p:txBody>
      </p:sp>
    </p:spTree>
    <p:extLst>
      <p:ext uri="{BB962C8B-B14F-4D97-AF65-F5344CB8AC3E}">
        <p14:creationId xmlns:p14="http://schemas.microsoft.com/office/powerpoint/2010/main" val="3573686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AD551256-81A6-4549-BE70-BBA0392D7788}"/>
              </a:ext>
            </a:extLst>
          </p:cNvPr>
          <p:cNvSpPr>
            <a:spLocks noGrp="1"/>
          </p:cNvSpPr>
          <p:nvPr>
            <p:ph type="title"/>
          </p:nvPr>
        </p:nvSpPr>
        <p:spPr/>
        <p:txBody>
          <a:bodyPr/>
          <a:lstStyle/>
          <a:p>
            <a:pPr algn="ctr"/>
            <a:r>
              <a:rPr lang="en-US" altLang="en-US" sz="3200"/>
              <a:t>LITERATURE SURVEY - CLASSIFICATION</a:t>
            </a:r>
          </a:p>
        </p:txBody>
      </p:sp>
      <p:sp>
        <p:nvSpPr>
          <p:cNvPr id="20483" name="Content Placeholder 2">
            <a:extLst>
              <a:ext uri="{FF2B5EF4-FFF2-40B4-BE49-F238E27FC236}">
                <a16:creationId xmlns:a16="http://schemas.microsoft.com/office/drawing/2014/main" id="{67F19F45-1462-491E-8C5A-4D8D78F1D432}"/>
              </a:ext>
            </a:extLst>
          </p:cNvPr>
          <p:cNvSpPr>
            <a:spLocks noGrp="1"/>
          </p:cNvSpPr>
          <p:nvPr>
            <p:ph sz="quarter" idx="1"/>
          </p:nvPr>
        </p:nvSpPr>
        <p:spPr>
          <a:xfrm>
            <a:off x="914400" y="1447800"/>
            <a:ext cx="7772400" cy="4762500"/>
          </a:xfrm>
        </p:spPr>
        <p:txBody>
          <a:bodyPr/>
          <a:lstStyle/>
          <a:p>
            <a:r>
              <a:rPr lang="en-US" altLang="en-US" sz="2400"/>
              <a:t>In machine learning and statistics, classification is the problem of identifying to which a set of categories a new observation belongs, on the basis of a training set of data containing observations whose category membership is known. An example would be assigning a given email into “spam” or “not-spam” categories.</a:t>
            </a:r>
          </a:p>
          <a:p>
            <a:r>
              <a:rPr lang="en-US" altLang="en-US" sz="2400" b="1"/>
              <a:t>Algorithms:</a:t>
            </a:r>
          </a:p>
          <a:p>
            <a:pPr marL="788988" lvl="1" indent="-514350">
              <a:buFont typeface="Franklin Gothic Book" panose="020B0503020102020204" pitchFamily="34" charset="0"/>
              <a:buAutoNum type="arabicPeriod"/>
            </a:pPr>
            <a:r>
              <a:rPr lang="en-US" altLang="en-US"/>
              <a:t>Naive Bayes Classifier</a:t>
            </a:r>
          </a:p>
          <a:p>
            <a:pPr marL="788988" lvl="1" indent="-514350">
              <a:buFont typeface="Franklin Gothic Book" panose="020B0503020102020204" pitchFamily="34" charset="0"/>
              <a:buAutoNum type="arabicPeriod"/>
            </a:pPr>
            <a:r>
              <a:rPr lang="en-US" altLang="en-US"/>
              <a:t>Support Vector Machines</a:t>
            </a:r>
          </a:p>
          <a:p>
            <a:pPr marL="788988" lvl="1" indent="-514350">
              <a:buFont typeface="Franklin Gothic Book" panose="020B0503020102020204" pitchFamily="34" charset="0"/>
              <a:buAutoNum type="arabicPeriod"/>
            </a:pPr>
            <a:r>
              <a:rPr lang="en-US" altLang="en-US"/>
              <a:t>k-Nearest Neighbors</a:t>
            </a:r>
          </a:p>
          <a:p>
            <a:pPr marL="788988" lvl="1" indent="-514350">
              <a:buFont typeface="Franklin Gothic Book" panose="020B0503020102020204" pitchFamily="34" charset="0"/>
              <a:buAutoNum type="arabicPeriod"/>
            </a:pPr>
            <a:r>
              <a:rPr lang="en-US" altLang="en-US"/>
              <a:t>Random Forests</a:t>
            </a:r>
          </a:p>
          <a:p>
            <a:pPr marL="788988" lvl="1" indent="-514350">
              <a:buFont typeface="Franklin Gothic Book" panose="020B0503020102020204" pitchFamily="34" charset="0"/>
              <a:buAutoNum type="arabicPeriod"/>
            </a:pPr>
            <a:r>
              <a:rPr lang="en-US" altLang="en-US"/>
              <a:t>Convolutional Neural Networks</a:t>
            </a:r>
          </a:p>
          <a:p>
            <a:pPr marL="788988" lvl="1" indent="-514350">
              <a:buFont typeface="Franklin Gothic Book" panose="020B0503020102020204" pitchFamily="34" charset="0"/>
              <a:buAutoNum type="arabicPeriod"/>
            </a:pPr>
            <a:endParaRPr lang="en-US" altLang="en-US"/>
          </a:p>
        </p:txBody>
      </p:sp>
      <p:sp>
        <p:nvSpPr>
          <p:cNvPr id="4" name="Footer Placeholder 3">
            <a:extLst>
              <a:ext uri="{FF2B5EF4-FFF2-40B4-BE49-F238E27FC236}">
                <a16:creationId xmlns:a16="http://schemas.microsoft.com/office/drawing/2014/main" id="{A4127A91-C6F7-475E-B527-A2CEAB426510}"/>
              </a:ext>
            </a:extLst>
          </p:cNvPr>
          <p:cNvSpPr>
            <a:spLocks noGrp="1"/>
          </p:cNvSpPr>
          <p:nvPr>
            <p:ph type="ftr" sz="quarter" idx="11"/>
          </p:nvPr>
        </p:nvSpPr>
        <p:spPr>
          <a:xfrm>
            <a:off x="2819400" y="6210300"/>
            <a:ext cx="3962400" cy="457200"/>
          </a:xfrm>
        </p:spPr>
        <p:txBody>
          <a:bodyPr/>
          <a:lstStyle/>
          <a:p>
            <a:pPr algn="ctr">
              <a:defRPr/>
            </a:pPr>
            <a:r>
              <a:rPr lang="en-US" dirty="0"/>
              <a:t>Diabetic Retinopathy Detection</a:t>
            </a:r>
          </a:p>
        </p:txBody>
      </p:sp>
      <p:sp>
        <p:nvSpPr>
          <p:cNvPr id="20485" name="Slide Number Placeholder 4">
            <a:extLst>
              <a:ext uri="{FF2B5EF4-FFF2-40B4-BE49-F238E27FC236}">
                <a16:creationId xmlns:a16="http://schemas.microsoft.com/office/drawing/2014/main" id="{E1740BC5-C035-48C3-8FD3-B77E28775425}"/>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C295308-84ED-4F5C-A7BC-2975939ED8A0}" type="slidenum">
              <a:rPr lang="en-US" altLang="en-US" smtClean="0">
                <a:solidFill>
                  <a:srgbClr val="FFFFFF"/>
                </a:solidFill>
                <a:latin typeface="Franklin Gothic Book" panose="020B0503020102020204" pitchFamily="34" charset="0"/>
              </a:rPr>
              <a:pPr/>
              <a:t>12</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C9FD676B-0520-4A3C-B848-4E451B9D753D}"/>
              </a:ext>
            </a:extLst>
          </p:cNvPr>
          <p:cNvSpPr>
            <a:spLocks noGrp="1"/>
          </p:cNvSpPr>
          <p:nvPr>
            <p:ph type="title"/>
          </p:nvPr>
        </p:nvSpPr>
        <p:spPr/>
        <p:txBody>
          <a:bodyPr/>
          <a:lstStyle/>
          <a:p>
            <a:pPr algn="ctr"/>
            <a:r>
              <a:rPr lang="en-US" altLang="en-US" sz="3600"/>
              <a:t>LITERATURE SURVEY - ALGORITHMS</a:t>
            </a:r>
          </a:p>
        </p:txBody>
      </p:sp>
      <p:sp>
        <p:nvSpPr>
          <p:cNvPr id="21507" name="Content Placeholder 2">
            <a:extLst>
              <a:ext uri="{FF2B5EF4-FFF2-40B4-BE49-F238E27FC236}">
                <a16:creationId xmlns:a16="http://schemas.microsoft.com/office/drawing/2014/main" id="{5F518BC1-7077-4E01-BF66-00FE856DDF4C}"/>
              </a:ext>
            </a:extLst>
          </p:cNvPr>
          <p:cNvSpPr>
            <a:spLocks noGrp="1"/>
          </p:cNvSpPr>
          <p:nvPr>
            <p:ph sz="quarter" idx="1"/>
          </p:nvPr>
        </p:nvSpPr>
        <p:spPr/>
        <p:txBody>
          <a:bodyPr/>
          <a:lstStyle/>
          <a:p>
            <a:r>
              <a:rPr lang="en-US" altLang="en-US" sz="2400" b="1"/>
              <a:t>Naïve Bayes Classifier</a:t>
            </a:r>
            <a:r>
              <a:rPr lang="en-US" altLang="en-US" sz="2400"/>
              <a:t>: Naïve Bayes classifiers are a family of simple probabilistic classifiers based on applying Bayes’ theorem with string independence assumptions between the features. </a:t>
            </a:r>
          </a:p>
          <a:p>
            <a:r>
              <a:rPr lang="en-US" altLang="en-US" sz="2400"/>
              <a:t>Naïve Bayes classifiers are highly scalable, requiring a number of parameters linear in the number of variables in a learning problem. </a:t>
            </a:r>
          </a:p>
          <a:p>
            <a:r>
              <a:rPr lang="en-US" altLang="en-US" sz="2400"/>
              <a:t>Maximum-likelihood training can be done by evaluating a closed-form expressing, which takes linear time, rather than by expensive iterative approximation as used for many other types of classifiers.</a:t>
            </a:r>
          </a:p>
        </p:txBody>
      </p:sp>
      <p:sp>
        <p:nvSpPr>
          <p:cNvPr id="4" name="Footer Placeholder 3">
            <a:extLst>
              <a:ext uri="{FF2B5EF4-FFF2-40B4-BE49-F238E27FC236}">
                <a16:creationId xmlns:a16="http://schemas.microsoft.com/office/drawing/2014/main" id="{A6418E6A-442C-46B2-A1EF-C28FF3CAE86E}"/>
              </a:ext>
            </a:extLst>
          </p:cNvPr>
          <p:cNvSpPr>
            <a:spLocks noGrp="1"/>
          </p:cNvSpPr>
          <p:nvPr>
            <p:ph type="ftr" sz="quarter" idx="11"/>
          </p:nvPr>
        </p:nvSpPr>
        <p:spPr>
          <a:xfrm>
            <a:off x="2819400" y="6210300"/>
            <a:ext cx="3962400" cy="457200"/>
          </a:xfrm>
        </p:spPr>
        <p:txBody>
          <a:bodyPr/>
          <a:lstStyle/>
          <a:p>
            <a:pPr algn="ctr">
              <a:defRPr/>
            </a:pPr>
            <a:r>
              <a:rPr lang="en-US" dirty="0"/>
              <a:t>Diabetic Retinopathy Detection</a:t>
            </a:r>
          </a:p>
        </p:txBody>
      </p:sp>
      <p:sp>
        <p:nvSpPr>
          <p:cNvPr id="21509" name="Slide Number Placeholder 4">
            <a:extLst>
              <a:ext uri="{FF2B5EF4-FFF2-40B4-BE49-F238E27FC236}">
                <a16:creationId xmlns:a16="http://schemas.microsoft.com/office/drawing/2014/main" id="{D809E023-9401-44F1-B98C-C6B8FDD1D0F0}"/>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ADF604F-9E03-40C4-B52C-7FCD49FFD495}" type="slidenum">
              <a:rPr lang="en-US" altLang="en-US" smtClean="0">
                <a:solidFill>
                  <a:srgbClr val="FFFFFF"/>
                </a:solidFill>
                <a:latin typeface="Franklin Gothic Book" panose="020B0503020102020204" pitchFamily="34" charset="0"/>
              </a:rPr>
              <a:pPr/>
              <a:t>13</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540303E7-305D-46A4-9B97-ED5BE330F085}"/>
              </a:ext>
            </a:extLst>
          </p:cNvPr>
          <p:cNvSpPr>
            <a:spLocks noGrp="1"/>
          </p:cNvSpPr>
          <p:nvPr>
            <p:ph type="title"/>
          </p:nvPr>
        </p:nvSpPr>
        <p:spPr/>
        <p:txBody>
          <a:bodyPr/>
          <a:lstStyle/>
          <a:p>
            <a:pPr algn="ctr"/>
            <a:r>
              <a:rPr lang="en-US" altLang="en-US" sz="3600"/>
              <a:t>LITERATURE SURVEY - ALGORITHMS</a:t>
            </a:r>
          </a:p>
        </p:txBody>
      </p:sp>
      <p:sp>
        <p:nvSpPr>
          <p:cNvPr id="23555" name="Content Placeholder 2">
            <a:extLst>
              <a:ext uri="{FF2B5EF4-FFF2-40B4-BE49-F238E27FC236}">
                <a16:creationId xmlns:a16="http://schemas.microsoft.com/office/drawing/2014/main" id="{937D881B-3EF9-4203-95F2-84A0643C161E}"/>
              </a:ext>
            </a:extLst>
          </p:cNvPr>
          <p:cNvSpPr>
            <a:spLocks noGrp="1"/>
          </p:cNvSpPr>
          <p:nvPr>
            <p:ph sz="quarter" idx="1"/>
          </p:nvPr>
        </p:nvSpPr>
        <p:spPr/>
        <p:txBody>
          <a:bodyPr/>
          <a:lstStyle/>
          <a:p>
            <a:r>
              <a:rPr lang="en-US" altLang="en-US" sz="2400" b="1"/>
              <a:t>Support Vector Machines: </a:t>
            </a:r>
            <a:r>
              <a:rPr lang="en-US" altLang="en-US" sz="2400"/>
              <a:t>Support vector machines(SVMs) are supervised learning models with associated learning algorithms that analyze data used for classification and regression analysis.</a:t>
            </a:r>
          </a:p>
          <a:p>
            <a:r>
              <a:rPr lang="en-US" altLang="en-US" sz="2400"/>
              <a:t>Given a set of training examples, each marked as belonging to one or the other of two categories, an SCM training algorithm builds a model that assigns new examples to one category or the other, making it a non-probabilistic binary linear classifier. </a:t>
            </a:r>
          </a:p>
          <a:p>
            <a:r>
              <a:rPr lang="en-US" altLang="en-US" sz="2400"/>
              <a:t>An SVM model is a representation of the examples as points in space, mapped so that the examples of the separate categories are divided by a clear gap that is as wide as possible.</a:t>
            </a:r>
          </a:p>
        </p:txBody>
      </p:sp>
      <p:sp>
        <p:nvSpPr>
          <p:cNvPr id="4" name="Footer Placeholder 3">
            <a:extLst>
              <a:ext uri="{FF2B5EF4-FFF2-40B4-BE49-F238E27FC236}">
                <a16:creationId xmlns:a16="http://schemas.microsoft.com/office/drawing/2014/main" id="{D5AF6FE6-0AE6-4EBE-80A7-B1804F4F3F10}"/>
              </a:ext>
            </a:extLst>
          </p:cNvPr>
          <p:cNvSpPr>
            <a:spLocks noGrp="1"/>
          </p:cNvSpPr>
          <p:nvPr>
            <p:ph type="ftr" sz="quarter" idx="11"/>
          </p:nvPr>
        </p:nvSpPr>
        <p:spPr>
          <a:xfrm>
            <a:off x="2819400" y="6210300"/>
            <a:ext cx="3962400" cy="457200"/>
          </a:xfrm>
        </p:spPr>
        <p:txBody>
          <a:bodyPr/>
          <a:lstStyle/>
          <a:p>
            <a:pPr algn="ctr">
              <a:defRPr/>
            </a:pPr>
            <a:r>
              <a:rPr lang="en-US" dirty="0"/>
              <a:t>Diabetic Retinopathy Detection</a:t>
            </a:r>
          </a:p>
        </p:txBody>
      </p:sp>
      <p:sp>
        <p:nvSpPr>
          <p:cNvPr id="23557" name="Slide Number Placeholder 4">
            <a:extLst>
              <a:ext uri="{FF2B5EF4-FFF2-40B4-BE49-F238E27FC236}">
                <a16:creationId xmlns:a16="http://schemas.microsoft.com/office/drawing/2014/main" id="{ED2FE883-FE06-4A40-AA5F-CD2441674F5B}"/>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C53A9DA-D317-4EE5-A2D7-C352547BD223}" type="slidenum">
              <a:rPr lang="en-US" altLang="en-US" smtClean="0">
                <a:solidFill>
                  <a:srgbClr val="FFFFFF"/>
                </a:solidFill>
                <a:latin typeface="Franklin Gothic Book" panose="020B0503020102020204" pitchFamily="34" charset="0"/>
              </a:rPr>
              <a:pPr/>
              <a:t>14</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C61E533C-2A46-4D92-95EE-529AB87F39D0}"/>
              </a:ext>
            </a:extLst>
          </p:cNvPr>
          <p:cNvSpPr>
            <a:spLocks noGrp="1"/>
          </p:cNvSpPr>
          <p:nvPr>
            <p:ph type="title"/>
          </p:nvPr>
        </p:nvSpPr>
        <p:spPr/>
        <p:txBody>
          <a:bodyPr/>
          <a:lstStyle/>
          <a:p>
            <a:pPr algn="ctr"/>
            <a:r>
              <a:rPr lang="en-US" altLang="en-US" sz="3600"/>
              <a:t>LITERATURE SURVEY - ALGORITHMS</a:t>
            </a:r>
          </a:p>
        </p:txBody>
      </p:sp>
      <p:sp>
        <p:nvSpPr>
          <p:cNvPr id="24579" name="Content Placeholder 2">
            <a:extLst>
              <a:ext uri="{FF2B5EF4-FFF2-40B4-BE49-F238E27FC236}">
                <a16:creationId xmlns:a16="http://schemas.microsoft.com/office/drawing/2014/main" id="{1532BDBE-CE86-4BE5-A163-1B0BA30E2FCB}"/>
              </a:ext>
            </a:extLst>
          </p:cNvPr>
          <p:cNvSpPr>
            <a:spLocks noGrp="1"/>
          </p:cNvSpPr>
          <p:nvPr>
            <p:ph sz="quarter" idx="1"/>
          </p:nvPr>
        </p:nvSpPr>
        <p:spPr/>
        <p:txBody>
          <a:bodyPr/>
          <a:lstStyle/>
          <a:p>
            <a:r>
              <a:rPr lang="en-US" altLang="en-US" sz="2400" b="1"/>
              <a:t>k-Nearest Neighbors: </a:t>
            </a:r>
            <a:r>
              <a:rPr lang="en-US" altLang="en-US" sz="2400"/>
              <a:t>In pattern recognition, the k-nearest neighbor’s algorithm(k-NN) is a non-parametric method used for classification and regressing.</a:t>
            </a:r>
          </a:p>
          <a:p>
            <a:r>
              <a:rPr lang="en-US" altLang="en-US" sz="2400"/>
              <a:t>The input consists of the k closest training examples in the feature space. In classification, the output is class membership. </a:t>
            </a:r>
          </a:p>
          <a:p>
            <a:r>
              <a:rPr lang="en-US" altLang="en-US" sz="2400"/>
              <a:t>An object is classified by a majority vote of its neighbors, with the object being assigned to the class most common among its k nearest neighbors (k is a positive integer).</a:t>
            </a:r>
          </a:p>
        </p:txBody>
      </p:sp>
      <p:sp>
        <p:nvSpPr>
          <p:cNvPr id="4" name="Footer Placeholder 3">
            <a:extLst>
              <a:ext uri="{FF2B5EF4-FFF2-40B4-BE49-F238E27FC236}">
                <a16:creationId xmlns:a16="http://schemas.microsoft.com/office/drawing/2014/main" id="{80015310-5BEF-48A2-9EE5-D4587869D52A}"/>
              </a:ext>
            </a:extLst>
          </p:cNvPr>
          <p:cNvSpPr>
            <a:spLocks noGrp="1"/>
          </p:cNvSpPr>
          <p:nvPr>
            <p:ph type="ftr" sz="quarter" idx="11"/>
          </p:nvPr>
        </p:nvSpPr>
        <p:spPr>
          <a:xfrm>
            <a:off x="2819400" y="6210300"/>
            <a:ext cx="3962400" cy="457200"/>
          </a:xfrm>
        </p:spPr>
        <p:txBody>
          <a:bodyPr/>
          <a:lstStyle/>
          <a:p>
            <a:pPr algn="ctr">
              <a:defRPr/>
            </a:pPr>
            <a:r>
              <a:rPr lang="en-US" dirty="0"/>
              <a:t>Diabetic Retinopathy Detection</a:t>
            </a:r>
          </a:p>
        </p:txBody>
      </p:sp>
      <p:sp>
        <p:nvSpPr>
          <p:cNvPr id="24581" name="Slide Number Placeholder 4">
            <a:extLst>
              <a:ext uri="{FF2B5EF4-FFF2-40B4-BE49-F238E27FC236}">
                <a16:creationId xmlns:a16="http://schemas.microsoft.com/office/drawing/2014/main" id="{0441DE91-AE97-403C-B71F-A469F5580B7D}"/>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4F8A64F-9790-46F0-AAAC-9CF326591663}" type="slidenum">
              <a:rPr lang="en-US" altLang="en-US" smtClean="0">
                <a:solidFill>
                  <a:srgbClr val="FFFFFF"/>
                </a:solidFill>
                <a:latin typeface="Franklin Gothic Book" panose="020B0503020102020204" pitchFamily="34" charset="0"/>
              </a:rPr>
              <a:pPr/>
              <a:t>15</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6F829896-5E07-409D-B858-5C6C92617FCF}"/>
              </a:ext>
            </a:extLst>
          </p:cNvPr>
          <p:cNvSpPr>
            <a:spLocks noGrp="1"/>
          </p:cNvSpPr>
          <p:nvPr>
            <p:ph type="title"/>
          </p:nvPr>
        </p:nvSpPr>
        <p:spPr/>
        <p:txBody>
          <a:bodyPr/>
          <a:lstStyle/>
          <a:p>
            <a:pPr algn="ctr"/>
            <a:r>
              <a:rPr lang="en-US" altLang="en-US" sz="3600"/>
              <a:t>LITERATURE SURVEY - ALGORITHMS</a:t>
            </a:r>
          </a:p>
        </p:txBody>
      </p:sp>
      <p:sp>
        <p:nvSpPr>
          <p:cNvPr id="25603" name="Content Placeholder 2">
            <a:extLst>
              <a:ext uri="{FF2B5EF4-FFF2-40B4-BE49-F238E27FC236}">
                <a16:creationId xmlns:a16="http://schemas.microsoft.com/office/drawing/2014/main" id="{DE7DB285-AF93-430A-8634-AF7449CD2466}"/>
              </a:ext>
            </a:extLst>
          </p:cNvPr>
          <p:cNvSpPr>
            <a:spLocks noGrp="1"/>
          </p:cNvSpPr>
          <p:nvPr>
            <p:ph sz="quarter" idx="1"/>
          </p:nvPr>
        </p:nvSpPr>
        <p:spPr/>
        <p:txBody>
          <a:bodyPr/>
          <a:lstStyle/>
          <a:p>
            <a:pPr>
              <a:lnSpc>
                <a:spcPct val="150000"/>
              </a:lnSpc>
            </a:pPr>
            <a:r>
              <a:rPr lang="en-US" altLang="en-US" sz="2400" b="1"/>
              <a:t>Random Forests: </a:t>
            </a:r>
            <a:r>
              <a:rPr lang="en-US" altLang="en-US" sz="2400"/>
              <a:t>Random Forests are an ensemble learning method for classification, regression and other tasks, that operate by constructing a multitude of decision trees at training time and outputting the class that is the mode of the classes of the individual trees.</a:t>
            </a:r>
          </a:p>
          <a:p>
            <a:pPr>
              <a:lnSpc>
                <a:spcPct val="150000"/>
              </a:lnSpc>
            </a:pPr>
            <a:r>
              <a:rPr lang="en-US" altLang="en-US" sz="2400"/>
              <a:t> Random decision forests correct for decision trees habit of overfitting to their training set.</a:t>
            </a:r>
          </a:p>
        </p:txBody>
      </p:sp>
      <p:sp>
        <p:nvSpPr>
          <p:cNvPr id="4" name="Footer Placeholder 3">
            <a:extLst>
              <a:ext uri="{FF2B5EF4-FFF2-40B4-BE49-F238E27FC236}">
                <a16:creationId xmlns:a16="http://schemas.microsoft.com/office/drawing/2014/main" id="{AFB621A9-E314-4D65-B7EC-A2EB1F55BF87}"/>
              </a:ext>
            </a:extLst>
          </p:cNvPr>
          <p:cNvSpPr>
            <a:spLocks noGrp="1"/>
          </p:cNvSpPr>
          <p:nvPr>
            <p:ph type="ftr" sz="quarter" idx="11"/>
          </p:nvPr>
        </p:nvSpPr>
        <p:spPr/>
        <p:txBody>
          <a:bodyPr/>
          <a:lstStyle/>
          <a:p>
            <a:pPr algn="ctr">
              <a:defRPr/>
            </a:pPr>
            <a:r>
              <a:rPr lang="en-US" dirty="0"/>
              <a:t>Diabetic Retinopathy Detection</a:t>
            </a:r>
          </a:p>
        </p:txBody>
      </p:sp>
      <p:sp>
        <p:nvSpPr>
          <p:cNvPr id="25605" name="Slide Number Placeholder 4">
            <a:extLst>
              <a:ext uri="{FF2B5EF4-FFF2-40B4-BE49-F238E27FC236}">
                <a16:creationId xmlns:a16="http://schemas.microsoft.com/office/drawing/2014/main" id="{1FC3E32F-3238-4025-9106-3A633EAE869E}"/>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8E36C9B-3F09-4B30-BF47-46EE6C9FC864}" type="slidenum">
              <a:rPr lang="en-US" altLang="en-US" smtClean="0">
                <a:solidFill>
                  <a:srgbClr val="FFFFFF"/>
                </a:solidFill>
                <a:latin typeface="Franklin Gothic Book" panose="020B0503020102020204" pitchFamily="34" charset="0"/>
              </a:rPr>
              <a:pPr/>
              <a:t>16</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ACC0EFC5-E18F-47A2-828A-229F99345754}"/>
              </a:ext>
            </a:extLst>
          </p:cNvPr>
          <p:cNvSpPr>
            <a:spLocks noGrp="1"/>
          </p:cNvSpPr>
          <p:nvPr>
            <p:ph type="title"/>
          </p:nvPr>
        </p:nvSpPr>
        <p:spPr/>
        <p:txBody>
          <a:bodyPr/>
          <a:lstStyle/>
          <a:p>
            <a:pPr algn="ctr"/>
            <a:r>
              <a:rPr lang="en-US" altLang="en-US" sz="3600"/>
              <a:t>LITERATURE SURVEY - ALGORITHMS</a:t>
            </a:r>
          </a:p>
        </p:txBody>
      </p:sp>
      <p:sp>
        <p:nvSpPr>
          <p:cNvPr id="26627" name="Content Placeholder 2">
            <a:extLst>
              <a:ext uri="{FF2B5EF4-FFF2-40B4-BE49-F238E27FC236}">
                <a16:creationId xmlns:a16="http://schemas.microsoft.com/office/drawing/2014/main" id="{FEE07D86-DC86-440F-9DD6-E6CC2567B021}"/>
              </a:ext>
            </a:extLst>
          </p:cNvPr>
          <p:cNvSpPr>
            <a:spLocks noGrp="1"/>
          </p:cNvSpPr>
          <p:nvPr>
            <p:ph sz="quarter" idx="1"/>
          </p:nvPr>
        </p:nvSpPr>
        <p:spPr/>
        <p:txBody>
          <a:bodyPr/>
          <a:lstStyle/>
          <a:p>
            <a:r>
              <a:rPr lang="en-US" altLang="en-US" sz="2400" b="1"/>
              <a:t>Convolutional Neural Networks: </a:t>
            </a:r>
            <a:r>
              <a:rPr lang="en-US" altLang="en-US" sz="2400"/>
              <a:t>A CNN is comprised of one or more convolutional layers and then followed by one or more fully connected layers as in a standard multilayer neural network</a:t>
            </a:r>
          </a:p>
          <a:p>
            <a:r>
              <a:rPr lang="en-US" altLang="en-US" sz="2400"/>
              <a:t>The architecture of a CNN is designed to take advantage of the 2D hierarchical structure of an input image</a:t>
            </a:r>
          </a:p>
          <a:p>
            <a:r>
              <a:rPr lang="en-US" altLang="en-US" sz="2400"/>
              <a:t>This is achieved with local connections followed by some form of pooling which results in translation invariant features</a:t>
            </a:r>
          </a:p>
          <a:p>
            <a:r>
              <a:rPr lang="en-US" altLang="en-US" sz="2400"/>
              <a:t>Another benefit of CNNs is that they are easier to train and have many fewer parameters than fully connected networks with the same number of hidden layers. CNNS also consider the hierarchical representations of images while training</a:t>
            </a:r>
          </a:p>
        </p:txBody>
      </p:sp>
      <p:sp>
        <p:nvSpPr>
          <p:cNvPr id="4" name="Footer Placeholder 3">
            <a:extLst>
              <a:ext uri="{FF2B5EF4-FFF2-40B4-BE49-F238E27FC236}">
                <a16:creationId xmlns:a16="http://schemas.microsoft.com/office/drawing/2014/main" id="{D507DC5E-5AC2-413C-8111-B8CFAB6FAD0A}"/>
              </a:ext>
            </a:extLst>
          </p:cNvPr>
          <p:cNvSpPr>
            <a:spLocks noGrp="1"/>
          </p:cNvSpPr>
          <p:nvPr>
            <p:ph type="ftr" sz="quarter" idx="11"/>
          </p:nvPr>
        </p:nvSpPr>
        <p:spPr>
          <a:xfrm>
            <a:off x="2819400" y="6210300"/>
            <a:ext cx="3962400" cy="457200"/>
          </a:xfrm>
        </p:spPr>
        <p:txBody>
          <a:bodyPr/>
          <a:lstStyle/>
          <a:p>
            <a:pPr algn="ctr">
              <a:defRPr/>
            </a:pPr>
            <a:r>
              <a:rPr lang="en-US" dirty="0"/>
              <a:t>Diabetic Retinopathy Detection</a:t>
            </a:r>
          </a:p>
        </p:txBody>
      </p:sp>
      <p:sp>
        <p:nvSpPr>
          <p:cNvPr id="26629" name="Slide Number Placeholder 4">
            <a:extLst>
              <a:ext uri="{FF2B5EF4-FFF2-40B4-BE49-F238E27FC236}">
                <a16:creationId xmlns:a16="http://schemas.microsoft.com/office/drawing/2014/main" id="{EC141D13-71A3-4ADB-BF05-78EAC1BAD70B}"/>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4D32C8-F2B3-4F88-8DC4-5A755C95EBB0}" type="slidenum">
              <a:rPr lang="en-US" altLang="en-US" smtClean="0">
                <a:solidFill>
                  <a:srgbClr val="FFFFFF"/>
                </a:solidFill>
                <a:latin typeface="Franklin Gothic Book" panose="020B0503020102020204" pitchFamily="34" charset="0"/>
              </a:rPr>
              <a:pPr/>
              <a:t>17</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2C56B180-7363-47D2-91C9-1A530B806077}"/>
              </a:ext>
            </a:extLst>
          </p:cNvPr>
          <p:cNvSpPr>
            <a:spLocks noGrp="1"/>
          </p:cNvSpPr>
          <p:nvPr>
            <p:ph type="title"/>
          </p:nvPr>
        </p:nvSpPr>
        <p:spPr/>
        <p:txBody>
          <a:bodyPr/>
          <a:lstStyle/>
          <a:p>
            <a:pPr algn="ctr"/>
            <a:r>
              <a:rPr lang="en-US" altLang="en-US" sz="3200"/>
              <a:t>CONVOLUTIONAL NEURAL NETWORK - DIAGRAM</a:t>
            </a:r>
          </a:p>
        </p:txBody>
      </p:sp>
      <p:sp>
        <p:nvSpPr>
          <p:cNvPr id="4" name="Footer Placeholder 3">
            <a:extLst>
              <a:ext uri="{FF2B5EF4-FFF2-40B4-BE49-F238E27FC236}">
                <a16:creationId xmlns:a16="http://schemas.microsoft.com/office/drawing/2014/main" id="{B579C3F1-6437-4D1A-901E-A90A92C19FFB}"/>
              </a:ext>
            </a:extLst>
          </p:cNvPr>
          <p:cNvSpPr>
            <a:spLocks noGrp="1"/>
          </p:cNvSpPr>
          <p:nvPr>
            <p:ph type="ftr" sz="quarter" idx="11"/>
          </p:nvPr>
        </p:nvSpPr>
        <p:spPr>
          <a:xfrm>
            <a:off x="2819400" y="6210300"/>
            <a:ext cx="3962400" cy="457200"/>
          </a:xfrm>
        </p:spPr>
        <p:txBody>
          <a:bodyPr/>
          <a:lstStyle/>
          <a:p>
            <a:pPr algn="ctr">
              <a:defRPr/>
            </a:pPr>
            <a:r>
              <a:rPr lang="en-US" dirty="0"/>
              <a:t>Diabetic Retinopathy Detection</a:t>
            </a:r>
          </a:p>
        </p:txBody>
      </p:sp>
      <p:sp>
        <p:nvSpPr>
          <p:cNvPr id="27652" name="Slide Number Placeholder 4">
            <a:extLst>
              <a:ext uri="{FF2B5EF4-FFF2-40B4-BE49-F238E27FC236}">
                <a16:creationId xmlns:a16="http://schemas.microsoft.com/office/drawing/2014/main" id="{D084E53A-08E7-4A76-9657-3BE3F0534E05}"/>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07BD80C-D862-4875-8F37-386F10ACE6AD}" type="slidenum">
              <a:rPr lang="en-US" altLang="en-US" smtClean="0">
                <a:solidFill>
                  <a:srgbClr val="FFFFFF"/>
                </a:solidFill>
                <a:latin typeface="Franklin Gothic Book" panose="020B0503020102020204" pitchFamily="34" charset="0"/>
              </a:rPr>
              <a:pPr/>
              <a:t>18</a:t>
            </a:fld>
            <a:endParaRPr lang="en-US" altLang="en-US">
              <a:solidFill>
                <a:srgbClr val="FFFFFF"/>
              </a:solidFill>
              <a:latin typeface="Franklin Gothic Book" panose="020B0503020102020204" pitchFamily="34" charset="0"/>
            </a:endParaRPr>
          </a:p>
        </p:txBody>
      </p:sp>
      <p:pic>
        <p:nvPicPr>
          <p:cNvPr id="27653" name="Content Placeholder 5">
            <a:extLst>
              <a:ext uri="{FF2B5EF4-FFF2-40B4-BE49-F238E27FC236}">
                <a16:creationId xmlns:a16="http://schemas.microsoft.com/office/drawing/2014/main" id="{591A5509-7E9F-4672-8467-017CD60265D3}"/>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46050" y="2276475"/>
            <a:ext cx="8890000" cy="208915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5F97BD8E-0DB4-41B4-A322-87275DE900B6}"/>
              </a:ext>
            </a:extLst>
          </p:cNvPr>
          <p:cNvSpPr>
            <a:spLocks noGrp="1"/>
          </p:cNvSpPr>
          <p:nvPr>
            <p:ph type="title"/>
          </p:nvPr>
        </p:nvSpPr>
        <p:spPr/>
        <p:txBody>
          <a:bodyPr/>
          <a:lstStyle/>
          <a:p>
            <a:pPr algn="ctr"/>
            <a:r>
              <a:rPr lang="en-US" altLang="en-US" sz="3600"/>
              <a:t>CONVOLUTIONAL NEURAL NETWORKS - COMPONENTS</a:t>
            </a:r>
          </a:p>
        </p:txBody>
      </p:sp>
      <p:sp>
        <p:nvSpPr>
          <p:cNvPr id="28675" name="Content Placeholder 2">
            <a:extLst>
              <a:ext uri="{FF2B5EF4-FFF2-40B4-BE49-F238E27FC236}">
                <a16:creationId xmlns:a16="http://schemas.microsoft.com/office/drawing/2014/main" id="{655D7979-8A7B-4862-A5BB-2A3FD8FC0349}"/>
              </a:ext>
            </a:extLst>
          </p:cNvPr>
          <p:cNvSpPr>
            <a:spLocks noGrp="1"/>
          </p:cNvSpPr>
          <p:nvPr>
            <p:ph sz="quarter" idx="1"/>
          </p:nvPr>
        </p:nvSpPr>
        <p:spPr/>
        <p:txBody>
          <a:bodyPr/>
          <a:lstStyle/>
          <a:p>
            <a:r>
              <a:rPr lang="en-US" altLang="en-US" sz="2400"/>
              <a:t>Convolutional Layers: Convolutional layers apply a convolution operation to the input, passing the result to the next layer. The convolution emulates the response of an individual neuron to visual stimuli.</a:t>
            </a:r>
          </a:p>
          <a:p>
            <a:r>
              <a:rPr lang="en-US" altLang="en-US" sz="2400"/>
              <a:t>Pooling Layers: Convolutional networks may include local or global pooling layers</a:t>
            </a:r>
            <a:r>
              <a:rPr lang="en-US" altLang="en-US" sz="2400" baseline="30000"/>
              <a:t>, </a:t>
            </a:r>
            <a:r>
              <a:rPr lang="en-US" altLang="en-US" sz="2400"/>
              <a:t>which combine the outputs of neuron clusters at one layer into a single neuron in the next layer.</a:t>
            </a:r>
          </a:p>
          <a:p>
            <a:r>
              <a:rPr lang="en-US" altLang="en-US" sz="2400"/>
              <a:t>Fully-Connected Layers: Fully connected layers connect every neuron in one layer to every neuron in another layer. It is in principle the same as the traditional multi-layer perceptron neural network  </a:t>
            </a:r>
          </a:p>
        </p:txBody>
      </p:sp>
      <p:sp>
        <p:nvSpPr>
          <p:cNvPr id="4" name="Footer Placeholder 3">
            <a:extLst>
              <a:ext uri="{FF2B5EF4-FFF2-40B4-BE49-F238E27FC236}">
                <a16:creationId xmlns:a16="http://schemas.microsoft.com/office/drawing/2014/main" id="{975D86CA-0A12-4486-907E-D39EEEE877CA}"/>
              </a:ext>
            </a:extLst>
          </p:cNvPr>
          <p:cNvSpPr>
            <a:spLocks noGrp="1"/>
          </p:cNvSpPr>
          <p:nvPr>
            <p:ph type="ftr" sz="quarter" idx="11"/>
          </p:nvPr>
        </p:nvSpPr>
        <p:spPr>
          <a:xfrm>
            <a:off x="2819400" y="6210300"/>
            <a:ext cx="3962400" cy="457200"/>
          </a:xfrm>
        </p:spPr>
        <p:txBody>
          <a:bodyPr/>
          <a:lstStyle/>
          <a:p>
            <a:pPr algn="ctr">
              <a:defRPr/>
            </a:pPr>
            <a:r>
              <a:rPr lang="en-US" dirty="0"/>
              <a:t>Diabetic Retinopathy Detection</a:t>
            </a:r>
          </a:p>
        </p:txBody>
      </p:sp>
      <p:sp>
        <p:nvSpPr>
          <p:cNvPr id="28677" name="Slide Number Placeholder 4">
            <a:extLst>
              <a:ext uri="{FF2B5EF4-FFF2-40B4-BE49-F238E27FC236}">
                <a16:creationId xmlns:a16="http://schemas.microsoft.com/office/drawing/2014/main" id="{C53C5292-4BB9-461C-944E-9DE70445E56B}"/>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8158F66-7B42-4E98-A395-20894A2A5CDA}" type="slidenum">
              <a:rPr lang="en-US" altLang="en-US" smtClean="0">
                <a:solidFill>
                  <a:srgbClr val="FFFFFF"/>
                </a:solidFill>
                <a:latin typeface="Franklin Gothic Book" panose="020B0503020102020204" pitchFamily="34" charset="0"/>
              </a:rPr>
              <a:pPr/>
              <a:t>19</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D737E61E-1800-4C70-B330-5A1718237F7C}"/>
              </a:ext>
            </a:extLst>
          </p:cNvPr>
          <p:cNvSpPr>
            <a:spLocks noGrp="1"/>
          </p:cNvSpPr>
          <p:nvPr>
            <p:ph type="title"/>
          </p:nvPr>
        </p:nvSpPr>
        <p:spPr>
          <a:xfrm>
            <a:off x="146050" y="179388"/>
            <a:ext cx="8890000" cy="1143000"/>
          </a:xfrm>
        </p:spPr>
        <p:txBody>
          <a:bodyPr/>
          <a:lstStyle/>
          <a:p>
            <a:pPr algn="ctr" eaLnBrk="1" hangingPunct="1"/>
            <a:r>
              <a:rPr lang="en-US" altLang="en-US"/>
              <a:t>CONTENTS</a:t>
            </a:r>
          </a:p>
        </p:txBody>
      </p:sp>
      <p:sp>
        <p:nvSpPr>
          <p:cNvPr id="8195" name="Footer Placeholder 4">
            <a:extLst>
              <a:ext uri="{FF2B5EF4-FFF2-40B4-BE49-F238E27FC236}">
                <a16:creationId xmlns:a16="http://schemas.microsoft.com/office/drawing/2014/main" id="{3BCCF3B0-6601-425D-9FA4-B5CDED22D136}"/>
              </a:ext>
            </a:extLst>
          </p:cNvPr>
          <p:cNvSpPr>
            <a:spLocks noGrp="1"/>
          </p:cNvSpPr>
          <p:nvPr>
            <p:ph type="ftr" sz="quarter" idx="11"/>
          </p:nvPr>
        </p:nvSpPr>
        <p:spPr bwMode="auto">
          <a:xfrm>
            <a:off x="2643188" y="6143625"/>
            <a:ext cx="3962400" cy="457200"/>
          </a:xfrm>
          <a:extLst/>
        </p:spPr>
        <p:txBody>
          <a:bodyPr vert="horz" wrap="square" lIns="91440" tIns="45720" rIns="91440" bIns="45720" numCol="1" compatLnSpc="1">
            <a:prstTxWarp prst="textNoShape">
              <a:avLst/>
            </a:prstTxWarp>
          </a:bodyPr>
          <a:lstStyle>
            <a:lvl1pPr>
              <a:defRPr>
                <a:solidFill>
                  <a:schemeClr val="tx1"/>
                </a:solidFill>
                <a:latin typeface="Perpetua" pitchFamily="18" charset="0"/>
              </a:defRPr>
            </a:lvl1pPr>
            <a:lvl2pPr marL="742950" indent="-285750">
              <a:defRPr>
                <a:solidFill>
                  <a:schemeClr val="tx1"/>
                </a:solidFill>
                <a:latin typeface="Perpetua" pitchFamily="18" charset="0"/>
              </a:defRPr>
            </a:lvl2pPr>
            <a:lvl3pPr marL="1143000" indent="-228600">
              <a:defRPr>
                <a:solidFill>
                  <a:schemeClr val="tx1"/>
                </a:solidFill>
                <a:latin typeface="Perpetua" pitchFamily="18" charset="0"/>
              </a:defRPr>
            </a:lvl3pPr>
            <a:lvl4pPr marL="1600200" indent="-228600">
              <a:defRPr>
                <a:solidFill>
                  <a:schemeClr val="tx1"/>
                </a:solidFill>
                <a:latin typeface="Perpetua" pitchFamily="18" charset="0"/>
              </a:defRPr>
            </a:lvl4pPr>
            <a:lvl5pPr marL="2057400" indent="-228600">
              <a:defRPr>
                <a:solidFill>
                  <a:schemeClr val="tx1"/>
                </a:solidFill>
                <a:latin typeface="Perpetua" pitchFamily="18" charset="0"/>
              </a:defRPr>
            </a:lvl5pPr>
            <a:lvl6pPr marL="2514600" indent="-228600" fontAlgn="base">
              <a:spcBef>
                <a:spcPct val="0"/>
              </a:spcBef>
              <a:spcAft>
                <a:spcPct val="0"/>
              </a:spcAft>
              <a:defRPr>
                <a:solidFill>
                  <a:schemeClr val="tx1"/>
                </a:solidFill>
                <a:latin typeface="Perpetua" pitchFamily="18" charset="0"/>
              </a:defRPr>
            </a:lvl6pPr>
            <a:lvl7pPr marL="2971800" indent="-228600" fontAlgn="base">
              <a:spcBef>
                <a:spcPct val="0"/>
              </a:spcBef>
              <a:spcAft>
                <a:spcPct val="0"/>
              </a:spcAft>
              <a:defRPr>
                <a:solidFill>
                  <a:schemeClr val="tx1"/>
                </a:solidFill>
                <a:latin typeface="Perpetua" pitchFamily="18" charset="0"/>
              </a:defRPr>
            </a:lvl7pPr>
            <a:lvl8pPr marL="3429000" indent="-228600" fontAlgn="base">
              <a:spcBef>
                <a:spcPct val="0"/>
              </a:spcBef>
              <a:spcAft>
                <a:spcPct val="0"/>
              </a:spcAft>
              <a:defRPr>
                <a:solidFill>
                  <a:schemeClr val="tx1"/>
                </a:solidFill>
                <a:latin typeface="Perpetua" pitchFamily="18" charset="0"/>
              </a:defRPr>
            </a:lvl8pPr>
            <a:lvl9pPr marL="3886200" indent="-228600" fontAlgn="base">
              <a:spcBef>
                <a:spcPct val="0"/>
              </a:spcBef>
              <a:spcAft>
                <a:spcPct val="0"/>
              </a:spcAft>
              <a:defRPr>
                <a:solidFill>
                  <a:schemeClr val="tx1"/>
                </a:solidFill>
                <a:latin typeface="Perpetua" pitchFamily="18" charset="0"/>
              </a:defRPr>
            </a:lvl9pPr>
          </a:lstStyle>
          <a:p>
            <a:pPr algn="ctr" fontAlgn="base">
              <a:spcBef>
                <a:spcPct val="0"/>
              </a:spcBef>
              <a:spcAft>
                <a:spcPct val="0"/>
              </a:spcAft>
              <a:defRPr/>
            </a:pPr>
            <a:r>
              <a:rPr lang="en-US" dirty="0">
                <a:solidFill>
                  <a:schemeClr val="tx2"/>
                </a:solidFill>
              </a:rPr>
              <a:t> Diabetic Retinopathy Detection</a:t>
            </a:r>
          </a:p>
        </p:txBody>
      </p:sp>
      <p:sp>
        <p:nvSpPr>
          <p:cNvPr id="9220" name="Slide Number Placeholder 3">
            <a:extLst>
              <a:ext uri="{FF2B5EF4-FFF2-40B4-BE49-F238E27FC236}">
                <a16:creationId xmlns:a16="http://schemas.microsoft.com/office/drawing/2014/main" id="{9B6C4819-6383-48D3-8C29-5F1B8E642840}"/>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9BB4D26-B077-4108-B1BD-D099E8EFE37C}" type="slidenum">
              <a:rPr lang="en-US" altLang="en-US" smtClean="0">
                <a:solidFill>
                  <a:srgbClr val="FFFFFF"/>
                </a:solidFill>
                <a:latin typeface="Franklin Gothic Book" panose="020B0503020102020204" pitchFamily="34" charset="0"/>
              </a:rPr>
              <a:pPr/>
              <a:t>2</a:t>
            </a:fld>
            <a:endParaRPr lang="en-US" altLang="en-US">
              <a:solidFill>
                <a:srgbClr val="FFFFFF"/>
              </a:solidFill>
              <a:latin typeface="Franklin Gothic Book" panose="020B0503020102020204" pitchFamily="34" charset="0"/>
            </a:endParaRPr>
          </a:p>
        </p:txBody>
      </p:sp>
      <p:sp>
        <p:nvSpPr>
          <p:cNvPr id="9221" name="Content Placeholder 2">
            <a:extLst>
              <a:ext uri="{FF2B5EF4-FFF2-40B4-BE49-F238E27FC236}">
                <a16:creationId xmlns:a16="http://schemas.microsoft.com/office/drawing/2014/main" id="{549928C3-2BEA-444D-BD2C-637B9A3782CB}"/>
              </a:ext>
            </a:extLst>
          </p:cNvPr>
          <p:cNvSpPr>
            <a:spLocks noGrp="1"/>
          </p:cNvSpPr>
          <p:nvPr>
            <p:ph sz="quarter" idx="1"/>
          </p:nvPr>
        </p:nvSpPr>
        <p:spPr>
          <a:xfrm>
            <a:off x="146050" y="1417638"/>
            <a:ext cx="8890000" cy="4602162"/>
          </a:xfrm>
        </p:spPr>
        <p:txBody>
          <a:bodyPr/>
          <a:lstStyle/>
          <a:p>
            <a:pPr marL="514350" indent="-514350" eaLnBrk="1" hangingPunct="1">
              <a:buFont typeface="Franklin Gothic Book" panose="020B0503020102020204" pitchFamily="34" charset="0"/>
              <a:buAutoNum type="arabicPeriod"/>
            </a:pPr>
            <a:r>
              <a:rPr lang="en-US" altLang="en-US" sz="2300"/>
              <a:t>Introduction</a:t>
            </a:r>
          </a:p>
          <a:p>
            <a:pPr marL="514350" indent="-514350" eaLnBrk="1" hangingPunct="1">
              <a:buFont typeface="Franklin Gothic Book" panose="020B0503020102020204" pitchFamily="34" charset="0"/>
              <a:buAutoNum type="arabicPeriod"/>
            </a:pPr>
            <a:r>
              <a:rPr lang="en-US" altLang="en-US" sz="2300"/>
              <a:t>Problem Statement and Proposed Solution</a:t>
            </a:r>
          </a:p>
          <a:p>
            <a:pPr marL="514350" indent="-514350" eaLnBrk="1" hangingPunct="1">
              <a:buFont typeface="Franklin Gothic Book" panose="020B0503020102020204" pitchFamily="34" charset="0"/>
              <a:buAutoNum type="arabicPeriod"/>
            </a:pPr>
            <a:r>
              <a:rPr lang="en-US" altLang="en-US" sz="2300"/>
              <a:t>Scope of Project</a:t>
            </a:r>
          </a:p>
          <a:p>
            <a:pPr marL="514350" indent="-514350" eaLnBrk="1" hangingPunct="1">
              <a:buFont typeface="Franklin Gothic Book" panose="020B0503020102020204" pitchFamily="34" charset="0"/>
              <a:buAutoNum type="arabicPeriod"/>
            </a:pPr>
            <a:r>
              <a:rPr lang="en-US" altLang="en-US" sz="2300"/>
              <a:t>Review of Literature</a:t>
            </a:r>
          </a:p>
          <a:p>
            <a:pPr marL="514350" indent="-514350" eaLnBrk="1" hangingPunct="1">
              <a:buFont typeface="Franklin Gothic Book" panose="020B0503020102020204" pitchFamily="34" charset="0"/>
              <a:buAutoNum type="arabicPeriod"/>
            </a:pPr>
            <a:r>
              <a:rPr lang="en-US" altLang="en-US" sz="2300"/>
              <a:t>System Description</a:t>
            </a:r>
          </a:p>
          <a:p>
            <a:pPr marL="514350" indent="-514350" eaLnBrk="1" hangingPunct="1">
              <a:buFont typeface="Franklin Gothic Book" panose="020B0503020102020204" pitchFamily="34" charset="0"/>
              <a:buAutoNum type="arabicPeriod"/>
            </a:pPr>
            <a:r>
              <a:rPr lang="en-US" altLang="en-US" sz="2300"/>
              <a:t>Hardware and Software Requirements</a:t>
            </a:r>
          </a:p>
          <a:p>
            <a:pPr marL="514350" indent="-514350" eaLnBrk="1" hangingPunct="1">
              <a:buFont typeface="Franklin Gothic Book" panose="020B0503020102020204" pitchFamily="34" charset="0"/>
              <a:buAutoNum type="arabicPeriod"/>
            </a:pPr>
            <a:r>
              <a:rPr lang="en-US" altLang="en-US" sz="2300"/>
              <a:t>User Interface Design</a:t>
            </a:r>
          </a:p>
          <a:p>
            <a:pPr marL="514350" indent="-514350" eaLnBrk="1" hangingPunct="1">
              <a:buFont typeface="Franklin Gothic Book" panose="020B0503020102020204" pitchFamily="34" charset="0"/>
              <a:buAutoNum type="arabicPeriod"/>
            </a:pPr>
            <a:r>
              <a:rPr lang="en-US" altLang="en-US" sz="2300"/>
              <a:t>Conclusions</a:t>
            </a:r>
          </a:p>
          <a:p>
            <a:pPr marL="514350" indent="-514350" eaLnBrk="1" hangingPunct="1">
              <a:buFont typeface="Franklin Gothic Book" panose="020B0503020102020204" pitchFamily="34" charset="0"/>
              <a:buAutoNum type="arabicPeriod"/>
            </a:pPr>
            <a:r>
              <a:rPr lang="en-US" altLang="en-US" sz="2300"/>
              <a:t>Plans for Next Semester</a:t>
            </a:r>
          </a:p>
          <a:p>
            <a:pPr marL="514350" indent="-514350" eaLnBrk="1" hangingPunct="1">
              <a:buFont typeface="Franklin Gothic Book" panose="020B0503020102020204" pitchFamily="34" charset="0"/>
              <a:buAutoNum type="arabicPeriod"/>
            </a:pPr>
            <a:r>
              <a:rPr lang="en-US" altLang="en-US" sz="2300"/>
              <a:t>Literature Cited</a:t>
            </a:r>
          </a:p>
          <a:p>
            <a:pPr marL="514350" indent="-514350" eaLnBrk="1" hangingPunct="1">
              <a:buFont typeface="Franklin Gothic Book" panose="020B0503020102020204" pitchFamily="34" charset="0"/>
              <a:buAutoNum type="arabicPeriod"/>
            </a:pPr>
            <a:r>
              <a:rPr lang="en-US" altLang="en-US" sz="2300"/>
              <a:t>Acknowledgements</a:t>
            </a:r>
          </a:p>
        </p:txBody>
      </p:sp>
      <p:pic>
        <p:nvPicPr>
          <p:cNvPr id="9222" name="Picture 2">
            <a:extLst>
              <a:ext uri="{FF2B5EF4-FFF2-40B4-BE49-F238E27FC236}">
                <a16:creationId xmlns:a16="http://schemas.microsoft.com/office/drawing/2014/main" id="{08E2AE48-71EE-463A-86F2-2B79C6146F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6172200"/>
            <a:ext cx="53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3A7F7873-FD60-4EB3-AB49-21BA6013C9F1}"/>
              </a:ext>
            </a:extLst>
          </p:cNvPr>
          <p:cNvSpPr>
            <a:spLocks noGrp="1"/>
          </p:cNvSpPr>
          <p:nvPr>
            <p:ph type="title"/>
          </p:nvPr>
        </p:nvSpPr>
        <p:spPr/>
        <p:txBody>
          <a:bodyPr/>
          <a:lstStyle/>
          <a:p>
            <a:pPr algn="ctr"/>
            <a:r>
              <a:rPr lang="en-US" altLang="en-US" sz="3600" dirty="0"/>
              <a:t>SYSTEM DESCRIPTION – BLOCK DIAGRAM</a:t>
            </a:r>
          </a:p>
        </p:txBody>
      </p:sp>
      <p:sp>
        <p:nvSpPr>
          <p:cNvPr id="4" name="Footer Placeholder 3">
            <a:extLst>
              <a:ext uri="{FF2B5EF4-FFF2-40B4-BE49-F238E27FC236}">
                <a16:creationId xmlns:a16="http://schemas.microsoft.com/office/drawing/2014/main" id="{CA5B2CF5-CD0D-4B4F-9D70-F56DF5E20950}"/>
              </a:ext>
            </a:extLst>
          </p:cNvPr>
          <p:cNvSpPr>
            <a:spLocks noGrp="1"/>
          </p:cNvSpPr>
          <p:nvPr>
            <p:ph type="ftr" sz="quarter" idx="11"/>
          </p:nvPr>
        </p:nvSpPr>
        <p:spPr>
          <a:xfrm>
            <a:off x="2819400" y="6210300"/>
            <a:ext cx="3962400" cy="457200"/>
          </a:xfrm>
        </p:spPr>
        <p:txBody>
          <a:bodyPr/>
          <a:lstStyle/>
          <a:p>
            <a:pPr algn="ctr">
              <a:defRPr/>
            </a:pPr>
            <a:r>
              <a:rPr lang="en-US" dirty="0"/>
              <a:t>Diabetic Retinopathy Detection</a:t>
            </a:r>
          </a:p>
        </p:txBody>
      </p:sp>
      <p:sp>
        <p:nvSpPr>
          <p:cNvPr id="29700" name="Slide Number Placeholder 4">
            <a:extLst>
              <a:ext uri="{FF2B5EF4-FFF2-40B4-BE49-F238E27FC236}">
                <a16:creationId xmlns:a16="http://schemas.microsoft.com/office/drawing/2014/main" id="{F3B35CB8-1DFD-44D0-8DB8-06E387586518}"/>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6B61496-1EB4-4FD2-9F7E-AE7AEE6F0356}" type="slidenum">
              <a:rPr lang="en-US" altLang="en-US" smtClean="0">
                <a:solidFill>
                  <a:srgbClr val="FFFFFF"/>
                </a:solidFill>
                <a:latin typeface="Franklin Gothic Book" panose="020B0503020102020204" pitchFamily="34" charset="0"/>
              </a:rPr>
              <a:pPr/>
              <a:t>20</a:t>
            </a:fld>
            <a:endParaRPr lang="en-US" altLang="en-US">
              <a:solidFill>
                <a:srgbClr val="FFFFFF"/>
              </a:solidFill>
              <a:latin typeface="Franklin Gothic Book" panose="020B0503020102020204" pitchFamily="34" charset="0"/>
            </a:endParaRPr>
          </a:p>
        </p:txBody>
      </p:sp>
      <p:sp>
        <p:nvSpPr>
          <p:cNvPr id="29701" name="TextBox 7">
            <a:extLst>
              <a:ext uri="{FF2B5EF4-FFF2-40B4-BE49-F238E27FC236}">
                <a16:creationId xmlns:a16="http://schemas.microsoft.com/office/drawing/2014/main" id="{B55E8B55-1AFB-4D95-8E99-1E3E1DBF664D}"/>
              </a:ext>
            </a:extLst>
          </p:cNvPr>
          <p:cNvSpPr txBox="1">
            <a:spLocks noChangeArrowheads="1"/>
          </p:cNvSpPr>
          <p:nvPr/>
        </p:nvSpPr>
        <p:spPr bwMode="auto">
          <a:xfrm>
            <a:off x="1908175" y="5175250"/>
            <a:ext cx="5473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200"/>
              <a:t>For training and application</a:t>
            </a:r>
          </a:p>
        </p:txBody>
      </p:sp>
      <p:pic>
        <p:nvPicPr>
          <p:cNvPr id="29702" name="Content Placeholder 5">
            <a:extLst>
              <a:ext uri="{FF2B5EF4-FFF2-40B4-BE49-F238E27FC236}">
                <a16:creationId xmlns:a16="http://schemas.microsoft.com/office/drawing/2014/main" id="{E3E05872-88CE-4407-A1EA-436FDE6B6B78}"/>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914400" y="2133600"/>
            <a:ext cx="7772400" cy="2652713"/>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A5E72-C329-4092-B799-E187CFFDA931}"/>
              </a:ext>
            </a:extLst>
          </p:cNvPr>
          <p:cNvSpPr>
            <a:spLocks noGrp="1"/>
          </p:cNvSpPr>
          <p:nvPr>
            <p:ph type="title"/>
          </p:nvPr>
        </p:nvSpPr>
        <p:spPr/>
        <p:txBody>
          <a:bodyPr/>
          <a:lstStyle/>
          <a:p>
            <a:r>
              <a:rPr lang="en-US" sz="3600" dirty="0"/>
              <a:t>SYSTEM DESCRIPTION – DFD LEVEL 0</a:t>
            </a:r>
          </a:p>
        </p:txBody>
      </p:sp>
      <p:pic>
        <p:nvPicPr>
          <p:cNvPr id="7" name="Content Placeholder 6">
            <a:extLst>
              <a:ext uri="{FF2B5EF4-FFF2-40B4-BE49-F238E27FC236}">
                <a16:creationId xmlns:a16="http://schemas.microsoft.com/office/drawing/2014/main" id="{24FB914B-5955-4C12-A5EC-99095071C3A4}"/>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2420888"/>
            <a:ext cx="7772400" cy="2016223"/>
          </a:xfrm>
        </p:spPr>
      </p:pic>
      <p:sp>
        <p:nvSpPr>
          <p:cNvPr id="4" name="Footer Placeholder 3">
            <a:extLst>
              <a:ext uri="{FF2B5EF4-FFF2-40B4-BE49-F238E27FC236}">
                <a16:creationId xmlns:a16="http://schemas.microsoft.com/office/drawing/2014/main" id="{12E06BE1-397E-4910-BFF0-9B2B44C7658A}"/>
              </a:ext>
            </a:extLst>
          </p:cNvPr>
          <p:cNvSpPr>
            <a:spLocks noGrp="1"/>
          </p:cNvSpPr>
          <p:nvPr>
            <p:ph type="ftr" sz="quarter" idx="11"/>
          </p:nvPr>
        </p:nvSpPr>
        <p:spPr>
          <a:xfrm>
            <a:off x="2819400" y="6210300"/>
            <a:ext cx="3962400" cy="457200"/>
          </a:xfrm>
        </p:spPr>
        <p:txBody>
          <a:bodyPr/>
          <a:lstStyle/>
          <a:p>
            <a:pPr algn="ctr">
              <a:defRPr/>
            </a:pPr>
            <a:r>
              <a:rPr lang="en-US" dirty="0"/>
              <a:t>Diabetic Retinopathy Detection</a:t>
            </a:r>
          </a:p>
        </p:txBody>
      </p:sp>
      <p:sp>
        <p:nvSpPr>
          <p:cNvPr id="5" name="Slide Number Placeholder 4">
            <a:extLst>
              <a:ext uri="{FF2B5EF4-FFF2-40B4-BE49-F238E27FC236}">
                <a16:creationId xmlns:a16="http://schemas.microsoft.com/office/drawing/2014/main" id="{8544109E-0BC6-46E3-BF9B-FC60EA0AD250}"/>
              </a:ext>
            </a:extLst>
          </p:cNvPr>
          <p:cNvSpPr>
            <a:spLocks noGrp="1"/>
          </p:cNvSpPr>
          <p:nvPr>
            <p:ph type="sldNum" sz="quarter" idx="12"/>
          </p:nvPr>
        </p:nvSpPr>
        <p:spPr/>
        <p:txBody>
          <a:bodyPr/>
          <a:lstStyle/>
          <a:p>
            <a:pPr>
              <a:defRPr/>
            </a:pPr>
            <a:fld id="{7149EE1D-09A9-439A-8C40-7F227113B4B1}" type="slidenum">
              <a:rPr lang="en-US" smtClean="0"/>
              <a:pPr>
                <a:defRPr/>
              </a:pPr>
              <a:t>21</a:t>
            </a:fld>
            <a:endParaRPr lang="en-US"/>
          </a:p>
        </p:txBody>
      </p:sp>
    </p:spTree>
    <p:extLst>
      <p:ext uri="{BB962C8B-B14F-4D97-AF65-F5344CB8AC3E}">
        <p14:creationId xmlns:p14="http://schemas.microsoft.com/office/powerpoint/2010/main" val="2968659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4BFB-09A0-45EA-898E-E9DAAE68E7A4}"/>
              </a:ext>
            </a:extLst>
          </p:cNvPr>
          <p:cNvSpPr>
            <a:spLocks noGrp="1"/>
          </p:cNvSpPr>
          <p:nvPr>
            <p:ph type="title"/>
          </p:nvPr>
        </p:nvSpPr>
        <p:spPr/>
        <p:txBody>
          <a:bodyPr/>
          <a:lstStyle/>
          <a:p>
            <a:r>
              <a:rPr lang="en-US" sz="3600" dirty="0"/>
              <a:t>SYSTEM DESCRIPTION – DFD LEVEL 1</a:t>
            </a:r>
          </a:p>
        </p:txBody>
      </p:sp>
      <p:pic>
        <p:nvPicPr>
          <p:cNvPr id="7" name="Content Placeholder 6">
            <a:extLst>
              <a:ext uri="{FF2B5EF4-FFF2-40B4-BE49-F238E27FC236}">
                <a16:creationId xmlns:a16="http://schemas.microsoft.com/office/drawing/2014/main" id="{C0C1D0C2-697E-440C-A64D-7526FD6E92E8}"/>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2348881"/>
            <a:ext cx="7772399" cy="2437432"/>
          </a:xfrm>
        </p:spPr>
      </p:pic>
      <p:sp>
        <p:nvSpPr>
          <p:cNvPr id="4" name="Footer Placeholder 3">
            <a:extLst>
              <a:ext uri="{FF2B5EF4-FFF2-40B4-BE49-F238E27FC236}">
                <a16:creationId xmlns:a16="http://schemas.microsoft.com/office/drawing/2014/main" id="{95960111-2EF8-484C-A175-FE8A098FE867}"/>
              </a:ext>
            </a:extLst>
          </p:cNvPr>
          <p:cNvSpPr>
            <a:spLocks noGrp="1"/>
          </p:cNvSpPr>
          <p:nvPr>
            <p:ph type="ftr" sz="quarter" idx="11"/>
          </p:nvPr>
        </p:nvSpPr>
        <p:spPr>
          <a:xfrm>
            <a:off x="2590800" y="6210300"/>
            <a:ext cx="3962400" cy="457200"/>
          </a:xfrm>
        </p:spPr>
        <p:txBody>
          <a:bodyPr/>
          <a:lstStyle/>
          <a:p>
            <a:pPr algn="ctr">
              <a:defRPr/>
            </a:pPr>
            <a:r>
              <a:rPr lang="en-US" dirty="0"/>
              <a:t>Diabetic Retinopathy Detection</a:t>
            </a:r>
          </a:p>
        </p:txBody>
      </p:sp>
      <p:sp>
        <p:nvSpPr>
          <p:cNvPr id="5" name="Slide Number Placeholder 4">
            <a:extLst>
              <a:ext uri="{FF2B5EF4-FFF2-40B4-BE49-F238E27FC236}">
                <a16:creationId xmlns:a16="http://schemas.microsoft.com/office/drawing/2014/main" id="{BA791774-A405-4069-AC51-560DC5A91CFA}"/>
              </a:ext>
            </a:extLst>
          </p:cNvPr>
          <p:cNvSpPr>
            <a:spLocks noGrp="1"/>
          </p:cNvSpPr>
          <p:nvPr>
            <p:ph type="sldNum" sz="quarter" idx="12"/>
          </p:nvPr>
        </p:nvSpPr>
        <p:spPr/>
        <p:txBody>
          <a:bodyPr/>
          <a:lstStyle/>
          <a:p>
            <a:pPr>
              <a:defRPr/>
            </a:pPr>
            <a:fld id="{7149EE1D-09A9-439A-8C40-7F227113B4B1}" type="slidenum">
              <a:rPr lang="en-US" smtClean="0"/>
              <a:pPr>
                <a:defRPr/>
              </a:pPr>
              <a:t>22</a:t>
            </a:fld>
            <a:endParaRPr lang="en-US"/>
          </a:p>
        </p:txBody>
      </p:sp>
    </p:spTree>
    <p:extLst>
      <p:ext uri="{BB962C8B-B14F-4D97-AF65-F5344CB8AC3E}">
        <p14:creationId xmlns:p14="http://schemas.microsoft.com/office/powerpoint/2010/main" val="1970647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56ED5-45B8-47AC-90B9-D9E86CC6CAC7}"/>
              </a:ext>
            </a:extLst>
          </p:cNvPr>
          <p:cNvSpPr>
            <a:spLocks noGrp="1"/>
          </p:cNvSpPr>
          <p:nvPr>
            <p:ph type="title"/>
          </p:nvPr>
        </p:nvSpPr>
        <p:spPr/>
        <p:txBody>
          <a:bodyPr/>
          <a:lstStyle/>
          <a:p>
            <a:r>
              <a:rPr lang="en-US" sz="3200" dirty="0"/>
              <a:t>SYSTEM DESCRIPTION – ACTIVITY DIAGRAM</a:t>
            </a:r>
          </a:p>
        </p:txBody>
      </p:sp>
      <p:pic>
        <p:nvPicPr>
          <p:cNvPr id="7" name="Content Placeholder 6">
            <a:extLst>
              <a:ext uri="{FF2B5EF4-FFF2-40B4-BE49-F238E27FC236}">
                <a16:creationId xmlns:a16="http://schemas.microsoft.com/office/drawing/2014/main" id="{EB2DA222-717C-456D-93BE-CBE965BA1676}"/>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043608" y="1447800"/>
            <a:ext cx="7416824" cy="4572000"/>
          </a:xfrm>
        </p:spPr>
      </p:pic>
      <p:sp>
        <p:nvSpPr>
          <p:cNvPr id="4" name="Footer Placeholder 3">
            <a:extLst>
              <a:ext uri="{FF2B5EF4-FFF2-40B4-BE49-F238E27FC236}">
                <a16:creationId xmlns:a16="http://schemas.microsoft.com/office/drawing/2014/main" id="{02322980-D165-48EB-9E37-C4B48014A77C}"/>
              </a:ext>
            </a:extLst>
          </p:cNvPr>
          <p:cNvSpPr>
            <a:spLocks noGrp="1"/>
          </p:cNvSpPr>
          <p:nvPr>
            <p:ph type="ftr" sz="quarter" idx="11"/>
          </p:nvPr>
        </p:nvSpPr>
        <p:spPr>
          <a:xfrm>
            <a:off x="2590800" y="6210300"/>
            <a:ext cx="3962400" cy="457200"/>
          </a:xfrm>
        </p:spPr>
        <p:txBody>
          <a:bodyPr/>
          <a:lstStyle/>
          <a:p>
            <a:pPr algn="ctr">
              <a:defRPr/>
            </a:pPr>
            <a:r>
              <a:rPr lang="en-US" dirty="0"/>
              <a:t>Diabetic Retinopathy Detection</a:t>
            </a:r>
          </a:p>
        </p:txBody>
      </p:sp>
      <p:sp>
        <p:nvSpPr>
          <p:cNvPr id="5" name="Slide Number Placeholder 4">
            <a:extLst>
              <a:ext uri="{FF2B5EF4-FFF2-40B4-BE49-F238E27FC236}">
                <a16:creationId xmlns:a16="http://schemas.microsoft.com/office/drawing/2014/main" id="{15A945D9-EB4F-4A0C-B44F-C85BEC5CD828}"/>
              </a:ext>
            </a:extLst>
          </p:cNvPr>
          <p:cNvSpPr>
            <a:spLocks noGrp="1"/>
          </p:cNvSpPr>
          <p:nvPr>
            <p:ph type="sldNum" sz="quarter" idx="12"/>
          </p:nvPr>
        </p:nvSpPr>
        <p:spPr/>
        <p:txBody>
          <a:bodyPr/>
          <a:lstStyle/>
          <a:p>
            <a:pPr>
              <a:defRPr/>
            </a:pPr>
            <a:fld id="{7149EE1D-09A9-439A-8C40-7F227113B4B1}" type="slidenum">
              <a:rPr lang="en-US" smtClean="0"/>
              <a:pPr>
                <a:defRPr/>
              </a:pPr>
              <a:t>23</a:t>
            </a:fld>
            <a:endParaRPr lang="en-US"/>
          </a:p>
        </p:txBody>
      </p:sp>
    </p:spTree>
    <p:extLst>
      <p:ext uri="{BB962C8B-B14F-4D97-AF65-F5344CB8AC3E}">
        <p14:creationId xmlns:p14="http://schemas.microsoft.com/office/powerpoint/2010/main" val="2556066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6CD6-6EFA-481D-B581-623DA3E522ED}"/>
              </a:ext>
            </a:extLst>
          </p:cNvPr>
          <p:cNvSpPr>
            <a:spLocks noGrp="1"/>
          </p:cNvSpPr>
          <p:nvPr>
            <p:ph type="title"/>
          </p:nvPr>
        </p:nvSpPr>
        <p:spPr/>
        <p:txBody>
          <a:bodyPr/>
          <a:lstStyle/>
          <a:p>
            <a:r>
              <a:rPr lang="en-US" dirty="0"/>
              <a:t>SYSTEM DESCRIPTION – USE CASE</a:t>
            </a:r>
          </a:p>
        </p:txBody>
      </p:sp>
      <p:pic>
        <p:nvPicPr>
          <p:cNvPr id="7" name="Content Placeholder 6">
            <a:extLst>
              <a:ext uri="{FF2B5EF4-FFF2-40B4-BE49-F238E27FC236}">
                <a16:creationId xmlns:a16="http://schemas.microsoft.com/office/drawing/2014/main" id="{2AD8BCA3-5F05-44C4-9381-4F10316D6F13}"/>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990725" y="1628775"/>
            <a:ext cx="5619750" cy="4210050"/>
          </a:xfrm>
        </p:spPr>
      </p:pic>
      <p:sp>
        <p:nvSpPr>
          <p:cNvPr id="4" name="Footer Placeholder 3">
            <a:extLst>
              <a:ext uri="{FF2B5EF4-FFF2-40B4-BE49-F238E27FC236}">
                <a16:creationId xmlns:a16="http://schemas.microsoft.com/office/drawing/2014/main" id="{B3FE2F05-33E9-4469-8BDE-50068FA81AF4}"/>
              </a:ext>
            </a:extLst>
          </p:cNvPr>
          <p:cNvSpPr>
            <a:spLocks noGrp="1"/>
          </p:cNvSpPr>
          <p:nvPr>
            <p:ph type="ftr" sz="quarter" idx="11"/>
          </p:nvPr>
        </p:nvSpPr>
        <p:spPr>
          <a:xfrm>
            <a:off x="2590800" y="6210300"/>
            <a:ext cx="3962400" cy="457200"/>
          </a:xfrm>
        </p:spPr>
        <p:txBody>
          <a:bodyPr/>
          <a:lstStyle/>
          <a:p>
            <a:pPr algn="ctr">
              <a:defRPr/>
            </a:pPr>
            <a:r>
              <a:rPr lang="en-US" dirty="0"/>
              <a:t>Diabetic Retinopathy Detection</a:t>
            </a:r>
          </a:p>
        </p:txBody>
      </p:sp>
      <p:sp>
        <p:nvSpPr>
          <p:cNvPr id="5" name="Slide Number Placeholder 4">
            <a:extLst>
              <a:ext uri="{FF2B5EF4-FFF2-40B4-BE49-F238E27FC236}">
                <a16:creationId xmlns:a16="http://schemas.microsoft.com/office/drawing/2014/main" id="{89A34010-41AC-4BCD-B269-6CDA81F15D05}"/>
              </a:ext>
            </a:extLst>
          </p:cNvPr>
          <p:cNvSpPr>
            <a:spLocks noGrp="1"/>
          </p:cNvSpPr>
          <p:nvPr>
            <p:ph type="sldNum" sz="quarter" idx="12"/>
          </p:nvPr>
        </p:nvSpPr>
        <p:spPr/>
        <p:txBody>
          <a:bodyPr/>
          <a:lstStyle/>
          <a:p>
            <a:pPr>
              <a:defRPr/>
            </a:pPr>
            <a:fld id="{7149EE1D-09A9-439A-8C40-7F227113B4B1}" type="slidenum">
              <a:rPr lang="en-US" smtClean="0"/>
              <a:pPr>
                <a:defRPr/>
              </a:pPr>
              <a:t>24</a:t>
            </a:fld>
            <a:endParaRPr lang="en-US"/>
          </a:p>
        </p:txBody>
      </p:sp>
    </p:spTree>
    <p:extLst>
      <p:ext uri="{BB962C8B-B14F-4D97-AF65-F5344CB8AC3E}">
        <p14:creationId xmlns:p14="http://schemas.microsoft.com/office/powerpoint/2010/main" val="4265199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68BE4-9E9C-40FB-9D31-DDA7D7F182BB}"/>
              </a:ext>
            </a:extLst>
          </p:cNvPr>
          <p:cNvSpPr>
            <a:spLocks noGrp="1"/>
          </p:cNvSpPr>
          <p:nvPr>
            <p:ph type="title"/>
          </p:nvPr>
        </p:nvSpPr>
        <p:spPr/>
        <p:txBody>
          <a:bodyPr/>
          <a:lstStyle/>
          <a:p>
            <a:r>
              <a:rPr lang="en-US" sz="3200" dirty="0"/>
              <a:t>SYSTEM DESCRIPTION – ALGORITHM FOR LEARNING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C6D8942-AFA1-4CFF-AE97-4FACB805457D}"/>
                  </a:ext>
                </a:extLst>
              </p:cNvPr>
              <p:cNvSpPr>
                <a:spLocks noGrp="1"/>
              </p:cNvSpPr>
              <p:nvPr>
                <p:ph sz="quarter" idx="1"/>
              </p:nvPr>
            </p:nvSpPr>
            <p:spPr/>
            <p:txBody>
              <a:bodyPr/>
              <a:lstStyle/>
              <a:p>
                <a:r>
                  <a:rPr lang="en-US" dirty="0"/>
                  <a:t>Cost Function:</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𝑚</m:t>
                          </m:r>
                        </m:den>
                      </m:f>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𝑚</m:t>
                          </m:r>
                        </m:sup>
                        <m:e>
                          <m:sSup>
                            <m:sSupPr>
                              <m:ctrlPr>
                                <a:rPr lang="en-US" b="0" i="1" smtClean="0">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𝜃</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r>
                                <a:rPr lang="en-US" i="1">
                                  <a:latin typeface="Cambria Math" panose="02040503050406030204" pitchFamily="18" charset="0"/>
                                </a:rPr>
                                <m:t>)</m:t>
                              </m:r>
                            </m:e>
                            <m:sup>
                              <m:r>
                                <a:rPr lang="en-US" b="0" i="1" smtClean="0">
                                  <a:latin typeface="Cambria Math" panose="02040503050406030204" pitchFamily="18" charset="0"/>
                                </a:rPr>
                                <m:t>2</m:t>
                              </m:r>
                            </m:sup>
                          </m:sSup>
                        </m:e>
                      </m:nary>
                    </m:oMath>
                  </m:oMathPara>
                </a14:m>
                <a:endParaRPr lang="en-US" dirty="0"/>
              </a:p>
              <a:p>
                <a:pPr marL="0" indent="0" algn="ctr">
                  <a:buNone/>
                </a:pPr>
                <a:r>
                  <a:rPr lang="en-US" dirty="0"/>
                  <a:t>Where, </a:t>
                </a:r>
                <a14:m>
                  <m:oMath xmlns:m="http://schemas.openxmlformats.org/officeDocument/2006/math">
                    <m:r>
                      <a:rPr lang="en-US" b="0" i="1" smtClean="0">
                        <a:latin typeface="Cambria Math" panose="02040503050406030204" pitchFamily="18" charset="0"/>
                      </a:rPr>
                      <m:t>𝜃</m:t>
                    </m:r>
                  </m:oMath>
                </a14:m>
                <a:r>
                  <a:rPr lang="en-US" dirty="0"/>
                  <a:t> are the parameters of the model,</a:t>
                </a:r>
              </a:p>
              <a:p>
                <a:pPr marL="0" indent="0" algn="ctr">
                  <a:buNone/>
                </a:pPr>
                <a14:m>
                  <m:oMath xmlns:m="http://schemas.openxmlformats.org/officeDocument/2006/math">
                    <m:r>
                      <a:rPr lang="en-US" b="0" i="1" smtClean="0">
                        <a:latin typeface="Cambria Math" panose="02040503050406030204" pitchFamily="18" charset="0"/>
                      </a:rPr>
                      <m:t>𝑚</m:t>
                    </m:r>
                  </m:oMath>
                </a14:m>
                <a:r>
                  <a:rPr lang="en-US" dirty="0"/>
                  <a:t> is the number of training inputs,</a:t>
                </a:r>
              </a:p>
              <a:p>
                <a:pPr marL="0" indent="0" algn="ctr">
                  <a:buNone/>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oMath>
                </a14:m>
                <a:r>
                  <a:rPr lang="en-US" dirty="0"/>
                  <a:t> is the input vector,</a:t>
                </a:r>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e>
                    </m:d>
                  </m:oMath>
                </a14:m>
                <a:r>
                  <a:rPr lang="en-US" dirty="0"/>
                  <a:t> is the output of the system for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oMath>
                </a14:m>
                <a:r>
                  <a:rPr lang="en-US" dirty="0"/>
                  <a:t>,</a:t>
                </a:r>
              </a:p>
              <a:p>
                <a:pPr marL="0" indent="0" algn="ctr">
                  <a:buNone/>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oMath>
                </a14:m>
                <a:r>
                  <a:rPr lang="en-US" dirty="0"/>
                  <a:t> is the expected output</a:t>
                </a:r>
              </a:p>
              <a:p>
                <a:r>
                  <a:rPr lang="en-US" dirty="0"/>
                  <a:t>Our goal is to minimize </a:t>
                </a:r>
                <a14:m>
                  <m:oMath xmlns:m="http://schemas.openxmlformats.org/officeDocument/2006/math">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4C6D8942-AFA1-4CFF-AE97-4FACB805457D}"/>
                  </a:ext>
                </a:extLst>
              </p:cNvPr>
              <p:cNvSpPr>
                <a:spLocks noGrp="1" noRot="1" noChangeAspect="1" noMove="1" noResize="1" noEditPoints="1" noAdjustHandles="1" noChangeArrowheads="1" noChangeShapeType="1" noTextEdit="1"/>
              </p:cNvSpPr>
              <p:nvPr>
                <p:ph sz="quarter" idx="1"/>
              </p:nvPr>
            </p:nvSpPr>
            <p:spPr>
              <a:blipFill>
                <a:blip r:embed="rId2"/>
                <a:stretch>
                  <a:fillRect l="-784" t="-1200" b="-186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78568B1-F9AE-4E77-9C32-A54CD80F42D8}"/>
              </a:ext>
            </a:extLst>
          </p:cNvPr>
          <p:cNvSpPr>
            <a:spLocks noGrp="1"/>
          </p:cNvSpPr>
          <p:nvPr>
            <p:ph type="ftr" sz="quarter" idx="11"/>
          </p:nvPr>
        </p:nvSpPr>
        <p:spPr>
          <a:xfrm>
            <a:off x="2819400" y="6210300"/>
            <a:ext cx="3962400" cy="457200"/>
          </a:xfrm>
        </p:spPr>
        <p:txBody>
          <a:bodyPr/>
          <a:lstStyle/>
          <a:p>
            <a:pPr algn="ctr">
              <a:defRPr/>
            </a:pPr>
            <a:r>
              <a:rPr lang="en-US" dirty="0"/>
              <a:t>Diabetic Retinopathy Detection</a:t>
            </a:r>
          </a:p>
        </p:txBody>
      </p:sp>
      <p:sp>
        <p:nvSpPr>
          <p:cNvPr id="5" name="Slide Number Placeholder 4">
            <a:extLst>
              <a:ext uri="{FF2B5EF4-FFF2-40B4-BE49-F238E27FC236}">
                <a16:creationId xmlns:a16="http://schemas.microsoft.com/office/drawing/2014/main" id="{E5A17DC4-11B1-417D-8F52-B28F8D49DF5A}"/>
              </a:ext>
            </a:extLst>
          </p:cNvPr>
          <p:cNvSpPr>
            <a:spLocks noGrp="1"/>
          </p:cNvSpPr>
          <p:nvPr>
            <p:ph type="sldNum" sz="quarter" idx="12"/>
          </p:nvPr>
        </p:nvSpPr>
        <p:spPr/>
        <p:txBody>
          <a:bodyPr/>
          <a:lstStyle/>
          <a:p>
            <a:pPr>
              <a:defRPr/>
            </a:pPr>
            <a:fld id="{7149EE1D-09A9-439A-8C40-7F227113B4B1}" type="slidenum">
              <a:rPr lang="en-US" smtClean="0"/>
              <a:pPr>
                <a:defRPr/>
              </a:pPr>
              <a:t>25</a:t>
            </a:fld>
            <a:endParaRPr lang="en-US"/>
          </a:p>
        </p:txBody>
      </p:sp>
    </p:spTree>
    <p:extLst>
      <p:ext uri="{BB962C8B-B14F-4D97-AF65-F5344CB8AC3E}">
        <p14:creationId xmlns:p14="http://schemas.microsoft.com/office/powerpoint/2010/main" val="666671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2010E-2AC4-4748-A447-E3B0D0A5B4CA}"/>
              </a:ext>
            </a:extLst>
          </p:cNvPr>
          <p:cNvSpPr>
            <a:spLocks noGrp="1"/>
          </p:cNvSpPr>
          <p:nvPr>
            <p:ph type="title"/>
          </p:nvPr>
        </p:nvSpPr>
        <p:spPr/>
        <p:txBody>
          <a:bodyPr/>
          <a:lstStyle/>
          <a:p>
            <a:r>
              <a:rPr lang="en-US" sz="3600" dirty="0"/>
              <a:t>SYSTEM DESCRIPTION – COST FUNCTION</a:t>
            </a:r>
          </a:p>
        </p:txBody>
      </p:sp>
      <p:pic>
        <p:nvPicPr>
          <p:cNvPr id="7" name="Content Placeholder 6">
            <a:extLst>
              <a:ext uri="{FF2B5EF4-FFF2-40B4-BE49-F238E27FC236}">
                <a16:creationId xmlns:a16="http://schemas.microsoft.com/office/drawing/2014/main" id="{B35E1A2C-B5E6-4DE4-8A9E-D4D531F6DF6E}"/>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17297" y="1447800"/>
            <a:ext cx="6566606" cy="4572000"/>
          </a:xfrm>
        </p:spPr>
      </p:pic>
      <p:sp>
        <p:nvSpPr>
          <p:cNvPr id="4" name="Footer Placeholder 3">
            <a:extLst>
              <a:ext uri="{FF2B5EF4-FFF2-40B4-BE49-F238E27FC236}">
                <a16:creationId xmlns:a16="http://schemas.microsoft.com/office/drawing/2014/main" id="{8480A734-6014-4F85-800C-51611CE553BC}"/>
              </a:ext>
            </a:extLst>
          </p:cNvPr>
          <p:cNvSpPr>
            <a:spLocks noGrp="1"/>
          </p:cNvSpPr>
          <p:nvPr>
            <p:ph type="ftr" sz="quarter" idx="11"/>
          </p:nvPr>
        </p:nvSpPr>
        <p:spPr>
          <a:xfrm>
            <a:off x="2590800" y="6210300"/>
            <a:ext cx="3962400" cy="457200"/>
          </a:xfrm>
        </p:spPr>
        <p:txBody>
          <a:bodyPr/>
          <a:lstStyle/>
          <a:p>
            <a:pPr algn="ctr">
              <a:defRPr/>
            </a:pPr>
            <a:r>
              <a:rPr lang="en-US" dirty="0"/>
              <a:t>Diabetic Retinopathy Detection</a:t>
            </a:r>
          </a:p>
        </p:txBody>
      </p:sp>
      <p:sp>
        <p:nvSpPr>
          <p:cNvPr id="5" name="Slide Number Placeholder 4">
            <a:extLst>
              <a:ext uri="{FF2B5EF4-FFF2-40B4-BE49-F238E27FC236}">
                <a16:creationId xmlns:a16="http://schemas.microsoft.com/office/drawing/2014/main" id="{678403DF-A8D3-4AC9-AF1A-B1BC9645BAE8}"/>
              </a:ext>
            </a:extLst>
          </p:cNvPr>
          <p:cNvSpPr>
            <a:spLocks noGrp="1"/>
          </p:cNvSpPr>
          <p:nvPr>
            <p:ph type="sldNum" sz="quarter" idx="12"/>
          </p:nvPr>
        </p:nvSpPr>
        <p:spPr/>
        <p:txBody>
          <a:bodyPr/>
          <a:lstStyle/>
          <a:p>
            <a:pPr>
              <a:defRPr/>
            </a:pPr>
            <a:fld id="{7149EE1D-09A9-439A-8C40-7F227113B4B1}" type="slidenum">
              <a:rPr lang="en-US" smtClean="0"/>
              <a:pPr>
                <a:defRPr/>
              </a:pPr>
              <a:t>26</a:t>
            </a:fld>
            <a:endParaRPr lang="en-US"/>
          </a:p>
        </p:txBody>
      </p:sp>
    </p:spTree>
    <p:extLst>
      <p:ext uri="{BB962C8B-B14F-4D97-AF65-F5344CB8AC3E}">
        <p14:creationId xmlns:p14="http://schemas.microsoft.com/office/powerpoint/2010/main" val="3527846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FEF7-66D7-4512-ADC7-92143F39481F}"/>
              </a:ext>
            </a:extLst>
          </p:cNvPr>
          <p:cNvSpPr>
            <a:spLocks noGrp="1"/>
          </p:cNvSpPr>
          <p:nvPr>
            <p:ph type="title"/>
          </p:nvPr>
        </p:nvSpPr>
        <p:spPr/>
        <p:txBody>
          <a:bodyPr/>
          <a:lstStyle/>
          <a:p>
            <a:r>
              <a:rPr lang="en-US" sz="3600" dirty="0"/>
              <a:t>SYSTEM DESCRIPTION – GRADIENT DESCENT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3662E7B-5E7F-4042-BD4B-7275CD6FE8F6}"/>
                  </a:ext>
                </a:extLst>
              </p:cNvPr>
              <p:cNvSpPr>
                <a:spLocks noGrp="1"/>
              </p:cNvSpPr>
              <p:nvPr>
                <p:ph sz="quarter" idx="1"/>
              </p:nvPr>
            </p:nvSpPr>
            <p:spPr/>
            <p:txBody>
              <a:bodyPr/>
              <a:lstStyle/>
              <a:p>
                <a:r>
                  <a:rPr lang="en-US" dirty="0"/>
                  <a:t>Gradient Descent Algorithm to minimize a function</a:t>
                </a:r>
              </a:p>
              <a:p>
                <a:r>
                  <a:rPr lang="en-US" dirty="0"/>
                  <a:t>Algorithm</a:t>
                </a:r>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𝑟𝑒𝑝𝑒𝑎𝑡</m:t>
                      </m:r>
                      <m:r>
                        <a:rPr lang="en-US" b="0" i="1" smtClean="0">
                          <a:latin typeface="Cambria Math" panose="02040503050406030204" pitchFamily="18" charset="0"/>
                        </a:rPr>
                        <m:t> </m:t>
                      </m:r>
                      <m:r>
                        <a:rPr lang="en-US" b="0" i="1" smtClean="0">
                          <a:latin typeface="Cambria Math" panose="02040503050406030204" pitchFamily="18" charset="0"/>
                        </a:rPr>
                        <m:t>𝑢𝑛𝑡𝑖𝑙</m:t>
                      </m:r>
                      <m:r>
                        <a:rPr lang="en-US" b="0" i="1" smtClean="0">
                          <a:latin typeface="Cambria Math" panose="02040503050406030204" pitchFamily="18" charset="0"/>
                        </a:rPr>
                        <m:t> </m:t>
                      </m:r>
                      <m:r>
                        <a:rPr lang="en-US" b="0" i="1" smtClean="0">
                          <a:latin typeface="Cambria Math" panose="02040503050406030204" pitchFamily="18" charset="0"/>
                        </a:rPr>
                        <m:t>𝑐𝑜𝑛𝑣𝑒𝑟𝑔𝑒𝑛𝑐𝑒</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marL="0" indent="0">
                  <a:buNone/>
                </a:pPr>
                <a:r>
                  <a:rPr lang="en-US" b="0" i="1" dirty="0">
                    <a:latin typeface="Cambria Math" panose="02040503050406030204" pitchFamily="18" charset="0"/>
                  </a:rPr>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𝑗</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𝑗</m:t>
                        </m:r>
                      </m:sub>
                    </m:sSub>
                    <m:r>
                      <a:rPr lang="en-US" b="0" i="1" smtClean="0">
                        <a:latin typeface="Cambria Math" panose="02040503050406030204" pitchFamily="18" charset="0"/>
                      </a:rPr>
                      <m:t> −</m:t>
                    </m:r>
                    <m:r>
                      <a:rPr lang="en-US" b="0" i="1" smtClean="0">
                        <a:latin typeface="Cambria Math" panose="02040503050406030204" pitchFamily="18" charset="0"/>
                      </a:rPr>
                      <m:t>𝛼</m:t>
                    </m:r>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𝑗</m:t>
                            </m:r>
                          </m:sub>
                        </m:sSub>
                      </m:den>
                    </m:f>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𝑎𝑙𝑙</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𝑗</m:t>
                        </m:r>
                      </m:sub>
                    </m:sSub>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𝜃</m:t>
                    </m:r>
                  </m:oMath>
                </a14:m>
                <a:endParaRPr lang="en-US"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m:t>
                      </m:r>
                    </m:oMath>
                  </m:oMathPara>
                </a14:m>
                <a:endParaRPr lang="en-US" b="0" dirty="0"/>
              </a:p>
              <a:p>
                <a:pPr marL="0" indent="0">
                  <a:buNone/>
                </a:pPr>
                <a:r>
                  <a:rPr lang="en-US" dirty="0"/>
                  <a:t>Where, </a:t>
                </a:r>
                <a14:m>
                  <m:oMath xmlns:m="http://schemas.openxmlformats.org/officeDocument/2006/math">
                    <m:r>
                      <a:rPr lang="en-US" b="0" i="1" smtClean="0">
                        <a:latin typeface="Cambria Math" panose="02040503050406030204" pitchFamily="18" charset="0"/>
                      </a:rPr>
                      <m:t>𝛼</m:t>
                    </m:r>
                  </m:oMath>
                </a14:m>
                <a:r>
                  <a:rPr lang="en-US" b="0" dirty="0"/>
                  <a:t> is the learning rate</a:t>
                </a:r>
              </a:p>
            </p:txBody>
          </p:sp>
        </mc:Choice>
        <mc:Fallback>
          <p:sp>
            <p:nvSpPr>
              <p:cNvPr id="3" name="Content Placeholder 2">
                <a:extLst>
                  <a:ext uri="{FF2B5EF4-FFF2-40B4-BE49-F238E27FC236}">
                    <a16:creationId xmlns:a16="http://schemas.microsoft.com/office/drawing/2014/main" id="{03662E7B-5E7F-4042-BD4B-7275CD6FE8F6}"/>
                  </a:ext>
                </a:extLst>
              </p:cNvPr>
              <p:cNvSpPr>
                <a:spLocks noGrp="1" noRot="1" noChangeAspect="1" noMove="1" noResize="1" noEditPoints="1" noAdjustHandles="1" noChangeArrowheads="1" noChangeShapeType="1" noTextEdit="1"/>
              </p:cNvSpPr>
              <p:nvPr>
                <p:ph sz="quarter" idx="1"/>
              </p:nvPr>
            </p:nvSpPr>
            <p:spPr>
              <a:blipFill>
                <a:blip r:embed="rId2"/>
                <a:stretch>
                  <a:fillRect l="-1412" t="-120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0402A7AA-C63F-403B-B866-F7A7CCDCA516}"/>
              </a:ext>
            </a:extLst>
          </p:cNvPr>
          <p:cNvSpPr>
            <a:spLocks noGrp="1"/>
          </p:cNvSpPr>
          <p:nvPr>
            <p:ph type="ftr" sz="quarter" idx="11"/>
          </p:nvPr>
        </p:nvSpPr>
        <p:spPr>
          <a:xfrm>
            <a:off x="2590800" y="6210300"/>
            <a:ext cx="3962400" cy="457200"/>
          </a:xfrm>
        </p:spPr>
        <p:txBody>
          <a:bodyPr/>
          <a:lstStyle/>
          <a:p>
            <a:pPr algn="ctr">
              <a:defRPr/>
            </a:pPr>
            <a:r>
              <a:rPr lang="en-US" dirty="0"/>
              <a:t>Diabetic Retinopathy Detection</a:t>
            </a:r>
          </a:p>
        </p:txBody>
      </p:sp>
      <p:sp>
        <p:nvSpPr>
          <p:cNvPr id="5" name="Slide Number Placeholder 4">
            <a:extLst>
              <a:ext uri="{FF2B5EF4-FFF2-40B4-BE49-F238E27FC236}">
                <a16:creationId xmlns:a16="http://schemas.microsoft.com/office/drawing/2014/main" id="{BF24E9C6-02B3-4294-8FEA-62D8005E47EF}"/>
              </a:ext>
            </a:extLst>
          </p:cNvPr>
          <p:cNvSpPr>
            <a:spLocks noGrp="1"/>
          </p:cNvSpPr>
          <p:nvPr>
            <p:ph type="sldNum" sz="quarter" idx="12"/>
          </p:nvPr>
        </p:nvSpPr>
        <p:spPr/>
        <p:txBody>
          <a:bodyPr/>
          <a:lstStyle/>
          <a:p>
            <a:pPr>
              <a:defRPr/>
            </a:pPr>
            <a:fld id="{7149EE1D-09A9-439A-8C40-7F227113B4B1}" type="slidenum">
              <a:rPr lang="en-US" smtClean="0"/>
              <a:pPr>
                <a:defRPr/>
              </a:pPr>
              <a:t>27</a:t>
            </a:fld>
            <a:endParaRPr lang="en-US"/>
          </a:p>
        </p:txBody>
      </p:sp>
    </p:spTree>
    <p:extLst>
      <p:ext uri="{BB962C8B-B14F-4D97-AF65-F5344CB8AC3E}">
        <p14:creationId xmlns:p14="http://schemas.microsoft.com/office/powerpoint/2010/main" val="3854946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C0DD2B8C-2A02-4548-ABD9-D674C046FE9E}"/>
              </a:ext>
            </a:extLst>
          </p:cNvPr>
          <p:cNvSpPr>
            <a:spLocks noGrp="1"/>
          </p:cNvSpPr>
          <p:nvPr>
            <p:ph type="title"/>
          </p:nvPr>
        </p:nvSpPr>
        <p:spPr/>
        <p:txBody>
          <a:bodyPr/>
          <a:lstStyle/>
          <a:p>
            <a:pPr algn="ctr"/>
            <a:r>
              <a:rPr lang="en-US" altLang="en-US"/>
              <a:t>BLOCK DIAGRAM OF SYSTEM</a:t>
            </a:r>
          </a:p>
        </p:txBody>
      </p:sp>
      <p:sp>
        <p:nvSpPr>
          <p:cNvPr id="30723" name="Content Placeholder 2">
            <a:extLst>
              <a:ext uri="{FF2B5EF4-FFF2-40B4-BE49-F238E27FC236}">
                <a16:creationId xmlns:a16="http://schemas.microsoft.com/office/drawing/2014/main" id="{33BE3FCE-E732-435A-9F7F-F5362240FDFC}"/>
              </a:ext>
            </a:extLst>
          </p:cNvPr>
          <p:cNvSpPr>
            <a:spLocks noGrp="1"/>
          </p:cNvSpPr>
          <p:nvPr>
            <p:ph sz="quarter" idx="1"/>
          </p:nvPr>
        </p:nvSpPr>
        <p:spPr/>
        <p:txBody>
          <a:bodyPr/>
          <a:lstStyle/>
          <a:p>
            <a:r>
              <a:rPr lang="en-US" altLang="en-US"/>
              <a:t>As the block diagram shows, the system consists of two major blocks, takes a fundus photograph as input and returns a rating between 0 – 4 as output. The input image is first preprocessed in the “Image Preprocessing” block. </a:t>
            </a:r>
          </a:p>
          <a:p>
            <a:r>
              <a:rPr lang="en-US" altLang="en-US"/>
              <a:t>The output of the preprocessing step will either be a processed and transformed image in case of a CNN or a set of features of the image in case of other ML techniques such as Naïve Bayes or SVM. The classifier will then either learn if it is training, or produce an output if it is running in the application.</a:t>
            </a:r>
          </a:p>
          <a:p>
            <a:endParaRPr lang="en-US" altLang="en-US"/>
          </a:p>
        </p:txBody>
      </p:sp>
      <p:sp>
        <p:nvSpPr>
          <p:cNvPr id="4" name="Footer Placeholder 3">
            <a:extLst>
              <a:ext uri="{FF2B5EF4-FFF2-40B4-BE49-F238E27FC236}">
                <a16:creationId xmlns:a16="http://schemas.microsoft.com/office/drawing/2014/main" id="{B429AF18-16F5-4F7A-9523-A9DA1C6479CE}"/>
              </a:ext>
            </a:extLst>
          </p:cNvPr>
          <p:cNvSpPr>
            <a:spLocks noGrp="1"/>
          </p:cNvSpPr>
          <p:nvPr>
            <p:ph type="ftr" sz="quarter" idx="11"/>
          </p:nvPr>
        </p:nvSpPr>
        <p:spPr>
          <a:xfrm>
            <a:off x="2590800" y="6210300"/>
            <a:ext cx="3962400" cy="457200"/>
          </a:xfrm>
        </p:spPr>
        <p:txBody>
          <a:bodyPr/>
          <a:lstStyle/>
          <a:p>
            <a:pPr algn="ctr">
              <a:defRPr/>
            </a:pPr>
            <a:r>
              <a:rPr lang="en-US" dirty="0"/>
              <a:t>Diabetic Retinopathy Detection</a:t>
            </a:r>
          </a:p>
        </p:txBody>
      </p:sp>
      <p:sp>
        <p:nvSpPr>
          <p:cNvPr id="30725" name="Slide Number Placeholder 4">
            <a:extLst>
              <a:ext uri="{FF2B5EF4-FFF2-40B4-BE49-F238E27FC236}">
                <a16:creationId xmlns:a16="http://schemas.microsoft.com/office/drawing/2014/main" id="{95FB55CF-DD00-42AB-A7BF-9740EA554B72}"/>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340CA00-A0DF-4906-923E-776BEE1036C3}" type="slidenum">
              <a:rPr lang="en-US" altLang="en-US" smtClean="0">
                <a:solidFill>
                  <a:srgbClr val="FFFFFF"/>
                </a:solidFill>
                <a:latin typeface="Franklin Gothic Book" panose="020B0503020102020204" pitchFamily="34" charset="0"/>
              </a:rPr>
              <a:pPr/>
              <a:t>28</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B382456B-E303-40DA-9BA9-502B0BF93CD1}"/>
              </a:ext>
            </a:extLst>
          </p:cNvPr>
          <p:cNvSpPr>
            <a:spLocks noGrp="1"/>
          </p:cNvSpPr>
          <p:nvPr>
            <p:ph type="title"/>
          </p:nvPr>
        </p:nvSpPr>
        <p:spPr/>
        <p:txBody>
          <a:bodyPr/>
          <a:lstStyle/>
          <a:p>
            <a:pPr algn="ctr"/>
            <a:r>
              <a:rPr lang="en-US" altLang="en-US"/>
              <a:t>HARDWARE REQUIREMENTS</a:t>
            </a:r>
          </a:p>
        </p:txBody>
      </p:sp>
      <p:sp>
        <p:nvSpPr>
          <p:cNvPr id="31747" name="Content Placeholder 2">
            <a:extLst>
              <a:ext uri="{FF2B5EF4-FFF2-40B4-BE49-F238E27FC236}">
                <a16:creationId xmlns:a16="http://schemas.microsoft.com/office/drawing/2014/main" id="{6AC25800-F808-4B62-A4A0-836976F3836B}"/>
              </a:ext>
            </a:extLst>
          </p:cNvPr>
          <p:cNvSpPr>
            <a:spLocks noGrp="1"/>
          </p:cNvSpPr>
          <p:nvPr>
            <p:ph sz="quarter" idx="1"/>
          </p:nvPr>
        </p:nvSpPr>
        <p:spPr/>
        <p:txBody>
          <a:bodyPr/>
          <a:lstStyle/>
          <a:p>
            <a:pPr>
              <a:lnSpc>
                <a:spcPct val="150000"/>
              </a:lnSpc>
            </a:pPr>
            <a:r>
              <a:rPr lang="en-US" altLang="en-US" b="1"/>
              <a:t>Developer</a:t>
            </a:r>
          </a:p>
          <a:p>
            <a:pPr lvl="1">
              <a:lnSpc>
                <a:spcPct val="150000"/>
              </a:lnSpc>
            </a:pPr>
            <a:r>
              <a:rPr lang="en-US" altLang="en-US"/>
              <a:t>Minimum 4GB RAM. Higher RAM results in faster training</a:t>
            </a:r>
          </a:p>
          <a:p>
            <a:pPr lvl="1">
              <a:lnSpc>
                <a:spcPct val="150000"/>
              </a:lnSpc>
            </a:pPr>
            <a:r>
              <a:rPr lang="en-US" altLang="en-US"/>
              <a:t>Minimum 100GB hard disk space</a:t>
            </a:r>
          </a:p>
          <a:p>
            <a:pPr lvl="1">
              <a:lnSpc>
                <a:spcPct val="150000"/>
              </a:lnSpc>
            </a:pPr>
            <a:r>
              <a:rPr lang="en-US" altLang="en-US"/>
              <a:t>Nvidia GPU with minimum CUDA level of 3.0</a:t>
            </a:r>
          </a:p>
          <a:p>
            <a:pPr>
              <a:lnSpc>
                <a:spcPct val="150000"/>
              </a:lnSpc>
            </a:pPr>
            <a:r>
              <a:rPr lang="en-US" altLang="en-US" b="1"/>
              <a:t>User</a:t>
            </a:r>
          </a:p>
          <a:p>
            <a:pPr lvl="1">
              <a:lnSpc>
                <a:spcPct val="150000"/>
              </a:lnSpc>
            </a:pPr>
            <a:r>
              <a:rPr lang="en-US" altLang="en-US"/>
              <a:t>Minimum 512 MB RAM</a:t>
            </a:r>
          </a:p>
          <a:p>
            <a:pPr lvl="1">
              <a:lnSpc>
                <a:spcPct val="150000"/>
              </a:lnSpc>
            </a:pPr>
            <a:r>
              <a:rPr lang="en-US" altLang="en-US"/>
              <a:t>Processor: Minimum Core 2 Duo 2GHz or equivalent</a:t>
            </a:r>
          </a:p>
        </p:txBody>
      </p:sp>
      <p:sp>
        <p:nvSpPr>
          <p:cNvPr id="4" name="Footer Placeholder 3">
            <a:extLst>
              <a:ext uri="{FF2B5EF4-FFF2-40B4-BE49-F238E27FC236}">
                <a16:creationId xmlns:a16="http://schemas.microsoft.com/office/drawing/2014/main" id="{499768E7-E601-4EF5-BE3B-40BA2B8D3959}"/>
              </a:ext>
            </a:extLst>
          </p:cNvPr>
          <p:cNvSpPr>
            <a:spLocks noGrp="1"/>
          </p:cNvSpPr>
          <p:nvPr>
            <p:ph type="ftr" sz="quarter" idx="11"/>
          </p:nvPr>
        </p:nvSpPr>
        <p:spPr>
          <a:xfrm>
            <a:off x="2590800" y="6210300"/>
            <a:ext cx="3962400" cy="457200"/>
          </a:xfrm>
        </p:spPr>
        <p:txBody>
          <a:bodyPr/>
          <a:lstStyle/>
          <a:p>
            <a:pPr algn="ctr">
              <a:defRPr/>
            </a:pPr>
            <a:r>
              <a:rPr lang="en-US" dirty="0"/>
              <a:t>Diabetic Retinopathy Detection</a:t>
            </a:r>
          </a:p>
        </p:txBody>
      </p:sp>
      <p:sp>
        <p:nvSpPr>
          <p:cNvPr id="31749" name="Slide Number Placeholder 4">
            <a:extLst>
              <a:ext uri="{FF2B5EF4-FFF2-40B4-BE49-F238E27FC236}">
                <a16:creationId xmlns:a16="http://schemas.microsoft.com/office/drawing/2014/main" id="{FCF55D33-6BE9-4CB5-A438-FAFEBAE5DF0B}"/>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425FF07-9FF9-419A-AA70-406AB9A90AD6}" type="slidenum">
              <a:rPr lang="en-US" altLang="en-US" smtClean="0">
                <a:solidFill>
                  <a:srgbClr val="FFFFFF"/>
                </a:solidFill>
                <a:latin typeface="Franklin Gothic Book" panose="020B0503020102020204" pitchFamily="34" charset="0"/>
              </a:rPr>
              <a:pPr/>
              <a:t>29</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7124A2B-3FA9-4A7B-B98A-D29B646E9272}"/>
              </a:ext>
            </a:extLst>
          </p:cNvPr>
          <p:cNvSpPr>
            <a:spLocks noGrp="1"/>
          </p:cNvSpPr>
          <p:nvPr>
            <p:ph type="title"/>
          </p:nvPr>
        </p:nvSpPr>
        <p:spPr/>
        <p:txBody>
          <a:bodyPr/>
          <a:lstStyle/>
          <a:p>
            <a:pPr algn="ctr"/>
            <a:r>
              <a:rPr lang="en-US" altLang="en-US"/>
              <a:t>INTRODUCTION</a:t>
            </a:r>
          </a:p>
        </p:txBody>
      </p:sp>
      <p:sp>
        <p:nvSpPr>
          <p:cNvPr id="11267" name="Content Placeholder 2">
            <a:extLst>
              <a:ext uri="{FF2B5EF4-FFF2-40B4-BE49-F238E27FC236}">
                <a16:creationId xmlns:a16="http://schemas.microsoft.com/office/drawing/2014/main" id="{DA3BAD17-B9AB-4B4F-A32D-A0F8D8EC3AFC}"/>
              </a:ext>
            </a:extLst>
          </p:cNvPr>
          <p:cNvSpPr>
            <a:spLocks noGrp="1"/>
          </p:cNvSpPr>
          <p:nvPr>
            <p:ph sz="quarter" idx="1"/>
          </p:nvPr>
        </p:nvSpPr>
        <p:spPr/>
        <p:txBody>
          <a:bodyPr/>
          <a:lstStyle/>
          <a:p>
            <a:r>
              <a:rPr lang="en-US" altLang="en-US" sz="3600"/>
              <a:t>Diabetic Retinopathy is the leading cause of blindness in the developing world</a:t>
            </a:r>
          </a:p>
          <a:p>
            <a:r>
              <a:rPr lang="en-US" altLang="en-US" sz="3600"/>
              <a:t>Diabetic Retinopathy is caused by long standing cases of diabetes</a:t>
            </a:r>
          </a:p>
          <a:p>
            <a:r>
              <a:rPr lang="en-US" altLang="en-US" sz="3600"/>
              <a:t>It can be stopped if it is detected in time</a:t>
            </a:r>
          </a:p>
          <a:p>
            <a:r>
              <a:rPr lang="en-US" altLang="en-US" sz="3600"/>
              <a:t>However, this is difficult as the disease shows little symptoms until it is too late</a:t>
            </a:r>
          </a:p>
        </p:txBody>
      </p:sp>
      <p:sp>
        <p:nvSpPr>
          <p:cNvPr id="4" name="Footer Placeholder 3">
            <a:extLst>
              <a:ext uri="{FF2B5EF4-FFF2-40B4-BE49-F238E27FC236}">
                <a16:creationId xmlns:a16="http://schemas.microsoft.com/office/drawing/2014/main" id="{53187310-6A85-4251-B3AA-77E58FD61940}"/>
              </a:ext>
            </a:extLst>
          </p:cNvPr>
          <p:cNvSpPr>
            <a:spLocks noGrp="1"/>
          </p:cNvSpPr>
          <p:nvPr>
            <p:ph type="ftr" sz="quarter" idx="11"/>
          </p:nvPr>
        </p:nvSpPr>
        <p:spPr>
          <a:xfrm>
            <a:off x="2819400" y="6210300"/>
            <a:ext cx="3962400" cy="457200"/>
          </a:xfrm>
        </p:spPr>
        <p:txBody>
          <a:bodyPr/>
          <a:lstStyle/>
          <a:p>
            <a:pPr algn="ctr">
              <a:defRPr/>
            </a:pPr>
            <a:r>
              <a:rPr lang="en-US" dirty="0"/>
              <a:t>Diabetic Retinopathy Detection</a:t>
            </a:r>
          </a:p>
        </p:txBody>
      </p:sp>
      <p:sp>
        <p:nvSpPr>
          <p:cNvPr id="11269" name="Slide Number Placeholder 4">
            <a:extLst>
              <a:ext uri="{FF2B5EF4-FFF2-40B4-BE49-F238E27FC236}">
                <a16:creationId xmlns:a16="http://schemas.microsoft.com/office/drawing/2014/main" id="{285E95A0-A704-49B3-8654-756F30510398}"/>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DFC5560-990F-4D8E-92D9-71F82B03FC46}" type="slidenum">
              <a:rPr lang="en-US" altLang="en-US" smtClean="0">
                <a:solidFill>
                  <a:srgbClr val="FFFFFF"/>
                </a:solidFill>
                <a:latin typeface="Franklin Gothic Book" panose="020B0503020102020204" pitchFamily="34" charset="0"/>
              </a:rPr>
              <a:pPr/>
              <a:t>3</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054FC430-E989-47C6-9D4F-7BCE26285694}"/>
              </a:ext>
            </a:extLst>
          </p:cNvPr>
          <p:cNvSpPr>
            <a:spLocks noGrp="1"/>
          </p:cNvSpPr>
          <p:nvPr>
            <p:ph type="title"/>
          </p:nvPr>
        </p:nvSpPr>
        <p:spPr/>
        <p:txBody>
          <a:bodyPr/>
          <a:lstStyle/>
          <a:p>
            <a:pPr algn="ctr"/>
            <a:r>
              <a:rPr lang="en-US" altLang="en-US"/>
              <a:t>SOFTWARE REQUIREMENTS</a:t>
            </a:r>
          </a:p>
        </p:txBody>
      </p:sp>
      <p:sp>
        <p:nvSpPr>
          <p:cNvPr id="32771" name="Content Placeholder 2">
            <a:extLst>
              <a:ext uri="{FF2B5EF4-FFF2-40B4-BE49-F238E27FC236}">
                <a16:creationId xmlns:a16="http://schemas.microsoft.com/office/drawing/2014/main" id="{0A32782E-7899-421B-AC39-F3A2E47A0C84}"/>
              </a:ext>
            </a:extLst>
          </p:cNvPr>
          <p:cNvSpPr>
            <a:spLocks noGrp="1"/>
          </p:cNvSpPr>
          <p:nvPr>
            <p:ph sz="quarter" idx="1"/>
          </p:nvPr>
        </p:nvSpPr>
        <p:spPr/>
        <p:txBody>
          <a:bodyPr/>
          <a:lstStyle/>
          <a:p>
            <a:pPr>
              <a:lnSpc>
                <a:spcPct val="150000"/>
              </a:lnSpc>
            </a:pPr>
            <a:r>
              <a:rPr lang="en-US" altLang="en-US" b="1"/>
              <a:t>Developer</a:t>
            </a:r>
          </a:p>
          <a:p>
            <a:pPr lvl="1">
              <a:lnSpc>
                <a:spcPct val="150000"/>
              </a:lnSpc>
            </a:pPr>
            <a:r>
              <a:rPr lang="en-US" altLang="en-US"/>
              <a:t>Linux OS such as Ubuntu or Mint</a:t>
            </a:r>
          </a:p>
          <a:p>
            <a:pPr lvl="1">
              <a:lnSpc>
                <a:spcPct val="150000"/>
              </a:lnSpc>
            </a:pPr>
            <a:r>
              <a:rPr lang="en-US" altLang="en-US"/>
              <a:t>Python 3.5 and above</a:t>
            </a:r>
          </a:p>
          <a:p>
            <a:pPr lvl="1">
              <a:lnSpc>
                <a:spcPct val="150000"/>
              </a:lnSpc>
            </a:pPr>
            <a:r>
              <a:rPr lang="en-US" altLang="en-US"/>
              <a:t>A rich text editor such as Visual Studio Code. The developer may use any text editor he/she is comfortable with</a:t>
            </a:r>
          </a:p>
          <a:p>
            <a:pPr>
              <a:lnSpc>
                <a:spcPct val="150000"/>
              </a:lnSpc>
            </a:pPr>
            <a:r>
              <a:rPr lang="en-US" altLang="en-US" b="1"/>
              <a:t>User</a:t>
            </a:r>
          </a:p>
          <a:p>
            <a:pPr lvl="1">
              <a:lnSpc>
                <a:spcPct val="150000"/>
              </a:lnSpc>
            </a:pPr>
            <a:r>
              <a:rPr lang="en-US" altLang="en-US"/>
              <a:t>Basic Operating System such as Windows, Linux or Mac OS</a:t>
            </a:r>
          </a:p>
        </p:txBody>
      </p:sp>
      <p:sp>
        <p:nvSpPr>
          <p:cNvPr id="4" name="Footer Placeholder 3">
            <a:extLst>
              <a:ext uri="{FF2B5EF4-FFF2-40B4-BE49-F238E27FC236}">
                <a16:creationId xmlns:a16="http://schemas.microsoft.com/office/drawing/2014/main" id="{09DE5C30-FFC6-4CB5-90CA-80113B08C3DA}"/>
              </a:ext>
            </a:extLst>
          </p:cNvPr>
          <p:cNvSpPr>
            <a:spLocks noGrp="1"/>
          </p:cNvSpPr>
          <p:nvPr>
            <p:ph type="ftr" sz="quarter" idx="11"/>
          </p:nvPr>
        </p:nvSpPr>
        <p:spPr>
          <a:xfrm>
            <a:off x="2590800" y="6210300"/>
            <a:ext cx="3962400" cy="457200"/>
          </a:xfrm>
        </p:spPr>
        <p:txBody>
          <a:bodyPr/>
          <a:lstStyle/>
          <a:p>
            <a:pPr algn="ctr">
              <a:defRPr/>
            </a:pPr>
            <a:r>
              <a:rPr lang="en-US" dirty="0"/>
              <a:t>Diabetic Retinopathy Detection</a:t>
            </a:r>
          </a:p>
        </p:txBody>
      </p:sp>
      <p:sp>
        <p:nvSpPr>
          <p:cNvPr id="32773" name="Slide Number Placeholder 4">
            <a:extLst>
              <a:ext uri="{FF2B5EF4-FFF2-40B4-BE49-F238E27FC236}">
                <a16:creationId xmlns:a16="http://schemas.microsoft.com/office/drawing/2014/main" id="{218FC0B9-E5E8-4162-BCB9-8C79C036CA19}"/>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31A4613-61E2-493D-96EC-7A873F33C25E}" type="slidenum">
              <a:rPr lang="en-US" altLang="en-US" smtClean="0">
                <a:solidFill>
                  <a:srgbClr val="FFFFFF"/>
                </a:solidFill>
                <a:latin typeface="Franklin Gothic Book" panose="020B0503020102020204" pitchFamily="34" charset="0"/>
              </a:rPr>
              <a:pPr/>
              <a:t>30</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755820EB-20D6-4F56-8F19-74D46B26B631}"/>
              </a:ext>
            </a:extLst>
          </p:cNvPr>
          <p:cNvSpPr>
            <a:spLocks noGrp="1"/>
          </p:cNvSpPr>
          <p:nvPr>
            <p:ph type="title"/>
          </p:nvPr>
        </p:nvSpPr>
        <p:spPr/>
        <p:txBody>
          <a:bodyPr/>
          <a:lstStyle/>
          <a:p>
            <a:pPr algn="ctr"/>
            <a:r>
              <a:rPr lang="en-US" altLang="en-US"/>
              <a:t>USER INTERFACE DESIGN</a:t>
            </a:r>
          </a:p>
        </p:txBody>
      </p:sp>
      <p:pic>
        <p:nvPicPr>
          <p:cNvPr id="33795" name="Content Placeholder 6">
            <a:extLst>
              <a:ext uri="{FF2B5EF4-FFF2-40B4-BE49-F238E27FC236}">
                <a16:creationId xmlns:a16="http://schemas.microsoft.com/office/drawing/2014/main" id="{3390A51C-A42D-4CAB-AF8B-452532570008}"/>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457200" y="1417638"/>
            <a:ext cx="8229600" cy="4792662"/>
          </a:xfrm>
        </p:spPr>
      </p:pic>
      <p:sp>
        <p:nvSpPr>
          <p:cNvPr id="4" name="Footer Placeholder 3">
            <a:extLst>
              <a:ext uri="{FF2B5EF4-FFF2-40B4-BE49-F238E27FC236}">
                <a16:creationId xmlns:a16="http://schemas.microsoft.com/office/drawing/2014/main" id="{12AB4218-B712-4012-B169-2C3AEC3B9B47}"/>
              </a:ext>
            </a:extLst>
          </p:cNvPr>
          <p:cNvSpPr>
            <a:spLocks noGrp="1"/>
          </p:cNvSpPr>
          <p:nvPr>
            <p:ph type="ftr" sz="quarter" idx="11"/>
          </p:nvPr>
        </p:nvSpPr>
        <p:spPr>
          <a:xfrm>
            <a:off x="2590800" y="6210300"/>
            <a:ext cx="3962400" cy="457200"/>
          </a:xfrm>
        </p:spPr>
        <p:txBody>
          <a:bodyPr/>
          <a:lstStyle/>
          <a:p>
            <a:pPr algn="ctr">
              <a:defRPr/>
            </a:pPr>
            <a:r>
              <a:rPr lang="en-US" dirty="0"/>
              <a:t>Diabetic Retinopathy Detection</a:t>
            </a:r>
          </a:p>
        </p:txBody>
      </p:sp>
      <p:sp>
        <p:nvSpPr>
          <p:cNvPr id="33797" name="Slide Number Placeholder 4">
            <a:extLst>
              <a:ext uri="{FF2B5EF4-FFF2-40B4-BE49-F238E27FC236}">
                <a16:creationId xmlns:a16="http://schemas.microsoft.com/office/drawing/2014/main" id="{569B3235-7C59-4842-8350-333D3861E07C}"/>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0B7B5ED-118A-4802-B165-3A55DBF98611}" type="slidenum">
              <a:rPr lang="en-US" altLang="en-US" smtClean="0">
                <a:solidFill>
                  <a:srgbClr val="FFFFFF"/>
                </a:solidFill>
                <a:latin typeface="Franklin Gothic Book" panose="020B0503020102020204" pitchFamily="34" charset="0"/>
              </a:rPr>
              <a:pPr/>
              <a:t>31</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154276BC-5084-4EDC-AAE3-EBD4A9459E44}"/>
              </a:ext>
            </a:extLst>
          </p:cNvPr>
          <p:cNvSpPr>
            <a:spLocks noGrp="1"/>
          </p:cNvSpPr>
          <p:nvPr>
            <p:ph type="title"/>
          </p:nvPr>
        </p:nvSpPr>
        <p:spPr/>
        <p:txBody>
          <a:bodyPr/>
          <a:lstStyle/>
          <a:p>
            <a:pPr algn="ctr"/>
            <a:r>
              <a:rPr lang="en-US" altLang="en-US"/>
              <a:t>CONCLUSIONS</a:t>
            </a:r>
          </a:p>
        </p:txBody>
      </p:sp>
      <p:sp>
        <p:nvSpPr>
          <p:cNvPr id="34819" name="Content Placeholder 2">
            <a:extLst>
              <a:ext uri="{FF2B5EF4-FFF2-40B4-BE49-F238E27FC236}">
                <a16:creationId xmlns:a16="http://schemas.microsoft.com/office/drawing/2014/main" id="{06CCE8E5-DF0E-462B-98B4-A30A7DF17E36}"/>
              </a:ext>
            </a:extLst>
          </p:cNvPr>
          <p:cNvSpPr>
            <a:spLocks noGrp="1"/>
          </p:cNvSpPr>
          <p:nvPr>
            <p:ph sz="quarter" idx="1"/>
          </p:nvPr>
        </p:nvSpPr>
        <p:spPr/>
        <p:txBody>
          <a:bodyPr/>
          <a:lstStyle/>
          <a:p>
            <a:r>
              <a:rPr lang="en-US" altLang="en-US"/>
              <a:t>This project aims to build a comprehensive and automated system capable of rating color fundus photographs. The rating will be a value predicting how serious the spread of diabetic retinopathy is for the patient.</a:t>
            </a:r>
          </a:p>
          <a:p>
            <a:r>
              <a:rPr lang="en-US" altLang="en-US"/>
              <a:t>The project is meant to be used by in clinical where it can predict the rating of a patient quickly. In the future we hope to make the system more accurate which is a serious requirement of medical diagnosis systems.</a:t>
            </a:r>
          </a:p>
          <a:p>
            <a:r>
              <a:rPr lang="en-US" altLang="en-US"/>
              <a:t>The system also needs to be quick to warrant the use of such an automated system.</a:t>
            </a:r>
          </a:p>
        </p:txBody>
      </p:sp>
      <p:sp>
        <p:nvSpPr>
          <p:cNvPr id="4" name="Footer Placeholder 3">
            <a:extLst>
              <a:ext uri="{FF2B5EF4-FFF2-40B4-BE49-F238E27FC236}">
                <a16:creationId xmlns:a16="http://schemas.microsoft.com/office/drawing/2014/main" id="{4E08A665-8277-44A6-B7DC-49D70F4AB123}"/>
              </a:ext>
            </a:extLst>
          </p:cNvPr>
          <p:cNvSpPr>
            <a:spLocks noGrp="1"/>
          </p:cNvSpPr>
          <p:nvPr>
            <p:ph type="ftr" sz="quarter" idx="11"/>
          </p:nvPr>
        </p:nvSpPr>
        <p:spPr>
          <a:xfrm>
            <a:off x="2590800" y="6210300"/>
            <a:ext cx="3962400" cy="457200"/>
          </a:xfrm>
        </p:spPr>
        <p:txBody>
          <a:bodyPr/>
          <a:lstStyle/>
          <a:p>
            <a:pPr algn="ctr">
              <a:defRPr/>
            </a:pPr>
            <a:r>
              <a:rPr lang="en-US" dirty="0"/>
              <a:t>Diabetic Retinopathy Detection</a:t>
            </a:r>
          </a:p>
        </p:txBody>
      </p:sp>
      <p:sp>
        <p:nvSpPr>
          <p:cNvPr id="34821" name="Slide Number Placeholder 4">
            <a:extLst>
              <a:ext uri="{FF2B5EF4-FFF2-40B4-BE49-F238E27FC236}">
                <a16:creationId xmlns:a16="http://schemas.microsoft.com/office/drawing/2014/main" id="{749522FA-BAEB-4803-BB90-48786734D1D0}"/>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138C3A4-0C59-420D-A633-6BA6421603C3}" type="slidenum">
              <a:rPr lang="en-US" altLang="en-US" smtClean="0">
                <a:solidFill>
                  <a:srgbClr val="FFFFFF"/>
                </a:solidFill>
                <a:latin typeface="Franklin Gothic Book" panose="020B0503020102020204" pitchFamily="34" charset="0"/>
              </a:rPr>
              <a:pPr/>
              <a:t>32</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F827642F-329C-4782-82E0-F71007E3F165}"/>
              </a:ext>
            </a:extLst>
          </p:cNvPr>
          <p:cNvSpPr>
            <a:spLocks noGrp="1"/>
          </p:cNvSpPr>
          <p:nvPr>
            <p:ph type="title"/>
          </p:nvPr>
        </p:nvSpPr>
        <p:spPr/>
        <p:txBody>
          <a:bodyPr/>
          <a:lstStyle/>
          <a:p>
            <a:pPr algn="ctr"/>
            <a:r>
              <a:rPr lang="en-US" altLang="en-US"/>
              <a:t>PLANS FOR NEXT SEMESTER</a:t>
            </a:r>
          </a:p>
        </p:txBody>
      </p:sp>
      <p:sp>
        <p:nvSpPr>
          <p:cNvPr id="35843" name="Content Placeholder 2">
            <a:extLst>
              <a:ext uri="{FF2B5EF4-FFF2-40B4-BE49-F238E27FC236}">
                <a16:creationId xmlns:a16="http://schemas.microsoft.com/office/drawing/2014/main" id="{9B2BEA95-907B-4DA3-9754-1D067D735210}"/>
              </a:ext>
            </a:extLst>
          </p:cNvPr>
          <p:cNvSpPr>
            <a:spLocks noGrp="1"/>
          </p:cNvSpPr>
          <p:nvPr>
            <p:ph sz="quarter" idx="1"/>
          </p:nvPr>
        </p:nvSpPr>
        <p:spPr/>
        <p:txBody>
          <a:bodyPr/>
          <a:lstStyle/>
          <a:p>
            <a:r>
              <a:rPr lang="en-US" altLang="en-US"/>
              <a:t>Next semester we will mainly be focusing on the implementation of the project</a:t>
            </a:r>
          </a:p>
          <a:p>
            <a:r>
              <a:rPr lang="en-US" altLang="en-US"/>
              <a:t>We will be designing models and training them on our dataset</a:t>
            </a:r>
          </a:p>
          <a:p>
            <a:r>
              <a:rPr lang="en-US" altLang="en-US"/>
              <a:t>We will then evaluate these models based on accuracy or similar performance evaluation and select the one with the best score</a:t>
            </a:r>
          </a:p>
          <a:p>
            <a:r>
              <a:rPr lang="en-US" altLang="en-US"/>
              <a:t>We will then implement a desktop application employing the model to predict DR classes based on input images</a:t>
            </a:r>
          </a:p>
        </p:txBody>
      </p:sp>
      <p:sp>
        <p:nvSpPr>
          <p:cNvPr id="4" name="Footer Placeholder 3">
            <a:extLst>
              <a:ext uri="{FF2B5EF4-FFF2-40B4-BE49-F238E27FC236}">
                <a16:creationId xmlns:a16="http://schemas.microsoft.com/office/drawing/2014/main" id="{4C10F01B-1713-45B1-83D4-566CB5848A0A}"/>
              </a:ext>
            </a:extLst>
          </p:cNvPr>
          <p:cNvSpPr>
            <a:spLocks noGrp="1"/>
          </p:cNvSpPr>
          <p:nvPr>
            <p:ph type="ftr" sz="quarter" idx="11"/>
          </p:nvPr>
        </p:nvSpPr>
        <p:spPr>
          <a:xfrm>
            <a:off x="2819400" y="6210300"/>
            <a:ext cx="3962400" cy="457200"/>
          </a:xfrm>
        </p:spPr>
        <p:txBody>
          <a:bodyPr/>
          <a:lstStyle/>
          <a:p>
            <a:pPr algn="ctr">
              <a:defRPr/>
            </a:pPr>
            <a:r>
              <a:rPr lang="en-US" dirty="0"/>
              <a:t>Diabetic Retinopathy Detection</a:t>
            </a:r>
          </a:p>
        </p:txBody>
      </p:sp>
      <p:sp>
        <p:nvSpPr>
          <p:cNvPr id="35845" name="Slide Number Placeholder 4">
            <a:extLst>
              <a:ext uri="{FF2B5EF4-FFF2-40B4-BE49-F238E27FC236}">
                <a16:creationId xmlns:a16="http://schemas.microsoft.com/office/drawing/2014/main" id="{E8120F3B-8A3C-479F-AD0A-BD7552A614DC}"/>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81AC437-016B-4F5C-B2CD-7ACE9292AE0D}" type="slidenum">
              <a:rPr lang="en-US" altLang="en-US" smtClean="0">
                <a:solidFill>
                  <a:srgbClr val="FFFFFF"/>
                </a:solidFill>
                <a:latin typeface="Franklin Gothic Book" panose="020B0503020102020204" pitchFamily="34" charset="0"/>
              </a:rPr>
              <a:pPr/>
              <a:t>33</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794CB7F1-3F92-4E77-B3DE-C631BC0DB7C6}"/>
              </a:ext>
            </a:extLst>
          </p:cNvPr>
          <p:cNvSpPr>
            <a:spLocks noGrp="1"/>
          </p:cNvSpPr>
          <p:nvPr>
            <p:ph type="title"/>
          </p:nvPr>
        </p:nvSpPr>
        <p:spPr/>
        <p:txBody>
          <a:bodyPr/>
          <a:lstStyle/>
          <a:p>
            <a:pPr algn="ctr"/>
            <a:r>
              <a:rPr lang="en-US" altLang="en-US"/>
              <a:t>LITERATURE CITED</a:t>
            </a:r>
          </a:p>
        </p:txBody>
      </p:sp>
      <p:sp>
        <p:nvSpPr>
          <p:cNvPr id="36867" name="Content Placeholder 2">
            <a:extLst>
              <a:ext uri="{FF2B5EF4-FFF2-40B4-BE49-F238E27FC236}">
                <a16:creationId xmlns:a16="http://schemas.microsoft.com/office/drawing/2014/main" id="{08DA6FF7-D4EA-426A-B12F-1E609574F3A2}"/>
              </a:ext>
            </a:extLst>
          </p:cNvPr>
          <p:cNvSpPr>
            <a:spLocks noGrp="1"/>
          </p:cNvSpPr>
          <p:nvPr>
            <p:ph sz="quarter" idx="1"/>
          </p:nvPr>
        </p:nvSpPr>
        <p:spPr/>
        <p:txBody>
          <a:bodyPr/>
          <a:lstStyle/>
          <a:p>
            <a:r>
              <a:rPr lang="en-US" altLang="en-US"/>
              <a:t>"National Diabetes Statistics Report, 2014." Centers for Disease Control and Prevention. January 1, 2014. Accessed December 26, 2014.</a:t>
            </a:r>
          </a:p>
          <a:p>
            <a:r>
              <a:rPr lang="en-US" altLang="en-US"/>
              <a:t>"Diabetes." World Health Organization. November 1, 2014. Accessed December 26, 2014. http://www.who.int/mediacentre/factsheets/fs312/en/.</a:t>
            </a:r>
          </a:p>
          <a:p>
            <a:r>
              <a:rPr lang="en-US" altLang="en-US"/>
              <a:t>“Convolutional Neural Networks for Diabetic Retinopathy” Harry Pratt, Procedia Computer Science. </a:t>
            </a:r>
          </a:p>
          <a:p>
            <a:r>
              <a:rPr lang="en-US" altLang="en-US"/>
              <a:t>“Digital Image Processing”, Gonzalez, Woods.</a:t>
            </a:r>
          </a:p>
        </p:txBody>
      </p:sp>
      <p:sp>
        <p:nvSpPr>
          <p:cNvPr id="4" name="Footer Placeholder 3">
            <a:extLst>
              <a:ext uri="{FF2B5EF4-FFF2-40B4-BE49-F238E27FC236}">
                <a16:creationId xmlns:a16="http://schemas.microsoft.com/office/drawing/2014/main" id="{816E21D3-1D05-47D0-B179-5F8132BDEA1C}"/>
              </a:ext>
            </a:extLst>
          </p:cNvPr>
          <p:cNvSpPr>
            <a:spLocks noGrp="1"/>
          </p:cNvSpPr>
          <p:nvPr>
            <p:ph type="ftr" sz="quarter" idx="11"/>
          </p:nvPr>
        </p:nvSpPr>
        <p:spPr>
          <a:xfrm>
            <a:off x="2590800" y="6210300"/>
            <a:ext cx="3962400" cy="457200"/>
          </a:xfrm>
        </p:spPr>
        <p:txBody>
          <a:bodyPr/>
          <a:lstStyle/>
          <a:p>
            <a:pPr algn="ctr">
              <a:defRPr/>
            </a:pPr>
            <a:r>
              <a:rPr lang="en-US" dirty="0"/>
              <a:t>Diabetic Retinopathy Detection</a:t>
            </a:r>
          </a:p>
        </p:txBody>
      </p:sp>
      <p:sp>
        <p:nvSpPr>
          <p:cNvPr id="36869" name="Slide Number Placeholder 4">
            <a:extLst>
              <a:ext uri="{FF2B5EF4-FFF2-40B4-BE49-F238E27FC236}">
                <a16:creationId xmlns:a16="http://schemas.microsoft.com/office/drawing/2014/main" id="{51D0DC82-559E-4B88-B788-79A478684A8E}"/>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77C6D0-1FFD-4C13-BDB7-07B2E8CA3F5D}" type="slidenum">
              <a:rPr lang="en-US" altLang="en-US" smtClean="0">
                <a:solidFill>
                  <a:srgbClr val="FFFFFF"/>
                </a:solidFill>
                <a:latin typeface="Franklin Gothic Book" panose="020B0503020102020204" pitchFamily="34" charset="0"/>
              </a:rPr>
              <a:pPr/>
              <a:t>34</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9098AAB1-5ABB-4CEC-A7DD-9B6A977F4C8D}"/>
              </a:ext>
            </a:extLst>
          </p:cNvPr>
          <p:cNvSpPr>
            <a:spLocks noGrp="1"/>
          </p:cNvSpPr>
          <p:nvPr>
            <p:ph type="title"/>
          </p:nvPr>
        </p:nvSpPr>
        <p:spPr/>
        <p:txBody>
          <a:bodyPr/>
          <a:lstStyle/>
          <a:p>
            <a:pPr algn="ctr"/>
            <a:r>
              <a:rPr lang="en-US" altLang="en-US"/>
              <a:t>ACKNOWLEDGEMENTS</a:t>
            </a:r>
          </a:p>
        </p:txBody>
      </p:sp>
      <p:sp>
        <p:nvSpPr>
          <p:cNvPr id="37891" name="Content Placeholder 2">
            <a:extLst>
              <a:ext uri="{FF2B5EF4-FFF2-40B4-BE49-F238E27FC236}">
                <a16:creationId xmlns:a16="http://schemas.microsoft.com/office/drawing/2014/main" id="{0887B6D4-68AD-48F5-8070-39B572EF27DC}"/>
              </a:ext>
            </a:extLst>
          </p:cNvPr>
          <p:cNvSpPr>
            <a:spLocks noGrp="1"/>
          </p:cNvSpPr>
          <p:nvPr>
            <p:ph sz="quarter" idx="1"/>
          </p:nvPr>
        </p:nvSpPr>
        <p:spPr/>
        <p:txBody>
          <a:bodyPr/>
          <a:lstStyle/>
          <a:p>
            <a:r>
              <a:rPr lang="en-US" altLang="en-US" dirty="0"/>
              <a:t>We take this opportunity to express our gratitude towards our project guide Ms. Vincy Joseph, St. Francis Institute of Technology, Mumbai-103, for her constant encouragement, support, constructive criticism and guidance in our endeavor, without which we would have found it difficult to maintain our tempo and enthusiasm. Working with her has been a wonderful experience.</a:t>
            </a:r>
          </a:p>
          <a:p>
            <a:r>
              <a:rPr lang="en-US" altLang="en-US" dirty="0"/>
              <a:t>We also </a:t>
            </a:r>
            <a:r>
              <a:rPr lang="en-US" altLang="en-US"/>
              <a:t>thank our college </a:t>
            </a:r>
            <a:r>
              <a:rPr lang="en-US" altLang="en-US" dirty="0"/>
              <a:t>authorities, who have through their meticulous planning created a comfortable co-existence of the project and college schedules.</a:t>
            </a:r>
          </a:p>
        </p:txBody>
      </p:sp>
      <p:sp>
        <p:nvSpPr>
          <p:cNvPr id="4" name="Footer Placeholder 3">
            <a:extLst>
              <a:ext uri="{FF2B5EF4-FFF2-40B4-BE49-F238E27FC236}">
                <a16:creationId xmlns:a16="http://schemas.microsoft.com/office/drawing/2014/main" id="{CBD358F0-2697-4528-A930-C6F6D99285CE}"/>
              </a:ext>
            </a:extLst>
          </p:cNvPr>
          <p:cNvSpPr>
            <a:spLocks noGrp="1"/>
          </p:cNvSpPr>
          <p:nvPr>
            <p:ph type="ftr" sz="quarter" idx="11"/>
          </p:nvPr>
        </p:nvSpPr>
        <p:spPr>
          <a:xfrm>
            <a:off x="2590800" y="6210300"/>
            <a:ext cx="3962400" cy="457200"/>
          </a:xfrm>
        </p:spPr>
        <p:txBody>
          <a:bodyPr/>
          <a:lstStyle/>
          <a:p>
            <a:pPr algn="ctr">
              <a:defRPr/>
            </a:pPr>
            <a:r>
              <a:rPr lang="en-US" dirty="0"/>
              <a:t>Diabetic Retinopathy Detection</a:t>
            </a:r>
          </a:p>
        </p:txBody>
      </p:sp>
      <p:sp>
        <p:nvSpPr>
          <p:cNvPr id="37893" name="Slide Number Placeholder 4">
            <a:extLst>
              <a:ext uri="{FF2B5EF4-FFF2-40B4-BE49-F238E27FC236}">
                <a16:creationId xmlns:a16="http://schemas.microsoft.com/office/drawing/2014/main" id="{8B9B9B93-E139-401F-8733-5E071D31ACE1}"/>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507D90C-6BE5-4EC7-A135-A7577C8ADEAE}" type="slidenum">
              <a:rPr lang="en-US" altLang="en-US" smtClean="0">
                <a:solidFill>
                  <a:srgbClr val="FFFFFF"/>
                </a:solidFill>
                <a:latin typeface="Franklin Gothic Book" panose="020B0503020102020204" pitchFamily="34" charset="0"/>
              </a:rPr>
              <a:pPr/>
              <a:t>35</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a:extLst>
              <a:ext uri="{FF2B5EF4-FFF2-40B4-BE49-F238E27FC236}">
                <a16:creationId xmlns:a16="http://schemas.microsoft.com/office/drawing/2014/main" id="{B1EFACA1-58FF-436F-A87C-EAEE0AE5D4C7}"/>
              </a:ext>
            </a:extLst>
          </p:cNvPr>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8885DF3-45FF-4AF2-A962-52D9B689F241}" type="slidenum">
              <a:rPr lang="en-US" altLang="en-US" smtClean="0">
                <a:solidFill>
                  <a:srgbClr val="FFFFFF"/>
                </a:solidFill>
                <a:latin typeface="Franklin Gothic Book" panose="020B0503020102020204" pitchFamily="34" charset="0"/>
              </a:rPr>
              <a:pPr/>
              <a:t>36</a:t>
            </a:fld>
            <a:endParaRPr lang="en-US" altLang="en-US">
              <a:solidFill>
                <a:srgbClr val="FFFFFF"/>
              </a:solidFill>
              <a:latin typeface="Franklin Gothic Book" panose="020B0503020102020204" pitchFamily="34" charset="0"/>
            </a:endParaRPr>
          </a:p>
        </p:txBody>
      </p:sp>
      <p:sp>
        <p:nvSpPr>
          <p:cNvPr id="38915" name="TextBox 1">
            <a:extLst>
              <a:ext uri="{FF2B5EF4-FFF2-40B4-BE49-F238E27FC236}">
                <a16:creationId xmlns:a16="http://schemas.microsoft.com/office/drawing/2014/main" id="{E3F0675B-EC27-4CA1-88F0-0B122AF55BC5}"/>
              </a:ext>
            </a:extLst>
          </p:cNvPr>
          <p:cNvSpPr txBox="1">
            <a:spLocks noChangeArrowheads="1"/>
          </p:cNvSpPr>
          <p:nvPr/>
        </p:nvSpPr>
        <p:spPr bwMode="auto">
          <a:xfrm>
            <a:off x="1692275" y="620713"/>
            <a:ext cx="53276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6600"/>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D8B7C061-F23A-4E82-B87E-3FB8B32E9853}"/>
              </a:ext>
            </a:extLst>
          </p:cNvPr>
          <p:cNvSpPr>
            <a:spLocks noGrp="1"/>
          </p:cNvSpPr>
          <p:nvPr>
            <p:ph type="title"/>
          </p:nvPr>
        </p:nvSpPr>
        <p:spPr/>
        <p:txBody>
          <a:bodyPr/>
          <a:lstStyle/>
          <a:p>
            <a:pPr algn="ctr"/>
            <a:r>
              <a:rPr lang="en-US" altLang="en-US" sz="3200"/>
              <a:t>VISION WITH DIABETIC RETINOPATHY</a:t>
            </a:r>
          </a:p>
        </p:txBody>
      </p:sp>
      <p:sp>
        <p:nvSpPr>
          <p:cNvPr id="4" name="Footer Placeholder 3">
            <a:extLst>
              <a:ext uri="{FF2B5EF4-FFF2-40B4-BE49-F238E27FC236}">
                <a16:creationId xmlns:a16="http://schemas.microsoft.com/office/drawing/2014/main" id="{B712EB83-D4F3-41F6-8E90-E742B30D4D3D}"/>
              </a:ext>
            </a:extLst>
          </p:cNvPr>
          <p:cNvSpPr>
            <a:spLocks noGrp="1"/>
          </p:cNvSpPr>
          <p:nvPr>
            <p:ph type="ftr" sz="quarter" idx="11"/>
          </p:nvPr>
        </p:nvSpPr>
        <p:spPr>
          <a:xfrm>
            <a:off x="2663825" y="6210300"/>
            <a:ext cx="3962400" cy="457200"/>
          </a:xfrm>
        </p:spPr>
        <p:txBody>
          <a:bodyPr/>
          <a:lstStyle/>
          <a:p>
            <a:pPr algn="ctr">
              <a:defRPr/>
            </a:pPr>
            <a:r>
              <a:rPr lang="en-US" dirty="0"/>
              <a:t>Diabetic Retinopathy Detection</a:t>
            </a:r>
          </a:p>
        </p:txBody>
      </p:sp>
      <p:sp>
        <p:nvSpPr>
          <p:cNvPr id="12292" name="Slide Number Placeholder 4">
            <a:extLst>
              <a:ext uri="{FF2B5EF4-FFF2-40B4-BE49-F238E27FC236}">
                <a16:creationId xmlns:a16="http://schemas.microsoft.com/office/drawing/2014/main" id="{C408DED5-10E3-45E9-89F3-F006916F5F41}"/>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3ECEC07-7D00-4A2C-AFF2-F4C212E038C5}" type="slidenum">
              <a:rPr lang="en-US" altLang="en-US" smtClean="0">
                <a:solidFill>
                  <a:srgbClr val="FFFFFF"/>
                </a:solidFill>
                <a:latin typeface="Franklin Gothic Book" panose="020B0503020102020204" pitchFamily="34" charset="0"/>
              </a:rPr>
              <a:pPr/>
              <a:t>4</a:t>
            </a:fld>
            <a:endParaRPr lang="en-US" altLang="en-US">
              <a:solidFill>
                <a:srgbClr val="FFFFFF"/>
              </a:solidFill>
              <a:latin typeface="Franklin Gothic Book" panose="020B0503020102020204" pitchFamily="34" charset="0"/>
            </a:endParaRPr>
          </a:p>
        </p:txBody>
      </p:sp>
      <p:pic>
        <p:nvPicPr>
          <p:cNvPr id="12293" name="Content Placeholder 10">
            <a:extLst>
              <a:ext uri="{FF2B5EF4-FFF2-40B4-BE49-F238E27FC236}">
                <a16:creationId xmlns:a16="http://schemas.microsoft.com/office/drawing/2014/main" id="{4B94C36B-02B2-4191-ABD0-D53D4AEE72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1641475"/>
            <a:ext cx="3898900" cy="316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6">
            <a:extLst>
              <a:ext uri="{FF2B5EF4-FFF2-40B4-BE49-F238E27FC236}">
                <a16:creationId xmlns:a16="http://schemas.microsoft.com/office/drawing/2014/main" id="{39F9FF71-0AB1-4ED1-9137-5D8E7763C9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50" y="1639888"/>
            <a:ext cx="4354513"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TextBox 7">
            <a:extLst>
              <a:ext uri="{FF2B5EF4-FFF2-40B4-BE49-F238E27FC236}">
                <a16:creationId xmlns:a16="http://schemas.microsoft.com/office/drawing/2014/main" id="{285265C4-E775-4304-93D0-916E11DD2322}"/>
              </a:ext>
            </a:extLst>
          </p:cNvPr>
          <p:cNvSpPr txBox="1">
            <a:spLocks noChangeArrowheads="1"/>
          </p:cNvSpPr>
          <p:nvPr/>
        </p:nvSpPr>
        <p:spPr bwMode="auto">
          <a:xfrm>
            <a:off x="755650" y="5321300"/>
            <a:ext cx="2781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b="1"/>
              <a:t>NORMAL VISION</a:t>
            </a:r>
          </a:p>
        </p:txBody>
      </p:sp>
      <p:sp>
        <p:nvSpPr>
          <p:cNvPr id="12296" name="TextBox 8">
            <a:extLst>
              <a:ext uri="{FF2B5EF4-FFF2-40B4-BE49-F238E27FC236}">
                <a16:creationId xmlns:a16="http://schemas.microsoft.com/office/drawing/2014/main" id="{2EC00AA6-CD8A-4917-AC1F-5F2255211AFB}"/>
              </a:ext>
            </a:extLst>
          </p:cNvPr>
          <p:cNvSpPr txBox="1">
            <a:spLocks noChangeArrowheads="1"/>
          </p:cNvSpPr>
          <p:nvPr/>
        </p:nvSpPr>
        <p:spPr bwMode="auto">
          <a:xfrm>
            <a:off x="5213350" y="5184775"/>
            <a:ext cx="34734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b="1"/>
              <a:t>VISION WITH DIABETIC RETINOPATHY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C1C2172B-1F7F-47E1-B679-8047AD21856E}"/>
              </a:ext>
            </a:extLst>
          </p:cNvPr>
          <p:cNvSpPr>
            <a:spLocks noGrp="1"/>
          </p:cNvSpPr>
          <p:nvPr>
            <p:ph type="title"/>
          </p:nvPr>
        </p:nvSpPr>
        <p:spPr/>
        <p:txBody>
          <a:bodyPr/>
          <a:lstStyle/>
          <a:p>
            <a:pPr algn="ctr"/>
            <a:r>
              <a:rPr lang="en-US" altLang="en-US"/>
              <a:t>COLOR FUNDUS PHOTOGRAPHS</a:t>
            </a:r>
          </a:p>
        </p:txBody>
      </p:sp>
      <p:pic>
        <p:nvPicPr>
          <p:cNvPr id="13315" name="Content Placeholder 6">
            <a:extLst>
              <a:ext uri="{FF2B5EF4-FFF2-40B4-BE49-F238E27FC236}">
                <a16:creationId xmlns:a16="http://schemas.microsoft.com/office/drawing/2014/main" id="{DF1E82B4-17FF-497B-9804-C7CA717BA8D5}"/>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374650" y="1417638"/>
            <a:ext cx="4125913" cy="2874962"/>
          </a:xfrm>
        </p:spPr>
      </p:pic>
      <p:sp>
        <p:nvSpPr>
          <p:cNvPr id="4" name="Footer Placeholder 3">
            <a:extLst>
              <a:ext uri="{FF2B5EF4-FFF2-40B4-BE49-F238E27FC236}">
                <a16:creationId xmlns:a16="http://schemas.microsoft.com/office/drawing/2014/main" id="{A2EC3763-D66C-43B0-A7A0-41F26613EACC}"/>
              </a:ext>
            </a:extLst>
          </p:cNvPr>
          <p:cNvSpPr>
            <a:spLocks noGrp="1"/>
          </p:cNvSpPr>
          <p:nvPr>
            <p:ph type="ftr" sz="quarter" idx="11"/>
          </p:nvPr>
        </p:nvSpPr>
        <p:spPr>
          <a:xfrm>
            <a:off x="2819400" y="6210300"/>
            <a:ext cx="3962400" cy="457200"/>
          </a:xfrm>
        </p:spPr>
        <p:txBody>
          <a:bodyPr/>
          <a:lstStyle/>
          <a:p>
            <a:pPr algn="ctr">
              <a:defRPr/>
            </a:pPr>
            <a:r>
              <a:rPr lang="en-US" dirty="0"/>
              <a:t>Diabetic Retinopathy Detection</a:t>
            </a:r>
          </a:p>
        </p:txBody>
      </p:sp>
      <p:sp>
        <p:nvSpPr>
          <p:cNvPr id="13317" name="Slide Number Placeholder 4">
            <a:extLst>
              <a:ext uri="{FF2B5EF4-FFF2-40B4-BE49-F238E27FC236}">
                <a16:creationId xmlns:a16="http://schemas.microsoft.com/office/drawing/2014/main" id="{BC7D2119-8B5D-48B6-A1C9-944A91FAF64D}"/>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8DE9107-A774-4BE1-A220-8F20DDEFF412}" type="slidenum">
              <a:rPr lang="en-US" altLang="en-US" smtClean="0">
                <a:solidFill>
                  <a:srgbClr val="FFFFFF"/>
                </a:solidFill>
                <a:latin typeface="Franklin Gothic Book" panose="020B0503020102020204" pitchFamily="34" charset="0"/>
              </a:rPr>
              <a:pPr/>
              <a:t>5</a:t>
            </a:fld>
            <a:endParaRPr lang="en-US" altLang="en-US">
              <a:solidFill>
                <a:srgbClr val="FFFFFF"/>
              </a:solidFill>
              <a:latin typeface="Franklin Gothic Book" panose="020B0503020102020204" pitchFamily="34" charset="0"/>
            </a:endParaRPr>
          </a:p>
        </p:txBody>
      </p:sp>
      <p:pic>
        <p:nvPicPr>
          <p:cNvPr id="13318" name="Picture 8">
            <a:extLst>
              <a:ext uri="{FF2B5EF4-FFF2-40B4-BE49-F238E27FC236}">
                <a16:creationId xmlns:a16="http://schemas.microsoft.com/office/drawing/2014/main" id="{19144123-72F2-4580-B651-1B2FC0D4ED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7888" y="1417638"/>
            <a:ext cx="3998912" cy="287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Box 9">
            <a:extLst>
              <a:ext uri="{FF2B5EF4-FFF2-40B4-BE49-F238E27FC236}">
                <a16:creationId xmlns:a16="http://schemas.microsoft.com/office/drawing/2014/main" id="{DB4708C7-D40D-4536-9898-B8F69E27C71E}"/>
              </a:ext>
            </a:extLst>
          </p:cNvPr>
          <p:cNvSpPr txBox="1">
            <a:spLocks noChangeArrowheads="1"/>
          </p:cNvSpPr>
          <p:nvPr/>
        </p:nvSpPr>
        <p:spPr bwMode="auto">
          <a:xfrm>
            <a:off x="827088" y="4797425"/>
            <a:ext cx="32400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b="1"/>
              <a:t>With Rating 0</a:t>
            </a:r>
          </a:p>
          <a:p>
            <a:pPr algn="ctr"/>
            <a:r>
              <a:rPr lang="en-US" altLang="en-US" sz="2400" b="1"/>
              <a:t>No DR</a:t>
            </a:r>
          </a:p>
        </p:txBody>
      </p:sp>
      <p:sp>
        <p:nvSpPr>
          <p:cNvPr id="13320" name="TextBox 10">
            <a:extLst>
              <a:ext uri="{FF2B5EF4-FFF2-40B4-BE49-F238E27FC236}">
                <a16:creationId xmlns:a16="http://schemas.microsoft.com/office/drawing/2014/main" id="{48DB0EB2-3587-4990-BECB-0D7485D1B91F}"/>
              </a:ext>
            </a:extLst>
          </p:cNvPr>
          <p:cNvSpPr txBox="1">
            <a:spLocks noChangeArrowheads="1"/>
          </p:cNvSpPr>
          <p:nvPr/>
        </p:nvSpPr>
        <p:spPr bwMode="auto">
          <a:xfrm>
            <a:off x="5067300" y="4795838"/>
            <a:ext cx="32400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b="1"/>
              <a:t>With Rating 4</a:t>
            </a:r>
          </a:p>
          <a:p>
            <a:pPr algn="ctr"/>
            <a:r>
              <a:rPr lang="en-US" altLang="en-US" sz="2400" b="1"/>
              <a:t>Proliferative DR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40FF8177-7F66-4DE2-9968-90CC1EF62E42}"/>
              </a:ext>
            </a:extLst>
          </p:cNvPr>
          <p:cNvSpPr>
            <a:spLocks noGrp="1"/>
          </p:cNvSpPr>
          <p:nvPr>
            <p:ph type="title"/>
          </p:nvPr>
        </p:nvSpPr>
        <p:spPr/>
        <p:txBody>
          <a:bodyPr/>
          <a:lstStyle/>
          <a:p>
            <a:pPr algn="ctr"/>
            <a:r>
              <a:rPr lang="en-US" altLang="en-US" sz="3200"/>
              <a:t>PROBLEM STATEMENT AND PROPOSED SOLUTION</a:t>
            </a:r>
          </a:p>
        </p:txBody>
      </p:sp>
      <p:sp>
        <p:nvSpPr>
          <p:cNvPr id="14339" name="Content Placeholder 2">
            <a:extLst>
              <a:ext uri="{FF2B5EF4-FFF2-40B4-BE49-F238E27FC236}">
                <a16:creationId xmlns:a16="http://schemas.microsoft.com/office/drawing/2014/main" id="{80EC5D4F-99AD-47C1-BA3E-04AB60E46EB9}"/>
              </a:ext>
            </a:extLst>
          </p:cNvPr>
          <p:cNvSpPr>
            <a:spLocks noGrp="1"/>
          </p:cNvSpPr>
          <p:nvPr>
            <p:ph sz="quarter" idx="1"/>
          </p:nvPr>
        </p:nvSpPr>
        <p:spPr>
          <a:xfrm>
            <a:off x="603250" y="1447800"/>
            <a:ext cx="8083550" cy="4572000"/>
          </a:xfrm>
        </p:spPr>
        <p:txBody>
          <a:bodyPr/>
          <a:lstStyle/>
          <a:p>
            <a:r>
              <a:rPr lang="en-US" altLang="en-US" sz="2800"/>
              <a:t>Currently DR detection requires a trained physician, in a manual and time-consuming process.</a:t>
            </a:r>
          </a:p>
          <a:p>
            <a:r>
              <a:rPr lang="en-US" altLang="en-US" sz="2800"/>
              <a:t> By the time human readers submit their reviews, often a day or two later, the delayed results lead to lost follow up, miscommunication, and delayed treatment.</a:t>
            </a:r>
          </a:p>
          <a:p>
            <a:r>
              <a:rPr lang="en-US" altLang="en-US" sz="2800"/>
              <a:t>We plan at designing a diagnosis model that automatically learns features which are pivotal in diagnosing the stage of the disease without explicit or manual feature extraction</a:t>
            </a:r>
          </a:p>
        </p:txBody>
      </p:sp>
      <p:sp>
        <p:nvSpPr>
          <p:cNvPr id="4" name="Footer Placeholder 3">
            <a:extLst>
              <a:ext uri="{FF2B5EF4-FFF2-40B4-BE49-F238E27FC236}">
                <a16:creationId xmlns:a16="http://schemas.microsoft.com/office/drawing/2014/main" id="{88BAACDB-C664-4D4B-8A25-ED0EC4D08E3E}"/>
              </a:ext>
            </a:extLst>
          </p:cNvPr>
          <p:cNvSpPr>
            <a:spLocks noGrp="1"/>
          </p:cNvSpPr>
          <p:nvPr>
            <p:ph type="ftr" sz="quarter" idx="11"/>
          </p:nvPr>
        </p:nvSpPr>
        <p:spPr>
          <a:xfrm>
            <a:off x="2819400" y="6210300"/>
            <a:ext cx="3962400" cy="457200"/>
          </a:xfrm>
        </p:spPr>
        <p:txBody>
          <a:bodyPr/>
          <a:lstStyle/>
          <a:p>
            <a:pPr algn="ctr">
              <a:defRPr/>
            </a:pPr>
            <a:r>
              <a:rPr lang="en-US" dirty="0"/>
              <a:t>Diabetic Retinopathy Detection</a:t>
            </a:r>
          </a:p>
        </p:txBody>
      </p:sp>
      <p:sp>
        <p:nvSpPr>
          <p:cNvPr id="14341" name="Slide Number Placeholder 4">
            <a:extLst>
              <a:ext uri="{FF2B5EF4-FFF2-40B4-BE49-F238E27FC236}">
                <a16:creationId xmlns:a16="http://schemas.microsoft.com/office/drawing/2014/main" id="{E3329403-8901-4559-A503-5B6375C2C22E}"/>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923217C-B71F-4957-95BE-D67DCBE7033F}" type="slidenum">
              <a:rPr lang="en-US" altLang="en-US" smtClean="0">
                <a:solidFill>
                  <a:srgbClr val="FFFFFF"/>
                </a:solidFill>
                <a:latin typeface="Franklin Gothic Book" panose="020B0503020102020204" pitchFamily="34" charset="0"/>
              </a:rPr>
              <a:pPr/>
              <a:t>6</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87DBBFC9-0634-4C09-8105-D62F03FB3418}"/>
              </a:ext>
            </a:extLst>
          </p:cNvPr>
          <p:cNvSpPr>
            <a:spLocks noGrp="1"/>
          </p:cNvSpPr>
          <p:nvPr>
            <p:ph type="title"/>
          </p:nvPr>
        </p:nvSpPr>
        <p:spPr/>
        <p:txBody>
          <a:bodyPr/>
          <a:lstStyle/>
          <a:p>
            <a:pPr algn="ctr"/>
            <a:r>
              <a:rPr lang="en-US" altLang="en-US"/>
              <a:t>SCOPE OF THE PROJECT</a:t>
            </a:r>
          </a:p>
        </p:txBody>
      </p:sp>
      <p:sp>
        <p:nvSpPr>
          <p:cNvPr id="15363" name="Content Placeholder 2">
            <a:extLst>
              <a:ext uri="{FF2B5EF4-FFF2-40B4-BE49-F238E27FC236}">
                <a16:creationId xmlns:a16="http://schemas.microsoft.com/office/drawing/2014/main" id="{F1B1DFB3-3C8E-4CBD-AA9B-4444178C3FFA}"/>
              </a:ext>
            </a:extLst>
          </p:cNvPr>
          <p:cNvSpPr>
            <a:spLocks noGrp="1"/>
          </p:cNvSpPr>
          <p:nvPr>
            <p:ph sz="quarter" idx="1"/>
          </p:nvPr>
        </p:nvSpPr>
        <p:spPr/>
        <p:txBody>
          <a:bodyPr/>
          <a:lstStyle/>
          <a:p>
            <a:r>
              <a:rPr lang="en-US" altLang="en-US"/>
              <a:t>The project is intended to be used by clinical experts and researchers who might want it to use to accurately predict the class of a color fundus photograph. </a:t>
            </a:r>
          </a:p>
          <a:p>
            <a:r>
              <a:rPr lang="en-US" altLang="en-US"/>
              <a:t>Clinics can employ the system to provide reports to patients at the earliest. This will hopefully lead to DR being detected at its early stages and thereby reducing the cases of serious DR among the population. </a:t>
            </a:r>
          </a:p>
          <a:p>
            <a:r>
              <a:rPr lang="en-US" altLang="en-US"/>
              <a:t>Providing accurate results is necessary and incase the medical expert notices an error made by the system, they will be able to note the error which will then be corrected by the system.</a:t>
            </a:r>
          </a:p>
          <a:p>
            <a:endParaRPr lang="en-US" altLang="en-US"/>
          </a:p>
        </p:txBody>
      </p:sp>
      <p:sp>
        <p:nvSpPr>
          <p:cNvPr id="4" name="Footer Placeholder 3">
            <a:extLst>
              <a:ext uri="{FF2B5EF4-FFF2-40B4-BE49-F238E27FC236}">
                <a16:creationId xmlns:a16="http://schemas.microsoft.com/office/drawing/2014/main" id="{8D191795-A0D3-46D9-B038-41F121F0B271}"/>
              </a:ext>
            </a:extLst>
          </p:cNvPr>
          <p:cNvSpPr>
            <a:spLocks noGrp="1"/>
          </p:cNvSpPr>
          <p:nvPr>
            <p:ph type="ftr" sz="quarter" idx="11"/>
          </p:nvPr>
        </p:nvSpPr>
        <p:spPr>
          <a:xfrm>
            <a:off x="2819400" y="6210300"/>
            <a:ext cx="3962400" cy="457200"/>
          </a:xfrm>
        </p:spPr>
        <p:txBody>
          <a:bodyPr/>
          <a:lstStyle/>
          <a:p>
            <a:pPr algn="ctr">
              <a:defRPr/>
            </a:pPr>
            <a:r>
              <a:rPr lang="en-US" dirty="0"/>
              <a:t>Diabetic Retinopathy Detection</a:t>
            </a:r>
          </a:p>
        </p:txBody>
      </p:sp>
      <p:sp>
        <p:nvSpPr>
          <p:cNvPr id="15365" name="Slide Number Placeholder 4">
            <a:extLst>
              <a:ext uri="{FF2B5EF4-FFF2-40B4-BE49-F238E27FC236}">
                <a16:creationId xmlns:a16="http://schemas.microsoft.com/office/drawing/2014/main" id="{02D35E51-8B78-4D8F-9F49-FF75FB8FE6FB}"/>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0E27F84-7D17-4F6E-A532-A3DAD3397A48}" type="slidenum">
              <a:rPr lang="en-US" altLang="en-US" smtClean="0">
                <a:solidFill>
                  <a:srgbClr val="FFFFFF"/>
                </a:solidFill>
                <a:latin typeface="Franklin Gothic Book" panose="020B0503020102020204" pitchFamily="34" charset="0"/>
              </a:rPr>
              <a:pPr/>
              <a:t>7</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70058115-748E-41E7-93A0-30A74690EFD8}"/>
              </a:ext>
            </a:extLst>
          </p:cNvPr>
          <p:cNvSpPr>
            <a:spLocks noGrp="1"/>
          </p:cNvSpPr>
          <p:nvPr>
            <p:ph type="title"/>
          </p:nvPr>
        </p:nvSpPr>
        <p:spPr/>
        <p:txBody>
          <a:bodyPr/>
          <a:lstStyle/>
          <a:p>
            <a:r>
              <a:rPr lang="en-US" altLang="en-US" sz="3200"/>
              <a:t>LITERATURE SURVEY – IMAGE PROCESSING</a:t>
            </a:r>
          </a:p>
        </p:txBody>
      </p:sp>
      <p:sp>
        <p:nvSpPr>
          <p:cNvPr id="3" name="Content Placeholder 2">
            <a:extLst>
              <a:ext uri="{FF2B5EF4-FFF2-40B4-BE49-F238E27FC236}">
                <a16:creationId xmlns:a16="http://schemas.microsoft.com/office/drawing/2014/main" id="{29B410C0-6F6A-4071-AF7B-48660065AFF0}"/>
              </a:ext>
            </a:extLst>
          </p:cNvPr>
          <p:cNvSpPr>
            <a:spLocks noGrp="1"/>
          </p:cNvSpPr>
          <p:nvPr>
            <p:ph sz="quarter" idx="1"/>
          </p:nvPr>
        </p:nvSpPr>
        <p:spPr/>
        <p:txBody>
          <a:bodyPr/>
          <a:lstStyle/>
          <a:p>
            <a:pPr>
              <a:defRPr/>
            </a:pPr>
            <a:r>
              <a:rPr lang="en-US" dirty="0"/>
              <a:t>Image preprocessing is the processing of digital images using mathematical operations by using any form of signal processing.</a:t>
            </a:r>
          </a:p>
          <a:p>
            <a:pPr>
              <a:defRPr/>
            </a:pPr>
            <a:r>
              <a:rPr lang="en-US" dirty="0"/>
              <a:t>Techniques to be used:</a:t>
            </a:r>
          </a:p>
          <a:p>
            <a:pPr marL="514350" indent="-514350">
              <a:buFont typeface="+mj-lt"/>
              <a:buAutoNum type="arabicPeriod"/>
              <a:defRPr/>
            </a:pPr>
            <a:r>
              <a:rPr lang="en-US" dirty="0"/>
              <a:t>Channel Extraction</a:t>
            </a:r>
          </a:p>
          <a:p>
            <a:pPr marL="514350" indent="-514350">
              <a:buFont typeface="+mj-lt"/>
              <a:buAutoNum type="arabicPeriod"/>
              <a:defRPr/>
            </a:pPr>
            <a:r>
              <a:rPr lang="en-US" dirty="0"/>
              <a:t>Image Reflection about X-axis</a:t>
            </a:r>
          </a:p>
          <a:p>
            <a:pPr marL="514350" indent="-514350">
              <a:buFont typeface="+mj-lt"/>
              <a:buAutoNum type="arabicPeriod"/>
              <a:defRPr/>
            </a:pPr>
            <a:r>
              <a:rPr lang="en-US" dirty="0"/>
              <a:t>Noise Removal</a:t>
            </a:r>
          </a:p>
          <a:p>
            <a:pPr marL="514350" indent="-514350">
              <a:buFont typeface="+mj-lt"/>
              <a:buAutoNum type="arabicPeriod"/>
              <a:defRPr/>
            </a:pPr>
            <a:r>
              <a:rPr lang="en-US" dirty="0"/>
              <a:t>Histogram Equalization</a:t>
            </a:r>
          </a:p>
        </p:txBody>
      </p:sp>
      <p:sp>
        <p:nvSpPr>
          <p:cNvPr id="4" name="Footer Placeholder 3">
            <a:extLst>
              <a:ext uri="{FF2B5EF4-FFF2-40B4-BE49-F238E27FC236}">
                <a16:creationId xmlns:a16="http://schemas.microsoft.com/office/drawing/2014/main" id="{18644A48-277B-4297-878F-2FE0E0C67F87}"/>
              </a:ext>
            </a:extLst>
          </p:cNvPr>
          <p:cNvSpPr>
            <a:spLocks noGrp="1"/>
          </p:cNvSpPr>
          <p:nvPr>
            <p:ph type="ftr" sz="quarter" idx="11"/>
          </p:nvPr>
        </p:nvSpPr>
        <p:spPr>
          <a:xfrm>
            <a:off x="2819400" y="6210300"/>
            <a:ext cx="3962400" cy="457200"/>
          </a:xfrm>
        </p:spPr>
        <p:txBody>
          <a:bodyPr/>
          <a:lstStyle/>
          <a:p>
            <a:pPr algn="ctr">
              <a:defRPr/>
            </a:pPr>
            <a:r>
              <a:rPr lang="en-US" dirty="0"/>
              <a:t>Diabetic Retinopathy Detection</a:t>
            </a:r>
          </a:p>
        </p:txBody>
      </p:sp>
      <p:sp>
        <p:nvSpPr>
          <p:cNvPr id="16389" name="Slide Number Placeholder 4">
            <a:extLst>
              <a:ext uri="{FF2B5EF4-FFF2-40B4-BE49-F238E27FC236}">
                <a16:creationId xmlns:a16="http://schemas.microsoft.com/office/drawing/2014/main" id="{9122D8A8-3429-4C80-8C68-89981A6B4484}"/>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6A23443-2974-458F-BE2E-4230C7FFFBDF}" type="slidenum">
              <a:rPr lang="en-US" altLang="en-US" smtClean="0">
                <a:solidFill>
                  <a:srgbClr val="FFFFFF"/>
                </a:solidFill>
                <a:latin typeface="Franklin Gothic Book" panose="020B0503020102020204" pitchFamily="34" charset="0"/>
              </a:rPr>
              <a:pPr/>
              <a:t>8</a:t>
            </a:fld>
            <a:endParaRPr lang="en-US" altLang="en-US">
              <a:solidFill>
                <a:srgbClr val="FFFFFF"/>
              </a:solidFill>
              <a:latin typeface="Franklin Gothic Book" panose="020B0503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2DEE5A34-2448-4C9A-BA5D-BFDBADDA5D1F}"/>
              </a:ext>
            </a:extLst>
          </p:cNvPr>
          <p:cNvSpPr>
            <a:spLocks noGrp="1"/>
          </p:cNvSpPr>
          <p:nvPr>
            <p:ph type="title"/>
          </p:nvPr>
        </p:nvSpPr>
        <p:spPr/>
        <p:txBody>
          <a:bodyPr/>
          <a:lstStyle/>
          <a:p>
            <a:pPr algn="ctr"/>
            <a:r>
              <a:rPr lang="en-US" altLang="en-US" sz="3200"/>
              <a:t>IMAGE PROCESSING –CHANNEL EXTRACTION</a:t>
            </a:r>
          </a:p>
        </p:txBody>
      </p:sp>
      <p:sp>
        <p:nvSpPr>
          <p:cNvPr id="17411" name="Content Placeholder 2">
            <a:extLst>
              <a:ext uri="{FF2B5EF4-FFF2-40B4-BE49-F238E27FC236}">
                <a16:creationId xmlns:a16="http://schemas.microsoft.com/office/drawing/2014/main" id="{437EEA81-E08B-4A3F-9016-A0B23A83E6E1}"/>
              </a:ext>
            </a:extLst>
          </p:cNvPr>
          <p:cNvSpPr>
            <a:spLocks noGrp="1"/>
          </p:cNvSpPr>
          <p:nvPr>
            <p:ph sz="quarter" idx="1"/>
          </p:nvPr>
        </p:nvSpPr>
        <p:spPr>
          <a:xfrm>
            <a:off x="914400" y="1447800"/>
            <a:ext cx="7772400" cy="1981200"/>
          </a:xfrm>
        </p:spPr>
        <p:txBody>
          <a:bodyPr/>
          <a:lstStyle/>
          <a:p>
            <a:r>
              <a:rPr lang="en-US" altLang="en-US"/>
              <a:t>Training images on all 3 color channels demand high memory requirements</a:t>
            </a:r>
          </a:p>
          <a:p>
            <a:r>
              <a:rPr lang="en-US" altLang="en-US"/>
              <a:t>Hence, images need to be converted to a single channel</a:t>
            </a:r>
          </a:p>
          <a:p>
            <a:r>
              <a:rPr lang="en-US" altLang="en-US"/>
              <a:t>Experiments find, green retains information the best</a:t>
            </a:r>
          </a:p>
          <a:p>
            <a:endParaRPr lang="en-US" altLang="en-US"/>
          </a:p>
        </p:txBody>
      </p:sp>
      <p:sp>
        <p:nvSpPr>
          <p:cNvPr id="4" name="Footer Placeholder 3">
            <a:extLst>
              <a:ext uri="{FF2B5EF4-FFF2-40B4-BE49-F238E27FC236}">
                <a16:creationId xmlns:a16="http://schemas.microsoft.com/office/drawing/2014/main" id="{B4F77B0D-B52C-419F-B7BB-B04689112657}"/>
              </a:ext>
            </a:extLst>
          </p:cNvPr>
          <p:cNvSpPr>
            <a:spLocks noGrp="1"/>
          </p:cNvSpPr>
          <p:nvPr>
            <p:ph type="ftr" sz="quarter" idx="11"/>
          </p:nvPr>
        </p:nvSpPr>
        <p:spPr>
          <a:xfrm>
            <a:off x="2819400" y="6210300"/>
            <a:ext cx="3962400" cy="457200"/>
          </a:xfrm>
        </p:spPr>
        <p:txBody>
          <a:bodyPr/>
          <a:lstStyle/>
          <a:p>
            <a:pPr algn="ctr">
              <a:defRPr/>
            </a:pPr>
            <a:r>
              <a:rPr lang="en-US" dirty="0"/>
              <a:t>Diabetic Retinopathy Detection</a:t>
            </a:r>
          </a:p>
        </p:txBody>
      </p:sp>
      <p:sp>
        <p:nvSpPr>
          <p:cNvPr id="17413" name="Slide Number Placeholder 4">
            <a:extLst>
              <a:ext uri="{FF2B5EF4-FFF2-40B4-BE49-F238E27FC236}">
                <a16:creationId xmlns:a16="http://schemas.microsoft.com/office/drawing/2014/main" id="{E35BC545-406E-473E-9F4C-5DCAE1D36702}"/>
              </a:ext>
            </a:extLst>
          </p:cNvPr>
          <p:cNvSpPr>
            <a:spLocks noGrp="1" noChangeArrowheads="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EC91753-07C3-44C0-9894-35BC33730E07}" type="slidenum">
              <a:rPr lang="en-US" altLang="en-US" smtClean="0">
                <a:solidFill>
                  <a:srgbClr val="FFFFFF"/>
                </a:solidFill>
                <a:latin typeface="Franklin Gothic Book" panose="020B0503020102020204" pitchFamily="34" charset="0"/>
              </a:rPr>
              <a:pPr/>
              <a:t>9</a:t>
            </a:fld>
            <a:endParaRPr lang="en-US" altLang="en-US">
              <a:solidFill>
                <a:srgbClr val="FFFFFF"/>
              </a:solidFill>
              <a:latin typeface="Franklin Gothic Book" panose="020B0503020102020204" pitchFamily="34" charset="0"/>
            </a:endParaRPr>
          </a:p>
        </p:txBody>
      </p:sp>
      <p:pic>
        <p:nvPicPr>
          <p:cNvPr id="17414" name="Picture 6">
            <a:extLst>
              <a:ext uri="{FF2B5EF4-FFF2-40B4-BE49-F238E27FC236}">
                <a16:creationId xmlns:a16="http://schemas.microsoft.com/office/drawing/2014/main" id="{D2E1F0F1-C6A6-4BB8-A734-0C51A694F2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075" y="3676650"/>
            <a:ext cx="61150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1111</TotalTime>
  <Words>1978</Words>
  <Application>Microsoft Office PowerPoint</Application>
  <PresentationFormat>On-screen Show (4:3)</PresentationFormat>
  <Paragraphs>233</Paragraphs>
  <Slides>36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Cambria Math</vt:lpstr>
      <vt:lpstr>Franklin Gothic Book</vt:lpstr>
      <vt:lpstr>Perpetua</vt:lpstr>
      <vt:lpstr>Wingdings 2</vt:lpstr>
      <vt:lpstr>Equity</vt:lpstr>
      <vt:lpstr>DIABETIC RETINOPATHY DETECTION</vt:lpstr>
      <vt:lpstr>CONTENTS</vt:lpstr>
      <vt:lpstr>INTRODUCTION</vt:lpstr>
      <vt:lpstr>VISION WITH DIABETIC RETINOPATHY</vt:lpstr>
      <vt:lpstr>COLOR FUNDUS PHOTOGRAPHS</vt:lpstr>
      <vt:lpstr>PROBLEM STATEMENT AND PROPOSED SOLUTION</vt:lpstr>
      <vt:lpstr>SCOPE OF THE PROJECT</vt:lpstr>
      <vt:lpstr>LITERATURE SURVEY – IMAGE PROCESSING</vt:lpstr>
      <vt:lpstr>IMAGE PROCESSING –CHANNEL EXTRACTION</vt:lpstr>
      <vt:lpstr>IMAGE PROCESSING - REFLECTION</vt:lpstr>
      <vt:lpstr>IMAGE PROCESSING – HISTOGRAM EQUALIZATION</vt:lpstr>
      <vt:lpstr>LITERATURE SURVEY - CLASSIFICATION</vt:lpstr>
      <vt:lpstr>LITERATURE SURVEY - ALGORITHMS</vt:lpstr>
      <vt:lpstr>LITERATURE SURVEY - ALGORITHMS</vt:lpstr>
      <vt:lpstr>LITERATURE SURVEY - ALGORITHMS</vt:lpstr>
      <vt:lpstr>LITERATURE SURVEY - ALGORITHMS</vt:lpstr>
      <vt:lpstr>LITERATURE SURVEY - ALGORITHMS</vt:lpstr>
      <vt:lpstr>CONVOLUTIONAL NEURAL NETWORK - DIAGRAM</vt:lpstr>
      <vt:lpstr>CONVOLUTIONAL NEURAL NETWORKS - COMPONENTS</vt:lpstr>
      <vt:lpstr>SYSTEM DESCRIPTION – BLOCK DIAGRAM</vt:lpstr>
      <vt:lpstr>SYSTEM DESCRIPTION – DFD LEVEL 0</vt:lpstr>
      <vt:lpstr>SYSTEM DESCRIPTION – DFD LEVEL 1</vt:lpstr>
      <vt:lpstr>SYSTEM DESCRIPTION – ACTIVITY DIAGRAM</vt:lpstr>
      <vt:lpstr>SYSTEM DESCRIPTION – USE CASE</vt:lpstr>
      <vt:lpstr>SYSTEM DESCRIPTION – ALGORITHM FOR LEARNING</vt:lpstr>
      <vt:lpstr>SYSTEM DESCRIPTION – COST FUNCTION</vt:lpstr>
      <vt:lpstr>SYSTEM DESCRIPTION – GRADIENT DESCENT</vt:lpstr>
      <vt:lpstr>BLOCK DIAGRAM OF SYSTEM</vt:lpstr>
      <vt:lpstr>HARDWARE REQUIREMENTS</vt:lpstr>
      <vt:lpstr>SOFTWARE REQUIREMENTS</vt:lpstr>
      <vt:lpstr>USER INTERFACE DESIGN</vt:lpstr>
      <vt:lpstr>CONCLUSIONS</vt:lpstr>
      <vt:lpstr>PLANS FOR NEXT SEMESTER</vt:lpstr>
      <vt:lpstr>LITERATURE CITED</vt:lpstr>
      <vt:lpstr>ACKNOWLEDGEMENTS</vt:lpstr>
      <vt:lpstr>PowerPoint Presentation</vt:lpstr>
    </vt:vector>
  </TitlesOfParts>
  <Company>SFIT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paper</dc:title>
  <dc:creator>mecomp</dc:creator>
  <cp:lastModifiedBy>Rudolph Almeida</cp:lastModifiedBy>
  <cp:revision>192</cp:revision>
  <dcterms:created xsi:type="dcterms:W3CDTF">2013-09-17T11:11:49Z</dcterms:created>
  <dcterms:modified xsi:type="dcterms:W3CDTF">2017-11-09T04:25:53Z</dcterms:modified>
</cp:coreProperties>
</file>