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74566-226E-4F18-884F-2CF7F7534F76}"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08215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6198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81826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7396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99013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E74566-226E-4F18-884F-2CF7F7534F76}" type="datetimeFigureOut">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414225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E74566-226E-4F18-884F-2CF7F7534F76}" type="datetimeFigureOut">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03969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74566-226E-4F18-884F-2CF7F7534F76}"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62685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74566-226E-4F18-884F-2CF7F7534F76}"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37104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74566-226E-4F18-884F-2CF7F7534F76}"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87717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E74566-226E-4F18-884F-2CF7F7534F76}"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57614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415936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74566-226E-4F18-884F-2CF7F7534F76}" type="datetimeFigureOut">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5146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74566-226E-4F18-884F-2CF7F7534F76}" type="datetimeFigureOut">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60306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74566-226E-4F18-884F-2CF7F7534F76}" type="datetimeFigureOut">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67645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95991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E74566-226E-4F18-884F-2CF7F7534F76}"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43914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E74566-226E-4F18-884F-2CF7F7534F76}" type="datetimeFigureOut">
              <a:rPr lang="en-US" smtClean="0"/>
              <a:t>8/1/2017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7FEB25A-9EBD-4B9B-BEE1-C62218846248}" type="slidenum">
              <a:rPr lang="en-US" smtClean="0"/>
              <a:t>‹#›</a:t>
            </a:fld>
            <a:endParaRPr lang="en-US"/>
          </a:p>
        </p:txBody>
      </p:sp>
    </p:spTree>
    <p:extLst>
      <p:ext uri="{BB962C8B-B14F-4D97-AF65-F5344CB8AC3E}">
        <p14:creationId xmlns:p14="http://schemas.microsoft.com/office/powerpoint/2010/main" val="1795964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59492"/>
            <a:ext cx="9440034" cy="1361768"/>
          </a:xfrm>
        </p:spPr>
        <p:txBody>
          <a:bodyPr>
            <a:normAutofit/>
          </a:bodyPr>
          <a:lstStyle/>
          <a:p>
            <a:r>
              <a:rPr lang="en-US" sz="4000" dirty="0"/>
              <a:t>Detecting Diabetic Retinopathy Using Random Forests</a:t>
            </a:r>
          </a:p>
        </p:txBody>
      </p:sp>
      <p:sp>
        <p:nvSpPr>
          <p:cNvPr id="3" name="Subtitle 2"/>
          <p:cNvSpPr>
            <a:spLocks noGrp="1"/>
          </p:cNvSpPr>
          <p:nvPr>
            <p:ph type="subTitle" idx="1"/>
          </p:nvPr>
        </p:nvSpPr>
        <p:spPr>
          <a:xfrm>
            <a:off x="7142205" y="2821589"/>
            <a:ext cx="3668522" cy="2899589"/>
          </a:xfrm>
        </p:spPr>
        <p:txBody>
          <a:bodyPr/>
          <a:lstStyle/>
          <a:p>
            <a:pPr marL="457200" indent="-457200" algn="just">
              <a:lnSpc>
                <a:spcPct val="250000"/>
              </a:lnSpc>
              <a:buFont typeface="+mj-lt"/>
              <a:buAutoNum type="arabicPeriod"/>
            </a:pPr>
            <a:r>
              <a:rPr lang="en-US" dirty="0"/>
              <a:t>Rudolph Almeida – 05</a:t>
            </a:r>
          </a:p>
          <a:p>
            <a:pPr marL="457200" indent="-457200" algn="just">
              <a:lnSpc>
                <a:spcPct val="250000"/>
              </a:lnSpc>
              <a:buFont typeface="+mj-lt"/>
              <a:buAutoNum type="arabicPeriod"/>
            </a:pPr>
            <a:r>
              <a:rPr lang="en-US" dirty="0"/>
              <a:t>Niral Almeida – 04</a:t>
            </a:r>
          </a:p>
          <a:p>
            <a:pPr marL="457200" indent="-457200" algn="just">
              <a:lnSpc>
                <a:spcPct val="250000"/>
              </a:lnSpc>
              <a:buFont typeface="+mj-lt"/>
              <a:buAutoNum type="arabicPeriod"/>
            </a:pPr>
            <a:r>
              <a:rPr lang="en-US" dirty="0"/>
              <a:t>Melissa D’Cunha - 20</a:t>
            </a:r>
          </a:p>
        </p:txBody>
      </p:sp>
      <p:sp>
        <p:nvSpPr>
          <p:cNvPr id="4" name="TextBox 3"/>
          <p:cNvSpPr txBox="1"/>
          <p:nvPr/>
        </p:nvSpPr>
        <p:spPr>
          <a:xfrm>
            <a:off x="3724391" y="1867451"/>
            <a:ext cx="4732638" cy="1122743"/>
          </a:xfrm>
          <a:prstGeom prst="rect">
            <a:avLst/>
          </a:prstGeom>
          <a:noFill/>
        </p:spPr>
        <p:txBody>
          <a:bodyPr wrap="square" rtlCol="0">
            <a:spAutoFit/>
          </a:bodyPr>
          <a:lstStyle/>
          <a:p>
            <a:pPr algn="ctr">
              <a:lnSpc>
                <a:spcPct val="200000"/>
              </a:lnSpc>
            </a:pPr>
            <a:r>
              <a:rPr lang="en-US" b="1" dirty="0"/>
              <a:t>Domains:</a:t>
            </a:r>
            <a:endParaRPr lang="en-US" dirty="0"/>
          </a:p>
          <a:p>
            <a:pPr marL="285750" indent="-285750" algn="ctr">
              <a:lnSpc>
                <a:spcPct val="200000"/>
              </a:lnSpc>
              <a:buFont typeface="Arial" panose="020B0604020202020204" pitchFamily="34" charset="0"/>
              <a:buChar char="•"/>
            </a:pPr>
            <a:r>
              <a:rPr lang="en-US" dirty="0"/>
              <a:t>Machine Learning</a:t>
            </a:r>
          </a:p>
        </p:txBody>
      </p:sp>
      <p:pic>
        <p:nvPicPr>
          <p:cNvPr id="5" name="Picture 4">
            <a:extLst>
              <a:ext uri="{FF2B5EF4-FFF2-40B4-BE49-F238E27FC236}">
                <a16:creationId xmlns:a16="http://schemas.microsoft.com/office/drawing/2014/main" id="{AB21C911-69B9-45EE-BCFF-0153CC81E476}"/>
              </a:ext>
            </a:extLst>
          </p:cNvPr>
          <p:cNvPicPr>
            <a:picLocks noChangeAspect="1"/>
          </p:cNvPicPr>
          <p:nvPr/>
        </p:nvPicPr>
        <p:blipFill>
          <a:blip r:embed="rId2"/>
          <a:stretch>
            <a:fillRect/>
          </a:stretch>
        </p:blipFill>
        <p:spPr>
          <a:xfrm>
            <a:off x="1370693" y="2972350"/>
            <a:ext cx="2756464" cy="2748828"/>
          </a:xfrm>
          <a:prstGeom prst="rect">
            <a:avLst/>
          </a:prstGeom>
        </p:spPr>
      </p:pic>
    </p:spTree>
    <p:extLst>
      <p:ext uri="{BB962C8B-B14F-4D97-AF65-F5344CB8AC3E}">
        <p14:creationId xmlns:p14="http://schemas.microsoft.com/office/powerpoint/2010/main" val="19126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 we plan to tackle?</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Diabetic Retinopathy is the leading cause of blindness in the developing world</a:t>
            </a:r>
          </a:p>
          <a:p>
            <a:pPr>
              <a:lnSpc>
                <a:spcPct val="150000"/>
              </a:lnSpc>
            </a:pPr>
            <a:r>
              <a:rPr lang="en-US" dirty="0"/>
              <a:t>Diabetic Retinopathy is caused by long standing cases of diabetes</a:t>
            </a:r>
          </a:p>
          <a:p>
            <a:pPr>
              <a:lnSpc>
                <a:spcPct val="150000"/>
              </a:lnSpc>
            </a:pPr>
            <a:r>
              <a:rPr lang="en-US" dirty="0"/>
              <a:t>It can be stopped if it is detected in time</a:t>
            </a:r>
          </a:p>
          <a:p>
            <a:pPr>
              <a:lnSpc>
                <a:spcPct val="150000"/>
              </a:lnSpc>
            </a:pPr>
            <a:r>
              <a:rPr lang="en-US" dirty="0"/>
              <a:t>However, this is difficult as the disease shows little symptoms until it is too late</a:t>
            </a:r>
          </a:p>
          <a:p>
            <a:pPr>
              <a:lnSpc>
                <a:spcPct val="150000"/>
              </a:lnSpc>
            </a:pPr>
            <a:r>
              <a:rPr lang="en-US" dirty="0"/>
              <a:t>Currently DR detection requires a trained physician, in a manual and time-consuming process, to examine and evaluate digital color photographs of the retina</a:t>
            </a:r>
          </a:p>
          <a:p>
            <a:pPr>
              <a:lnSpc>
                <a:spcPct val="150000"/>
              </a:lnSpc>
            </a:pPr>
            <a:r>
              <a:rPr lang="en-US" dirty="0"/>
              <a:t> </a:t>
            </a:r>
            <a:r>
              <a:rPr lang="en-US" dirty="0">
                <a:effectLst/>
              </a:rPr>
              <a:t>By the time human readers submit their reviews, often a day or two later, the delayed results lead to lost follow up, miscommunication, and delayed treatment.</a:t>
            </a:r>
            <a:endParaRPr lang="en-US" dirty="0"/>
          </a:p>
        </p:txBody>
      </p:sp>
    </p:spTree>
    <p:extLst>
      <p:ext uri="{BB962C8B-B14F-4D97-AF65-F5344CB8AC3E}">
        <p14:creationId xmlns:p14="http://schemas.microsoft.com/office/powerpoint/2010/main" val="352186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34C4-876D-4C22-B248-65C7BCF96BF7}"/>
              </a:ext>
            </a:extLst>
          </p:cNvPr>
          <p:cNvSpPr>
            <a:spLocks noGrp="1"/>
          </p:cNvSpPr>
          <p:nvPr>
            <p:ph type="title"/>
          </p:nvPr>
        </p:nvSpPr>
        <p:spPr/>
        <p:txBody>
          <a:bodyPr/>
          <a:lstStyle/>
          <a:p>
            <a:r>
              <a:rPr lang="en-US" dirty="0"/>
              <a:t>What is Diabetic Retinopathy?</a:t>
            </a:r>
          </a:p>
        </p:txBody>
      </p:sp>
      <p:pic>
        <p:nvPicPr>
          <p:cNvPr id="11" name="Content Placeholder 10">
            <a:extLst>
              <a:ext uri="{FF2B5EF4-FFF2-40B4-BE49-F238E27FC236}">
                <a16:creationId xmlns:a16="http://schemas.microsoft.com/office/drawing/2014/main" id="{D48F6070-365A-40E7-873F-30408145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6913" y="1582277"/>
            <a:ext cx="4739376" cy="3161127"/>
          </a:xfrm>
        </p:spPr>
      </p:pic>
      <p:pic>
        <p:nvPicPr>
          <p:cNvPr id="13" name="Picture 12">
            <a:extLst>
              <a:ext uri="{FF2B5EF4-FFF2-40B4-BE49-F238E27FC236}">
                <a16:creationId xmlns:a16="http://schemas.microsoft.com/office/drawing/2014/main" id="{24A89B1D-500B-4503-B91B-888B0F927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4" y="1580049"/>
            <a:ext cx="3794129" cy="3163355"/>
          </a:xfrm>
          <a:prstGeom prst="rect">
            <a:avLst/>
          </a:prstGeom>
        </p:spPr>
      </p:pic>
      <p:sp>
        <p:nvSpPr>
          <p:cNvPr id="14" name="TextBox 13">
            <a:extLst>
              <a:ext uri="{FF2B5EF4-FFF2-40B4-BE49-F238E27FC236}">
                <a16:creationId xmlns:a16="http://schemas.microsoft.com/office/drawing/2014/main" id="{1E639EA8-1ACB-448D-A765-7DC9C07C869B}"/>
              </a:ext>
            </a:extLst>
          </p:cNvPr>
          <p:cNvSpPr txBox="1"/>
          <p:nvPr/>
        </p:nvSpPr>
        <p:spPr>
          <a:xfrm>
            <a:off x="913794" y="5152767"/>
            <a:ext cx="3794129" cy="369332"/>
          </a:xfrm>
          <a:prstGeom prst="rect">
            <a:avLst/>
          </a:prstGeom>
          <a:noFill/>
        </p:spPr>
        <p:txBody>
          <a:bodyPr wrap="square" rtlCol="0">
            <a:spAutoFit/>
          </a:bodyPr>
          <a:lstStyle/>
          <a:p>
            <a:pPr algn="ctr"/>
            <a:r>
              <a:rPr lang="en-US" b="1" dirty="0"/>
              <a:t>NORMAL VISION</a:t>
            </a:r>
          </a:p>
        </p:txBody>
      </p:sp>
      <p:sp>
        <p:nvSpPr>
          <p:cNvPr id="16" name="TextBox 15">
            <a:extLst>
              <a:ext uri="{FF2B5EF4-FFF2-40B4-BE49-F238E27FC236}">
                <a16:creationId xmlns:a16="http://schemas.microsoft.com/office/drawing/2014/main" id="{69E2CC1E-7AD5-4158-8A92-4857FAB7E88F}"/>
              </a:ext>
            </a:extLst>
          </p:cNvPr>
          <p:cNvSpPr txBox="1"/>
          <p:nvPr/>
        </p:nvSpPr>
        <p:spPr>
          <a:xfrm>
            <a:off x="5976913" y="5152767"/>
            <a:ext cx="4739376" cy="369332"/>
          </a:xfrm>
          <a:prstGeom prst="rect">
            <a:avLst/>
          </a:prstGeom>
          <a:noFill/>
        </p:spPr>
        <p:txBody>
          <a:bodyPr wrap="square" rtlCol="0">
            <a:spAutoFit/>
          </a:bodyPr>
          <a:lstStyle/>
          <a:p>
            <a:pPr algn="ctr"/>
            <a:r>
              <a:rPr lang="en-US" b="1" dirty="0"/>
              <a:t>VISION WITH DIABETIC RETINOPATHY</a:t>
            </a:r>
          </a:p>
        </p:txBody>
      </p:sp>
    </p:spTree>
    <p:extLst>
      <p:ext uri="{BB962C8B-B14F-4D97-AF65-F5344CB8AC3E}">
        <p14:creationId xmlns:p14="http://schemas.microsoft.com/office/powerpoint/2010/main" val="332030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plan to tackle this problem?</a:t>
            </a:r>
          </a:p>
        </p:txBody>
      </p:sp>
      <p:sp>
        <p:nvSpPr>
          <p:cNvPr id="3" name="Content Placeholder 2"/>
          <p:cNvSpPr>
            <a:spLocks noGrp="1"/>
          </p:cNvSpPr>
          <p:nvPr>
            <p:ph idx="1"/>
          </p:nvPr>
        </p:nvSpPr>
        <p:spPr/>
        <p:txBody>
          <a:bodyPr>
            <a:normAutofit/>
          </a:bodyPr>
          <a:lstStyle/>
          <a:p>
            <a:pPr>
              <a:lnSpc>
                <a:spcPct val="150000"/>
              </a:lnSpc>
            </a:pPr>
            <a:r>
              <a:rPr lang="en-US" dirty="0"/>
              <a:t>We’ll be creating a system which has been trained to read “color fundus photographs” as input and producing a numerical output.</a:t>
            </a:r>
          </a:p>
          <a:p>
            <a:pPr>
              <a:lnSpc>
                <a:spcPct val="150000"/>
              </a:lnSpc>
            </a:pPr>
            <a:r>
              <a:rPr lang="en-US" dirty="0"/>
              <a:t>The numerical output will be on a scale of 0 – 4 where 0 represents NO DR and 4 represents PROLIFERATIVE DR</a:t>
            </a:r>
          </a:p>
          <a:p>
            <a:pPr>
              <a:lnSpc>
                <a:spcPct val="150000"/>
              </a:lnSpc>
            </a:pPr>
            <a:r>
              <a:rPr lang="en-US" dirty="0"/>
              <a:t>Our main aim is to improve upon the previous efforts which applied image classification, machine learning and pattern matching</a:t>
            </a:r>
          </a:p>
        </p:txBody>
      </p:sp>
    </p:spTree>
    <p:extLst>
      <p:ext uri="{BB962C8B-B14F-4D97-AF65-F5344CB8AC3E}">
        <p14:creationId xmlns:p14="http://schemas.microsoft.com/office/powerpoint/2010/main" val="41373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Algorithm – Random Forests</a:t>
            </a:r>
          </a:p>
        </p:txBody>
      </p:sp>
      <p:sp>
        <p:nvSpPr>
          <p:cNvPr id="3" name="Content Placeholder 2"/>
          <p:cNvSpPr>
            <a:spLocks noGrp="1"/>
          </p:cNvSpPr>
          <p:nvPr>
            <p:ph idx="1"/>
          </p:nvPr>
        </p:nvSpPr>
        <p:spPr/>
        <p:txBody>
          <a:bodyPr>
            <a:normAutofit/>
          </a:bodyPr>
          <a:lstStyle/>
          <a:p>
            <a:pPr>
              <a:lnSpc>
                <a:spcPct val="200000"/>
              </a:lnSpc>
            </a:pPr>
            <a:r>
              <a:rPr lang="en-US" dirty="0"/>
              <a:t>RF is a classification </a:t>
            </a:r>
            <a:r>
              <a:rPr lang="en-US"/>
              <a:t>algorithm competitive </a:t>
            </a:r>
            <a:r>
              <a:rPr lang="en-US" dirty="0"/>
              <a:t>to SVM and ADABOOST</a:t>
            </a:r>
          </a:p>
          <a:p>
            <a:pPr>
              <a:lnSpc>
                <a:spcPct val="200000"/>
              </a:lnSpc>
            </a:pPr>
            <a:r>
              <a:rPr lang="en-US" dirty="0"/>
              <a:t>In RF, a committee of learners(trees in this case) is generated and each one casts a vote for the predicted label of a given instance</a:t>
            </a:r>
          </a:p>
          <a:p>
            <a:pPr>
              <a:lnSpc>
                <a:spcPct val="200000"/>
              </a:lnSpc>
            </a:pPr>
            <a:r>
              <a:rPr lang="en-US" dirty="0"/>
              <a:t>The RF developers have reported that the method does not require much tuning of the parameters and the default values often produce good result for many problems.</a:t>
            </a:r>
          </a:p>
        </p:txBody>
      </p:sp>
    </p:spTree>
    <p:extLst>
      <p:ext uri="{BB962C8B-B14F-4D97-AF65-F5344CB8AC3E}">
        <p14:creationId xmlns:p14="http://schemas.microsoft.com/office/powerpoint/2010/main" val="20773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be the system used?</a:t>
            </a:r>
          </a:p>
        </p:txBody>
      </p:sp>
      <p:sp>
        <p:nvSpPr>
          <p:cNvPr id="3" name="Content Placeholder 2"/>
          <p:cNvSpPr>
            <a:spLocks noGrp="1"/>
          </p:cNvSpPr>
          <p:nvPr>
            <p:ph idx="1"/>
          </p:nvPr>
        </p:nvSpPr>
        <p:spPr>
          <a:xfrm>
            <a:off x="1037362" y="1580050"/>
            <a:ext cx="10353762" cy="4058751"/>
          </a:xfrm>
        </p:spPr>
        <p:txBody>
          <a:bodyPr>
            <a:normAutofit/>
          </a:bodyPr>
          <a:lstStyle/>
          <a:p>
            <a:pPr>
              <a:lnSpc>
                <a:spcPct val="200000"/>
              </a:lnSpc>
            </a:pPr>
            <a:r>
              <a:rPr lang="en-US" dirty="0"/>
              <a:t>We’ll be preparing a desktop based application which will take in “color fundus” photographs of the left and right eye of the subject</a:t>
            </a:r>
          </a:p>
          <a:p>
            <a:pPr>
              <a:lnSpc>
                <a:spcPct val="200000"/>
              </a:lnSpc>
            </a:pPr>
            <a:r>
              <a:rPr lang="en-US" dirty="0"/>
              <a:t>The system will then evaluate the image, processing out any noise or irregularities</a:t>
            </a:r>
          </a:p>
          <a:p>
            <a:pPr>
              <a:lnSpc>
                <a:spcPct val="200000"/>
              </a:lnSpc>
            </a:pPr>
            <a:r>
              <a:rPr lang="en-US" dirty="0"/>
              <a:t>Then, based on what it has learnt in training, the system will produce a numerical output ranging from 0-4 and it’s corresponding label</a:t>
            </a:r>
          </a:p>
        </p:txBody>
      </p:sp>
    </p:spTree>
    <p:extLst>
      <p:ext uri="{BB962C8B-B14F-4D97-AF65-F5344CB8AC3E}">
        <p14:creationId xmlns:p14="http://schemas.microsoft.com/office/powerpoint/2010/main" val="30690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existing systems?</a:t>
            </a:r>
          </a:p>
        </p:txBody>
      </p:sp>
      <p:sp>
        <p:nvSpPr>
          <p:cNvPr id="3" name="Content Placeholder 2"/>
          <p:cNvSpPr>
            <a:spLocks noGrp="1"/>
          </p:cNvSpPr>
          <p:nvPr>
            <p:ph idx="1"/>
          </p:nvPr>
        </p:nvSpPr>
        <p:spPr/>
        <p:txBody>
          <a:bodyPr>
            <a:normAutofit fontScale="85000" lnSpcReduction="10000"/>
          </a:bodyPr>
          <a:lstStyle/>
          <a:p>
            <a:pPr>
              <a:lnSpc>
                <a:spcPct val="250000"/>
              </a:lnSpc>
            </a:pPr>
            <a:r>
              <a:rPr lang="en-US" dirty="0"/>
              <a:t>There are increasing efforts to develop automated methods for DR detection using image processing, pattern recognition and machine learning methods</a:t>
            </a:r>
          </a:p>
          <a:p>
            <a:pPr>
              <a:lnSpc>
                <a:spcPct val="250000"/>
              </a:lnSpc>
            </a:pPr>
            <a:r>
              <a:rPr lang="en-US" dirty="0"/>
              <a:t>Most efforts have focused on creating automated systems that use the fundus photograph as input</a:t>
            </a:r>
          </a:p>
          <a:p>
            <a:pPr>
              <a:lnSpc>
                <a:spcPct val="250000"/>
              </a:lnSpc>
            </a:pPr>
            <a:r>
              <a:rPr lang="en-US" dirty="0"/>
              <a:t>While good progress has been made and automated systems are beginning to reach standards similar to those of clinicians, the examination of fundus photograph by experts still remains the gold standard.</a:t>
            </a:r>
          </a:p>
        </p:txBody>
      </p:sp>
    </p:spTree>
    <p:extLst>
      <p:ext uri="{BB962C8B-B14F-4D97-AF65-F5344CB8AC3E}">
        <p14:creationId xmlns:p14="http://schemas.microsoft.com/office/powerpoint/2010/main" val="289781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298" y="2673178"/>
            <a:ext cx="10353762" cy="970450"/>
          </a:xfrm>
        </p:spPr>
        <p:txBody>
          <a:bodyPr/>
          <a:lstStyle/>
          <a:p>
            <a:r>
              <a:rPr lang="en-US" dirty="0"/>
              <a:t>THANK YOU…</a:t>
            </a:r>
          </a:p>
        </p:txBody>
      </p:sp>
    </p:spTree>
    <p:extLst>
      <p:ext uri="{BB962C8B-B14F-4D97-AF65-F5344CB8AC3E}">
        <p14:creationId xmlns:p14="http://schemas.microsoft.com/office/powerpoint/2010/main" val="292784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239</TotalTime>
  <Words>443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Calisto MT</vt:lpstr>
      <vt:lpstr>Trebuchet MS</vt:lpstr>
      <vt:lpstr>Wingdings 2</vt:lpstr>
      <vt:lpstr>Slate</vt:lpstr>
      <vt:lpstr>Detecting Diabetic Retinopathy Using Random Forests</vt:lpstr>
      <vt:lpstr>What is the problem we plan to tackle?</vt:lpstr>
      <vt:lpstr>What is Diabetic Retinopathy?</vt:lpstr>
      <vt:lpstr>How do we plan to tackle this problem?</vt:lpstr>
      <vt:lpstr>Overview Of Algorithm – Random Forests</vt:lpstr>
      <vt:lpstr>How will be the system used?</vt:lpstr>
      <vt:lpstr>What about existing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Internet Articles and Scanned Text</dc:title>
  <dc:creator>Rudolph Almeida</dc:creator>
  <cp:lastModifiedBy>christangel fargose</cp:lastModifiedBy>
  <cp:revision>52</cp:revision>
  <dcterms:created xsi:type="dcterms:W3CDTF">2017-07-17T13:53:45Z</dcterms:created>
  <dcterms:modified xsi:type="dcterms:W3CDTF">2017-08-01T02:54:43Z</dcterms:modified>
</cp:coreProperties>
</file>