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7" r:id="rId2"/>
    <p:sldId id="271" r:id="rId3"/>
    <p:sldId id="273" r:id="rId4"/>
    <p:sldId id="274" r:id="rId5"/>
    <p:sldId id="264" r:id="rId6"/>
    <p:sldId id="266" r:id="rId7"/>
    <p:sldId id="265" r:id="rId8"/>
    <p:sldId id="280" r:id="rId9"/>
    <p:sldId id="281" r:id="rId10"/>
    <p:sldId id="282" r:id="rId11"/>
    <p:sldId id="283" r:id="rId12"/>
    <p:sldId id="284" r:id="rId13"/>
    <p:sldId id="285" r:id="rId14"/>
    <p:sldId id="272" r:id="rId15"/>
    <p:sldId id="276" r:id="rId16"/>
    <p:sldId id="277" r:id="rId17"/>
    <p:sldId id="278" r:id="rId18"/>
    <p:sldId id="279" r:id="rId19"/>
    <p:sldId id="269" r:id="rId20"/>
    <p:sldId id="286"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B3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792" autoAdjust="0"/>
  </p:normalViewPr>
  <p:slideViewPr>
    <p:cSldViewPr snapToGrid="0">
      <p:cViewPr>
        <p:scale>
          <a:sx n="75" d="100"/>
          <a:sy n="75" d="100"/>
        </p:scale>
        <p:origin x="324"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oleObject" Target="file:///D:\Nirali\Documents\graphs.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autoTitleDeleted val="1"/>
    <c:plotArea>
      <c:layout/>
      <c:barChart>
        <c:barDir val="col"/>
        <c:grouping val="clustered"/>
        <c:varyColors val="0"/>
        <c:ser>
          <c:idx val="1"/>
          <c:order val="1"/>
          <c:tx>
            <c:strRef>
              <c:f>Sheet1!$C$20:$C$21</c:f>
              <c:strCache>
                <c:ptCount val="2"/>
                <c:pt idx="1">
                  <c:v>Yes</c:v>
                </c:pt>
              </c:strCache>
            </c:strRef>
          </c:tx>
          <c:spPr>
            <a:solidFill>
              <a:schemeClr val="accent1">
                <a:shade val="86000"/>
              </a:schemeClr>
            </a:solidFill>
            <a:ln>
              <a:noFill/>
            </a:ln>
            <a:effectLst/>
          </c:spPr>
          <c:invertIfNegative val="0"/>
          <c:cat>
            <c:strRef>
              <c:f>Sheet1!$A$22:$A$30</c:f>
              <c:strCache>
                <c:ptCount val="8"/>
                <c:pt idx="0">
                  <c:v>Home Screen</c:v>
                </c:pt>
                <c:pt idx="1">
                  <c:v>Selected Course CS 6750 Interface</c:v>
                </c:pt>
                <c:pt idx="2">
                  <c:v>Navigation Bar</c:v>
                </c:pt>
                <c:pt idx="3">
                  <c:v>Connect Feature</c:v>
                </c:pt>
                <c:pt idx="4">
                  <c:v>Connected Screen</c:v>
                </c:pt>
                <c:pt idx="5">
                  <c:v>Profile Information</c:v>
                </c:pt>
                <c:pt idx="6">
                  <c:v>Chat Interface</c:v>
                </c:pt>
                <c:pt idx="7">
                  <c:v>Account Settings</c:v>
                </c:pt>
              </c:strCache>
            </c:strRef>
          </c:cat>
          <c:val>
            <c:numRef>
              <c:f>Sheet1!$C$22:$C$30</c:f>
              <c:numCache>
                <c:formatCode>General</c:formatCode>
                <c:ptCount val="9"/>
                <c:pt idx="0">
                  <c:v>70</c:v>
                </c:pt>
                <c:pt idx="1">
                  <c:v>68</c:v>
                </c:pt>
                <c:pt idx="2">
                  <c:v>66</c:v>
                </c:pt>
                <c:pt idx="3">
                  <c:v>67</c:v>
                </c:pt>
                <c:pt idx="4">
                  <c:v>68</c:v>
                </c:pt>
                <c:pt idx="5">
                  <c:v>70</c:v>
                </c:pt>
                <c:pt idx="6">
                  <c:v>68</c:v>
                </c:pt>
                <c:pt idx="7">
                  <c:v>68</c:v>
                </c:pt>
              </c:numCache>
            </c:numRef>
          </c:val>
          <c:extLst>
            <c:ext xmlns:c16="http://schemas.microsoft.com/office/drawing/2014/chart" uri="{C3380CC4-5D6E-409C-BE32-E72D297353CC}">
              <c16:uniqueId val="{00000000-A1EB-40EF-AD70-F3DD79F4FECA}"/>
            </c:ext>
          </c:extLst>
        </c:ser>
        <c:ser>
          <c:idx val="2"/>
          <c:order val="2"/>
          <c:tx>
            <c:strRef>
              <c:f>Sheet1!$D$20:$D$21</c:f>
              <c:strCache>
                <c:ptCount val="2"/>
                <c:pt idx="1">
                  <c:v>No</c:v>
                </c:pt>
              </c:strCache>
            </c:strRef>
          </c:tx>
          <c:spPr>
            <a:solidFill>
              <a:schemeClr val="accent1">
                <a:tint val="86000"/>
              </a:schemeClr>
            </a:solidFill>
            <a:ln>
              <a:noFill/>
            </a:ln>
            <a:effectLst/>
          </c:spPr>
          <c:invertIfNegative val="0"/>
          <c:cat>
            <c:strRef>
              <c:f>Sheet1!$A$22:$A$30</c:f>
              <c:strCache>
                <c:ptCount val="8"/>
                <c:pt idx="0">
                  <c:v>Home Screen</c:v>
                </c:pt>
                <c:pt idx="1">
                  <c:v>Selected Course CS 6750 Interface</c:v>
                </c:pt>
                <c:pt idx="2">
                  <c:v>Navigation Bar</c:v>
                </c:pt>
                <c:pt idx="3">
                  <c:v>Connect Feature</c:v>
                </c:pt>
                <c:pt idx="4">
                  <c:v>Connected Screen</c:v>
                </c:pt>
                <c:pt idx="5">
                  <c:v>Profile Information</c:v>
                </c:pt>
                <c:pt idx="6">
                  <c:v>Chat Interface</c:v>
                </c:pt>
                <c:pt idx="7">
                  <c:v>Account Settings</c:v>
                </c:pt>
              </c:strCache>
            </c:strRef>
          </c:cat>
          <c:val>
            <c:numRef>
              <c:f>Sheet1!$D$22:$D$30</c:f>
              <c:numCache>
                <c:formatCode>General</c:formatCode>
                <c:ptCount val="9"/>
                <c:pt idx="0">
                  <c:v>3</c:v>
                </c:pt>
                <c:pt idx="1">
                  <c:v>5</c:v>
                </c:pt>
                <c:pt idx="2">
                  <c:v>7</c:v>
                </c:pt>
                <c:pt idx="3">
                  <c:v>6</c:v>
                </c:pt>
                <c:pt idx="4">
                  <c:v>5</c:v>
                </c:pt>
                <c:pt idx="5">
                  <c:v>3</c:v>
                </c:pt>
                <c:pt idx="6">
                  <c:v>5</c:v>
                </c:pt>
                <c:pt idx="7">
                  <c:v>5</c:v>
                </c:pt>
              </c:numCache>
            </c:numRef>
          </c:val>
          <c:extLst>
            <c:ext xmlns:c16="http://schemas.microsoft.com/office/drawing/2014/chart" uri="{C3380CC4-5D6E-409C-BE32-E72D297353CC}">
              <c16:uniqueId val="{00000001-A1EB-40EF-AD70-F3DD79F4FECA}"/>
            </c:ext>
          </c:extLst>
        </c:ser>
        <c:dLbls>
          <c:showLegendKey val="0"/>
          <c:showVal val="0"/>
          <c:showCatName val="0"/>
          <c:showSerName val="0"/>
          <c:showPercent val="0"/>
          <c:showBubbleSize val="0"/>
        </c:dLbls>
        <c:gapWidth val="219"/>
        <c:overlap val="-27"/>
        <c:axId val="1973673151"/>
        <c:axId val="1961326943"/>
        <c:extLst>
          <c:ext xmlns:c15="http://schemas.microsoft.com/office/drawing/2012/chart" uri="{02D57815-91ED-43cb-92C2-25804820EDAC}">
            <c15:filteredBarSeries>
              <c15:ser>
                <c:idx val="0"/>
                <c:order val="0"/>
                <c:tx>
                  <c:strRef>
                    <c:extLst>
                      <c:ext uri="{02D57815-91ED-43cb-92C2-25804820EDAC}">
                        <c15:formulaRef>
                          <c15:sqref>Sheet1!$B$20:$B$21</c15:sqref>
                        </c15:formulaRef>
                      </c:ext>
                    </c:extLst>
                    <c:strCache>
                      <c:ptCount val="2"/>
                    </c:strCache>
                  </c:strRef>
                </c:tx>
                <c:spPr>
                  <a:solidFill>
                    <a:schemeClr val="accent1">
                      <a:shade val="58000"/>
                    </a:schemeClr>
                  </a:solidFill>
                  <a:ln>
                    <a:noFill/>
                  </a:ln>
                  <a:effectLst/>
                </c:spPr>
                <c:invertIfNegative val="0"/>
                <c:cat>
                  <c:strRef>
                    <c:extLst>
                      <c:ext uri="{02D57815-91ED-43cb-92C2-25804820EDAC}">
                        <c15:formulaRef>
                          <c15:sqref>Sheet1!$A$22:$A$30</c15:sqref>
                        </c15:formulaRef>
                      </c:ext>
                    </c:extLst>
                    <c:strCache>
                      <c:ptCount val="8"/>
                      <c:pt idx="0">
                        <c:v>Home Screen</c:v>
                      </c:pt>
                      <c:pt idx="1">
                        <c:v>Selected Course CS 6750 Interface</c:v>
                      </c:pt>
                      <c:pt idx="2">
                        <c:v>Navigation Bar</c:v>
                      </c:pt>
                      <c:pt idx="3">
                        <c:v>Connect Feature</c:v>
                      </c:pt>
                      <c:pt idx="4">
                        <c:v>Connected Screen</c:v>
                      </c:pt>
                      <c:pt idx="5">
                        <c:v>Profile Information</c:v>
                      </c:pt>
                      <c:pt idx="6">
                        <c:v>Chat Interface</c:v>
                      </c:pt>
                      <c:pt idx="7">
                        <c:v>Account Settings</c:v>
                      </c:pt>
                    </c:strCache>
                  </c:strRef>
                </c:cat>
                <c:val>
                  <c:numRef>
                    <c:extLst>
                      <c:ext uri="{02D57815-91ED-43cb-92C2-25804820EDAC}">
                        <c15:formulaRef>
                          <c15:sqref>Sheet1!$B$22:$B$30</c15:sqref>
                        </c15:formulaRef>
                      </c:ext>
                    </c:extLst>
                    <c:numCache>
                      <c:formatCode>General</c:formatCode>
                      <c:ptCount val="9"/>
                    </c:numCache>
                  </c:numRef>
                </c:val>
                <c:extLst>
                  <c:ext xmlns:c16="http://schemas.microsoft.com/office/drawing/2014/chart" uri="{C3380CC4-5D6E-409C-BE32-E72D297353CC}">
                    <c16:uniqueId val="{00000002-A1EB-40EF-AD70-F3DD79F4FECA}"/>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Sheet1!$E$20:$E$21</c15:sqref>
                        </c15:formulaRef>
                      </c:ext>
                    </c:extLst>
                    <c:strCache>
                      <c:ptCount val="2"/>
                      <c:pt idx="1">
                        <c:v>No</c:v>
                      </c:pt>
                    </c:strCache>
                  </c:strRef>
                </c:tx>
                <c:spPr>
                  <a:solidFill>
                    <a:schemeClr val="accent1">
                      <a:tint val="58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Sheet1!$A$22:$A$30</c15:sqref>
                        </c15:formulaRef>
                      </c:ext>
                    </c:extLst>
                    <c:strCache>
                      <c:ptCount val="8"/>
                      <c:pt idx="0">
                        <c:v>Home Screen</c:v>
                      </c:pt>
                      <c:pt idx="1">
                        <c:v>Selected Course CS 6750 Interface</c:v>
                      </c:pt>
                      <c:pt idx="2">
                        <c:v>Navigation Bar</c:v>
                      </c:pt>
                      <c:pt idx="3">
                        <c:v>Connect Feature</c:v>
                      </c:pt>
                      <c:pt idx="4">
                        <c:v>Connected Screen</c:v>
                      </c:pt>
                      <c:pt idx="5">
                        <c:v>Profile Information</c:v>
                      </c:pt>
                      <c:pt idx="6">
                        <c:v>Chat Interface</c:v>
                      </c:pt>
                      <c:pt idx="7">
                        <c:v>Account Settings</c:v>
                      </c:pt>
                    </c:strCache>
                  </c:strRef>
                </c:cat>
                <c:val>
                  <c:numRef>
                    <c:extLst xmlns:c15="http://schemas.microsoft.com/office/drawing/2012/chart">
                      <c:ext xmlns:c15="http://schemas.microsoft.com/office/drawing/2012/chart" uri="{02D57815-91ED-43cb-92C2-25804820EDAC}">
                        <c15:formulaRef>
                          <c15:sqref>Sheet1!$E$22:$E$30</c15:sqref>
                        </c15:formulaRef>
                      </c:ext>
                    </c:extLst>
                    <c:numCache>
                      <c:formatCode>General</c:formatCode>
                      <c:ptCount val="9"/>
                    </c:numCache>
                  </c:numRef>
                </c:val>
                <c:extLst xmlns:c15="http://schemas.microsoft.com/office/drawing/2012/chart">
                  <c:ext xmlns:c16="http://schemas.microsoft.com/office/drawing/2014/chart" uri="{C3380CC4-5D6E-409C-BE32-E72D297353CC}">
                    <c16:uniqueId val="{00000003-A1EB-40EF-AD70-F3DD79F4FECA}"/>
                  </c:ext>
                </c:extLst>
              </c15:ser>
            </c15:filteredBarSeries>
          </c:ext>
        </c:extLst>
      </c:barChart>
      <c:catAx>
        <c:axId val="197367315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61326943"/>
        <c:crosses val="autoZero"/>
        <c:auto val="1"/>
        <c:lblAlgn val="ctr"/>
        <c:lblOffset val="100"/>
        <c:noMultiLvlLbl val="0"/>
      </c:catAx>
      <c:valAx>
        <c:axId val="196132694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73673151"/>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4">
  <a:schemeClr val="accent1"/>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225034-38F8-4FAF-864B-1CA65173EF8D}" type="datetimeFigureOut">
              <a:rPr lang="en-IN" smtClean="0"/>
              <a:t>02-05-2023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3C8D87-4096-40C7-9BE6-6BEE7CF44B5D}" type="slidenum">
              <a:rPr lang="en-IN" smtClean="0"/>
              <a:t>‹#›</a:t>
            </a:fld>
            <a:endParaRPr lang="en-IN"/>
          </a:p>
        </p:txBody>
      </p:sp>
    </p:spTree>
    <p:extLst>
      <p:ext uri="{BB962C8B-B14F-4D97-AF65-F5344CB8AC3E}">
        <p14:creationId xmlns:p14="http://schemas.microsoft.com/office/powerpoint/2010/main" val="13081444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14</a:t>
            </a:fld>
            <a:endParaRPr lang="en-IN"/>
          </a:p>
        </p:txBody>
      </p:sp>
    </p:spTree>
    <p:extLst>
      <p:ext uri="{BB962C8B-B14F-4D97-AF65-F5344CB8AC3E}">
        <p14:creationId xmlns:p14="http://schemas.microsoft.com/office/powerpoint/2010/main" val="28413751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15</a:t>
            </a:fld>
            <a:endParaRPr lang="en-IN"/>
          </a:p>
        </p:txBody>
      </p:sp>
    </p:spTree>
    <p:extLst>
      <p:ext uri="{BB962C8B-B14F-4D97-AF65-F5344CB8AC3E}">
        <p14:creationId xmlns:p14="http://schemas.microsoft.com/office/powerpoint/2010/main" val="28740702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16</a:t>
            </a:fld>
            <a:endParaRPr lang="en-IN"/>
          </a:p>
        </p:txBody>
      </p:sp>
    </p:spTree>
    <p:extLst>
      <p:ext uri="{BB962C8B-B14F-4D97-AF65-F5344CB8AC3E}">
        <p14:creationId xmlns:p14="http://schemas.microsoft.com/office/powerpoint/2010/main" val="1345498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17</a:t>
            </a:fld>
            <a:endParaRPr lang="en-IN"/>
          </a:p>
        </p:txBody>
      </p:sp>
    </p:spTree>
    <p:extLst>
      <p:ext uri="{BB962C8B-B14F-4D97-AF65-F5344CB8AC3E}">
        <p14:creationId xmlns:p14="http://schemas.microsoft.com/office/powerpoint/2010/main" val="29068076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18</a:t>
            </a:fld>
            <a:endParaRPr lang="en-IN"/>
          </a:p>
        </p:txBody>
      </p:sp>
    </p:spTree>
    <p:extLst>
      <p:ext uri="{BB962C8B-B14F-4D97-AF65-F5344CB8AC3E}">
        <p14:creationId xmlns:p14="http://schemas.microsoft.com/office/powerpoint/2010/main" val="42862423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19</a:t>
            </a:fld>
            <a:endParaRPr lang="en-IN"/>
          </a:p>
        </p:txBody>
      </p:sp>
    </p:spTree>
    <p:extLst>
      <p:ext uri="{BB962C8B-B14F-4D97-AF65-F5344CB8AC3E}">
        <p14:creationId xmlns:p14="http://schemas.microsoft.com/office/powerpoint/2010/main" val="37143065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213C8D87-4096-40C7-9BE6-6BEE7CF44B5D}" type="slidenum">
              <a:rPr lang="en-IN" smtClean="0"/>
              <a:t>20</a:t>
            </a:fld>
            <a:endParaRPr lang="en-IN"/>
          </a:p>
        </p:txBody>
      </p:sp>
    </p:spTree>
    <p:extLst>
      <p:ext uri="{BB962C8B-B14F-4D97-AF65-F5344CB8AC3E}">
        <p14:creationId xmlns:p14="http://schemas.microsoft.com/office/powerpoint/2010/main" val="4258059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DF338-FB0B-D858-646F-8349DF7578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345ECAED-F37E-F9BB-512E-EDBDF1E939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E0CAF19-421C-46EC-573D-E57DE9910C19}"/>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470D9625-5FB0-7F47-7F42-AD0BE0E3E21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56F4E7-2DC2-BCFC-E12E-C17C0D68DE78}"/>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21419709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70FF86-E87D-DD42-724E-B4D41FAD551A}"/>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85DF12F-B95A-A67D-7B56-ECCECD93B7A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ADCEC2-95E2-8A72-3ED7-6D6F222BE903}"/>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7C80F16F-7EB7-8D06-3EA7-27EAEF48EF3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1F8FC53-1F5B-490E-1C0A-5C5813EA63A7}"/>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14478982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19068A-9ECD-C555-2CD9-0C109B10CE2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6B24FA1-84E3-7778-4A23-1E4FC602512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732CA5-212A-DD61-55BB-826984744BF7}"/>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531A1B13-94EF-B14B-3C93-123B83A22F5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5D28CE-C37B-0193-D02C-A58083E8EAB7}"/>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48455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EE982-1DC1-3801-0E99-814A072DA8C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4887816-0463-2AE9-4A67-C7E1AA447A2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D7E035-A008-67EE-7A0E-FBA17BD1B321}"/>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992AF1CC-7AB8-354D-5BD0-AE1F667F17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9E7279C-E22A-F862-8DF6-D8500C6B97E1}"/>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2690321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A7E7A5-61CE-F8A0-13EC-2E93FDE712B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CC96C6A-AB6E-3A6C-E4F9-EB2D2AD7CC2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4C737A-D2A9-CC4B-AAD1-7F8C196082D4}"/>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E036B1DA-B41B-86EF-A347-D6B3EC9BB67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4BE8C4E-4DA2-70E0-6DD1-68427037DFBE}"/>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1344566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DD018-0DC7-7AF0-1289-75C690B0DBD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6B94C81-8A51-DB4C-13C7-7DE0D9C4156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1634FCC-AB79-2D74-F2A1-D125118BBE3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D8BF3D-B920-44E3-D10B-6B0AC721A9E5}"/>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6" name="Footer Placeholder 5">
            <a:extLst>
              <a:ext uri="{FF2B5EF4-FFF2-40B4-BE49-F238E27FC236}">
                <a16:creationId xmlns:a16="http://schemas.microsoft.com/office/drawing/2014/main" id="{EF2C19F7-D865-41A7-5278-D2CABEE4159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CEA59EA-FF22-DAC5-160D-CA2120234D8E}"/>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40078669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C07E1-3293-28DE-31AF-BA428A2ED4A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90C2BB1-F106-4896-177D-BBD9F2D93F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BBFBFAF-F2BA-5061-C7EB-88723E2CED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27F45DC-EE24-A5A0-ADCD-561F77A49CB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876177-2733-C18A-E1FD-DDAF18A977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2F428B2-0B8C-4100-E4A4-4ECAC852FFE5}"/>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8" name="Footer Placeholder 7">
            <a:extLst>
              <a:ext uri="{FF2B5EF4-FFF2-40B4-BE49-F238E27FC236}">
                <a16:creationId xmlns:a16="http://schemas.microsoft.com/office/drawing/2014/main" id="{3573260A-F05A-5327-B461-46B5A1C83A7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4048993-8710-F779-8282-65BA1148365A}"/>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3423149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ED294-3B22-31B6-36A1-0F7602BE8E6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5187404-0E0E-DDB2-169B-1B8B35400581}"/>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4" name="Footer Placeholder 3">
            <a:extLst>
              <a:ext uri="{FF2B5EF4-FFF2-40B4-BE49-F238E27FC236}">
                <a16:creationId xmlns:a16="http://schemas.microsoft.com/office/drawing/2014/main" id="{11924DD4-364B-F8D8-88C8-ADCEE6E5F51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01B0072-3F0D-16A6-9F2C-3B230AFFF35E}"/>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68416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6CC23E6-E7AE-72ED-BD5E-9E919BB837A9}"/>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3" name="Footer Placeholder 2">
            <a:extLst>
              <a:ext uri="{FF2B5EF4-FFF2-40B4-BE49-F238E27FC236}">
                <a16:creationId xmlns:a16="http://schemas.microsoft.com/office/drawing/2014/main" id="{C8669173-F55B-403B-4F7F-4E7A33E7944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2A89E98-17C1-C392-27D4-7E7DBA93A617}"/>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41453182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CB9B1-8C2C-1090-9362-D88FD81842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BFEAB5C-27D4-7AC8-2418-81589CC9FE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EC71A42-05DD-59BD-15A9-7DB7196EE1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89A329E-5D34-3BA5-9774-563FA434BC9A}"/>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6" name="Footer Placeholder 5">
            <a:extLst>
              <a:ext uri="{FF2B5EF4-FFF2-40B4-BE49-F238E27FC236}">
                <a16:creationId xmlns:a16="http://schemas.microsoft.com/office/drawing/2014/main" id="{BB3F5222-D896-5ECA-D1D3-9C8D47F6EB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06B021-55EE-3D3F-16F7-513013ECE3E4}"/>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277770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347BE7-3203-D8E9-7E51-FDFC0DD81C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2C79644-5B1F-8CD4-8490-7BC47C8C2F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A905070-05B5-D1C1-329A-1C4DEC9086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2793AE-9F45-784B-0644-21C5FC6CCB14}"/>
              </a:ext>
            </a:extLst>
          </p:cNvPr>
          <p:cNvSpPr>
            <a:spLocks noGrp="1"/>
          </p:cNvSpPr>
          <p:nvPr>
            <p:ph type="dt" sz="half" idx="10"/>
          </p:nvPr>
        </p:nvSpPr>
        <p:spPr/>
        <p:txBody>
          <a:bodyPr/>
          <a:lstStyle/>
          <a:p>
            <a:fld id="{D63D9945-042F-450B-9A09-076B38B0D58F}" type="datetimeFigureOut">
              <a:rPr lang="en-IN" smtClean="0"/>
              <a:t>02-05-2023</a:t>
            </a:fld>
            <a:endParaRPr lang="en-IN"/>
          </a:p>
        </p:txBody>
      </p:sp>
      <p:sp>
        <p:nvSpPr>
          <p:cNvPr id="6" name="Footer Placeholder 5">
            <a:extLst>
              <a:ext uri="{FF2B5EF4-FFF2-40B4-BE49-F238E27FC236}">
                <a16:creationId xmlns:a16="http://schemas.microsoft.com/office/drawing/2014/main" id="{F999F8AD-9434-5BF9-46CC-627C10B2EFF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EC8B139-E13D-7C71-AC1A-3A228C5D6AB4}"/>
              </a:ext>
            </a:extLst>
          </p:cNvPr>
          <p:cNvSpPr>
            <a:spLocks noGrp="1"/>
          </p:cNvSpPr>
          <p:nvPr>
            <p:ph type="sldNum" sz="quarter" idx="12"/>
          </p:nvPr>
        </p:nvSpPr>
        <p:spPr/>
        <p:txBody>
          <a:bodyPr/>
          <a:lstStyle/>
          <a:p>
            <a:fld id="{CEBD6B11-2BE6-438C-AAFD-444753B3A40A}" type="slidenum">
              <a:rPr lang="en-IN" smtClean="0"/>
              <a:t>‹#›</a:t>
            </a:fld>
            <a:endParaRPr lang="en-IN"/>
          </a:p>
        </p:txBody>
      </p:sp>
    </p:spTree>
    <p:extLst>
      <p:ext uri="{BB962C8B-B14F-4D97-AF65-F5344CB8AC3E}">
        <p14:creationId xmlns:p14="http://schemas.microsoft.com/office/powerpoint/2010/main" val="14174463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FC0B10A-3C68-C791-EB31-712969EF52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E0FDA4B-FDB3-B527-3060-5F414385CDD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69071AD-B826-9383-9211-36C631FF69F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3D9945-042F-450B-9A09-076B38B0D58F}" type="datetimeFigureOut">
              <a:rPr lang="en-IN" smtClean="0"/>
              <a:t>02-05-2023</a:t>
            </a:fld>
            <a:endParaRPr lang="en-IN"/>
          </a:p>
        </p:txBody>
      </p:sp>
      <p:sp>
        <p:nvSpPr>
          <p:cNvPr id="5" name="Footer Placeholder 4">
            <a:extLst>
              <a:ext uri="{FF2B5EF4-FFF2-40B4-BE49-F238E27FC236}">
                <a16:creationId xmlns:a16="http://schemas.microsoft.com/office/drawing/2014/main" id="{C74BF23B-7F2F-2361-211A-E84E3BFEA7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1C18C13C-57E8-C424-781C-DB1125BB9B9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BD6B11-2BE6-438C-AAFD-444753B3A40A}" type="slidenum">
              <a:rPr lang="en-IN" smtClean="0"/>
              <a:t>‹#›</a:t>
            </a:fld>
            <a:endParaRPr lang="en-IN"/>
          </a:p>
        </p:txBody>
      </p:sp>
    </p:spTree>
    <p:extLst>
      <p:ext uri="{BB962C8B-B14F-4D97-AF65-F5344CB8AC3E}">
        <p14:creationId xmlns:p14="http://schemas.microsoft.com/office/powerpoint/2010/main" val="34734521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5" Type="http://schemas.openxmlformats.org/officeDocument/2006/relationships/image" Target="../media/image8.JPG"/><Relationship Id="rId4" Type="http://schemas.openxmlformats.org/officeDocument/2006/relationships/image" Target="../media/image7.JPG"/></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7.xml"/><Relationship Id="rId5" Type="http://schemas.openxmlformats.org/officeDocument/2006/relationships/image" Target="../media/image12.JPG"/><Relationship Id="rId4" Type="http://schemas.openxmlformats.org/officeDocument/2006/relationships/image" Target="../media/image11.JPG"/></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ed-study-groups.web.app/"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EEC5979-3473-3B1B-6230-D94F37170BC1}"/>
              </a:ext>
            </a:extLst>
          </p:cNvPr>
          <p:cNvSpPr/>
          <p:nvPr/>
        </p:nvSpPr>
        <p:spPr>
          <a:xfrm>
            <a:off x="0" y="-2"/>
            <a:ext cx="12192000" cy="3181351"/>
          </a:xfrm>
          <a:prstGeom prst="rect">
            <a:avLst/>
          </a:prstGeom>
          <a:solidFill>
            <a:srgbClr val="4E288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B6E0B2F6-9668-1A99-0233-8348CD11CA80}"/>
              </a:ext>
            </a:extLst>
          </p:cNvPr>
          <p:cNvSpPr txBox="1"/>
          <p:nvPr/>
        </p:nvSpPr>
        <p:spPr>
          <a:xfrm>
            <a:off x="3960869" y="621177"/>
            <a:ext cx="8483599" cy="1015663"/>
          </a:xfrm>
          <a:prstGeom prst="rect">
            <a:avLst/>
          </a:prstGeom>
          <a:noFill/>
        </p:spPr>
        <p:txBody>
          <a:bodyPr wrap="square" rtlCol="0">
            <a:spAutoFit/>
          </a:bodyPr>
          <a:lstStyle/>
          <a:p>
            <a:pPr algn="ctr"/>
            <a:r>
              <a:rPr lang="en-US" sz="6000" dirty="0">
                <a:solidFill>
                  <a:schemeClr val="bg1"/>
                </a:solidFill>
                <a:latin typeface="Calibri Light (Headings)"/>
              </a:rPr>
              <a:t>Ed Study Groups</a:t>
            </a:r>
            <a:endParaRPr lang="en-IN" sz="6000" dirty="0">
              <a:solidFill>
                <a:schemeClr val="bg1"/>
              </a:solidFill>
              <a:latin typeface="Calibri Light (Headings)"/>
            </a:endParaRPr>
          </a:p>
        </p:txBody>
      </p:sp>
      <p:sp>
        <p:nvSpPr>
          <p:cNvPr id="26" name="TextBox 25">
            <a:extLst>
              <a:ext uri="{FF2B5EF4-FFF2-40B4-BE49-F238E27FC236}">
                <a16:creationId xmlns:a16="http://schemas.microsoft.com/office/drawing/2014/main" id="{B4E88D53-FDAF-23E6-36CB-1480FE735346}"/>
              </a:ext>
            </a:extLst>
          </p:cNvPr>
          <p:cNvSpPr txBox="1"/>
          <p:nvPr/>
        </p:nvSpPr>
        <p:spPr>
          <a:xfrm>
            <a:off x="832907" y="3987349"/>
            <a:ext cx="8509000" cy="2308324"/>
          </a:xfrm>
          <a:prstGeom prst="rect">
            <a:avLst/>
          </a:prstGeom>
          <a:noFill/>
        </p:spPr>
        <p:txBody>
          <a:bodyPr wrap="square" rtlCol="0">
            <a:spAutoFit/>
          </a:bodyPr>
          <a:lstStyle/>
          <a:p>
            <a:r>
              <a:rPr lang="en-IN" sz="2400" dirty="0"/>
              <a:t>Name: Nirali Thakkar</a:t>
            </a:r>
          </a:p>
          <a:p>
            <a:r>
              <a:rPr lang="en-IN" sz="2400" dirty="0"/>
              <a:t>CS 6460: Educational Technology</a:t>
            </a:r>
          </a:p>
          <a:p>
            <a:r>
              <a:rPr lang="en-IN" sz="2400" dirty="0"/>
              <a:t>Professor: </a:t>
            </a:r>
            <a:r>
              <a:rPr lang="en-IN" sz="2400" dirty="0" err="1"/>
              <a:t>Dr.</a:t>
            </a:r>
            <a:r>
              <a:rPr lang="en-IN" sz="2400" dirty="0"/>
              <a:t> David Joyner</a:t>
            </a:r>
          </a:p>
          <a:p>
            <a:r>
              <a:rPr lang="en-IN" sz="2400" dirty="0"/>
              <a:t>Mentor: Tyler </a:t>
            </a:r>
            <a:r>
              <a:rPr lang="en-IN" sz="2400" dirty="0" err="1"/>
              <a:t>Bobik</a:t>
            </a:r>
            <a:endParaRPr lang="en-IN" sz="2400" dirty="0"/>
          </a:p>
          <a:p>
            <a:r>
              <a:rPr lang="en-IN" sz="2400" dirty="0"/>
              <a:t>College of Computing, Georgia Tech</a:t>
            </a:r>
          </a:p>
          <a:p>
            <a:r>
              <a:rPr lang="en-IN" sz="2400" dirty="0"/>
              <a:t>Final Presentation</a:t>
            </a:r>
          </a:p>
        </p:txBody>
      </p:sp>
      <p:pic>
        <p:nvPicPr>
          <p:cNvPr id="1028" name="Picture 4" descr="Student Illustration, HD Png Download - kindpng">
            <a:extLst>
              <a:ext uri="{FF2B5EF4-FFF2-40B4-BE49-F238E27FC236}">
                <a16:creationId xmlns:a16="http://schemas.microsoft.com/office/drawing/2014/main" id="{8C634C1D-327F-2B61-0F9E-AD02FB4B76B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1"/>
            <a:ext cx="4213337" cy="318134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a:extLst>
              <a:ext uri="{FF2B5EF4-FFF2-40B4-BE49-F238E27FC236}">
                <a16:creationId xmlns:a16="http://schemas.microsoft.com/office/drawing/2014/main" id="{39B44ED2-903E-5980-EFBA-7A2730E69B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95016" y="3346115"/>
            <a:ext cx="5293783" cy="3467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0088768"/>
      </p:ext>
    </p:extLst>
  </p:cSld>
  <p:clrMapOvr>
    <a:masterClrMapping/>
  </p:clrMapOvr>
  <mc:AlternateContent xmlns:mc="http://schemas.openxmlformats.org/markup-compatibility/2006" xmlns:p14="http://schemas.microsoft.com/office/powerpoint/2010/main">
    <mc:Choice Requires="p14">
      <p:transition spd="slow" p14:dur="2000" advTm="10434"/>
    </mc:Choice>
    <mc:Fallback xmlns="">
      <p:transition spd="slow" advTm="10434"/>
    </mc:Fallback>
  </mc:AlternateContent>
  <p:extLst>
    <p:ext uri="{E180D4A7-C9FB-4DFB-919C-405C955672EB}">
      <p14:showEvtLst xmlns:p14="http://schemas.microsoft.com/office/powerpoint/2010/main">
        <p14:playEvt time="0" objId="7"/>
        <p14:stopEvt time="0" objId="7"/>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UI Prototype Design</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application&#10;&#10;Description automatically generated">
            <a:extLst>
              <a:ext uri="{FF2B5EF4-FFF2-40B4-BE49-F238E27FC236}">
                <a16:creationId xmlns:a16="http://schemas.microsoft.com/office/drawing/2014/main" id="{1F650509-351E-001F-2A27-9055F4070D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759" y="1766211"/>
            <a:ext cx="2521116" cy="4600448"/>
          </a:xfrm>
          <a:prstGeom prst="rect">
            <a:avLst/>
          </a:prstGeom>
        </p:spPr>
      </p:pic>
      <p:pic>
        <p:nvPicPr>
          <p:cNvPr id="6" name="Picture 5" descr="Graphical user interface, text, application&#10;&#10;Description automatically generated">
            <a:extLst>
              <a:ext uri="{FF2B5EF4-FFF2-40B4-BE49-F238E27FC236}">
                <a16:creationId xmlns:a16="http://schemas.microsoft.com/office/drawing/2014/main" id="{DB47CA55-4B3C-F553-CD91-C5FA8D8B7E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3028" y="1640087"/>
            <a:ext cx="2684369" cy="4726572"/>
          </a:xfrm>
          <a:prstGeom prst="rect">
            <a:avLst/>
          </a:prstGeom>
        </p:spPr>
      </p:pic>
      <p:pic>
        <p:nvPicPr>
          <p:cNvPr id="7" name="Picture 6" descr="Graphical user interface, application&#10;&#10;Description automatically generated">
            <a:extLst>
              <a:ext uri="{FF2B5EF4-FFF2-40B4-BE49-F238E27FC236}">
                <a16:creationId xmlns:a16="http://schemas.microsoft.com/office/drawing/2014/main" id="{24C41F0C-6844-2066-35C9-4CA248D0F01C}"/>
              </a:ext>
            </a:extLst>
          </p:cNvPr>
          <p:cNvPicPr>
            <a:picLocks noChangeAspect="1"/>
          </p:cNvPicPr>
          <p:nvPr/>
        </p:nvPicPr>
        <p:blipFill rotWithShape="1">
          <a:blip r:embed="rId4">
            <a:extLst>
              <a:ext uri="{28A0092B-C50C-407E-A947-70E740481C1C}">
                <a14:useLocalDpi xmlns:a14="http://schemas.microsoft.com/office/drawing/2010/main" val="0"/>
              </a:ext>
            </a:extLst>
          </a:blip>
          <a:srcRect l="7063"/>
          <a:stretch/>
        </p:blipFill>
        <p:spPr>
          <a:xfrm>
            <a:off x="5766825" y="1594123"/>
            <a:ext cx="2899615" cy="4818499"/>
          </a:xfrm>
          <a:prstGeom prst="rect">
            <a:avLst/>
          </a:prstGeom>
          <a:ln>
            <a:noFill/>
          </a:ln>
        </p:spPr>
      </p:pic>
      <p:pic>
        <p:nvPicPr>
          <p:cNvPr id="8" name="Picture 7" descr="Graphical user interface, text, application, chat or text message&#10;&#10;Description automatically generated">
            <a:extLst>
              <a:ext uri="{FF2B5EF4-FFF2-40B4-BE49-F238E27FC236}">
                <a16:creationId xmlns:a16="http://schemas.microsoft.com/office/drawing/2014/main" id="{8788EE00-22A3-7478-8665-AD09C7183B7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795868" y="1594124"/>
            <a:ext cx="2616089" cy="4818498"/>
          </a:xfrm>
          <a:prstGeom prst="rect">
            <a:avLst/>
          </a:prstGeom>
        </p:spPr>
      </p:pic>
    </p:spTree>
    <p:extLst>
      <p:ext uri="{BB962C8B-B14F-4D97-AF65-F5344CB8AC3E}">
        <p14:creationId xmlns:p14="http://schemas.microsoft.com/office/powerpoint/2010/main" val="2034588476"/>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UI Prototype Design</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pic>
        <p:nvPicPr>
          <p:cNvPr id="5" name="Picture 4" descr="Graphical user interface, text, application&#10;&#10;Description automatically generated">
            <a:extLst>
              <a:ext uri="{FF2B5EF4-FFF2-40B4-BE49-F238E27FC236}">
                <a16:creationId xmlns:a16="http://schemas.microsoft.com/office/drawing/2014/main" id="{ADAFAE88-B396-C358-8DAD-BCAD37FE094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1115" y="1571625"/>
            <a:ext cx="2938306" cy="4972050"/>
          </a:xfrm>
          <a:prstGeom prst="rect">
            <a:avLst/>
          </a:prstGeom>
        </p:spPr>
      </p:pic>
      <p:pic>
        <p:nvPicPr>
          <p:cNvPr id="6" name="Picture 5" descr="Graphical user interface, application&#10;&#10;Description automatically generated">
            <a:extLst>
              <a:ext uri="{FF2B5EF4-FFF2-40B4-BE49-F238E27FC236}">
                <a16:creationId xmlns:a16="http://schemas.microsoft.com/office/drawing/2014/main" id="{BFDEBDFF-F1A6-A125-F462-D9527401A89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94964" y="1571625"/>
            <a:ext cx="2761420" cy="4960783"/>
          </a:xfrm>
          <a:prstGeom prst="rect">
            <a:avLst/>
          </a:prstGeom>
        </p:spPr>
      </p:pic>
      <p:pic>
        <p:nvPicPr>
          <p:cNvPr id="7" name="Picture 6">
            <a:extLst>
              <a:ext uri="{FF2B5EF4-FFF2-40B4-BE49-F238E27FC236}">
                <a16:creationId xmlns:a16="http://schemas.microsoft.com/office/drawing/2014/main" id="{4FB0146A-6ACE-5530-51A8-96FE3167D4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35618" y="1571625"/>
            <a:ext cx="2938306" cy="4960301"/>
          </a:xfrm>
          <a:prstGeom prst="rect">
            <a:avLst/>
          </a:prstGeom>
        </p:spPr>
      </p:pic>
      <p:pic>
        <p:nvPicPr>
          <p:cNvPr id="8" name="Picture 7" descr="Graphical user interface, application&#10;&#10;Description automatically generated">
            <a:extLst>
              <a:ext uri="{FF2B5EF4-FFF2-40B4-BE49-F238E27FC236}">
                <a16:creationId xmlns:a16="http://schemas.microsoft.com/office/drawing/2014/main" id="{6589F100-138E-33D2-CC2C-5262F060F7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80095" y="1571625"/>
            <a:ext cx="2752806" cy="5031664"/>
          </a:xfrm>
          <a:prstGeom prst="rect">
            <a:avLst/>
          </a:prstGeom>
        </p:spPr>
      </p:pic>
    </p:spTree>
    <p:extLst>
      <p:ext uri="{BB962C8B-B14F-4D97-AF65-F5344CB8AC3E}">
        <p14:creationId xmlns:p14="http://schemas.microsoft.com/office/powerpoint/2010/main" val="3700214761"/>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Survey Results</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B20953-9A67-6E8C-FCC7-368671B011C9}"/>
              </a:ext>
            </a:extLst>
          </p:cNvPr>
          <p:cNvSpPr txBox="1"/>
          <p:nvPr/>
        </p:nvSpPr>
        <p:spPr>
          <a:xfrm>
            <a:off x="715618" y="1381130"/>
            <a:ext cx="6428132" cy="7848302"/>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dirty="0"/>
              <a:t>A survey of the prototype of Ed Study Groups was conducted on 73 participants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Survey shows that approximately 93% of the participants found the card prototype    easy to understand.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The results show that approximately 75% of the participants would like to have customized usernames and avatars.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graphicFrame>
        <p:nvGraphicFramePr>
          <p:cNvPr id="5" name="Chart 4">
            <a:extLst>
              <a:ext uri="{FF2B5EF4-FFF2-40B4-BE49-F238E27FC236}">
                <a16:creationId xmlns:a16="http://schemas.microsoft.com/office/drawing/2014/main" id="{3599546B-6C11-B2BA-DF4D-804416421B72}"/>
              </a:ext>
            </a:extLst>
          </p:cNvPr>
          <p:cNvGraphicFramePr/>
          <p:nvPr>
            <p:extLst>
              <p:ext uri="{D42A27DB-BD31-4B8C-83A1-F6EECF244321}">
                <p14:modId xmlns:p14="http://schemas.microsoft.com/office/powerpoint/2010/main" val="650308277"/>
              </p:ext>
            </p:extLst>
          </p:nvPr>
        </p:nvGraphicFramePr>
        <p:xfrm>
          <a:off x="7334250" y="1381129"/>
          <a:ext cx="4724400" cy="376236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76477194"/>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Ed Study Groups</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B20953-9A67-6E8C-FCC7-368671B011C9}"/>
              </a:ext>
            </a:extLst>
          </p:cNvPr>
          <p:cNvSpPr txBox="1"/>
          <p:nvPr/>
        </p:nvSpPr>
        <p:spPr>
          <a:xfrm>
            <a:off x="715618" y="1050982"/>
            <a:ext cx="11210675" cy="9325630"/>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US" sz="2400" u="none" strike="noStrike" kern="800" spc="10" dirty="0">
                <a:solidFill>
                  <a:srgbClr val="0563C1"/>
                </a:solidFill>
                <a:effectLst/>
                <a:ea typeface="Times New Roman" panose="02020603050405020304" pitchFamily="18" charset="0"/>
                <a:cs typeface="Times New Roman" panose="02020603050405020304" pitchFamily="18" charset="0"/>
                <a:hlinkClick r:id="rId2"/>
              </a:rPr>
              <a:t>https://ed-study-groups.web.app/</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Login connected to Google single sign in. The idea is to connect it the same way to Georgia Tech Sign In and import the student details.</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Student can select the respective course to join the study group.</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The study group shows the chat screen and options to create a text channel. Ideally only the TA should be able to create or delete channels to avoid clutter. </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Students can customize their profiles but their university ID remains unique to them</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Students can video call and use the accountability chatbot</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687836854"/>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83E562-454E-2BD1-A1E0-1538491379EE}"/>
              </a:ext>
            </a:extLst>
          </p:cNvPr>
          <p:cNvGraphicFramePr>
            <a:graphicFrameLocks noGrp="1"/>
          </p:cNvGraphicFramePr>
          <p:nvPr>
            <p:extLst>
              <p:ext uri="{D42A27DB-BD31-4B8C-83A1-F6EECF244321}">
                <p14:modId xmlns:p14="http://schemas.microsoft.com/office/powerpoint/2010/main" val="570881980"/>
              </p:ext>
            </p:extLst>
          </p:nvPr>
        </p:nvGraphicFramePr>
        <p:xfrm>
          <a:off x="358743" y="1030120"/>
          <a:ext cx="11474514" cy="5478753"/>
        </p:xfrm>
        <a:graphic>
          <a:graphicData uri="http://schemas.openxmlformats.org/drawingml/2006/table">
            <a:tbl>
              <a:tblPr firstRow="1" bandRow="1">
                <a:tableStyleId>{5C22544A-7EE6-4342-B048-85BDC9FD1C3A}</a:tableStyleId>
              </a:tblPr>
              <a:tblGrid>
                <a:gridCol w="5737257">
                  <a:extLst>
                    <a:ext uri="{9D8B030D-6E8A-4147-A177-3AD203B41FA5}">
                      <a16:colId xmlns:a16="http://schemas.microsoft.com/office/drawing/2014/main" val="4181479504"/>
                    </a:ext>
                  </a:extLst>
                </a:gridCol>
                <a:gridCol w="5737257">
                  <a:extLst>
                    <a:ext uri="{9D8B030D-6E8A-4147-A177-3AD203B41FA5}">
                      <a16:colId xmlns:a16="http://schemas.microsoft.com/office/drawing/2014/main" val="4111910526"/>
                    </a:ext>
                  </a:extLst>
                </a:gridCol>
              </a:tblGrid>
              <a:tr h="398188">
                <a:tc>
                  <a:txBody>
                    <a:bodyPr/>
                    <a:lstStyle/>
                    <a:p>
                      <a:r>
                        <a:rPr lang="en-IN" dirty="0"/>
                        <a:t>Study Method</a:t>
                      </a:r>
                    </a:p>
                  </a:txBody>
                  <a:tcPr/>
                </a:tc>
                <a:tc>
                  <a:txBody>
                    <a:bodyPr/>
                    <a:lstStyle/>
                    <a:p>
                      <a:r>
                        <a:rPr lang="en-IN" dirty="0"/>
                        <a:t>Description</a:t>
                      </a:r>
                    </a:p>
                  </a:txBody>
                  <a:tcPr/>
                </a:tc>
                <a:extLst>
                  <a:ext uri="{0D108BD9-81ED-4DB2-BD59-A6C34878D82A}">
                    <a16:rowId xmlns:a16="http://schemas.microsoft.com/office/drawing/2014/main" val="3913258889"/>
                  </a:ext>
                </a:extLst>
              </a:tr>
              <a:tr h="687283">
                <a:tc>
                  <a:txBody>
                    <a:bodyPr/>
                    <a:lstStyle/>
                    <a:p>
                      <a:r>
                        <a:rPr lang="en-IN" dirty="0"/>
                        <a:t>Eat The Frog</a:t>
                      </a:r>
                    </a:p>
                  </a:txBody>
                  <a:tcPr/>
                </a:tc>
                <a:tc>
                  <a:txBody>
                    <a:bodyPr/>
                    <a:lstStyle/>
                    <a:p>
                      <a:r>
                        <a:rPr lang="en-IN" dirty="0"/>
                        <a:t>Identify your most important task and complete it in the morning. Eat your frog = Eat your breakfast!</a:t>
                      </a:r>
                    </a:p>
                  </a:txBody>
                  <a:tcPr/>
                </a:tc>
                <a:extLst>
                  <a:ext uri="{0D108BD9-81ED-4DB2-BD59-A6C34878D82A}">
                    <a16:rowId xmlns:a16="http://schemas.microsoft.com/office/drawing/2014/main" val="1414310551"/>
                  </a:ext>
                </a:extLst>
              </a:tr>
              <a:tr h="687283">
                <a:tc>
                  <a:txBody>
                    <a:bodyPr/>
                    <a:lstStyle/>
                    <a:p>
                      <a:r>
                        <a:rPr lang="en-IN" dirty="0"/>
                        <a:t>The Eisenhower Matrix</a:t>
                      </a:r>
                    </a:p>
                  </a:txBody>
                  <a:tcPr/>
                </a:tc>
                <a:tc>
                  <a:txBody>
                    <a:bodyPr/>
                    <a:lstStyle/>
                    <a:p>
                      <a:r>
                        <a:rPr lang="en-IN" dirty="0"/>
                        <a:t>Identify your tasks that are urgent/not urgent and important/not important. </a:t>
                      </a:r>
                    </a:p>
                  </a:txBody>
                  <a:tcPr/>
                </a:tc>
                <a:extLst>
                  <a:ext uri="{0D108BD9-81ED-4DB2-BD59-A6C34878D82A}">
                    <a16:rowId xmlns:a16="http://schemas.microsoft.com/office/drawing/2014/main" val="3487151271"/>
                  </a:ext>
                </a:extLst>
              </a:tr>
              <a:tr h="398188">
                <a:tc>
                  <a:txBody>
                    <a:bodyPr/>
                    <a:lstStyle/>
                    <a:p>
                      <a:r>
                        <a:rPr lang="en-IN" dirty="0"/>
                        <a:t>Kanban Method</a:t>
                      </a:r>
                    </a:p>
                  </a:txBody>
                  <a:tcPr/>
                </a:tc>
                <a:tc>
                  <a:txBody>
                    <a:bodyPr/>
                    <a:lstStyle/>
                    <a:p>
                      <a:r>
                        <a:rPr lang="en-IN" dirty="0"/>
                        <a:t>Sort your tasks into to-do, doing, and done</a:t>
                      </a:r>
                    </a:p>
                  </a:txBody>
                  <a:tcPr/>
                </a:tc>
                <a:extLst>
                  <a:ext uri="{0D108BD9-81ED-4DB2-BD59-A6C34878D82A}">
                    <a16:rowId xmlns:a16="http://schemas.microsoft.com/office/drawing/2014/main" val="1753714682"/>
                  </a:ext>
                </a:extLst>
              </a:tr>
              <a:tr h="771498">
                <a:tc>
                  <a:txBody>
                    <a:bodyPr/>
                    <a:lstStyle/>
                    <a:p>
                      <a:r>
                        <a:rPr lang="en-IN" dirty="0"/>
                        <a:t>Leitner System </a:t>
                      </a:r>
                    </a:p>
                  </a:txBody>
                  <a:tcPr/>
                </a:tc>
                <a:tc>
                  <a:txBody>
                    <a:bodyPr/>
                    <a:lstStyle/>
                    <a:p>
                      <a:r>
                        <a:rPr lang="en-IN" dirty="0"/>
                        <a:t>Keep track of the things you need to revise every day, every four hours, every nine days, and every fourteen days </a:t>
                      </a:r>
                    </a:p>
                  </a:txBody>
                  <a:tcPr/>
                </a:tc>
                <a:extLst>
                  <a:ext uri="{0D108BD9-81ED-4DB2-BD59-A6C34878D82A}">
                    <a16:rowId xmlns:a16="http://schemas.microsoft.com/office/drawing/2014/main" val="3209202105"/>
                  </a:ext>
                </a:extLst>
              </a:tr>
              <a:tr h="981833">
                <a:tc>
                  <a:txBody>
                    <a:bodyPr/>
                    <a:lstStyle/>
                    <a:p>
                      <a:r>
                        <a:rPr lang="en-IN" dirty="0"/>
                        <a:t>Objectives and Key Results (OKRS)</a:t>
                      </a:r>
                    </a:p>
                  </a:txBody>
                  <a:tcPr/>
                </a:tc>
                <a:tc>
                  <a:txBody>
                    <a:bodyPr/>
                    <a:lstStyle/>
                    <a:p>
                      <a:r>
                        <a:rPr lang="en-IN" dirty="0"/>
                        <a:t>Identify your objective and break it down into key results, that is, describe where you are going and how to get there </a:t>
                      </a:r>
                    </a:p>
                  </a:txBody>
                  <a:tcPr/>
                </a:tc>
                <a:extLst>
                  <a:ext uri="{0D108BD9-81ED-4DB2-BD59-A6C34878D82A}">
                    <a16:rowId xmlns:a16="http://schemas.microsoft.com/office/drawing/2014/main" val="3758309569"/>
                  </a:ext>
                </a:extLst>
              </a:tr>
              <a:tr h="398188">
                <a:tc>
                  <a:txBody>
                    <a:bodyPr/>
                    <a:lstStyle/>
                    <a:p>
                      <a:r>
                        <a:rPr lang="en-IN" dirty="0"/>
                        <a:t>2-minute rule</a:t>
                      </a:r>
                    </a:p>
                  </a:txBody>
                  <a:tcPr/>
                </a:tc>
                <a:tc>
                  <a:txBody>
                    <a:bodyPr/>
                    <a:lstStyle/>
                    <a:p>
                      <a:r>
                        <a:rPr lang="en-IN" dirty="0"/>
                        <a:t>Identify a task that can be done in two minutes or less and do It right away!</a:t>
                      </a:r>
                    </a:p>
                  </a:txBody>
                  <a:tcPr/>
                </a:tc>
                <a:extLst>
                  <a:ext uri="{0D108BD9-81ED-4DB2-BD59-A6C34878D82A}">
                    <a16:rowId xmlns:a16="http://schemas.microsoft.com/office/drawing/2014/main" val="2405366705"/>
                  </a:ext>
                </a:extLst>
              </a:tr>
              <a:tr h="398188">
                <a:tc>
                  <a:txBody>
                    <a:bodyPr/>
                    <a:lstStyle/>
                    <a:p>
                      <a:r>
                        <a:rPr lang="en-IN" dirty="0"/>
                        <a:t>80/20 rule (Pareto Principle)</a:t>
                      </a:r>
                    </a:p>
                  </a:txBody>
                  <a:tcPr/>
                </a:tc>
                <a:tc>
                  <a:txBody>
                    <a:bodyPr/>
                    <a:lstStyle/>
                    <a:p>
                      <a:r>
                        <a:rPr lang="en-IN" dirty="0"/>
                        <a:t>80% of your results come from 20% of your efforts. Identify the tasks that need majority of the work done when you begin.</a:t>
                      </a:r>
                    </a:p>
                  </a:txBody>
                  <a:tcPr/>
                </a:tc>
                <a:extLst>
                  <a:ext uri="{0D108BD9-81ED-4DB2-BD59-A6C34878D82A}">
                    <a16:rowId xmlns:a16="http://schemas.microsoft.com/office/drawing/2014/main" val="3817905744"/>
                  </a:ext>
                </a:extLst>
              </a:tr>
            </a:tbl>
          </a:graphicData>
        </a:graphic>
      </p:graphicFrame>
      <p:sp>
        <p:nvSpPr>
          <p:cNvPr id="3" name="TextBox 2">
            <a:extLst>
              <a:ext uri="{FF2B5EF4-FFF2-40B4-BE49-F238E27FC236}">
                <a16:creationId xmlns:a16="http://schemas.microsoft.com/office/drawing/2014/main" id="{6BA9B3AA-E96C-D240-526C-158004AB0BF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 Tool – List of Study Tips Dataset - 1</a:t>
            </a:r>
            <a:endParaRPr lang="en-IN" sz="4000" dirty="0"/>
          </a:p>
        </p:txBody>
      </p:sp>
      <p:cxnSp>
        <p:nvCxnSpPr>
          <p:cNvPr id="4" name="Straight Connector 3">
            <a:extLst>
              <a:ext uri="{FF2B5EF4-FFF2-40B4-BE49-F238E27FC236}">
                <a16:creationId xmlns:a16="http://schemas.microsoft.com/office/drawing/2014/main" id="{6E801AB3-706F-E396-C733-EEA6C8B1CAE4}"/>
              </a:ext>
            </a:extLst>
          </p:cNvPr>
          <p:cNvCxnSpPr>
            <a:cxnSpLocks/>
          </p:cNvCxnSpPr>
          <p:nvPr/>
        </p:nvCxnSpPr>
        <p:spPr>
          <a:xfrm>
            <a:off x="659564" y="91890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886172"/>
      </p:ext>
    </p:extLst>
  </p:cSld>
  <p:clrMapOvr>
    <a:masterClrMapping/>
  </p:clrMapOvr>
  <mc:AlternateContent xmlns:mc="http://schemas.openxmlformats.org/markup-compatibility/2006" xmlns:p14="http://schemas.microsoft.com/office/powerpoint/2010/main">
    <mc:Choice Requires="p14">
      <p:transition spd="slow" p14:dur="2000" advTm="35924"/>
    </mc:Choice>
    <mc:Fallback xmlns="">
      <p:transition spd="slow" advTm="35924"/>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83E562-454E-2BD1-A1E0-1538491379EE}"/>
              </a:ext>
            </a:extLst>
          </p:cNvPr>
          <p:cNvGraphicFramePr>
            <a:graphicFrameLocks noGrp="1"/>
          </p:cNvGraphicFramePr>
          <p:nvPr>
            <p:extLst>
              <p:ext uri="{D42A27DB-BD31-4B8C-83A1-F6EECF244321}">
                <p14:modId xmlns:p14="http://schemas.microsoft.com/office/powerpoint/2010/main" val="4148208797"/>
              </p:ext>
            </p:extLst>
          </p:nvPr>
        </p:nvGraphicFramePr>
        <p:xfrm>
          <a:off x="429862" y="991127"/>
          <a:ext cx="11640218" cy="5825578"/>
        </p:xfrm>
        <a:graphic>
          <a:graphicData uri="http://schemas.openxmlformats.org/drawingml/2006/table">
            <a:tbl>
              <a:tblPr firstRow="1" bandRow="1">
                <a:tableStyleId>{5C22544A-7EE6-4342-B048-85BDC9FD1C3A}</a:tableStyleId>
              </a:tblPr>
              <a:tblGrid>
                <a:gridCol w="4645143">
                  <a:extLst>
                    <a:ext uri="{9D8B030D-6E8A-4147-A177-3AD203B41FA5}">
                      <a16:colId xmlns:a16="http://schemas.microsoft.com/office/drawing/2014/main" val="4181479504"/>
                    </a:ext>
                  </a:extLst>
                </a:gridCol>
                <a:gridCol w="6995075">
                  <a:extLst>
                    <a:ext uri="{9D8B030D-6E8A-4147-A177-3AD203B41FA5}">
                      <a16:colId xmlns:a16="http://schemas.microsoft.com/office/drawing/2014/main" val="4111910526"/>
                    </a:ext>
                  </a:extLst>
                </a:gridCol>
              </a:tblGrid>
              <a:tr h="396700">
                <a:tc>
                  <a:txBody>
                    <a:bodyPr/>
                    <a:lstStyle/>
                    <a:p>
                      <a:r>
                        <a:rPr lang="en-IN" dirty="0"/>
                        <a:t>Study Method</a:t>
                      </a:r>
                    </a:p>
                  </a:txBody>
                  <a:tcPr/>
                </a:tc>
                <a:tc>
                  <a:txBody>
                    <a:bodyPr/>
                    <a:lstStyle/>
                    <a:p>
                      <a:r>
                        <a:rPr lang="en-IN" dirty="0"/>
                        <a:t>Description</a:t>
                      </a:r>
                    </a:p>
                  </a:txBody>
                  <a:tcPr/>
                </a:tc>
                <a:extLst>
                  <a:ext uri="{0D108BD9-81ED-4DB2-BD59-A6C34878D82A}">
                    <a16:rowId xmlns:a16="http://schemas.microsoft.com/office/drawing/2014/main" val="3913258889"/>
                  </a:ext>
                </a:extLst>
              </a:tr>
              <a:tr h="684715">
                <a:tc>
                  <a:txBody>
                    <a:bodyPr/>
                    <a:lstStyle/>
                    <a:p>
                      <a:r>
                        <a:rPr lang="en-IN" dirty="0" err="1"/>
                        <a:t>Seinfield</a:t>
                      </a:r>
                      <a:r>
                        <a:rPr lang="en-IN" dirty="0"/>
                        <a:t> Method</a:t>
                      </a:r>
                    </a:p>
                  </a:txBody>
                  <a:tcPr/>
                </a:tc>
                <a:tc>
                  <a:txBody>
                    <a:bodyPr/>
                    <a:lstStyle/>
                    <a:p>
                      <a:r>
                        <a:rPr lang="en-IN" dirty="0"/>
                        <a:t>Identify a task that needs to be done on a daily basis to form a habit</a:t>
                      </a:r>
                    </a:p>
                  </a:txBody>
                  <a:tcPr/>
                </a:tc>
                <a:extLst>
                  <a:ext uri="{0D108BD9-81ED-4DB2-BD59-A6C34878D82A}">
                    <a16:rowId xmlns:a16="http://schemas.microsoft.com/office/drawing/2014/main" val="1414310551"/>
                  </a:ext>
                </a:extLst>
              </a:tr>
              <a:tr h="684715">
                <a:tc>
                  <a:txBody>
                    <a:bodyPr/>
                    <a:lstStyle/>
                    <a:p>
                      <a:r>
                        <a:rPr lang="en-IN" dirty="0"/>
                        <a:t>Reverse Planning</a:t>
                      </a:r>
                    </a:p>
                  </a:txBody>
                  <a:tcPr/>
                </a:tc>
                <a:tc>
                  <a:txBody>
                    <a:bodyPr/>
                    <a:lstStyle/>
                    <a:p>
                      <a:r>
                        <a:rPr lang="en-IN" dirty="0"/>
                        <a:t>Identify a task that involves working backwards from a deadline and breaking a task into smaller, manageable parts</a:t>
                      </a:r>
                    </a:p>
                  </a:txBody>
                  <a:tcPr/>
                </a:tc>
                <a:extLst>
                  <a:ext uri="{0D108BD9-81ED-4DB2-BD59-A6C34878D82A}">
                    <a16:rowId xmlns:a16="http://schemas.microsoft.com/office/drawing/2014/main" val="3487151271"/>
                  </a:ext>
                </a:extLst>
              </a:tr>
              <a:tr h="910983">
                <a:tc>
                  <a:txBody>
                    <a:bodyPr/>
                    <a:lstStyle/>
                    <a:p>
                      <a:r>
                        <a:rPr lang="en-IN" dirty="0"/>
                        <a:t>Active Recall </a:t>
                      </a:r>
                    </a:p>
                  </a:txBody>
                  <a:tcPr/>
                </a:tc>
                <a:tc>
                  <a:txBody>
                    <a:bodyPr/>
                    <a:lstStyle/>
                    <a:p>
                      <a:r>
                        <a:rPr lang="en-IN" dirty="0"/>
                        <a:t>Identify a task that involves actively recalling information from memory, such as by taking practice tests or quizzes (Example - Learning a new language, interview preparation)</a:t>
                      </a:r>
                    </a:p>
                  </a:txBody>
                  <a:tcPr/>
                </a:tc>
                <a:extLst>
                  <a:ext uri="{0D108BD9-81ED-4DB2-BD59-A6C34878D82A}">
                    <a16:rowId xmlns:a16="http://schemas.microsoft.com/office/drawing/2014/main" val="1753714682"/>
                  </a:ext>
                </a:extLst>
              </a:tr>
              <a:tr h="978164">
                <a:tc>
                  <a:txBody>
                    <a:bodyPr/>
                    <a:lstStyle/>
                    <a:p>
                      <a:r>
                        <a:rPr lang="en-IN" dirty="0"/>
                        <a:t>Mind maps (Anki Web is a famous software)</a:t>
                      </a:r>
                    </a:p>
                  </a:txBody>
                  <a:tcPr/>
                </a:tc>
                <a:tc>
                  <a:txBody>
                    <a:bodyPr/>
                    <a:lstStyle/>
                    <a:p>
                      <a:r>
                        <a:rPr lang="en-IN" dirty="0" err="1"/>
                        <a:t>Mindmaps</a:t>
                      </a:r>
                      <a:r>
                        <a:rPr lang="en-IN" dirty="0"/>
                        <a:t> help create visual representations of concepts or ideas, using diagrams or flowcharts to help you understand and remember information</a:t>
                      </a:r>
                    </a:p>
                  </a:txBody>
                  <a:tcPr/>
                </a:tc>
                <a:extLst>
                  <a:ext uri="{0D108BD9-81ED-4DB2-BD59-A6C34878D82A}">
                    <a16:rowId xmlns:a16="http://schemas.microsoft.com/office/drawing/2014/main" val="3209202105"/>
                  </a:ext>
                </a:extLst>
              </a:tr>
              <a:tr h="978164">
                <a:tc>
                  <a:txBody>
                    <a:bodyPr/>
                    <a:lstStyle/>
                    <a:p>
                      <a:r>
                        <a:rPr lang="en-IN" dirty="0"/>
                        <a:t>Cornell Method</a:t>
                      </a:r>
                    </a:p>
                  </a:txBody>
                  <a:tcPr/>
                </a:tc>
                <a:tc>
                  <a:txBody>
                    <a:bodyPr/>
                    <a:lstStyle/>
                    <a:p>
                      <a:r>
                        <a:rPr lang="en-IN" dirty="0"/>
                        <a:t>It is a note-taking system that involves dividing your notes into three sections – a small section for the main points, a larger section for details and examples, and a summary section at the bottom</a:t>
                      </a:r>
                    </a:p>
                  </a:txBody>
                  <a:tcPr/>
                </a:tc>
                <a:extLst>
                  <a:ext uri="{0D108BD9-81ED-4DB2-BD59-A6C34878D82A}">
                    <a16:rowId xmlns:a16="http://schemas.microsoft.com/office/drawing/2014/main" val="3758309569"/>
                  </a:ext>
                </a:extLst>
              </a:tr>
              <a:tr h="1184278">
                <a:tc>
                  <a:txBody>
                    <a:bodyPr/>
                    <a:lstStyle/>
                    <a:p>
                      <a:r>
                        <a:rPr lang="en-IN" dirty="0"/>
                        <a:t>The Learning Pyramid </a:t>
                      </a:r>
                    </a:p>
                  </a:txBody>
                  <a:tcPr/>
                </a:tc>
                <a:tc>
                  <a:txBody>
                    <a:bodyPr/>
                    <a:lstStyle/>
                    <a:p>
                      <a:r>
                        <a:rPr lang="en-IN" dirty="0"/>
                        <a:t>Identify tasks that require passive learning (less effective) such as reading and listening to lectures compared to active learning (more effective)that involves doing such as practicing, teaching, discussing the material with others</a:t>
                      </a:r>
                    </a:p>
                  </a:txBody>
                  <a:tcPr/>
                </a:tc>
                <a:extLst>
                  <a:ext uri="{0D108BD9-81ED-4DB2-BD59-A6C34878D82A}">
                    <a16:rowId xmlns:a16="http://schemas.microsoft.com/office/drawing/2014/main" val="2405366705"/>
                  </a:ext>
                </a:extLst>
              </a:tr>
            </a:tbl>
          </a:graphicData>
        </a:graphic>
      </p:graphicFrame>
      <p:sp>
        <p:nvSpPr>
          <p:cNvPr id="3" name="TextBox 2">
            <a:extLst>
              <a:ext uri="{FF2B5EF4-FFF2-40B4-BE49-F238E27FC236}">
                <a16:creationId xmlns:a16="http://schemas.microsoft.com/office/drawing/2014/main" id="{6BA9B3AA-E96C-D240-526C-158004AB0BF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 Tool – List of Study Tips Dataset - 2</a:t>
            </a:r>
            <a:endParaRPr lang="en-IN" sz="4000" dirty="0"/>
          </a:p>
        </p:txBody>
      </p:sp>
      <p:cxnSp>
        <p:nvCxnSpPr>
          <p:cNvPr id="4" name="Straight Connector 3">
            <a:extLst>
              <a:ext uri="{FF2B5EF4-FFF2-40B4-BE49-F238E27FC236}">
                <a16:creationId xmlns:a16="http://schemas.microsoft.com/office/drawing/2014/main" id="{6E801AB3-706F-E396-C733-EEA6C8B1CAE4}"/>
              </a:ext>
            </a:extLst>
          </p:cNvPr>
          <p:cNvCxnSpPr>
            <a:cxnSpLocks/>
          </p:cNvCxnSpPr>
          <p:nvPr/>
        </p:nvCxnSpPr>
        <p:spPr>
          <a:xfrm>
            <a:off x="659564" y="91890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2005593"/>
      </p:ext>
    </p:extLst>
  </p:cSld>
  <p:clrMapOvr>
    <a:masterClrMapping/>
  </p:clrMapOvr>
  <mc:AlternateContent xmlns:mc="http://schemas.openxmlformats.org/markup-compatibility/2006" xmlns:p14="http://schemas.microsoft.com/office/powerpoint/2010/main">
    <mc:Choice Requires="p14">
      <p:transition spd="slow" p14:dur="2000" advTm="50303"/>
    </mc:Choice>
    <mc:Fallback xmlns="">
      <p:transition spd="slow" advTm="50303"/>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83E562-454E-2BD1-A1E0-1538491379EE}"/>
              </a:ext>
            </a:extLst>
          </p:cNvPr>
          <p:cNvGraphicFramePr>
            <a:graphicFrameLocks noGrp="1"/>
          </p:cNvGraphicFramePr>
          <p:nvPr>
            <p:extLst>
              <p:ext uri="{D42A27DB-BD31-4B8C-83A1-F6EECF244321}">
                <p14:modId xmlns:p14="http://schemas.microsoft.com/office/powerpoint/2010/main" val="1832223513"/>
              </p:ext>
            </p:extLst>
          </p:nvPr>
        </p:nvGraphicFramePr>
        <p:xfrm>
          <a:off x="429862" y="991128"/>
          <a:ext cx="11640218" cy="5579677"/>
        </p:xfrm>
        <a:graphic>
          <a:graphicData uri="http://schemas.openxmlformats.org/drawingml/2006/table">
            <a:tbl>
              <a:tblPr firstRow="1" bandRow="1">
                <a:tableStyleId>{5C22544A-7EE6-4342-B048-85BDC9FD1C3A}</a:tableStyleId>
              </a:tblPr>
              <a:tblGrid>
                <a:gridCol w="4645143">
                  <a:extLst>
                    <a:ext uri="{9D8B030D-6E8A-4147-A177-3AD203B41FA5}">
                      <a16:colId xmlns:a16="http://schemas.microsoft.com/office/drawing/2014/main" val="4181479504"/>
                    </a:ext>
                  </a:extLst>
                </a:gridCol>
                <a:gridCol w="6995075">
                  <a:extLst>
                    <a:ext uri="{9D8B030D-6E8A-4147-A177-3AD203B41FA5}">
                      <a16:colId xmlns:a16="http://schemas.microsoft.com/office/drawing/2014/main" val="4111910526"/>
                    </a:ext>
                  </a:extLst>
                </a:gridCol>
              </a:tblGrid>
              <a:tr h="357180">
                <a:tc>
                  <a:txBody>
                    <a:bodyPr/>
                    <a:lstStyle/>
                    <a:p>
                      <a:r>
                        <a:rPr lang="en-IN" dirty="0"/>
                        <a:t>Study Method</a:t>
                      </a:r>
                    </a:p>
                  </a:txBody>
                  <a:tcPr/>
                </a:tc>
                <a:tc>
                  <a:txBody>
                    <a:bodyPr/>
                    <a:lstStyle/>
                    <a:p>
                      <a:r>
                        <a:rPr lang="en-IN" dirty="0"/>
                        <a:t>Description</a:t>
                      </a:r>
                    </a:p>
                  </a:txBody>
                  <a:tcPr/>
                </a:tc>
                <a:extLst>
                  <a:ext uri="{0D108BD9-81ED-4DB2-BD59-A6C34878D82A}">
                    <a16:rowId xmlns:a16="http://schemas.microsoft.com/office/drawing/2014/main" val="3913258889"/>
                  </a:ext>
                </a:extLst>
              </a:tr>
              <a:tr h="1160834">
                <a:tc>
                  <a:txBody>
                    <a:bodyPr/>
                    <a:lstStyle/>
                    <a:p>
                      <a:r>
                        <a:rPr lang="en-IN" dirty="0"/>
                        <a:t>SQ3R Method/SQ4R (Survey, Question, Read, Reflect, Recite, Review)</a:t>
                      </a:r>
                    </a:p>
                  </a:txBody>
                  <a:tcPr/>
                </a:tc>
                <a:tc>
                  <a:txBody>
                    <a:bodyPr/>
                    <a:lstStyle/>
                    <a:p>
                      <a:r>
                        <a:rPr lang="en-IN" dirty="0"/>
                        <a:t>Survey, Question, Read, Recite, and Review – This method is a systematic approach to read and study textbooks. Survey the material by reading headings and subheadings, formulate your questions, read and recite answers to your questions, review the material by summarizing it</a:t>
                      </a:r>
                    </a:p>
                  </a:txBody>
                  <a:tcPr/>
                </a:tc>
                <a:extLst>
                  <a:ext uri="{0D108BD9-81ED-4DB2-BD59-A6C34878D82A}">
                    <a16:rowId xmlns:a16="http://schemas.microsoft.com/office/drawing/2014/main" val="1414310551"/>
                  </a:ext>
                </a:extLst>
              </a:tr>
              <a:tr h="625064">
                <a:tc>
                  <a:txBody>
                    <a:bodyPr/>
                    <a:lstStyle/>
                    <a:p>
                      <a:r>
                        <a:rPr lang="en-IN" dirty="0"/>
                        <a:t>Mind Palace Technique (Method of Loci)</a:t>
                      </a:r>
                    </a:p>
                  </a:txBody>
                  <a:tcPr/>
                </a:tc>
                <a:tc>
                  <a:txBody>
                    <a:bodyPr/>
                    <a:lstStyle/>
                    <a:p>
                      <a:r>
                        <a:rPr lang="en-IN" dirty="0"/>
                        <a:t>Create a mental image of a familiar location and associate different pieces of information with different locations within that space</a:t>
                      </a:r>
                    </a:p>
                  </a:txBody>
                  <a:tcPr/>
                </a:tc>
                <a:extLst>
                  <a:ext uri="{0D108BD9-81ED-4DB2-BD59-A6C34878D82A}">
                    <a16:rowId xmlns:a16="http://schemas.microsoft.com/office/drawing/2014/main" val="3487151271"/>
                  </a:ext>
                </a:extLst>
              </a:tr>
              <a:tr h="806073">
                <a:tc>
                  <a:txBody>
                    <a:bodyPr/>
                    <a:lstStyle/>
                    <a:p>
                      <a:r>
                        <a:rPr lang="en-IN" dirty="0"/>
                        <a:t>Chunking Method</a:t>
                      </a:r>
                    </a:p>
                  </a:txBody>
                  <a:tcPr/>
                </a:tc>
                <a:tc>
                  <a:txBody>
                    <a:bodyPr/>
                    <a:lstStyle/>
                    <a:p>
                      <a:r>
                        <a:rPr lang="en-IN" dirty="0"/>
                        <a:t>Break down long reading assignments into smaller subtopics, which can help you focus on one piece of information at a time</a:t>
                      </a:r>
                    </a:p>
                  </a:txBody>
                  <a:tcPr/>
                </a:tc>
                <a:extLst>
                  <a:ext uri="{0D108BD9-81ED-4DB2-BD59-A6C34878D82A}">
                    <a16:rowId xmlns:a16="http://schemas.microsoft.com/office/drawing/2014/main" val="1753714682"/>
                  </a:ext>
                </a:extLst>
              </a:tr>
              <a:tr h="865517">
                <a:tc>
                  <a:txBody>
                    <a:bodyPr/>
                    <a:lstStyle/>
                    <a:p>
                      <a:r>
                        <a:rPr lang="en-IN" dirty="0"/>
                        <a:t>The Reflection Method</a:t>
                      </a:r>
                    </a:p>
                  </a:txBody>
                  <a:tcPr/>
                </a:tc>
                <a:tc>
                  <a:txBody>
                    <a:bodyPr/>
                    <a:lstStyle/>
                    <a:p>
                      <a:r>
                        <a:rPr lang="en-IN" dirty="0"/>
                        <a:t>Take time to reflect on what you have learnt and consider how you might apply that knowledge in different situations</a:t>
                      </a:r>
                    </a:p>
                  </a:txBody>
                  <a:tcPr/>
                </a:tc>
                <a:extLst>
                  <a:ext uri="{0D108BD9-81ED-4DB2-BD59-A6C34878D82A}">
                    <a16:rowId xmlns:a16="http://schemas.microsoft.com/office/drawing/2014/main" val="3209202105"/>
                  </a:ext>
                </a:extLst>
              </a:tr>
              <a:tr h="865517">
                <a:tc>
                  <a:txBody>
                    <a:bodyPr/>
                    <a:lstStyle/>
                    <a:p>
                      <a:r>
                        <a:rPr lang="en-IN" dirty="0"/>
                        <a:t>The Analogical Reasoning Method</a:t>
                      </a:r>
                    </a:p>
                  </a:txBody>
                  <a:tcPr/>
                </a:tc>
                <a:tc>
                  <a:txBody>
                    <a:bodyPr/>
                    <a:lstStyle/>
                    <a:p>
                      <a:r>
                        <a:rPr lang="en-IN" dirty="0"/>
                        <a:t>Compare the new information to something you already know, or using a metaphor to explain the new information</a:t>
                      </a:r>
                    </a:p>
                  </a:txBody>
                  <a:tcPr/>
                </a:tc>
                <a:extLst>
                  <a:ext uri="{0D108BD9-81ED-4DB2-BD59-A6C34878D82A}">
                    <a16:rowId xmlns:a16="http://schemas.microsoft.com/office/drawing/2014/main" val="3758309569"/>
                  </a:ext>
                </a:extLst>
              </a:tr>
              <a:tr h="424005">
                <a:tc>
                  <a:txBody>
                    <a:bodyPr/>
                    <a:lstStyle/>
                    <a:p>
                      <a:r>
                        <a:rPr lang="en-IN" dirty="0"/>
                        <a:t>The Inquiry Method</a:t>
                      </a:r>
                    </a:p>
                  </a:txBody>
                  <a:tcPr/>
                </a:tc>
                <a:tc>
                  <a:txBody>
                    <a:bodyPr/>
                    <a:lstStyle/>
                    <a:p>
                      <a:r>
                        <a:rPr lang="en-IN" dirty="0"/>
                        <a:t>Asking further questions on a topic to deepen the knowledge</a:t>
                      </a:r>
                    </a:p>
                  </a:txBody>
                  <a:tcPr/>
                </a:tc>
                <a:extLst>
                  <a:ext uri="{0D108BD9-81ED-4DB2-BD59-A6C34878D82A}">
                    <a16:rowId xmlns:a16="http://schemas.microsoft.com/office/drawing/2014/main" val="2405366705"/>
                  </a:ext>
                </a:extLst>
              </a:tr>
              <a:tr h="424005">
                <a:tc>
                  <a:txBody>
                    <a:bodyPr/>
                    <a:lstStyle/>
                    <a:p>
                      <a:r>
                        <a:rPr lang="en-IN" dirty="0"/>
                        <a:t>Reading Aloud</a:t>
                      </a:r>
                    </a:p>
                  </a:txBody>
                  <a:tcPr/>
                </a:tc>
                <a:tc>
                  <a:txBody>
                    <a:bodyPr/>
                    <a:lstStyle/>
                    <a:p>
                      <a:r>
                        <a:rPr lang="en-IN" dirty="0"/>
                        <a:t>Read notes aloud</a:t>
                      </a:r>
                    </a:p>
                  </a:txBody>
                  <a:tcPr/>
                </a:tc>
                <a:extLst>
                  <a:ext uri="{0D108BD9-81ED-4DB2-BD59-A6C34878D82A}">
                    <a16:rowId xmlns:a16="http://schemas.microsoft.com/office/drawing/2014/main" val="2500151828"/>
                  </a:ext>
                </a:extLst>
              </a:tr>
            </a:tbl>
          </a:graphicData>
        </a:graphic>
      </p:graphicFrame>
      <p:sp>
        <p:nvSpPr>
          <p:cNvPr id="3" name="TextBox 2">
            <a:extLst>
              <a:ext uri="{FF2B5EF4-FFF2-40B4-BE49-F238E27FC236}">
                <a16:creationId xmlns:a16="http://schemas.microsoft.com/office/drawing/2014/main" id="{6BA9B3AA-E96C-D240-526C-158004AB0BF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 Tool – List of Study Tips Dataset - 3</a:t>
            </a:r>
            <a:endParaRPr lang="en-IN" sz="4000" dirty="0"/>
          </a:p>
        </p:txBody>
      </p:sp>
      <p:cxnSp>
        <p:nvCxnSpPr>
          <p:cNvPr id="4" name="Straight Connector 3">
            <a:extLst>
              <a:ext uri="{FF2B5EF4-FFF2-40B4-BE49-F238E27FC236}">
                <a16:creationId xmlns:a16="http://schemas.microsoft.com/office/drawing/2014/main" id="{6E801AB3-706F-E396-C733-EEA6C8B1CAE4}"/>
              </a:ext>
            </a:extLst>
          </p:cNvPr>
          <p:cNvCxnSpPr>
            <a:cxnSpLocks/>
          </p:cNvCxnSpPr>
          <p:nvPr/>
        </p:nvCxnSpPr>
        <p:spPr>
          <a:xfrm>
            <a:off x="659564" y="91890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5213169"/>
      </p:ext>
    </p:extLst>
  </p:cSld>
  <p:clrMapOvr>
    <a:masterClrMapping/>
  </p:clrMapOvr>
  <mc:AlternateContent xmlns:mc="http://schemas.openxmlformats.org/markup-compatibility/2006" xmlns:p14="http://schemas.microsoft.com/office/powerpoint/2010/main">
    <mc:Choice Requires="p14">
      <p:transition spd="slow" p14:dur="2000" advTm="23805"/>
    </mc:Choice>
    <mc:Fallback xmlns="">
      <p:transition spd="slow" advTm="23805"/>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83E562-454E-2BD1-A1E0-1538491379EE}"/>
              </a:ext>
            </a:extLst>
          </p:cNvPr>
          <p:cNvGraphicFramePr>
            <a:graphicFrameLocks noGrp="1"/>
          </p:cNvGraphicFramePr>
          <p:nvPr>
            <p:extLst>
              <p:ext uri="{D42A27DB-BD31-4B8C-83A1-F6EECF244321}">
                <p14:modId xmlns:p14="http://schemas.microsoft.com/office/powerpoint/2010/main" val="3766902132"/>
              </p:ext>
            </p:extLst>
          </p:nvPr>
        </p:nvGraphicFramePr>
        <p:xfrm>
          <a:off x="429862" y="991128"/>
          <a:ext cx="11640218" cy="5541258"/>
        </p:xfrm>
        <a:graphic>
          <a:graphicData uri="http://schemas.openxmlformats.org/drawingml/2006/table">
            <a:tbl>
              <a:tblPr firstRow="1" bandRow="1">
                <a:tableStyleId>{5C22544A-7EE6-4342-B048-85BDC9FD1C3A}</a:tableStyleId>
              </a:tblPr>
              <a:tblGrid>
                <a:gridCol w="4645143">
                  <a:extLst>
                    <a:ext uri="{9D8B030D-6E8A-4147-A177-3AD203B41FA5}">
                      <a16:colId xmlns:a16="http://schemas.microsoft.com/office/drawing/2014/main" val="4181479504"/>
                    </a:ext>
                  </a:extLst>
                </a:gridCol>
                <a:gridCol w="6995075">
                  <a:extLst>
                    <a:ext uri="{9D8B030D-6E8A-4147-A177-3AD203B41FA5}">
                      <a16:colId xmlns:a16="http://schemas.microsoft.com/office/drawing/2014/main" val="4111910526"/>
                    </a:ext>
                  </a:extLst>
                </a:gridCol>
              </a:tblGrid>
              <a:tr h="357180">
                <a:tc>
                  <a:txBody>
                    <a:bodyPr/>
                    <a:lstStyle/>
                    <a:p>
                      <a:r>
                        <a:rPr lang="en-IN" dirty="0"/>
                        <a:t>Study Method</a:t>
                      </a:r>
                    </a:p>
                  </a:txBody>
                  <a:tcPr/>
                </a:tc>
                <a:tc>
                  <a:txBody>
                    <a:bodyPr/>
                    <a:lstStyle/>
                    <a:p>
                      <a:r>
                        <a:rPr lang="en-IN" dirty="0"/>
                        <a:t>Description</a:t>
                      </a:r>
                    </a:p>
                  </a:txBody>
                  <a:tcPr/>
                </a:tc>
                <a:extLst>
                  <a:ext uri="{0D108BD9-81ED-4DB2-BD59-A6C34878D82A}">
                    <a16:rowId xmlns:a16="http://schemas.microsoft.com/office/drawing/2014/main" val="3913258889"/>
                  </a:ext>
                </a:extLst>
              </a:tr>
              <a:tr h="817352">
                <a:tc>
                  <a:txBody>
                    <a:bodyPr/>
                    <a:lstStyle/>
                    <a:p>
                      <a:r>
                        <a:rPr lang="en-IN" dirty="0"/>
                        <a:t>The Mnemonic Devices Method</a:t>
                      </a:r>
                    </a:p>
                  </a:txBody>
                  <a:tcPr/>
                </a:tc>
                <a:tc>
                  <a:txBody>
                    <a:bodyPr/>
                    <a:lstStyle/>
                    <a:p>
                      <a:r>
                        <a:rPr lang="en-IN" dirty="0"/>
                        <a:t>Using memory aids such as acronyms, rhymes, or songs to memorize lists, formulas, or vocabulary words</a:t>
                      </a:r>
                    </a:p>
                  </a:txBody>
                  <a:tcPr/>
                </a:tc>
                <a:extLst>
                  <a:ext uri="{0D108BD9-81ED-4DB2-BD59-A6C34878D82A}">
                    <a16:rowId xmlns:a16="http://schemas.microsoft.com/office/drawing/2014/main" val="1414310551"/>
                  </a:ext>
                </a:extLst>
              </a:tr>
              <a:tr h="625064">
                <a:tc>
                  <a:txBody>
                    <a:bodyPr/>
                    <a:lstStyle/>
                    <a:p>
                      <a:r>
                        <a:rPr lang="en-IN" dirty="0"/>
                        <a:t>The Feedback Method</a:t>
                      </a:r>
                    </a:p>
                  </a:txBody>
                  <a:tcPr/>
                </a:tc>
                <a:tc>
                  <a:txBody>
                    <a:bodyPr/>
                    <a:lstStyle/>
                    <a:p>
                      <a:r>
                        <a:rPr lang="en-IN" dirty="0"/>
                        <a:t>Involves seeking feedback from peers or instructors on your performance</a:t>
                      </a:r>
                    </a:p>
                  </a:txBody>
                  <a:tcPr/>
                </a:tc>
                <a:extLst>
                  <a:ext uri="{0D108BD9-81ED-4DB2-BD59-A6C34878D82A}">
                    <a16:rowId xmlns:a16="http://schemas.microsoft.com/office/drawing/2014/main" val="3487151271"/>
                  </a:ext>
                </a:extLst>
              </a:tr>
              <a:tr h="806073">
                <a:tc>
                  <a:txBody>
                    <a:bodyPr/>
                    <a:lstStyle/>
                    <a:p>
                      <a:r>
                        <a:rPr lang="en-IN" dirty="0"/>
                        <a:t>The Brainstorming Method</a:t>
                      </a:r>
                    </a:p>
                  </a:txBody>
                  <a:tcPr/>
                </a:tc>
                <a:tc>
                  <a:txBody>
                    <a:bodyPr/>
                    <a:lstStyle/>
                    <a:p>
                      <a:r>
                        <a:rPr lang="en-IN" dirty="0"/>
                        <a:t>Generate a list of ideas related to a topic or question without worrying about their quality or relevance</a:t>
                      </a:r>
                    </a:p>
                  </a:txBody>
                  <a:tcPr/>
                </a:tc>
                <a:extLst>
                  <a:ext uri="{0D108BD9-81ED-4DB2-BD59-A6C34878D82A}">
                    <a16:rowId xmlns:a16="http://schemas.microsoft.com/office/drawing/2014/main" val="1753714682"/>
                  </a:ext>
                </a:extLst>
              </a:tr>
              <a:tr h="763423">
                <a:tc>
                  <a:txBody>
                    <a:bodyPr/>
                    <a:lstStyle/>
                    <a:p>
                      <a:r>
                        <a:rPr lang="en-IN" dirty="0"/>
                        <a:t>The Multi-Modal Learning Method</a:t>
                      </a:r>
                    </a:p>
                  </a:txBody>
                  <a:tcPr/>
                </a:tc>
                <a:tc>
                  <a:txBody>
                    <a:bodyPr/>
                    <a:lstStyle/>
                    <a:p>
                      <a:r>
                        <a:rPr lang="en-IN" dirty="0"/>
                        <a:t>Using different senses such as light, sound, touch to learn and remember information</a:t>
                      </a:r>
                    </a:p>
                  </a:txBody>
                  <a:tcPr/>
                </a:tc>
                <a:extLst>
                  <a:ext uri="{0D108BD9-81ED-4DB2-BD59-A6C34878D82A}">
                    <a16:rowId xmlns:a16="http://schemas.microsoft.com/office/drawing/2014/main" val="3209202105"/>
                  </a:ext>
                </a:extLst>
              </a:tr>
              <a:tr h="865517">
                <a:tc>
                  <a:txBody>
                    <a:bodyPr/>
                    <a:lstStyle/>
                    <a:p>
                      <a:r>
                        <a:rPr lang="en-IN" dirty="0"/>
                        <a:t>Mindfulness </a:t>
                      </a:r>
                    </a:p>
                  </a:txBody>
                  <a:tcPr/>
                </a:tc>
                <a:tc>
                  <a:txBody>
                    <a:bodyPr/>
                    <a:lstStyle/>
                    <a:p>
                      <a:r>
                        <a:rPr lang="en-IN" dirty="0"/>
                        <a:t>Taking a few minutes before studying to clear your mind and study with a calm and </a:t>
                      </a:r>
                      <a:r>
                        <a:rPr lang="en-IN" dirty="0" err="1"/>
                        <a:t>centered</a:t>
                      </a:r>
                      <a:r>
                        <a:rPr lang="en-IN" dirty="0"/>
                        <a:t> mindset</a:t>
                      </a:r>
                    </a:p>
                  </a:txBody>
                  <a:tcPr/>
                </a:tc>
                <a:extLst>
                  <a:ext uri="{0D108BD9-81ED-4DB2-BD59-A6C34878D82A}">
                    <a16:rowId xmlns:a16="http://schemas.microsoft.com/office/drawing/2014/main" val="3758309569"/>
                  </a:ext>
                </a:extLst>
              </a:tr>
              <a:tr h="566549">
                <a:tc>
                  <a:txBody>
                    <a:bodyPr/>
                    <a:lstStyle/>
                    <a:p>
                      <a:r>
                        <a:rPr lang="en-IN" dirty="0"/>
                        <a:t>The Storytelling Method</a:t>
                      </a:r>
                    </a:p>
                  </a:txBody>
                  <a:tcPr/>
                </a:tc>
                <a:tc>
                  <a:txBody>
                    <a:bodyPr/>
                    <a:lstStyle/>
                    <a:p>
                      <a:r>
                        <a:rPr lang="en-IN" dirty="0"/>
                        <a:t>Using stories or narratives to help you remember information</a:t>
                      </a:r>
                    </a:p>
                  </a:txBody>
                  <a:tcPr/>
                </a:tc>
                <a:extLst>
                  <a:ext uri="{0D108BD9-81ED-4DB2-BD59-A6C34878D82A}">
                    <a16:rowId xmlns:a16="http://schemas.microsoft.com/office/drawing/2014/main" val="2405366705"/>
                  </a:ext>
                </a:extLst>
              </a:tr>
              <a:tr h="731520">
                <a:tc>
                  <a:txBody>
                    <a:bodyPr/>
                    <a:lstStyle/>
                    <a:p>
                      <a:r>
                        <a:rPr lang="en-IN" dirty="0"/>
                        <a:t>The Dual-Coding Method</a:t>
                      </a:r>
                    </a:p>
                  </a:txBody>
                  <a:tcPr/>
                </a:tc>
                <a:tc>
                  <a:txBody>
                    <a:bodyPr/>
                    <a:lstStyle/>
                    <a:p>
                      <a:r>
                        <a:rPr lang="en-IN" dirty="0"/>
                        <a:t>Combining words and images to help understand and remember information</a:t>
                      </a:r>
                    </a:p>
                  </a:txBody>
                  <a:tcPr/>
                </a:tc>
                <a:extLst>
                  <a:ext uri="{0D108BD9-81ED-4DB2-BD59-A6C34878D82A}">
                    <a16:rowId xmlns:a16="http://schemas.microsoft.com/office/drawing/2014/main" val="3489104149"/>
                  </a:ext>
                </a:extLst>
              </a:tr>
            </a:tbl>
          </a:graphicData>
        </a:graphic>
      </p:graphicFrame>
      <p:sp>
        <p:nvSpPr>
          <p:cNvPr id="3" name="TextBox 2">
            <a:extLst>
              <a:ext uri="{FF2B5EF4-FFF2-40B4-BE49-F238E27FC236}">
                <a16:creationId xmlns:a16="http://schemas.microsoft.com/office/drawing/2014/main" id="{6BA9B3AA-E96C-D240-526C-158004AB0BF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 Tool – List of Study Tips Dataset - 4</a:t>
            </a:r>
            <a:endParaRPr lang="en-IN" sz="4000" dirty="0"/>
          </a:p>
        </p:txBody>
      </p:sp>
      <p:cxnSp>
        <p:nvCxnSpPr>
          <p:cNvPr id="4" name="Straight Connector 3">
            <a:extLst>
              <a:ext uri="{FF2B5EF4-FFF2-40B4-BE49-F238E27FC236}">
                <a16:creationId xmlns:a16="http://schemas.microsoft.com/office/drawing/2014/main" id="{6E801AB3-706F-E396-C733-EEA6C8B1CAE4}"/>
              </a:ext>
            </a:extLst>
          </p:cNvPr>
          <p:cNvCxnSpPr>
            <a:cxnSpLocks/>
          </p:cNvCxnSpPr>
          <p:nvPr/>
        </p:nvCxnSpPr>
        <p:spPr>
          <a:xfrm>
            <a:off x="659564" y="91890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0567717"/>
      </p:ext>
    </p:extLst>
  </p:cSld>
  <p:clrMapOvr>
    <a:masterClrMapping/>
  </p:clrMapOvr>
  <mc:AlternateContent xmlns:mc="http://schemas.openxmlformats.org/markup-compatibility/2006" xmlns:p14="http://schemas.microsoft.com/office/powerpoint/2010/main">
    <mc:Choice Requires="p14">
      <p:transition spd="slow" p14:dur="2000" advTm="14314"/>
    </mc:Choice>
    <mc:Fallback xmlns="">
      <p:transition spd="slow" advTm="14314"/>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0483E562-454E-2BD1-A1E0-1538491379EE}"/>
              </a:ext>
            </a:extLst>
          </p:cNvPr>
          <p:cNvGraphicFramePr>
            <a:graphicFrameLocks noGrp="1"/>
          </p:cNvGraphicFramePr>
          <p:nvPr>
            <p:extLst>
              <p:ext uri="{D42A27DB-BD31-4B8C-83A1-F6EECF244321}">
                <p14:modId xmlns:p14="http://schemas.microsoft.com/office/powerpoint/2010/main" val="841958371"/>
              </p:ext>
            </p:extLst>
          </p:nvPr>
        </p:nvGraphicFramePr>
        <p:xfrm>
          <a:off x="318897" y="1212438"/>
          <a:ext cx="11640218" cy="5360542"/>
        </p:xfrm>
        <a:graphic>
          <a:graphicData uri="http://schemas.openxmlformats.org/drawingml/2006/table">
            <a:tbl>
              <a:tblPr firstRow="1" bandRow="1">
                <a:tableStyleId>{5C22544A-7EE6-4342-B048-85BDC9FD1C3A}</a:tableStyleId>
              </a:tblPr>
              <a:tblGrid>
                <a:gridCol w="4284378">
                  <a:extLst>
                    <a:ext uri="{9D8B030D-6E8A-4147-A177-3AD203B41FA5}">
                      <a16:colId xmlns:a16="http://schemas.microsoft.com/office/drawing/2014/main" val="4181479504"/>
                    </a:ext>
                  </a:extLst>
                </a:gridCol>
                <a:gridCol w="7355840">
                  <a:extLst>
                    <a:ext uri="{9D8B030D-6E8A-4147-A177-3AD203B41FA5}">
                      <a16:colId xmlns:a16="http://schemas.microsoft.com/office/drawing/2014/main" val="4111910526"/>
                    </a:ext>
                  </a:extLst>
                </a:gridCol>
              </a:tblGrid>
              <a:tr h="357180">
                <a:tc>
                  <a:txBody>
                    <a:bodyPr/>
                    <a:lstStyle/>
                    <a:p>
                      <a:r>
                        <a:rPr lang="en-IN" dirty="0"/>
                        <a:t>Study Method</a:t>
                      </a:r>
                    </a:p>
                  </a:txBody>
                  <a:tcPr/>
                </a:tc>
                <a:tc>
                  <a:txBody>
                    <a:bodyPr/>
                    <a:lstStyle/>
                    <a:p>
                      <a:r>
                        <a:rPr lang="en-IN" dirty="0"/>
                        <a:t>Description</a:t>
                      </a:r>
                    </a:p>
                  </a:txBody>
                  <a:tcPr/>
                </a:tc>
                <a:extLst>
                  <a:ext uri="{0D108BD9-81ED-4DB2-BD59-A6C34878D82A}">
                    <a16:rowId xmlns:a16="http://schemas.microsoft.com/office/drawing/2014/main" val="3913258889"/>
                  </a:ext>
                </a:extLst>
              </a:tr>
              <a:tr h="494442">
                <a:tc>
                  <a:txBody>
                    <a:bodyPr/>
                    <a:lstStyle/>
                    <a:p>
                      <a:r>
                        <a:rPr lang="en-IN" dirty="0"/>
                        <a:t>Pre-reading Method/Flipped Classroom</a:t>
                      </a:r>
                    </a:p>
                  </a:txBody>
                  <a:tcPr/>
                </a:tc>
                <a:tc>
                  <a:txBody>
                    <a:bodyPr/>
                    <a:lstStyle/>
                    <a:p>
                      <a:r>
                        <a:rPr lang="en-IN" dirty="0"/>
                        <a:t>Previewing the material before starting to read or watch lecture</a:t>
                      </a:r>
                    </a:p>
                  </a:txBody>
                  <a:tcPr/>
                </a:tc>
                <a:extLst>
                  <a:ext uri="{0D108BD9-81ED-4DB2-BD59-A6C34878D82A}">
                    <a16:rowId xmlns:a16="http://schemas.microsoft.com/office/drawing/2014/main" val="1414310551"/>
                  </a:ext>
                </a:extLst>
              </a:tr>
              <a:tr h="625064">
                <a:tc>
                  <a:txBody>
                    <a:bodyPr/>
                    <a:lstStyle/>
                    <a:p>
                      <a:r>
                        <a:rPr lang="en-IN" dirty="0"/>
                        <a:t>The Jigsaw Method </a:t>
                      </a:r>
                    </a:p>
                  </a:txBody>
                  <a:tcPr/>
                </a:tc>
                <a:tc>
                  <a:txBody>
                    <a:bodyPr/>
                    <a:lstStyle/>
                    <a:p>
                      <a:r>
                        <a:rPr lang="en-IN" dirty="0"/>
                        <a:t>Dividing topics and having each member in a study group become an expert on one of the parts and teaching it to one another</a:t>
                      </a:r>
                    </a:p>
                  </a:txBody>
                  <a:tcPr/>
                </a:tc>
                <a:extLst>
                  <a:ext uri="{0D108BD9-81ED-4DB2-BD59-A6C34878D82A}">
                    <a16:rowId xmlns:a16="http://schemas.microsoft.com/office/drawing/2014/main" val="3487151271"/>
                  </a:ext>
                </a:extLst>
              </a:tr>
              <a:tr h="806073">
                <a:tc>
                  <a:txBody>
                    <a:bodyPr/>
                    <a:lstStyle/>
                    <a:p>
                      <a:r>
                        <a:rPr lang="en-IN" dirty="0"/>
                        <a:t>The Mind Dump Method</a:t>
                      </a:r>
                    </a:p>
                  </a:txBody>
                  <a:tcPr/>
                </a:tc>
                <a:tc>
                  <a:txBody>
                    <a:bodyPr/>
                    <a:lstStyle/>
                    <a:p>
                      <a:r>
                        <a:rPr lang="en-IN" dirty="0"/>
                        <a:t>Write down everything you know about a topic, then organize and review the information to identify gaps and reinforce learning</a:t>
                      </a:r>
                    </a:p>
                  </a:txBody>
                  <a:tcPr/>
                </a:tc>
                <a:extLst>
                  <a:ext uri="{0D108BD9-81ED-4DB2-BD59-A6C34878D82A}">
                    <a16:rowId xmlns:a16="http://schemas.microsoft.com/office/drawing/2014/main" val="1753714682"/>
                  </a:ext>
                </a:extLst>
              </a:tr>
              <a:tr h="596007">
                <a:tc>
                  <a:txBody>
                    <a:bodyPr/>
                    <a:lstStyle/>
                    <a:p>
                      <a:r>
                        <a:rPr lang="en-IN" dirty="0"/>
                        <a:t>The Gamification Method</a:t>
                      </a:r>
                    </a:p>
                  </a:txBody>
                  <a:tcPr/>
                </a:tc>
                <a:tc>
                  <a:txBody>
                    <a:bodyPr/>
                    <a:lstStyle/>
                    <a:p>
                      <a:r>
                        <a:rPr lang="en-IN" dirty="0"/>
                        <a:t>Reward yourself after completing a set of tasks </a:t>
                      </a:r>
                    </a:p>
                  </a:txBody>
                  <a:tcPr/>
                </a:tc>
                <a:extLst>
                  <a:ext uri="{0D108BD9-81ED-4DB2-BD59-A6C34878D82A}">
                    <a16:rowId xmlns:a16="http://schemas.microsoft.com/office/drawing/2014/main" val="3209202105"/>
                  </a:ext>
                </a:extLst>
              </a:tr>
              <a:tr h="865517">
                <a:tc>
                  <a:txBody>
                    <a:bodyPr/>
                    <a:lstStyle/>
                    <a:p>
                      <a:r>
                        <a:rPr lang="en-IN" dirty="0"/>
                        <a:t>The Exercise Method</a:t>
                      </a:r>
                    </a:p>
                  </a:txBody>
                  <a:tcPr/>
                </a:tc>
                <a:tc>
                  <a:txBody>
                    <a:bodyPr/>
                    <a:lstStyle/>
                    <a:p>
                      <a:r>
                        <a:rPr lang="en-IN" dirty="0"/>
                        <a:t>Taking breaks during studying to engage in physical exercise. This can help you improve focus and reduce stress and anxiety (Example, play with a ball, learn a dance move) </a:t>
                      </a:r>
                    </a:p>
                  </a:txBody>
                  <a:tcPr/>
                </a:tc>
                <a:extLst>
                  <a:ext uri="{0D108BD9-81ED-4DB2-BD59-A6C34878D82A}">
                    <a16:rowId xmlns:a16="http://schemas.microsoft.com/office/drawing/2014/main" val="3758309569"/>
                  </a:ext>
                </a:extLst>
              </a:tr>
              <a:tr h="566549">
                <a:tc>
                  <a:txBody>
                    <a:bodyPr/>
                    <a:lstStyle/>
                    <a:p>
                      <a:r>
                        <a:rPr lang="en-IN" dirty="0"/>
                        <a:t>The Dual-Language Learning Method</a:t>
                      </a:r>
                    </a:p>
                  </a:txBody>
                  <a:tcPr/>
                </a:tc>
                <a:tc>
                  <a:txBody>
                    <a:bodyPr/>
                    <a:lstStyle/>
                    <a:p>
                      <a:r>
                        <a:rPr lang="en-IN" dirty="0"/>
                        <a:t>Learn a material in two languages to improve retention and enhance language skills</a:t>
                      </a:r>
                    </a:p>
                  </a:txBody>
                  <a:tcPr/>
                </a:tc>
                <a:extLst>
                  <a:ext uri="{0D108BD9-81ED-4DB2-BD59-A6C34878D82A}">
                    <a16:rowId xmlns:a16="http://schemas.microsoft.com/office/drawing/2014/main" val="2405366705"/>
                  </a:ext>
                </a:extLst>
              </a:tr>
              <a:tr h="451850">
                <a:tc>
                  <a:txBody>
                    <a:bodyPr/>
                    <a:lstStyle/>
                    <a:p>
                      <a:r>
                        <a:rPr lang="en-IN" dirty="0"/>
                        <a:t>The KWL Method </a:t>
                      </a:r>
                    </a:p>
                  </a:txBody>
                  <a:tcPr/>
                </a:tc>
                <a:tc>
                  <a:txBody>
                    <a:bodyPr/>
                    <a:lstStyle/>
                    <a:p>
                      <a:r>
                        <a:rPr lang="en-IN" dirty="0"/>
                        <a:t>Know, Want to know, Learned Method</a:t>
                      </a:r>
                    </a:p>
                  </a:txBody>
                  <a:tcPr/>
                </a:tc>
                <a:extLst>
                  <a:ext uri="{0D108BD9-81ED-4DB2-BD59-A6C34878D82A}">
                    <a16:rowId xmlns:a16="http://schemas.microsoft.com/office/drawing/2014/main" val="3489104149"/>
                  </a:ext>
                </a:extLst>
              </a:tr>
              <a:tr h="451850">
                <a:tc>
                  <a:txBody>
                    <a:bodyPr/>
                    <a:lstStyle/>
                    <a:p>
                      <a:r>
                        <a:rPr lang="en-IN" dirty="0"/>
                        <a:t>The Six Thinking Hats Method</a:t>
                      </a:r>
                    </a:p>
                  </a:txBody>
                  <a:tcPr/>
                </a:tc>
                <a:tc>
                  <a:txBody>
                    <a:bodyPr/>
                    <a:lstStyle/>
                    <a:p>
                      <a:r>
                        <a:rPr lang="en-IN" dirty="0"/>
                        <a:t>Look at a topic from six different perspectives or modes of thinking</a:t>
                      </a:r>
                    </a:p>
                  </a:txBody>
                  <a:tcPr/>
                </a:tc>
                <a:extLst>
                  <a:ext uri="{0D108BD9-81ED-4DB2-BD59-A6C34878D82A}">
                    <a16:rowId xmlns:a16="http://schemas.microsoft.com/office/drawing/2014/main" val="508471962"/>
                  </a:ext>
                </a:extLst>
              </a:tr>
            </a:tbl>
          </a:graphicData>
        </a:graphic>
      </p:graphicFrame>
      <p:sp>
        <p:nvSpPr>
          <p:cNvPr id="3" name="TextBox 2">
            <a:extLst>
              <a:ext uri="{FF2B5EF4-FFF2-40B4-BE49-F238E27FC236}">
                <a16:creationId xmlns:a16="http://schemas.microsoft.com/office/drawing/2014/main" id="{6BA9B3AA-E96C-D240-526C-158004AB0BF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 Tool – List of Study Tips Dataset - 5</a:t>
            </a:r>
            <a:endParaRPr lang="en-IN" sz="4000" dirty="0"/>
          </a:p>
        </p:txBody>
      </p:sp>
      <p:cxnSp>
        <p:nvCxnSpPr>
          <p:cNvPr id="4" name="Straight Connector 3">
            <a:extLst>
              <a:ext uri="{FF2B5EF4-FFF2-40B4-BE49-F238E27FC236}">
                <a16:creationId xmlns:a16="http://schemas.microsoft.com/office/drawing/2014/main" id="{6E801AB3-706F-E396-C733-EEA6C8B1CAE4}"/>
              </a:ext>
            </a:extLst>
          </p:cNvPr>
          <p:cNvCxnSpPr>
            <a:cxnSpLocks/>
          </p:cNvCxnSpPr>
          <p:nvPr/>
        </p:nvCxnSpPr>
        <p:spPr>
          <a:xfrm>
            <a:off x="659564" y="91890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7344415"/>
      </p:ext>
    </p:extLst>
  </p:cSld>
  <p:clrMapOvr>
    <a:masterClrMapping/>
  </p:clrMapOvr>
  <mc:AlternateContent xmlns:mc="http://schemas.openxmlformats.org/markup-compatibility/2006" xmlns:p14="http://schemas.microsoft.com/office/powerpoint/2010/main">
    <mc:Choice Requires="p14">
      <p:transition spd="slow" p14:dur="2000" advTm="27359"/>
    </mc:Choice>
    <mc:Fallback xmlns="">
      <p:transition spd="slow" advTm="2735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463827" y="1228180"/>
            <a:ext cx="11210676" cy="1200329"/>
          </a:xfrm>
          <a:prstGeom prst="rect">
            <a:avLst/>
          </a:prstGeom>
          <a:noFill/>
        </p:spPr>
        <p:txBody>
          <a:bodyPr wrap="square" rtlCol="0">
            <a:spAutoFit/>
          </a:bodyPr>
          <a:lstStyle/>
          <a:p>
            <a:endParaRPr lang="en-IN" sz="2400" dirty="0"/>
          </a:p>
          <a:p>
            <a:r>
              <a:rPr lang="en-IN" sz="2400" dirty="0"/>
              <a:t>    </a:t>
            </a:r>
          </a:p>
          <a:p>
            <a:pPr marL="285750" indent="-285750">
              <a:buFont typeface="Arial" panose="020B0604020202020204" pitchFamily="34" charset="0"/>
              <a:buChar char="•"/>
            </a:pPr>
            <a:endParaRPr lang="en-IN" sz="2400" dirty="0"/>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291192"/>
            <a:ext cx="11044898" cy="707886"/>
          </a:xfrm>
          <a:prstGeom prst="rect">
            <a:avLst/>
          </a:prstGeom>
          <a:noFill/>
        </p:spPr>
        <p:txBody>
          <a:bodyPr wrap="square" rtlCol="0">
            <a:spAutoFit/>
          </a:bodyPr>
          <a:lstStyle/>
          <a:p>
            <a:pPr algn="ctr"/>
            <a:r>
              <a:rPr lang="en-US" sz="4000" dirty="0"/>
              <a:t>Challenges</a:t>
            </a:r>
            <a:endParaRPr lang="en-IN" sz="4000" dirty="0"/>
          </a:p>
        </p:txBody>
      </p:sp>
      <p:sp>
        <p:nvSpPr>
          <p:cNvPr id="2" name="TextBox 1">
            <a:extLst>
              <a:ext uri="{FF2B5EF4-FFF2-40B4-BE49-F238E27FC236}">
                <a16:creationId xmlns:a16="http://schemas.microsoft.com/office/drawing/2014/main" id="{56EF173C-A463-ED40-38F4-56A9AE3AE721}"/>
              </a:ext>
            </a:extLst>
          </p:cNvPr>
          <p:cNvSpPr txBox="1"/>
          <p:nvPr/>
        </p:nvSpPr>
        <p:spPr>
          <a:xfrm>
            <a:off x="683151" y="1525089"/>
            <a:ext cx="11210675" cy="461665"/>
          </a:xfrm>
          <a:prstGeom prst="rect">
            <a:avLst/>
          </a:prstGeom>
          <a:noFill/>
        </p:spPr>
        <p:txBody>
          <a:bodyPr wrap="square" rtlCol="0">
            <a:spAutoFit/>
          </a:bodyPr>
          <a:lstStyle/>
          <a:p>
            <a:r>
              <a:rPr lang="en-IN" sz="2400" dirty="0"/>
              <a:t> </a:t>
            </a:r>
          </a:p>
        </p:txBody>
      </p:sp>
      <p:sp>
        <p:nvSpPr>
          <p:cNvPr id="3" name="TextBox 2">
            <a:extLst>
              <a:ext uri="{FF2B5EF4-FFF2-40B4-BE49-F238E27FC236}">
                <a16:creationId xmlns:a16="http://schemas.microsoft.com/office/drawing/2014/main" id="{00901B05-D521-A45F-DFD1-2973C5C85A6E}"/>
              </a:ext>
            </a:extLst>
          </p:cNvPr>
          <p:cNvSpPr txBox="1"/>
          <p:nvPr/>
        </p:nvSpPr>
        <p:spPr>
          <a:xfrm>
            <a:off x="715618" y="1102887"/>
            <a:ext cx="11210675" cy="5632311"/>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dirty="0"/>
              <a:t>Security and privacy of student data</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Timely action on reported content</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Scaling a large number of users on video call</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Providing personalized answers to user for their accountability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67469963"/>
      </p:ext>
    </p:extLst>
  </p:cSld>
  <p:clrMapOvr>
    <a:masterClrMapping/>
  </p:clrMapOvr>
  <mc:AlternateContent xmlns:mc="http://schemas.openxmlformats.org/markup-compatibility/2006" xmlns:p14="http://schemas.microsoft.com/office/powerpoint/2010/main">
    <mc:Choice Requires="p14">
      <p:transition spd="slow" p14:dur="2000" advTm="49855"/>
    </mc:Choice>
    <mc:Fallback xmlns="">
      <p:transition spd="slow" advTm="4985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444777" y="1670396"/>
            <a:ext cx="11550373" cy="4154984"/>
          </a:xfrm>
          <a:prstGeom prst="rect">
            <a:avLst/>
          </a:prstGeom>
          <a:noFill/>
        </p:spPr>
        <p:txBody>
          <a:bodyPr wrap="square" rtlCol="0">
            <a:spAutoFit/>
          </a:bodyPr>
          <a:lstStyle/>
          <a:p>
            <a:pPr marL="285750" indent="-285750">
              <a:buFont typeface="Arial" panose="020B0604020202020204" pitchFamily="34" charset="0"/>
              <a:buChar char="•"/>
            </a:pPr>
            <a:r>
              <a:rPr lang="en-IN" sz="2400" dirty="0"/>
              <a:t>This project focuses on the research on the ‘study with me’ community. </a:t>
            </a:r>
          </a:p>
          <a:p>
            <a:endParaRPr lang="en-IN" sz="2400" dirty="0"/>
          </a:p>
          <a:p>
            <a:pPr marL="285750" indent="-285750">
              <a:buFont typeface="Arial" panose="020B0604020202020204" pitchFamily="34" charset="0"/>
              <a:buChar char="•"/>
            </a:pPr>
            <a:r>
              <a:rPr lang="en-IN" sz="2400" dirty="0"/>
              <a:t>Currently, the only form of social interaction in MOOCs as well as online certification or graduation programs is through forums, discussion threads, or invite links to third-party </a:t>
            </a:r>
            <a:r>
              <a:rPr lang="en-IN" sz="2400" dirty="0" err="1"/>
              <a:t>softwares</a:t>
            </a:r>
            <a:r>
              <a:rPr lang="en-IN" sz="2400" dirty="0"/>
              <a:t> such as Discord, Zoom, Google Meet, etc. </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No software exists where university students can join at any time and study together.</a:t>
            </a:r>
          </a:p>
          <a:p>
            <a:pPr marL="285750" indent="-285750">
              <a:buFont typeface="Arial" panose="020B0604020202020204" pitchFamily="34" charset="0"/>
              <a:buChar char="•"/>
            </a:pPr>
            <a:endParaRPr lang="en-IN" sz="2400" dirty="0"/>
          </a:p>
          <a:p>
            <a:pPr marL="285750" indent="-285750">
              <a:buFont typeface="Arial" panose="020B0604020202020204" pitchFamily="34" charset="0"/>
              <a:buChar char="•"/>
            </a:pPr>
            <a:r>
              <a:rPr lang="en-IN" sz="2400" dirty="0"/>
              <a:t>Ed Study groups provides - (</a:t>
            </a:r>
            <a:r>
              <a:rPr lang="en-IN" sz="2400" dirty="0" err="1"/>
              <a:t>i</a:t>
            </a:r>
            <a:r>
              <a:rPr lang="en-IN" sz="2400" dirty="0"/>
              <a:t>) Authenticated web application that supports video chat, (ii) personalized accountability tool that guides students on different studying methods to increase their productivity</a:t>
            </a:r>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330948"/>
            <a:ext cx="11044898" cy="707886"/>
          </a:xfrm>
          <a:prstGeom prst="rect">
            <a:avLst/>
          </a:prstGeom>
          <a:noFill/>
        </p:spPr>
        <p:txBody>
          <a:bodyPr wrap="square" rtlCol="0">
            <a:spAutoFit/>
          </a:bodyPr>
          <a:lstStyle/>
          <a:p>
            <a:pPr algn="ctr"/>
            <a:r>
              <a:rPr lang="en-US" sz="4000" dirty="0"/>
              <a:t>Introduction</a:t>
            </a:r>
            <a:endParaRPr lang="en-IN" sz="4000" dirty="0"/>
          </a:p>
        </p:txBody>
      </p:sp>
    </p:spTree>
    <p:extLst>
      <p:ext uri="{BB962C8B-B14F-4D97-AF65-F5344CB8AC3E}">
        <p14:creationId xmlns:p14="http://schemas.microsoft.com/office/powerpoint/2010/main" val="1595943733"/>
      </p:ext>
    </p:extLst>
  </p:cSld>
  <p:clrMapOvr>
    <a:masterClrMapping/>
  </p:clrMapOvr>
  <mc:AlternateContent xmlns:mc="http://schemas.openxmlformats.org/markup-compatibility/2006" xmlns:p14="http://schemas.microsoft.com/office/powerpoint/2010/main">
    <mc:Choice Requires="p14">
      <p:transition spd="slow" p14:dur="2000" advTm="41218"/>
    </mc:Choice>
    <mc:Fallback xmlns="">
      <p:transition spd="slow" advTm="41218"/>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683149" y="1050982"/>
            <a:ext cx="11210676" cy="1200329"/>
          </a:xfrm>
          <a:prstGeom prst="rect">
            <a:avLst/>
          </a:prstGeom>
          <a:noFill/>
        </p:spPr>
        <p:txBody>
          <a:bodyPr wrap="square" rtlCol="0">
            <a:spAutoFit/>
          </a:bodyPr>
          <a:lstStyle/>
          <a:p>
            <a:endParaRPr lang="en-IN" sz="2400" dirty="0"/>
          </a:p>
          <a:p>
            <a:r>
              <a:rPr lang="en-IN" sz="2400" dirty="0"/>
              <a:t>    </a:t>
            </a:r>
          </a:p>
          <a:p>
            <a:pPr marL="285750" indent="-285750">
              <a:buFont typeface="Arial" panose="020B0604020202020204" pitchFamily="34" charset="0"/>
              <a:buChar char="•"/>
            </a:pPr>
            <a:endParaRPr lang="en-IN" sz="2400" dirty="0"/>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291192"/>
            <a:ext cx="11044898" cy="707886"/>
          </a:xfrm>
          <a:prstGeom prst="rect">
            <a:avLst/>
          </a:prstGeom>
          <a:noFill/>
        </p:spPr>
        <p:txBody>
          <a:bodyPr wrap="square" rtlCol="0">
            <a:spAutoFit/>
          </a:bodyPr>
          <a:lstStyle/>
          <a:p>
            <a:pPr algn="ctr"/>
            <a:r>
              <a:rPr lang="en-US" sz="4000" dirty="0"/>
              <a:t>Future Work</a:t>
            </a:r>
            <a:endParaRPr lang="en-IN" sz="4000" dirty="0"/>
          </a:p>
        </p:txBody>
      </p:sp>
      <p:sp>
        <p:nvSpPr>
          <p:cNvPr id="2" name="TextBox 1">
            <a:extLst>
              <a:ext uri="{FF2B5EF4-FFF2-40B4-BE49-F238E27FC236}">
                <a16:creationId xmlns:a16="http://schemas.microsoft.com/office/drawing/2014/main" id="{56EF173C-A463-ED40-38F4-56A9AE3AE721}"/>
              </a:ext>
            </a:extLst>
          </p:cNvPr>
          <p:cNvSpPr txBox="1"/>
          <p:nvPr/>
        </p:nvSpPr>
        <p:spPr>
          <a:xfrm>
            <a:off x="683151" y="1525089"/>
            <a:ext cx="11210675" cy="461665"/>
          </a:xfrm>
          <a:prstGeom prst="rect">
            <a:avLst/>
          </a:prstGeom>
          <a:noFill/>
        </p:spPr>
        <p:txBody>
          <a:bodyPr wrap="square" rtlCol="0">
            <a:spAutoFit/>
          </a:bodyPr>
          <a:lstStyle/>
          <a:p>
            <a:r>
              <a:rPr lang="en-IN" sz="2400" dirty="0"/>
              <a:t> </a:t>
            </a:r>
          </a:p>
        </p:txBody>
      </p:sp>
      <p:sp>
        <p:nvSpPr>
          <p:cNvPr id="3" name="TextBox 2">
            <a:extLst>
              <a:ext uri="{FF2B5EF4-FFF2-40B4-BE49-F238E27FC236}">
                <a16:creationId xmlns:a16="http://schemas.microsoft.com/office/drawing/2014/main" id="{00901B05-D521-A45F-DFD1-2973C5C85A6E}"/>
              </a:ext>
            </a:extLst>
          </p:cNvPr>
          <p:cNvSpPr txBox="1"/>
          <p:nvPr/>
        </p:nvSpPr>
        <p:spPr>
          <a:xfrm>
            <a:off x="683150" y="1314443"/>
            <a:ext cx="11210675" cy="5262979"/>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dirty="0"/>
              <a:t>Conducting survey on the feedback and activity in the study group</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Connecting student data with Canva so accountability tool can predict your grade in advance and guide you accordingly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2141760920"/>
      </p:ext>
    </p:extLst>
  </p:cSld>
  <p:clrMapOvr>
    <a:masterClrMapping/>
  </p:clrMapOvr>
  <mc:AlternateContent xmlns:mc="http://schemas.openxmlformats.org/markup-compatibility/2006" xmlns:p14="http://schemas.microsoft.com/office/powerpoint/2010/main">
    <mc:Choice Requires="p14">
      <p:transition spd="slow" p14:dur="2000" advTm="49855"/>
    </mc:Choice>
    <mc:Fallback xmlns="">
      <p:transition spd="slow" advTm="49855"/>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Student Motivation</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B20953-9A67-6E8C-FCC7-368671B011C9}"/>
              </a:ext>
            </a:extLst>
          </p:cNvPr>
          <p:cNvSpPr txBox="1"/>
          <p:nvPr/>
        </p:nvSpPr>
        <p:spPr>
          <a:xfrm>
            <a:off x="715618" y="923918"/>
            <a:ext cx="11210675" cy="8586966"/>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dirty="0"/>
              <a:t>Students most likely feel the need to study online when they want company, to stay consistent, to be more productive, need to stop procrastinating </a:t>
            </a:r>
            <a:r>
              <a:rPr lang="en-US" sz="2400" b="0" i="0" dirty="0">
                <a:solidFill>
                  <a:srgbClr val="000000"/>
                </a:solidFill>
                <a:effectLst/>
                <a:latin typeface="Roboto" panose="02000000000000000000" pitchFamily="2" charset="0"/>
              </a:rPr>
              <a:t> </a:t>
            </a: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“Study with me” community focuses on how studying is an inspiring and aesthetic process </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Study Together and </a:t>
            </a:r>
            <a:r>
              <a:rPr lang="en-US" sz="2400" dirty="0" err="1">
                <a:solidFill>
                  <a:srgbClr val="000000"/>
                </a:solidFill>
                <a:ea typeface="Roboto" panose="02000000000000000000" pitchFamily="2" charset="0"/>
                <a:cs typeface="Roboto" panose="02000000000000000000" pitchFamily="2" charset="0"/>
              </a:rPr>
              <a:t>StudyStream</a:t>
            </a:r>
            <a:r>
              <a:rPr lang="en-US" sz="2400" dirty="0">
                <a:solidFill>
                  <a:srgbClr val="000000"/>
                </a:solidFill>
                <a:ea typeface="Roboto" panose="02000000000000000000" pitchFamily="2" charset="0"/>
                <a:cs typeface="Roboto" panose="02000000000000000000" pitchFamily="2" charset="0"/>
              </a:rPr>
              <a:t> discord servers have over 200K students and approximately 2000 students studying daily</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The concept is to update the other person about your progress, chat with friends during breaks, shared study timers and to-do lists</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Students join video calls and may choose remain to stay anonymous by only streaming themselves making notes or typing</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778063"/>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D061437-932F-F6E6-9D82-D3494EC9E004}"/>
              </a:ext>
            </a:extLst>
          </p:cNvPr>
          <p:cNvSpPr txBox="1"/>
          <p:nvPr/>
        </p:nvSpPr>
        <p:spPr>
          <a:xfrm>
            <a:off x="573551" y="138792"/>
            <a:ext cx="11044898" cy="707886"/>
          </a:xfrm>
          <a:prstGeom prst="rect">
            <a:avLst/>
          </a:prstGeom>
          <a:noFill/>
        </p:spPr>
        <p:txBody>
          <a:bodyPr wrap="square" rtlCol="0">
            <a:spAutoFit/>
          </a:bodyPr>
          <a:lstStyle/>
          <a:p>
            <a:pPr algn="ctr"/>
            <a:r>
              <a:rPr lang="en-US" sz="4000" dirty="0"/>
              <a:t>Accountability</a:t>
            </a:r>
            <a:endParaRPr lang="en-IN" sz="4000" dirty="0"/>
          </a:p>
        </p:txBody>
      </p:sp>
      <p:cxnSp>
        <p:nvCxnSpPr>
          <p:cNvPr id="3" name="Straight Connector 2">
            <a:extLst>
              <a:ext uri="{FF2B5EF4-FFF2-40B4-BE49-F238E27FC236}">
                <a16:creationId xmlns:a16="http://schemas.microsoft.com/office/drawing/2014/main" id="{523F6A7F-7E5C-A5F4-C0EF-5BD2B4DBE006}"/>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5AED42A7-9B30-1245-14ED-788FCFF423D2}"/>
              </a:ext>
            </a:extLst>
          </p:cNvPr>
          <p:cNvSpPr txBox="1"/>
          <p:nvPr/>
        </p:nvSpPr>
        <p:spPr>
          <a:xfrm>
            <a:off x="715619" y="1314443"/>
            <a:ext cx="6999632" cy="7848302"/>
          </a:xfrm>
          <a:prstGeom prst="rect">
            <a:avLst/>
          </a:prstGeom>
          <a:noFill/>
        </p:spPr>
        <p:txBody>
          <a:bodyPr wrap="square" rtlCol="0">
            <a:spAutoFit/>
          </a:bodyPr>
          <a:lstStyle/>
          <a:p>
            <a:pPr marL="342900" indent="-342900">
              <a:buFont typeface="Arial" panose="020B0604020202020204" pitchFamily="34" charset="0"/>
              <a:buChar char="•"/>
            </a:pPr>
            <a:r>
              <a:rPr lang="en-IN" sz="2400" dirty="0"/>
              <a:t>The most famous accountability tool is Forest with over 2 million users</a:t>
            </a:r>
          </a:p>
          <a:p>
            <a:endParaRPr lang="en-IN" sz="2400" dirty="0"/>
          </a:p>
          <a:p>
            <a:pPr marL="342900" indent="-342900">
              <a:buFont typeface="Arial" panose="020B0604020202020204" pitchFamily="34" charset="0"/>
              <a:buChar char="•"/>
            </a:pPr>
            <a:r>
              <a:rPr lang="en-IN" sz="2400" dirty="0"/>
              <a:t>It helps the user track their productivity by recording the number of hours studied </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It also shows a track of the time of the day the user was most productive</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r>
              <a:rPr lang="en-IN" sz="2400" dirty="0"/>
              <a:t>However, it is in no way interactive to provide different studying approaches or help the student in their academics</a:t>
            </a:r>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pic>
        <p:nvPicPr>
          <p:cNvPr id="9" name="Picture 8">
            <a:extLst>
              <a:ext uri="{FF2B5EF4-FFF2-40B4-BE49-F238E27FC236}">
                <a16:creationId xmlns:a16="http://schemas.microsoft.com/office/drawing/2014/main" id="{97A296E5-B397-E960-BE76-0E329F6EEC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67407" y="1600199"/>
            <a:ext cx="1857374" cy="4343218"/>
          </a:xfrm>
          <a:prstGeom prst="rect">
            <a:avLst/>
          </a:prstGeom>
        </p:spPr>
      </p:pic>
      <p:pic>
        <p:nvPicPr>
          <p:cNvPr id="6" name="Picture 5" descr="A picture containing graphical user interface&#10;&#10;Description automatically generated">
            <a:extLst>
              <a:ext uri="{FF2B5EF4-FFF2-40B4-BE49-F238E27FC236}">
                <a16:creationId xmlns:a16="http://schemas.microsoft.com/office/drawing/2014/main" id="{28848E82-CA66-9D37-F00F-0EFC33C821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15250" y="1600199"/>
            <a:ext cx="2037829" cy="4410071"/>
          </a:xfrm>
          <a:prstGeom prst="rect">
            <a:avLst/>
          </a:prstGeom>
        </p:spPr>
      </p:pic>
    </p:spTree>
    <p:extLst>
      <p:ext uri="{BB962C8B-B14F-4D97-AF65-F5344CB8AC3E}">
        <p14:creationId xmlns:p14="http://schemas.microsoft.com/office/powerpoint/2010/main" val="873655530"/>
      </p:ext>
    </p:extLst>
  </p:cSld>
  <p:clrMapOvr>
    <a:masterClrMapping/>
  </p:clrMapOvr>
  <mc:AlternateContent xmlns:mc="http://schemas.openxmlformats.org/markup-compatibility/2006" xmlns:p14="http://schemas.microsoft.com/office/powerpoint/2010/main">
    <mc:Choice Requires="p14">
      <p:transition spd="slow" p14:dur="2000" advTm="20626"/>
    </mc:Choice>
    <mc:Fallback xmlns="">
      <p:transition spd="slow" advTm="20626"/>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463827" y="1228180"/>
            <a:ext cx="11210676" cy="1200329"/>
          </a:xfrm>
          <a:prstGeom prst="rect">
            <a:avLst/>
          </a:prstGeom>
          <a:noFill/>
        </p:spPr>
        <p:txBody>
          <a:bodyPr wrap="square" rtlCol="0">
            <a:spAutoFit/>
          </a:bodyPr>
          <a:lstStyle/>
          <a:p>
            <a:endParaRPr lang="en-IN" sz="2400" dirty="0"/>
          </a:p>
          <a:p>
            <a:r>
              <a:rPr lang="en-IN" sz="2400" dirty="0"/>
              <a:t>    </a:t>
            </a:r>
          </a:p>
          <a:p>
            <a:pPr marL="285750" indent="-285750">
              <a:buFont typeface="Arial" panose="020B0604020202020204" pitchFamily="34" charset="0"/>
              <a:buChar char="•"/>
            </a:pPr>
            <a:endParaRPr lang="en-IN" sz="2400" dirty="0"/>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291192"/>
            <a:ext cx="11044898" cy="707886"/>
          </a:xfrm>
          <a:prstGeom prst="rect">
            <a:avLst/>
          </a:prstGeom>
          <a:noFill/>
        </p:spPr>
        <p:txBody>
          <a:bodyPr wrap="square" rtlCol="0">
            <a:spAutoFit/>
          </a:bodyPr>
          <a:lstStyle/>
          <a:p>
            <a:pPr algn="ctr"/>
            <a:r>
              <a:rPr lang="en-US" sz="4000" dirty="0"/>
              <a:t>Existing Product Analysis – Coworking Spaces</a:t>
            </a:r>
            <a:endParaRPr lang="en-IN" sz="4000" dirty="0"/>
          </a:p>
        </p:txBody>
      </p:sp>
      <p:graphicFrame>
        <p:nvGraphicFramePr>
          <p:cNvPr id="7" name="Table 9">
            <a:extLst>
              <a:ext uri="{FF2B5EF4-FFF2-40B4-BE49-F238E27FC236}">
                <a16:creationId xmlns:a16="http://schemas.microsoft.com/office/drawing/2014/main" id="{C818F74C-6C5B-74DB-FE10-5AD090830FBA}"/>
              </a:ext>
            </a:extLst>
          </p:cNvPr>
          <p:cNvGraphicFramePr>
            <a:graphicFrameLocks noGrp="1"/>
          </p:cNvGraphicFramePr>
          <p:nvPr/>
        </p:nvGraphicFramePr>
        <p:xfrm>
          <a:off x="715618" y="1103401"/>
          <a:ext cx="10883014" cy="5582089"/>
        </p:xfrm>
        <a:graphic>
          <a:graphicData uri="http://schemas.openxmlformats.org/drawingml/2006/table">
            <a:tbl>
              <a:tblPr firstRow="1" bandRow="1">
                <a:tableStyleId>{5C22544A-7EE6-4342-B048-85BDC9FD1C3A}</a:tableStyleId>
              </a:tblPr>
              <a:tblGrid>
                <a:gridCol w="2702268">
                  <a:extLst>
                    <a:ext uri="{9D8B030D-6E8A-4147-A177-3AD203B41FA5}">
                      <a16:colId xmlns:a16="http://schemas.microsoft.com/office/drawing/2014/main" val="1056542093"/>
                    </a:ext>
                  </a:extLst>
                </a:gridCol>
                <a:gridCol w="2739238">
                  <a:extLst>
                    <a:ext uri="{9D8B030D-6E8A-4147-A177-3AD203B41FA5}">
                      <a16:colId xmlns:a16="http://schemas.microsoft.com/office/drawing/2014/main" val="1878141234"/>
                    </a:ext>
                  </a:extLst>
                </a:gridCol>
                <a:gridCol w="2720754">
                  <a:extLst>
                    <a:ext uri="{9D8B030D-6E8A-4147-A177-3AD203B41FA5}">
                      <a16:colId xmlns:a16="http://schemas.microsoft.com/office/drawing/2014/main" val="3458941470"/>
                    </a:ext>
                  </a:extLst>
                </a:gridCol>
                <a:gridCol w="2720754">
                  <a:extLst>
                    <a:ext uri="{9D8B030D-6E8A-4147-A177-3AD203B41FA5}">
                      <a16:colId xmlns:a16="http://schemas.microsoft.com/office/drawing/2014/main" val="4041627241"/>
                    </a:ext>
                  </a:extLst>
                </a:gridCol>
              </a:tblGrid>
              <a:tr h="345729">
                <a:tc>
                  <a:txBody>
                    <a:bodyPr/>
                    <a:lstStyle/>
                    <a:p>
                      <a:r>
                        <a:rPr lang="en-IN" sz="1700" dirty="0"/>
                        <a:t>Product</a:t>
                      </a:r>
                    </a:p>
                  </a:txBody>
                  <a:tcPr/>
                </a:tc>
                <a:tc>
                  <a:txBody>
                    <a:bodyPr/>
                    <a:lstStyle/>
                    <a:p>
                      <a:r>
                        <a:rPr lang="en-IN" sz="1700" dirty="0"/>
                        <a:t>Description</a:t>
                      </a:r>
                    </a:p>
                  </a:txBody>
                  <a:tcPr/>
                </a:tc>
                <a:tc>
                  <a:txBody>
                    <a:bodyPr/>
                    <a:lstStyle/>
                    <a:p>
                      <a:r>
                        <a:rPr lang="en-IN" sz="1700" dirty="0"/>
                        <a:t>Pros</a:t>
                      </a:r>
                    </a:p>
                  </a:txBody>
                  <a:tcPr/>
                </a:tc>
                <a:tc>
                  <a:txBody>
                    <a:bodyPr/>
                    <a:lstStyle/>
                    <a:p>
                      <a:r>
                        <a:rPr lang="en-IN" sz="1700" dirty="0"/>
                        <a:t>Cons</a:t>
                      </a:r>
                    </a:p>
                  </a:txBody>
                  <a:tcPr/>
                </a:tc>
                <a:extLst>
                  <a:ext uri="{0D108BD9-81ED-4DB2-BD59-A6C34878D82A}">
                    <a16:rowId xmlns:a16="http://schemas.microsoft.com/office/drawing/2014/main" val="2852591509"/>
                  </a:ext>
                </a:extLst>
              </a:tr>
              <a:tr h="1382914">
                <a:tc>
                  <a:txBody>
                    <a:bodyPr/>
                    <a:lstStyle/>
                    <a:p>
                      <a:r>
                        <a:rPr lang="en-IN" sz="1700" dirty="0"/>
                        <a:t>Discord</a:t>
                      </a:r>
                    </a:p>
                  </a:txBody>
                  <a:tcPr/>
                </a:tc>
                <a:tc>
                  <a:txBody>
                    <a:bodyPr/>
                    <a:lstStyle/>
                    <a:p>
                      <a:r>
                        <a:rPr lang="en-IN" sz="1700" dirty="0"/>
                        <a:t>Video chat application</a:t>
                      </a:r>
                    </a:p>
                  </a:txBody>
                  <a:tcPr/>
                </a:tc>
                <a:tc>
                  <a:txBody>
                    <a:bodyPr/>
                    <a:lstStyle/>
                    <a:p>
                      <a:r>
                        <a:rPr lang="en-IN" sz="1700" dirty="0"/>
                        <a:t>Set different channels, see who is studying on call without having to join the call, personalized usernames and avatars</a:t>
                      </a:r>
                    </a:p>
                  </a:txBody>
                  <a:tcPr/>
                </a:tc>
                <a:tc>
                  <a:txBody>
                    <a:bodyPr/>
                    <a:lstStyle/>
                    <a:p>
                      <a:r>
                        <a:rPr lang="en-IN" sz="1700" dirty="0"/>
                        <a:t>No authentication, UI is complex</a:t>
                      </a:r>
                    </a:p>
                  </a:txBody>
                  <a:tcPr/>
                </a:tc>
                <a:extLst>
                  <a:ext uri="{0D108BD9-81ED-4DB2-BD59-A6C34878D82A}">
                    <a16:rowId xmlns:a16="http://schemas.microsoft.com/office/drawing/2014/main" val="1947704290"/>
                  </a:ext>
                </a:extLst>
              </a:tr>
              <a:tr h="993002">
                <a:tc>
                  <a:txBody>
                    <a:bodyPr/>
                    <a:lstStyle/>
                    <a:p>
                      <a:r>
                        <a:rPr lang="en-IN" sz="1700" dirty="0"/>
                        <a:t>Microsoft Teams</a:t>
                      </a:r>
                    </a:p>
                  </a:txBody>
                  <a:tcPr/>
                </a:tc>
                <a:tc>
                  <a:txBody>
                    <a:bodyPr/>
                    <a:lstStyle/>
                    <a:p>
                      <a:r>
                        <a:rPr lang="en-IN" sz="1700" dirty="0"/>
                        <a:t>Video chat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Authentication, admin can control participants on call</a:t>
                      </a:r>
                    </a:p>
                    <a:p>
                      <a:endParaRPr lang="en-IN" sz="1700" dirty="0"/>
                    </a:p>
                  </a:txBody>
                  <a:tcPr/>
                </a:tc>
                <a:tc>
                  <a:txBody>
                    <a:bodyPr/>
                    <a:lstStyle/>
                    <a:p>
                      <a:r>
                        <a:rPr lang="en-IN" sz="1700" dirty="0"/>
                        <a:t>No personalized usernames or avatars, cannot see who is studying without joining</a:t>
                      </a:r>
                    </a:p>
                  </a:txBody>
                  <a:tcPr/>
                </a:tc>
                <a:extLst>
                  <a:ext uri="{0D108BD9-81ED-4DB2-BD59-A6C34878D82A}">
                    <a16:rowId xmlns:a16="http://schemas.microsoft.com/office/drawing/2014/main" val="3727358245"/>
                  </a:ext>
                </a:extLst>
              </a:tr>
              <a:tr h="605025">
                <a:tc>
                  <a:txBody>
                    <a:bodyPr/>
                    <a:lstStyle/>
                    <a:p>
                      <a:r>
                        <a:rPr lang="en-IN" sz="1700" dirty="0"/>
                        <a:t>Zoom </a:t>
                      </a:r>
                    </a:p>
                  </a:txBody>
                  <a:tcPr/>
                </a:tc>
                <a:tc>
                  <a:txBody>
                    <a:bodyPr/>
                    <a:lstStyle/>
                    <a:p>
                      <a:r>
                        <a:rPr lang="en-IN" sz="1700" dirty="0"/>
                        <a:t>Video chat application</a:t>
                      </a:r>
                    </a:p>
                  </a:txBody>
                  <a:tcPr/>
                </a:tc>
                <a:tc>
                  <a:txBody>
                    <a:bodyPr/>
                    <a:lstStyle/>
                    <a:p>
                      <a:r>
                        <a:rPr lang="en-IN" sz="1700" dirty="0"/>
                        <a:t>Admin can control participants on call</a:t>
                      </a:r>
                    </a:p>
                  </a:txBody>
                  <a:tcPr/>
                </a:tc>
                <a:tc>
                  <a:txBody>
                    <a:bodyPr/>
                    <a:lstStyle/>
                    <a:p>
                      <a:r>
                        <a:rPr lang="en-IN" sz="1700" dirty="0"/>
                        <a:t>No authentication, chat history is not saved</a:t>
                      </a:r>
                    </a:p>
                  </a:txBody>
                  <a:tcPr/>
                </a:tc>
                <a:extLst>
                  <a:ext uri="{0D108BD9-81ED-4DB2-BD59-A6C34878D82A}">
                    <a16:rowId xmlns:a16="http://schemas.microsoft.com/office/drawing/2014/main" val="2481168185"/>
                  </a:ext>
                </a:extLst>
              </a:tr>
              <a:tr h="605025">
                <a:tc>
                  <a:txBody>
                    <a:bodyPr/>
                    <a:lstStyle/>
                    <a:p>
                      <a:r>
                        <a:rPr lang="en-IN" sz="1700" dirty="0"/>
                        <a:t>Google Meet/Classroom</a:t>
                      </a:r>
                    </a:p>
                  </a:txBody>
                  <a:tcPr/>
                </a:tc>
                <a:tc>
                  <a:txBody>
                    <a:bodyPr/>
                    <a:lstStyle/>
                    <a:p>
                      <a:r>
                        <a:rPr lang="en-IN" sz="1700" dirty="0"/>
                        <a:t>Video chat application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Admin can control participants on call</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 chat history is not saved</a:t>
                      </a:r>
                    </a:p>
                  </a:txBody>
                  <a:tcPr/>
                </a:tc>
                <a:extLst>
                  <a:ext uri="{0D108BD9-81ED-4DB2-BD59-A6C34878D82A}">
                    <a16:rowId xmlns:a16="http://schemas.microsoft.com/office/drawing/2014/main" val="1594889551"/>
                  </a:ext>
                </a:extLst>
              </a:tr>
              <a:tr h="864322">
                <a:tc>
                  <a:txBody>
                    <a:bodyPr/>
                    <a:lstStyle/>
                    <a:p>
                      <a:r>
                        <a:rPr lang="en-IN" sz="1700" dirty="0" err="1"/>
                        <a:t>Focusmate</a:t>
                      </a:r>
                      <a:endParaRPr lang="en-IN" sz="1700" dirty="0"/>
                    </a:p>
                  </a:txBody>
                  <a:tcPr/>
                </a:tc>
                <a:tc>
                  <a:txBody>
                    <a:bodyPr/>
                    <a:lstStyle/>
                    <a:p>
                      <a:r>
                        <a:rPr lang="en-IN" sz="1700" dirty="0"/>
                        <a:t>Book a study session with a group on calendar </a:t>
                      </a:r>
                    </a:p>
                  </a:txBody>
                  <a:tcPr/>
                </a:tc>
                <a:tc>
                  <a:txBody>
                    <a:bodyPr/>
                    <a:lstStyle/>
                    <a:p>
                      <a:r>
                        <a:rPr lang="en-IN" sz="1700" dirty="0"/>
                        <a:t>Calendar booking, personal profiles</a:t>
                      </a:r>
                    </a:p>
                  </a:txBody>
                  <a:tcPr/>
                </a:tc>
                <a:tc>
                  <a:txBody>
                    <a:bodyPr/>
                    <a:lstStyle/>
                    <a:p>
                      <a:r>
                        <a:rPr lang="en-IN" sz="1700" dirty="0"/>
                        <a:t>No authentication, compulsory to keep video and mic on</a:t>
                      </a:r>
                    </a:p>
                  </a:txBody>
                  <a:tcPr/>
                </a:tc>
                <a:extLst>
                  <a:ext uri="{0D108BD9-81ED-4DB2-BD59-A6C34878D82A}">
                    <a16:rowId xmlns:a16="http://schemas.microsoft.com/office/drawing/2014/main" val="254932785"/>
                  </a:ext>
                </a:extLst>
              </a:tr>
              <a:tr h="763847">
                <a:tc>
                  <a:txBody>
                    <a:bodyPr/>
                    <a:lstStyle/>
                    <a:p>
                      <a:r>
                        <a:rPr lang="en-IN" sz="1700" dirty="0" err="1"/>
                        <a:t>Todoist</a:t>
                      </a:r>
                      <a:endParaRPr lang="en-IN" sz="1700" dirty="0"/>
                    </a:p>
                  </a:txBody>
                  <a:tcPr/>
                </a:tc>
                <a:tc>
                  <a:txBody>
                    <a:bodyPr/>
                    <a:lstStyle/>
                    <a:p>
                      <a:r>
                        <a:rPr lang="en-IN" sz="1700" dirty="0"/>
                        <a:t>Update lists and chat with others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Productivity statistics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video calling, no authentication</a:t>
                      </a:r>
                    </a:p>
                  </a:txBody>
                  <a:tcPr/>
                </a:tc>
                <a:extLst>
                  <a:ext uri="{0D108BD9-81ED-4DB2-BD59-A6C34878D82A}">
                    <a16:rowId xmlns:a16="http://schemas.microsoft.com/office/drawing/2014/main" val="2733631002"/>
                  </a:ext>
                </a:extLst>
              </a:tr>
            </a:tbl>
          </a:graphicData>
        </a:graphic>
      </p:graphicFrame>
    </p:spTree>
    <p:extLst>
      <p:ext uri="{BB962C8B-B14F-4D97-AF65-F5344CB8AC3E}">
        <p14:creationId xmlns:p14="http://schemas.microsoft.com/office/powerpoint/2010/main" val="3864390146"/>
      </p:ext>
    </p:extLst>
  </p:cSld>
  <p:clrMapOvr>
    <a:masterClrMapping/>
  </p:clrMapOvr>
  <mc:AlternateContent xmlns:mc="http://schemas.openxmlformats.org/markup-compatibility/2006" xmlns:p14="http://schemas.microsoft.com/office/powerpoint/2010/main">
    <mc:Choice Requires="p14">
      <p:transition spd="slow" p14:dur="2000" advTm="34005"/>
    </mc:Choice>
    <mc:Fallback xmlns="">
      <p:transition spd="slow" advTm="34005"/>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463827" y="1228180"/>
            <a:ext cx="11210676" cy="1200329"/>
          </a:xfrm>
          <a:prstGeom prst="rect">
            <a:avLst/>
          </a:prstGeom>
          <a:noFill/>
        </p:spPr>
        <p:txBody>
          <a:bodyPr wrap="square" rtlCol="0">
            <a:spAutoFit/>
          </a:bodyPr>
          <a:lstStyle/>
          <a:p>
            <a:endParaRPr lang="en-IN" sz="2400" dirty="0"/>
          </a:p>
          <a:p>
            <a:r>
              <a:rPr lang="en-IN" sz="2400" dirty="0"/>
              <a:t>    </a:t>
            </a:r>
          </a:p>
          <a:p>
            <a:pPr marL="285750" indent="-285750">
              <a:buFont typeface="Arial" panose="020B0604020202020204" pitchFamily="34" charset="0"/>
              <a:buChar char="•"/>
            </a:pPr>
            <a:endParaRPr lang="en-IN" sz="2400" dirty="0"/>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291192"/>
            <a:ext cx="11044898" cy="707886"/>
          </a:xfrm>
          <a:prstGeom prst="rect">
            <a:avLst/>
          </a:prstGeom>
          <a:noFill/>
        </p:spPr>
        <p:txBody>
          <a:bodyPr wrap="square" rtlCol="0">
            <a:spAutoFit/>
          </a:bodyPr>
          <a:lstStyle/>
          <a:p>
            <a:pPr algn="ctr"/>
            <a:r>
              <a:rPr lang="en-US" sz="4000" dirty="0"/>
              <a:t>Existing Product Analysis – Coworking Spaces</a:t>
            </a:r>
            <a:endParaRPr lang="en-IN" sz="4000" dirty="0"/>
          </a:p>
        </p:txBody>
      </p:sp>
      <p:graphicFrame>
        <p:nvGraphicFramePr>
          <p:cNvPr id="7" name="Table 9">
            <a:extLst>
              <a:ext uri="{FF2B5EF4-FFF2-40B4-BE49-F238E27FC236}">
                <a16:creationId xmlns:a16="http://schemas.microsoft.com/office/drawing/2014/main" id="{C818F74C-6C5B-74DB-FE10-5AD090830FBA}"/>
              </a:ext>
            </a:extLst>
          </p:cNvPr>
          <p:cNvGraphicFramePr>
            <a:graphicFrameLocks noGrp="1"/>
          </p:cNvGraphicFramePr>
          <p:nvPr/>
        </p:nvGraphicFramePr>
        <p:xfrm>
          <a:off x="555782" y="1211760"/>
          <a:ext cx="11172390" cy="5432283"/>
        </p:xfrm>
        <a:graphic>
          <a:graphicData uri="http://schemas.openxmlformats.org/drawingml/2006/table">
            <a:tbl>
              <a:tblPr firstRow="1" bandRow="1">
                <a:tableStyleId>{5C22544A-7EE6-4342-B048-85BDC9FD1C3A}</a:tableStyleId>
              </a:tblPr>
              <a:tblGrid>
                <a:gridCol w="2774122">
                  <a:extLst>
                    <a:ext uri="{9D8B030D-6E8A-4147-A177-3AD203B41FA5}">
                      <a16:colId xmlns:a16="http://schemas.microsoft.com/office/drawing/2014/main" val="1056542093"/>
                    </a:ext>
                  </a:extLst>
                </a:gridCol>
                <a:gridCol w="2812072">
                  <a:extLst>
                    <a:ext uri="{9D8B030D-6E8A-4147-A177-3AD203B41FA5}">
                      <a16:colId xmlns:a16="http://schemas.microsoft.com/office/drawing/2014/main" val="1878141234"/>
                    </a:ext>
                  </a:extLst>
                </a:gridCol>
                <a:gridCol w="2793098">
                  <a:extLst>
                    <a:ext uri="{9D8B030D-6E8A-4147-A177-3AD203B41FA5}">
                      <a16:colId xmlns:a16="http://schemas.microsoft.com/office/drawing/2014/main" val="3458941470"/>
                    </a:ext>
                  </a:extLst>
                </a:gridCol>
                <a:gridCol w="2793098">
                  <a:extLst>
                    <a:ext uri="{9D8B030D-6E8A-4147-A177-3AD203B41FA5}">
                      <a16:colId xmlns:a16="http://schemas.microsoft.com/office/drawing/2014/main" val="4041627241"/>
                    </a:ext>
                  </a:extLst>
                </a:gridCol>
              </a:tblGrid>
              <a:tr h="429575">
                <a:tc>
                  <a:txBody>
                    <a:bodyPr/>
                    <a:lstStyle/>
                    <a:p>
                      <a:r>
                        <a:rPr lang="en-IN" sz="1700" dirty="0"/>
                        <a:t>Product</a:t>
                      </a:r>
                    </a:p>
                  </a:txBody>
                  <a:tcPr/>
                </a:tc>
                <a:tc>
                  <a:txBody>
                    <a:bodyPr/>
                    <a:lstStyle/>
                    <a:p>
                      <a:r>
                        <a:rPr lang="en-IN" sz="1700" dirty="0"/>
                        <a:t>Description</a:t>
                      </a:r>
                    </a:p>
                  </a:txBody>
                  <a:tcPr/>
                </a:tc>
                <a:tc>
                  <a:txBody>
                    <a:bodyPr/>
                    <a:lstStyle/>
                    <a:p>
                      <a:r>
                        <a:rPr lang="en-IN" sz="1700" dirty="0"/>
                        <a:t>Pros</a:t>
                      </a:r>
                    </a:p>
                  </a:txBody>
                  <a:tcPr/>
                </a:tc>
                <a:tc>
                  <a:txBody>
                    <a:bodyPr/>
                    <a:lstStyle/>
                    <a:p>
                      <a:r>
                        <a:rPr lang="en-IN" sz="1700" dirty="0"/>
                        <a:t>Cons</a:t>
                      </a:r>
                    </a:p>
                  </a:txBody>
                  <a:tcPr/>
                </a:tc>
                <a:extLst>
                  <a:ext uri="{0D108BD9-81ED-4DB2-BD59-A6C34878D82A}">
                    <a16:rowId xmlns:a16="http://schemas.microsoft.com/office/drawing/2014/main" val="2852591509"/>
                  </a:ext>
                </a:extLst>
              </a:tr>
              <a:tr h="969763">
                <a:tc>
                  <a:txBody>
                    <a:bodyPr/>
                    <a:lstStyle/>
                    <a:p>
                      <a:r>
                        <a:rPr lang="en-IN" sz="1700" dirty="0" err="1"/>
                        <a:t>LifeAt</a:t>
                      </a:r>
                      <a:r>
                        <a:rPr lang="en-IN" sz="1700" dirty="0"/>
                        <a:t> Spaces</a:t>
                      </a:r>
                    </a:p>
                  </a:txBody>
                  <a:tcPr/>
                </a:tc>
                <a:tc>
                  <a:txBody>
                    <a:bodyPr/>
                    <a:lstStyle/>
                    <a:p>
                      <a:r>
                        <a:rPr lang="en-IN" sz="1700" dirty="0"/>
                        <a:t>Virtual dynamic backgrounds and study space</a:t>
                      </a:r>
                    </a:p>
                  </a:txBody>
                  <a:tcPr/>
                </a:tc>
                <a:tc>
                  <a:txBody>
                    <a:bodyPr/>
                    <a:lstStyle/>
                    <a:p>
                      <a:r>
                        <a:rPr lang="en-IN" sz="1700" dirty="0"/>
                        <a:t>Aesthetic environment, mindfulness tool, to-do lists</a:t>
                      </a:r>
                    </a:p>
                  </a:txBody>
                  <a:tcPr/>
                </a:tc>
                <a:tc>
                  <a:txBody>
                    <a:bodyPr/>
                    <a:lstStyle/>
                    <a:p>
                      <a:r>
                        <a:rPr lang="en-IN" sz="1700" dirty="0"/>
                        <a:t>Paid subscription for group study </a:t>
                      </a:r>
                    </a:p>
                  </a:txBody>
                  <a:tcPr/>
                </a:tc>
                <a:extLst>
                  <a:ext uri="{0D108BD9-81ED-4DB2-BD59-A6C34878D82A}">
                    <a16:rowId xmlns:a16="http://schemas.microsoft.com/office/drawing/2014/main" val="2445812857"/>
                  </a:ext>
                </a:extLst>
              </a:tr>
              <a:tr h="678835">
                <a:tc>
                  <a:txBody>
                    <a:bodyPr/>
                    <a:lstStyle/>
                    <a:p>
                      <a:r>
                        <a:rPr lang="en-IN" sz="1700" dirty="0"/>
                        <a:t>My Focus 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Book a study session with a group on calendar </a:t>
                      </a:r>
                    </a:p>
                  </a:txBody>
                  <a:tcPr/>
                </a:tc>
                <a:tc>
                  <a:txBody>
                    <a:bodyPr/>
                    <a:lstStyle/>
                    <a:p>
                      <a:r>
                        <a:rPr lang="en-IN" sz="1700" dirty="0"/>
                        <a:t>Analysis for productivity, to-do lists</a:t>
                      </a:r>
                    </a:p>
                  </a:txBody>
                  <a:tcPr/>
                </a:tc>
                <a:tc>
                  <a:txBody>
                    <a:bodyPr/>
                    <a:lstStyle/>
                    <a:p>
                      <a:r>
                        <a:rPr lang="en-IN" sz="1700" dirty="0"/>
                        <a:t>No authentication</a:t>
                      </a:r>
                    </a:p>
                  </a:txBody>
                  <a:tcPr/>
                </a:tc>
                <a:extLst>
                  <a:ext uri="{0D108BD9-81ED-4DB2-BD59-A6C34878D82A}">
                    <a16:rowId xmlns:a16="http://schemas.microsoft.com/office/drawing/2014/main" val="1493231841"/>
                  </a:ext>
                </a:extLst>
              </a:tr>
              <a:tr h="678835">
                <a:tc>
                  <a:txBody>
                    <a:bodyPr/>
                    <a:lstStyle/>
                    <a:p>
                      <a:r>
                        <a:rPr lang="en-IN" sz="1700" dirty="0"/>
                        <a:t>Flow Club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Book a study session with a group on calendar </a:t>
                      </a:r>
                    </a:p>
                  </a:txBody>
                  <a:tcPr/>
                </a:tc>
                <a:tc>
                  <a:txBody>
                    <a:bodyPr/>
                    <a:lstStyle/>
                    <a:p>
                      <a:r>
                        <a:rPr lang="en-IN" sz="1700" dirty="0"/>
                        <a:t>To-do lists</a:t>
                      </a:r>
                    </a:p>
                  </a:txBody>
                  <a:tcPr/>
                </a:tc>
                <a:tc>
                  <a:txBody>
                    <a:bodyPr/>
                    <a:lstStyle/>
                    <a:p>
                      <a:r>
                        <a:rPr lang="en-IN" sz="1700" dirty="0"/>
                        <a:t>Paid Subscription, no authentication</a:t>
                      </a:r>
                    </a:p>
                  </a:txBody>
                  <a:tcPr/>
                </a:tc>
                <a:extLst>
                  <a:ext uri="{0D108BD9-81ED-4DB2-BD59-A6C34878D82A}">
                    <a16:rowId xmlns:a16="http://schemas.microsoft.com/office/drawing/2014/main" val="275745459"/>
                  </a:ext>
                </a:extLst>
              </a:tr>
              <a:tr h="678835">
                <a:tc>
                  <a:txBody>
                    <a:bodyPr/>
                    <a:lstStyle/>
                    <a:p>
                      <a:r>
                        <a:rPr lang="en-IN" sz="1700" dirty="0"/>
                        <a:t>Social Pomodoro</a:t>
                      </a:r>
                    </a:p>
                  </a:txBody>
                  <a:tcPr/>
                </a:tc>
                <a:tc>
                  <a:txBody>
                    <a:bodyPr/>
                    <a:lstStyle/>
                    <a:p>
                      <a:r>
                        <a:rPr lang="en-IN" sz="1700" dirty="0"/>
                        <a:t>Randomly connect with someone to study with</a:t>
                      </a:r>
                    </a:p>
                  </a:txBody>
                  <a:tcPr/>
                </a:tc>
                <a:tc>
                  <a:txBody>
                    <a:bodyPr/>
                    <a:lstStyle/>
                    <a:p>
                      <a:r>
                        <a:rPr lang="en-IN" sz="1700" dirty="0"/>
                        <a:t>Randomly connect with a user</a:t>
                      </a:r>
                    </a:p>
                  </a:txBody>
                  <a:tcPr/>
                </a:tc>
                <a:tc>
                  <a:txBody>
                    <a:bodyPr/>
                    <a:lstStyle/>
                    <a:p>
                      <a:r>
                        <a:rPr lang="en-IN" sz="1700" dirty="0"/>
                        <a:t>No video calling, no authentication</a:t>
                      </a:r>
                    </a:p>
                  </a:txBody>
                  <a:tcPr/>
                </a:tc>
                <a:extLst>
                  <a:ext uri="{0D108BD9-81ED-4DB2-BD59-A6C34878D82A}">
                    <a16:rowId xmlns:a16="http://schemas.microsoft.com/office/drawing/2014/main" val="3727358245"/>
                  </a:ext>
                </a:extLst>
              </a:tr>
              <a:tr h="717975">
                <a:tc>
                  <a:txBody>
                    <a:bodyPr/>
                    <a:lstStyle/>
                    <a:p>
                      <a:r>
                        <a:rPr lang="en-IN" sz="1700" dirty="0"/>
                        <a:t>Focused Space</a:t>
                      </a:r>
                    </a:p>
                  </a:txBody>
                  <a:tcPr/>
                </a:tc>
                <a:tc>
                  <a:txBody>
                    <a:bodyPr/>
                    <a:lstStyle/>
                    <a:p>
                      <a:r>
                        <a:rPr lang="en-IN" sz="1700" dirty="0"/>
                        <a:t>Video chat application </a:t>
                      </a:r>
                    </a:p>
                  </a:txBody>
                  <a:tcPr/>
                </a:tc>
                <a:tc>
                  <a:txBody>
                    <a:bodyPr/>
                    <a:lstStyle/>
                    <a:p>
                      <a:r>
                        <a:rPr lang="en-IN" sz="1700" dirty="0"/>
                        <a:t>Wake up calls, Community session, Accountability check-in</a:t>
                      </a:r>
                    </a:p>
                  </a:txBody>
                  <a:tcPr/>
                </a:tc>
                <a:tc>
                  <a:txBody>
                    <a:bodyPr/>
                    <a:lstStyle/>
                    <a:p>
                      <a:r>
                        <a:rPr lang="en-IN" sz="1700" dirty="0"/>
                        <a:t>Paid subscription, no authentication</a:t>
                      </a:r>
                    </a:p>
                  </a:txBody>
                  <a:tcPr/>
                </a:tc>
                <a:extLst>
                  <a:ext uri="{0D108BD9-81ED-4DB2-BD59-A6C34878D82A}">
                    <a16:rowId xmlns:a16="http://schemas.microsoft.com/office/drawing/2014/main" val="2481168185"/>
                  </a:ext>
                </a:extLst>
              </a:tr>
              <a:tr h="1073321">
                <a:tc>
                  <a:txBody>
                    <a:bodyPr/>
                    <a:lstStyle/>
                    <a:p>
                      <a:r>
                        <a:rPr lang="en-IN" sz="1700" dirty="0"/>
                        <a:t>Study Together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Virtual background and study space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Analysis for productivity, to-do lists, aesthetic environment, mindfulness tool</a:t>
                      </a:r>
                    </a:p>
                  </a:txBody>
                  <a:tcPr/>
                </a:tc>
                <a:tc>
                  <a:txBody>
                    <a:bodyPr/>
                    <a:lstStyle/>
                    <a:p>
                      <a:r>
                        <a:rPr lang="en-IN" sz="1700" dirty="0"/>
                        <a:t>No authentication, poor UI design</a:t>
                      </a:r>
                    </a:p>
                  </a:txBody>
                  <a:tcPr/>
                </a:tc>
                <a:extLst>
                  <a:ext uri="{0D108BD9-81ED-4DB2-BD59-A6C34878D82A}">
                    <a16:rowId xmlns:a16="http://schemas.microsoft.com/office/drawing/2014/main" val="4257816023"/>
                  </a:ext>
                </a:extLst>
              </a:tr>
            </a:tbl>
          </a:graphicData>
        </a:graphic>
      </p:graphicFrame>
    </p:spTree>
    <p:extLst>
      <p:ext uri="{BB962C8B-B14F-4D97-AF65-F5344CB8AC3E}">
        <p14:creationId xmlns:p14="http://schemas.microsoft.com/office/powerpoint/2010/main" val="1033937109"/>
      </p:ext>
    </p:extLst>
  </p:cSld>
  <p:clrMapOvr>
    <a:masterClrMapping/>
  </p:clrMapOvr>
  <mc:AlternateContent xmlns:mc="http://schemas.openxmlformats.org/markup-compatibility/2006" xmlns:p14="http://schemas.microsoft.com/office/powerpoint/2010/main">
    <mc:Choice Requires="p14">
      <p:transition spd="slow" p14:dur="2000" advTm="18631"/>
    </mc:Choice>
    <mc:Fallback xmlns="">
      <p:transition spd="slow" advTm="18631"/>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A258977-2708-ABDB-1910-6724DF95AE33}"/>
              </a:ext>
            </a:extLst>
          </p:cNvPr>
          <p:cNvSpPr txBox="1"/>
          <p:nvPr/>
        </p:nvSpPr>
        <p:spPr>
          <a:xfrm>
            <a:off x="7056967" y="62090"/>
            <a:ext cx="2607733" cy="461665"/>
          </a:xfrm>
          <a:prstGeom prst="rect">
            <a:avLst/>
          </a:prstGeom>
          <a:noFill/>
        </p:spPr>
        <p:txBody>
          <a:bodyPr wrap="square" rtlCol="0">
            <a:spAutoFit/>
          </a:bodyPr>
          <a:lstStyle/>
          <a:p>
            <a:pPr algn="ctr"/>
            <a:r>
              <a:rPr lang="en-IN" sz="2400">
                <a:solidFill>
                  <a:schemeClr val="bg1"/>
                </a:solidFill>
              </a:rPr>
              <a:t>Dashboard</a:t>
            </a:r>
            <a:endParaRPr lang="en-IN" sz="2400" dirty="0">
              <a:solidFill>
                <a:schemeClr val="bg1"/>
              </a:solidFill>
            </a:endParaRPr>
          </a:p>
        </p:txBody>
      </p:sp>
      <p:sp>
        <p:nvSpPr>
          <p:cNvPr id="5" name="TextBox 4">
            <a:extLst>
              <a:ext uri="{FF2B5EF4-FFF2-40B4-BE49-F238E27FC236}">
                <a16:creationId xmlns:a16="http://schemas.microsoft.com/office/drawing/2014/main" id="{636C2CE2-AA55-6ABC-3433-BEB6A1CCC756}"/>
              </a:ext>
            </a:extLst>
          </p:cNvPr>
          <p:cNvSpPr txBox="1"/>
          <p:nvPr/>
        </p:nvSpPr>
        <p:spPr>
          <a:xfrm>
            <a:off x="463827" y="1228180"/>
            <a:ext cx="11210676" cy="1200329"/>
          </a:xfrm>
          <a:prstGeom prst="rect">
            <a:avLst/>
          </a:prstGeom>
          <a:noFill/>
        </p:spPr>
        <p:txBody>
          <a:bodyPr wrap="square" rtlCol="0">
            <a:spAutoFit/>
          </a:bodyPr>
          <a:lstStyle/>
          <a:p>
            <a:endParaRPr lang="en-IN" sz="2400" dirty="0"/>
          </a:p>
          <a:p>
            <a:r>
              <a:rPr lang="en-IN" sz="2400" dirty="0"/>
              <a:t>    </a:t>
            </a:r>
          </a:p>
          <a:p>
            <a:pPr marL="285750" indent="-285750">
              <a:buFont typeface="Arial" panose="020B0604020202020204" pitchFamily="34" charset="0"/>
              <a:buChar char="•"/>
            </a:pPr>
            <a:endParaRPr lang="en-IN" sz="2400" dirty="0"/>
          </a:p>
        </p:txBody>
      </p:sp>
      <p:cxnSp>
        <p:nvCxnSpPr>
          <p:cNvPr id="9" name="Straight Connector 8">
            <a:extLst>
              <a:ext uri="{FF2B5EF4-FFF2-40B4-BE49-F238E27FC236}">
                <a16:creationId xmlns:a16="http://schemas.microsoft.com/office/drawing/2014/main" id="{AD2C3523-44B6-B282-3A65-9CB42531554C}"/>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EC2D2D8-FF70-EF6C-3367-99B1FB3B5411}"/>
              </a:ext>
            </a:extLst>
          </p:cNvPr>
          <p:cNvSpPr txBox="1"/>
          <p:nvPr/>
        </p:nvSpPr>
        <p:spPr>
          <a:xfrm>
            <a:off x="848928" y="291192"/>
            <a:ext cx="11044898" cy="707886"/>
          </a:xfrm>
          <a:prstGeom prst="rect">
            <a:avLst/>
          </a:prstGeom>
          <a:noFill/>
        </p:spPr>
        <p:txBody>
          <a:bodyPr wrap="square" rtlCol="0">
            <a:spAutoFit/>
          </a:bodyPr>
          <a:lstStyle/>
          <a:p>
            <a:pPr algn="ctr"/>
            <a:r>
              <a:rPr lang="en-US" sz="4000" dirty="0"/>
              <a:t>Existing Product Analysis – Accountability Tools</a:t>
            </a:r>
            <a:endParaRPr lang="en-IN" sz="4000" dirty="0"/>
          </a:p>
        </p:txBody>
      </p:sp>
      <p:graphicFrame>
        <p:nvGraphicFramePr>
          <p:cNvPr id="7" name="Table 9">
            <a:extLst>
              <a:ext uri="{FF2B5EF4-FFF2-40B4-BE49-F238E27FC236}">
                <a16:creationId xmlns:a16="http://schemas.microsoft.com/office/drawing/2014/main" id="{C818F74C-6C5B-74DB-FE10-5AD090830FBA}"/>
              </a:ext>
            </a:extLst>
          </p:cNvPr>
          <p:cNvGraphicFramePr>
            <a:graphicFrameLocks noGrp="1"/>
          </p:cNvGraphicFramePr>
          <p:nvPr/>
        </p:nvGraphicFramePr>
        <p:xfrm>
          <a:off x="715618" y="1228181"/>
          <a:ext cx="11012554" cy="5227320"/>
        </p:xfrm>
        <a:graphic>
          <a:graphicData uri="http://schemas.openxmlformats.org/drawingml/2006/table">
            <a:tbl>
              <a:tblPr firstRow="1" bandRow="1">
                <a:tableStyleId>{5C22544A-7EE6-4342-B048-85BDC9FD1C3A}</a:tableStyleId>
              </a:tblPr>
              <a:tblGrid>
                <a:gridCol w="2734435">
                  <a:extLst>
                    <a:ext uri="{9D8B030D-6E8A-4147-A177-3AD203B41FA5}">
                      <a16:colId xmlns:a16="http://schemas.microsoft.com/office/drawing/2014/main" val="1056542093"/>
                    </a:ext>
                  </a:extLst>
                </a:gridCol>
                <a:gridCol w="2771841">
                  <a:extLst>
                    <a:ext uri="{9D8B030D-6E8A-4147-A177-3AD203B41FA5}">
                      <a16:colId xmlns:a16="http://schemas.microsoft.com/office/drawing/2014/main" val="1878141234"/>
                    </a:ext>
                  </a:extLst>
                </a:gridCol>
                <a:gridCol w="2753139">
                  <a:extLst>
                    <a:ext uri="{9D8B030D-6E8A-4147-A177-3AD203B41FA5}">
                      <a16:colId xmlns:a16="http://schemas.microsoft.com/office/drawing/2014/main" val="3458941470"/>
                    </a:ext>
                  </a:extLst>
                </a:gridCol>
                <a:gridCol w="2753139">
                  <a:extLst>
                    <a:ext uri="{9D8B030D-6E8A-4147-A177-3AD203B41FA5}">
                      <a16:colId xmlns:a16="http://schemas.microsoft.com/office/drawing/2014/main" val="4041627241"/>
                    </a:ext>
                  </a:extLst>
                </a:gridCol>
              </a:tblGrid>
              <a:tr h="342501">
                <a:tc>
                  <a:txBody>
                    <a:bodyPr/>
                    <a:lstStyle/>
                    <a:p>
                      <a:r>
                        <a:rPr lang="en-IN" sz="1700" dirty="0"/>
                        <a:t>Product</a:t>
                      </a:r>
                    </a:p>
                  </a:txBody>
                  <a:tcPr/>
                </a:tc>
                <a:tc>
                  <a:txBody>
                    <a:bodyPr/>
                    <a:lstStyle/>
                    <a:p>
                      <a:r>
                        <a:rPr lang="en-IN" sz="1700" dirty="0"/>
                        <a:t>Description</a:t>
                      </a:r>
                    </a:p>
                  </a:txBody>
                  <a:tcPr/>
                </a:tc>
                <a:tc>
                  <a:txBody>
                    <a:bodyPr/>
                    <a:lstStyle/>
                    <a:p>
                      <a:r>
                        <a:rPr lang="en-IN" sz="1700" dirty="0"/>
                        <a:t>Pros</a:t>
                      </a:r>
                    </a:p>
                  </a:txBody>
                  <a:tcPr/>
                </a:tc>
                <a:tc>
                  <a:txBody>
                    <a:bodyPr/>
                    <a:lstStyle/>
                    <a:p>
                      <a:r>
                        <a:rPr lang="en-IN" sz="1700" dirty="0"/>
                        <a:t>Cons</a:t>
                      </a:r>
                    </a:p>
                  </a:txBody>
                  <a:tcPr/>
                </a:tc>
                <a:extLst>
                  <a:ext uri="{0D108BD9-81ED-4DB2-BD59-A6C34878D82A}">
                    <a16:rowId xmlns:a16="http://schemas.microsoft.com/office/drawing/2014/main" val="2852591509"/>
                  </a:ext>
                </a:extLst>
              </a:tr>
              <a:tr h="580343">
                <a:tc>
                  <a:txBody>
                    <a:bodyPr/>
                    <a:lstStyle/>
                    <a:p>
                      <a:r>
                        <a:rPr lang="en-IN" sz="1700" dirty="0"/>
                        <a:t>Forest</a:t>
                      </a:r>
                    </a:p>
                  </a:txBody>
                  <a:tcPr/>
                </a:tc>
                <a:tc>
                  <a:txBody>
                    <a:bodyPr/>
                    <a:lstStyle/>
                    <a:p>
                      <a:r>
                        <a:rPr lang="en-IN" sz="1700" dirty="0"/>
                        <a:t>Timer by planting trees with a group of people</a:t>
                      </a:r>
                    </a:p>
                  </a:txBody>
                  <a:tcPr/>
                </a:tc>
                <a:tc>
                  <a:txBody>
                    <a:bodyPr/>
                    <a:lstStyle/>
                    <a:p>
                      <a:r>
                        <a:rPr lang="en-IN" sz="1700" dirty="0"/>
                        <a:t>Aesthetic timer, productivity statistics</a:t>
                      </a:r>
                    </a:p>
                  </a:txBody>
                  <a:tcPr/>
                </a:tc>
                <a:tc>
                  <a:txBody>
                    <a:bodyPr/>
                    <a:lstStyle/>
                    <a:p>
                      <a:r>
                        <a:rPr lang="en-IN" sz="1700" dirty="0"/>
                        <a:t>No authentication</a:t>
                      </a:r>
                    </a:p>
                  </a:txBody>
                  <a:tcPr/>
                </a:tc>
                <a:extLst>
                  <a:ext uri="{0D108BD9-81ED-4DB2-BD59-A6C34878D82A}">
                    <a16:rowId xmlns:a16="http://schemas.microsoft.com/office/drawing/2014/main" val="1947704290"/>
                  </a:ext>
                </a:extLst>
              </a:tr>
              <a:tr h="580343">
                <a:tc>
                  <a:txBody>
                    <a:bodyPr/>
                    <a:lstStyle/>
                    <a:p>
                      <a:r>
                        <a:rPr lang="en-IN" sz="1700" dirty="0"/>
                        <a:t>Marinara Timer</a:t>
                      </a:r>
                    </a:p>
                  </a:txBody>
                  <a:tcPr/>
                </a:tc>
                <a:tc>
                  <a:txBody>
                    <a:bodyPr/>
                    <a:lstStyle/>
                    <a:p>
                      <a:r>
                        <a:rPr lang="en-IN" sz="1700" dirty="0"/>
                        <a:t>Directly starts pomodoro timers</a:t>
                      </a:r>
                    </a:p>
                  </a:txBody>
                  <a:tcPr/>
                </a:tc>
                <a:tc>
                  <a:txBody>
                    <a:bodyPr/>
                    <a:lstStyle/>
                    <a:p>
                      <a:r>
                        <a:rPr lang="en-IN" sz="1700" dirty="0"/>
                        <a:t>Customization as well as automated timer</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 no productivity statistics</a:t>
                      </a:r>
                    </a:p>
                  </a:txBody>
                  <a:tcPr/>
                </a:tc>
                <a:extLst>
                  <a:ext uri="{0D108BD9-81ED-4DB2-BD59-A6C34878D82A}">
                    <a16:rowId xmlns:a16="http://schemas.microsoft.com/office/drawing/2014/main" val="3727358245"/>
                  </a:ext>
                </a:extLst>
              </a:tr>
              <a:tr h="342501">
                <a:tc>
                  <a:txBody>
                    <a:bodyPr/>
                    <a:lstStyle/>
                    <a:p>
                      <a:r>
                        <a:rPr lang="en-IN" sz="1700" dirty="0" err="1"/>
                        <a:t>Pomodor</a:t>
                      </a:r>
                      <a:endParaRPr lang="en-IN" sz="1700" dirty="0"/>
                    </a:p>
                  </a:txBody>
                  <a:tcPr/>
                </a:tc>
                <a:tc>
                  <a:txBody>
                    <a:bodyPr/>
                    <a:lstStyle/>
                    <a:p>
                      <a:r>
                        <a:rPr lang="en-IN" sz="1700" dirty="0"/>
                        <a:t>Timer</a:t>
                      </a:r>
                    </a:p>
                  </a:txBody>
                  <a:tcPr/>
                </a:tc>
                <a:tc>
                  <a:txBody>
                    <a:bodyPr/>
                    <a:lstStyle/>
                    <a:p>
                      <a:r>
                        <a:rPr lang="en-IN" sz="1700" dirty="0"/>
                        <a:t>Productivity Statistics</a:t>
                      </a:r>
                    </a:p>
                  </a:txBody>
                  <a:tcPr/>
                </a:tc>
                <a:tc>
                  <a:txBody>
                    <a:bodyPr/>
                    <a:lstStyle/>
                    <a:p>
                      <a:r>
                        <a:rPr lang="en-IN" sz="1700" dirty="0"/>
                        <a:t>No authentication</a:t>
                      </a:r>
                    </a:p>
                  </a:txBody>
                  <a:tcPr/>
                </a:tc>
                <a:extLst>
                  <a:ext uri="{0D108BD9-81ED-4DB2-BD59-A6C34878D82A}">
                    <a16:rowId xmlns:a16="http://schemas.microsoft.com/office/drawing/2014/main" val="2481168185"/>
                  </a:ext>
                </a:extLst>
              </a:tr>
              <a:tr h="580343">
                <a:tc>
                  <a:txBody>
                    <a:bodyPr/>
                    <a:lstStyle/>
                    <a:p>
                      <a:r>
                        <a:rPr lang="en-IN" sz="1700" dirty="0" err="1"/>
                        <a:t>FocusList</a:t>
                      </a:r>
                      <a:endParaRPr lang="en-IN" sz="1700" dirty="0"/>
                    </a:p>
                  </a:txBody>
                  <a:tcPr/>
                </a:tc>
                <a:tc>
                  <a:txBody>
                    <a:bodyPr/>
                    <a:lstStyle/>
                    <a:p>
                      <a:endParaRPr lang="en-IN" sz="1700" dirty="0"/>
                    </a:p>
                  </a:txBody>
                  <a:tcPr/>
                </a:tc>
                <a:tc>
                  <a:txBody>
                    <a:bodyPr/>
                    <a:lstStyle/>
                    <a:p>
                      <a:r>
                        <a:rPr lang="en-IN" sz="1700" dirty="0"/>
                        <a:t>Calendar-wise productivity statistics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a:t>
                      </a:r>
                    </a:p>
                    <a:p>
                      <a:endParaRPr lang="en-IN" sz="1700" dirty="0"/>
                    </a:p>
                  </a:txBody>
                  <a:tcPr/>
                </a:tc>
                <a:extLst>
                  <a:ext uri="{0D108BD9-81ED-4DB2-BD59-A6C34878D82A}">
                    <a16:rowId xmlns:a16="http://schemas.microsoft.com/office/drawing/2014/main" val="1594889551"/>
                  </a:ext>
                </a:extLst>
              </a:tr>
              <a:tr h="580343">
                <a:tc>
                  <a:txBody>
                    <a:bodyPr/>
                    <a:lstStyle/>
                    <a:p>
                      <a:r>
                        <a:rPr lang="en-IN" sz="1700" dirty="0"/>
                        <a:t>Toggl Track</a:t>
                      </a:r>
                    </a:p>
                  </a:txBody>
                  <a:tcPr/>
                </a:tc>
                <a:tc>
                  <a:txBody>
                    <a:bodyPr/>
                    <a:lstStyle/>
                    <a:p>
                      <a:r>
                        <a:rPr lang="en-IN" sz="1700" dirty="0"/>
                        <a:t>Track other people’s progress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Calendar-wise productivity statistics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a:t>
                      </a:r>
                    </a:p>
                  </a:txBody>
                  <a:tcPr/>
                </a:tc>
                <a:extLst>
                  <a:ext uri="{0D108BD9-81ED-4DB2-BD59-A6C34878D82A}">
                    <a16:rowId xmlns:a16="http://schemas.microsoft.com/office/drawing/2014/main" val="2634870245"/>
                  </a:ext>
                </a:extLst>
              </a:tr>
              <a:tr h="580343">
                <a:tc>
                  <a:txBody>
                    <a:bodyPr/>
                    <a:lstStyle/>
                    <a:p>
                      <a:r>
                        <a:rPr lang="en-IN" sz="1700" dirty="0"/>
                        <a:t>Flow, Be Focused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Timer</a:t>
                      </a:r>
                    </a:p>
                    <a:p>
                      <a:endParaRPr lang="en-IN" sz="17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Calendar-wise productivity statistics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a:t>
                      </a:r>
                    </a:p>
                  </a:txBody>
                  <a:tcPr/>
                </a:tc>
                <a:extLst>
                  <a:ext uri="{0D108BD9-81ED-4DB2-BD59-A6C34878D82A}">
                    <a16:rowId xmlns:a16="http://schemas.microsoft.com/office/drawing/2014/main" val="1959252435"/>
                  </a:ext>
                </a:extLst>
              </a:tr>
              <a:tr h="829062">
                <a:tc>
                  <a:txBody>
                    <a:bodyPr/>
                    <a:lstStyle/>
                    <a:p>
                      <a:r>
                        <a:rPr lang="en-IN" sz="1700" dirty="0" err="1"/>
                        <a:t>Snaz</a:t>
                      </a:r>
                      <a:endParaRPr lang="en-IN" sz="1700" dirty="0"/>
                    </a:p>
                  </a:txBody>
                  <a:tcPr/>
                </a:tc>
                <a:tc>
                  <a:txBody>
                    <a:bodyPr/>
                    <a:lstStyle/>
                    <a:p>
                      <a:r>
                        <a:rPr lang="en-IN" sz="1700" dirty="0"/>
                        <a:t>Timer – Countdown and </a:t>
                      </a:r>
                      <a:r>
                        <a:rPr lang="en-IN" sz="1700" dirty="0" err="1"/>
                        <a:t>Countup</a:t>
                      </a:r>
                      <a:endParaRPr lang="en-IN" sz="1700" dirty="0"/>
                    </a:p>
                  </a:txBody>
                  <a:tcPr/>
                </a:tc>
                <a:tc>
                  <a:txBody>
                    <a:bodyPr/>
                    <a:lstStyle/>
                    <a:p>
                      <a:r>
                        <a:rPr lang="en-IN" sz="1700" dirty="0"/>
                        <a:t>Connect with OBS for live-streaming, add timer as a widget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a:t>
                      </a:r>
                    </a:p>
                  </a:txBody>
                  <a:tcPr/>
                </a:tc>
                <a:extLst>
                  <a:ext uri="{0D108BD9-81ED-4DB2-BD59-A6C34878D82A}">
                    <a16:rowId xmlns:a16="http://schemas.microsoft.com/office/drawing/2014/main" val="523449455"/>
                  </a:ext>
                </a:extLst>
              </a:tr>
              <a:tr h="580343">
                <a:tc>
                  <a:txBody>
                    <a:bodyPr/>
                    <a:lstStyle/>
                    <a:p>
                      <a:r>
                        <a:rPr lang="en-IN" sz="1700" dirty="0" err="1"/>
                        <a:t>Fivable</a:t>
                      </a:r>
                      <a:endParaRPr lang="en-IN" sz="1700" dirty="0"/>
                    </a:p>
                  </a:txBody>
                  <a:tcPr/>
                </a:tc>
                <a:tc>
                  <a:txBody>
                    <a:bodyPr/>
                    <a:lstStyle/>
                    <a:p>
                      <a:r>
                        <a:rPr lang="en-IN" sz="1700" dirty="0"/>
                        <a:t>Form a group and set timer, share to-do lists</a:t>
                      </a:r>
                    </a:p>
                  </a:txBody>
                  <a:tcPr/>
                </a:tc>
                <a:tc>
                  <a:txBody>
                    <a:bodyPr/>
                    <a:lstStyle/>
                    <a:p>
                      <a:r>
                        <a:rPr lang="en-IN" sz="1700" dirty="0"/>
                        <a:t>Shared to-do lists, chat in-between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700" dirty="0"/>
                        <a:t>No authentication</a:t>
                      </a:r>
                    </a:p>
                  </a:txBody>
                  <a:tcPr/>
                </a:tc>
                <a:extLst>
                  <a:ext uri="{0D108BD9-81ED-4DB2-BD59-A6C34878D82A}">
                    <a16:rowId xmlns:a16="http://schemas.microsoft.com/office/drawing/2014/main" val="235150461"/>
                  </a:ext>
                </a:extLst>
              </a:tr>
            </a:tbl>
          </a:graphicData>
        </a:graphic>
      </p:graphicFrame>
    </p:spTree>
    <p:extLst>
      <p:ext uri="{BB962C8B-B14F-4D97-AF65-F5344CB8AC3E}">
        <p14:creationId xmlns:p14="http://schemas.microsoft.com/office/powerpoint/2010/main" val="1596965084"/>
      </p:ext>
    </p:extLst>
  </p:cSld>
  <p:clrMapOvr>
    <a:masterClrMapping/>
  </p:clrMapOvr>
  <mc:AlternateContent xmlns:mc="http://schemas.openxmlformats.org/markup-compatibility/2006" xmlns:p14="http://schemas.microsoft.com/office/powerpoint/2010/main">
    <mc:Choice Requires="p14">
      <p:transition spd="slow" p14:dur="2000" advTm="27058"/>
    </mc:Choice>
    <mc:Fallback xmlns="">
      <p:transition spd="slow" advTm="27058"/>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Analysis Inference</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B20953-9A67-6E8C-FCC7-368671B011C9}"/>
              </a:ext>
            </a:extLst>
          </p:cNvPr>
          <p:cNvSpPr txBox="1"/>
          <p:nvPr/>
        </p:nvSpPr>
        <p:spPr>
          <a:xfrm>
            <a:off x="683150" y="1314443"/>
            <a:ext cx="11210675" cy="6740307"/>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b="0" i="0" dirty="0">
                <a:solidFill>
                  <a:srgbClr val="000000"/>
                </a:solidFill>
                <a:effectLst/>
                <a:ea typeface="Roboto" panose="02000000000000000000" pitchFamily="2" charset="0"/>
                <a:cs typeface="Roboto" panose="02000000000000000000" pitchFamily="2" charset="0"/>
              </a:rPr>
              <a:t>Coworking </a:t>
            </a:r>
            <a:r>
              <a:rPr lang="en-IN" sz="2400" dirty="0">
                <a:solidFill>
                  <a:srgbClr val="000000"/>
                </a:solidFill>
                <a:ea typeface="Roboto" panose="02000000000000000000" pitchFamily="2" charset="0"/>
                <a:cs typeface="Roboto" panose="02000000000000000000" pitchFamily="2" charset="0"/>
              </a:rPr>
              <a:t>s</a:t>
            </a:r>
            <a:r>
              <a:rPr lang="en-IN" sz="2400" b="0" i="0" dirty="0">
                <a:solidFill>
                  <a:srgbClr val="000000"/>
                </a:solidFill>
                <a:effectLst/>
                <a:ea typeface="Roboto" panose="02000000000000000000" pitchFamily="2" charset="0"/>
                <a:cs typeface="Roboto" panose="02000000000000000000" pitchFamily="2" charset="0"/>
              </a:rPr>
              <a:t>paces like Slack</a:t>
            </a:r>
            <a:r>
              <a:rPr lang="en-IN" sz="2400" dirty="0">
                <a:solidFill>
                  <a:srgbClr val="000000"/>
                </a:solidFill>
                <a:ea typeface="Roboto" panose="02000000000000000000" pitchFamily="2" charset="0"/>
                <a:cs typeface="Roboto" panose="02000000000000000000" pitchFamily="2" charset="0"/>
              </a:rPr>
              <a:t> and Microsoft Teams are authenticated to university but Slack does not support video calling and Microsoft Teams has a complicated design</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Discord supports video calling but </a:t>
            </a:r>
            <a:r>
              <a:rPr lang="en-US" sz="2400" dirty="0">
                <a:solidFill>
                  <a:srgbClr val="000000"/>
                </a:solidFill>
                <a:ea typeface="Roboto" panose="02000000000000000000" pitchFamily="2" charset="0"/>
                <a:cs typeface="Roboto" panose="02000000000000000000" pitchFamily="2" charset="0"/>
              </a:rPr>
              <a:t>is difficult to use for new people due to its cluttered design</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b="0" i="0" dirty="0" err="1">
                <a:solidFill>
                  <a:srgbClr val="000000"/>
                </a:solidFill>
                <a:effectLst/>
                <a:ea typeface="Roboto" panose="02000000000000000000" pitchFamily="2" charset="0"/>
                <a:cs typeface="Roboto" panose="02000000000000000000" pitchFamily="2" charset="0"/>
              </a:rPr>
              <a:t>LifeAt</a:t>
            </a:r>
            <a:r>
              <a:rPr lang="en-US" sz="2400" b="0" i="0" dirty="0">
                <a:solidFill>
                  <a:srgbClr val="000000"/>
                </a:solidFill>
                <a:effectLst/>
                <a:ea typeface="Roboto" panose="02000000000000000000" pitchFamily="2" charset="0"/>
                <a:cs typeface="Roboto" panose="02000000000000000000" pitchFamily="2" charset="0"/>
              </a:rPr>
              <a:t> </a:t>
            </a:r>
            <a:r>
              <a:rPr lang="en-US" sz="2400" dirty="0">
                <a:solidFill>
                  <a:srgbClr val="000000"/>
                </a:solidFill>
                <a:ea typeface="Roboto" panose="02000000000000000000" pitchFamily="2" charset="0"/>
                <a:cs typeface="Roboto" panose="02000000000000000000" pitchFamily="2" charset="0"/>
              </a:rPr>
              <a:t>Spaces supports video calling and chat features along with themed virtual backgrounds but does not have authentication</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Accountability tools gather user’s data but do not provide any feedback or suggestions </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3562171777"/>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F02F177-3826-8F3A-3352-53779E8ECF0A}"/>
              </a:ext>
            </a:extLst>
          </p:cNvPr>
          <p:cNvSpPr txBox="1"/>
          <p:nvPr/>
        </p:nvSpPr>
        <p:spPr>
          <a:xfrm>
            <a:off x="573551" y="138792"/>
            <a:ext cx="11044898" cy="707886"/>
          </a:xfrm>
          <a:prstGeom prst="rect">
            <a:avLst/>
          </a:prstGeom>
          <a:noFill/>
        </p:spPr>
        <p:txBody>
          <a:bodyPr wrap="square" rtlCol="0">
            <a:spAutoFit/>
          </a:bodyPr>
          <a:lstStyle/>
          <a:p>
            <a:pPr algn="ctr"/>
            <a:r>
              <a:rPr lang="en-US" sz="4000" dirty="0"/>
              <a:t>Project Deliverables</a:t>
            </a:r>
            <a:endParaRPr lang="en-IN" sz="4000" dirty="0"/>
          </a:p>
        </p:txBody>
      </p:sp>
      <p:cxnSp>
        <p:nvCxnSpPr>
          <p:cNvPr id="3" name="Straight Connector 2">
            <a:extLst>
              <a:ext uri="{FF2B5EF4-FFF2-40B4-BE49-F238E27FC236}">
                <a16:creationId xmlns:a16="http://schemas.microsoft.com/office/drawing/2014/main" id="{96ED7919-E9D3-568B-27BC-004AB60DA537}"/>
              </a:ext>
            </a:extLst>
          </p:cNvPr>
          <p:cNvCxnSpPr>
            <a:cxnSpLocks/>
          </p:cNvCxnSpPr>
          <p:nvPr/>
        </p:nvCxnSpPr>
        <p:spPr>
          <a:xfrm>
            <a:off x="715618" y="1050982"/>
            <a:ext cx="10958885" cy="0"/>
          </a:xfrm>
          <a:prstGeom prst="line">
            <a:avLst/>
          </a:prstGeom>
          <a:ln>
            <a:solidFill>
              <a:srgbClr val="4E288D"/>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EB20953-9A67-6E8C-FCC7-368671B011C9}"/>
              </a:ext>
            </a:extLst>
          </p:cNvPr>
          <p:cNvSpPr txBox="1"/>
          <p:nvPr/>
        </p:nvSpPr>
        <p:spPr>
          <a:xfrm>
            <a:off x="683150" y="1314443"/>
            <a:ext cx="11210675" cy="7478970"/>
          </a:xfrm>
          <a:prstGeom prst="rect">
            <a:avLst/>
          </a:prstGeom>
          <a:noFill/>
        </p:spPr>
        <p:txBody>
          <a:bodyPr wrap="square" rtlCol="0">
            <a:spAutoFit/>
          </a:bodyPr>
          <a:lstStyle/>
          <a:p>
            <a:endParaRPr lang="en-IN" sz="2400" dirty="0"/>
          </a:p>
          <a:p>
            <a:pPr marL="342900" indent="-342900">
              <a:buFont typeface="Arial" panose="020B0604020202020204" pitchFamily="34" charset="0"/>
              <a:buChar char="•"/>
            </a:pPr>
            <a:r>
              <a:rPr lang="en-IN" sz="2400" b="0" i="0" dirty="0">
                <a:solidFill>
                  <a:srgbClr val="000000"/>
                </a:solidFill>
                <a:effectLst/>
                <a:ea typeface="Roboto" panose="02000000000000000000" pitchFamily="2" charset="0"/>
                <a:cs typeface="Roboto" panose="02000000000000000000" pitchFamily="2" charset="0"/>
              </a:rPr>
              <a:t>Ed Study Groups is a platform where students can study with their peers from the same course  </a:t>
            </a: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It supports chat and video calling</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It is authenticated to university; no continuous supervision is required by TAs because if a student is reported, university can take action against them</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b="0" i="0" dirty="0">
                <a:solidFill>
                  <a:srgbClr val="000000"/>
                </a:solidFill>
                <a:effectLst/>
                <a:ea typeface="Roboto" panose="02000000000000000000" pitchFamily="2" charset="0"/>
                <a:cs typeface="Roboto" panose="02000000000000000000" pitchFamily="2" charset="0"/>
              </a:rPr>
              <a:t>It provides a chance for students to study together and stay connected</a:t>
            </a:r>
          </a:p>
          <a:p>
            <a:pPr marL="342900" indent="-342900">
              <a:buFont typeface="Arial" panose="020B0604020202020204" pitchFamily="34" charset="0"/>
              <a:buChar char="•"/>
            </a:pPr>
            <a:endParaRPr lang="en-US" sz="2400" dirty="0">
              <a:solidFill>
                <a:srgbClr val="000000"/>
              </a:solidFill>
              <a:ea typeface="Roboto" panose="02000000000000000000" pitchFamily="2" charset="0"/>
              <a:cs typeface="Roboto" panose="02000000000000000000" pitchFamily="2" charset="0"/>
            </a:endParaRPr>
          </a:p>
          <a:p>
            <a:pPr marL="342900" indent="-342900">
              <a:buFont typeface="Arial" panose="020B0604020202020204" pitchFamily="34" charset="0"/>
              <a:buChar char="•"/>
            </a:pPr>
            <a:r>
              <a:rPr lang="en-US" sz="2400" dirty="0">
                <a:solidFill>
                  <a:srgbClr val="000000"/>
                </a:solidFill>
                <a:ea typeface="Roboto" panose="02000000000000000000" pitchFamily="2" charset="0"/>
                <a:cs typeface="Roboto" panose="02000000000000000000" pitchFamily="2" charset="0"/>
              </a:rPr>
              <a:t>It has a personalized accountability tool </a:t>
            </a: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ea typeface="Roboto" panose="02000000000000000000" pitchFamily="2" charset="0"/>
              <a:cs typeface="Roboto" panose="02000000000000000000" pitchFamily="2" charset="0"/>
            </a:endParaRPr>
          </a:p>
          <a:p>
            <a:pPr marL="342900" indent="-342900">
              <a:buFont typeface="Arial" panose="020B0604020202020204" pitchFamily="34" charset="0"/>
              <a:buChar char="•"/>
            </a:pPr>
            <a:endParaRPr lang="en-US" sz="2400" dirty="0">
              <a:solidFill>
                <a:srgbClr val="000000"/>
              </a:solidFill>
              <a:latin typeface="Roboto" panose="02000000000000000000" pitchFamily="2" charset="0"/>
            </a:endParaRPr>
          </a:p>
          <a:p>
            <a:pPr marL="342900" indent="-342900">
              <a:buFont typeface="Arial" panose="020B0604020202020204" pitchFamily="34" charset="0"/>
              <a:buChar char="•"/>
            </a:pPr>
            <a:endParaRPr lang="en-US" sz="2400" b="0" i="0" dirty="0">
              <a:solidFill>
                <a:srgbClr val="000000"/>
              </a:solidFill>
              <a:effectLst/>
              <a:latin typeface="Roboto" panose="02000000000000000000" pitchFamily="2" charset="0"/>
            </a:endParaRPr>
          </a:p>
          <a:p>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a:p>
            <a:pPr marL="342900" indent="-342900">
              <a:buFont typeface="Arial" panose="020B0604020202020204" pitchFamily="34" charset="0"/>
              <a:buChar char="•"/>
            </a:pPr>
            <a:endParaRPr lang="en-IN" sz="2400" dirty="0"/>
          </a:p>
        </p:txBody>
      </p:sp>
    </p:spTree>
    <p:extLst>
      <p:ext uri="{BB962C8B-B14F-4D97-AF65-F5344CB8AC3E}">
        <p14:creationId xmlns:p14="http://schemas.microsoft.com/office/powerpoint/2010/main" val="1980762342"/>
      </p:ext>
    </p:extLst>
  </p:cSld>
  <p:clrMapOvr>
    <a:masterClrMapping/>
  </p:clrMapOvr>
  <mc:AlternateContent xmlns:mc="http://schemas.openxmlformats.org/markup-compatibility/2006" xmlns:p14="http://schemas.microsoft.com/office/powerpoint/2010/main">
    <mc:Choice Requires="p14">
      <p:transition spd="slow" p14:dur="2000" advTm="56502"/>
    </mc:Choice>
    <mc:Fallback xmlns="">
      <p:transition spd="slow" advTm="56502"/>
    </mc:Fallback>
  </mc:AlternateContent>
</p:sld>
</file>

<file path=ppt/theme/theme1.xml><?xml version="1.0" encoding="utf-8"?>
<a:theme xmlns:a="http://schemas.openxmlformats.org/drawingml/2006/main" name="Office Theme">
  <a:themeElements>
    <a:clrScheme name="Custom 5">
      <a:dk1>
        <a:sysClr val="windowText" lastClr="000000"/>
      </a:dk1>
      <a:lt1>
        <a:sysClr val="window" lastClr="FFFFFF"/>
      </a:lt1>
      <a:dk2>
        <a:srgbClr val="44546A"/>
      </a:dk2>
      <a:lt2>
        <a:srgbClr val="E7E6E6"/>
      </a:lt2>
      <a:accent1>
        <a:srgbClr val="7030A0"/>
      </a:accent1>
      <a:accent2>
        <a:srgbClr val="ED7D31"/>
      </a:accent2>
      <a:accent3>
        <a:srgbClr val="A5A5A5"/>
      </a:accent3>
      <a:accent4>
        <a:srgbClr val="FFC000"/>
      </a:accent4>
      <a:accent5>
        <a:srgbClr val="5B9BD5"/>
      </a:accent5>
      <a:accent6>
        <a:srgbClr val="5D40A4"/>
      </a:accent6>
      <a:hlink>
        <a:srgbClr val="0563C1"/>
      </a:hlink>
      <a:folHlink>
        <a:srgbClr val="5D40A4"/>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971</TotalTime>
  <Words>1959</Words>
  <Application>Microsoft Office PowerPoint</Application>
  <PresentationFormat>Widescreen</PresentationFormat>
  <Paragraphs>347</Paragraphs>
  <Slides>20</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Calibri</vt:lpstr>
      <vt:lpstr>Calibri Light</vt:lpstr>
      <vt:lpstr>Calibri Light (Headings)</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Author</dc:creator>
  <cp:lastModifiedBy>Author</cp:lastModifiedBy>
  <cp:revision>29</cp:revision>
  <dcterms:created xsi:type="dcterms:W3CDTF">2023-03-20T12:27:52Z</dcterms:created>
  <dcterms:modified xsi:type="dcterms:W3CDTF">2023-05-02T14:22:04Z</dcterms:modified>
</cp:coreProperties>
</file>