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306" r:id="rId6"/>
    <p:sldId id="317" r:id="rId7"/>
    <p:sldId id="318" r:id="rId8"/>
    <p:sldId id="319" r:id="rId9"/>
    <p:sldId id="320" r:id="rId10"/>
    <p:sldId id="313" r:id="rId11"/>
    <p:sldId id="321" r:id="rId12"/>
    <p:sldId id="322" r:id="rId13"/>
    <p:sldId id="323" r:id="rId14"/>
    <p:sldId id="324" r:id="rId15"/>
    <p:sldId id="325" r:id="rId16"/>
    <p:sldId id="326" r:id="rId17"/>
    <p:sldId id="327" r:id="rId18"/>
    <p:sldId id="328"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latin typeface="MV Boli" panose="02000500030200090000" pitchFamily="2" charset="0"/>
                <a:cs typeface="MV Boli" panose="02000500030200090000" pitchFamily="2" charset="0"/>
              </a:rPr>
              <a:t>STLC</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1EDEF-83B9-1867-1F9B-D47893F62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948EE7-D895-D990-8BD0-225A9BC8D129}"/>
              </a:ext>
            </a:extLst>
          </p:cNvPr>
          <p:cNvSpPr>
            <a:spLocks noGrp="1"/>
          </p:cNvSpPr>
          <p:nvPr>
            <p:ph type="title"/>
          </p:nvPr>
        </p:nvSpPr>
        <p:spPr/>
        <p:txBody>
          <a:bodyPr>
            <a:normAutofit/>
          </a:bodyPr>
          <a:lstStyle/>
          <a:p>
            <a:r>
              <a:rPr lang="en-US" b="1" i="0" dirty="0">
                <a:solidFill>
                  <a:srgbClr val="273239"/>
                </a:solidFill>
                <a:effectLst/>
                <a:latin typeface="MV Boli" panose="02000500030200090000" pitchFamily="2" charset="0"/>
                <a:cs typeface="MV Boli" panose="02000500030200090000" pitchFamily="2" charset="0"/>
              </a:rPr>
              <a:t>The activities that take place during the Test Planning stage include:</a:t>
            </a:r>
            <a:endParaRPr lang="en-US" dirty="0">
              <a:latin typeface="MV Boli" panose="02000500030200090000" pitchFamily="2" charset="0"/>
              <a:cs typeface="MV Boli" panose="02000500030200090000" pitchFamily="2" charset="0"/>
            </a:endParaRPr>
          </a:p>
        </p:txBody>
      </p:sp>
      <p:sp>
        <p:nvSpPr>
          <p:cNvPr id="4" name="Content Placeholder 3">
            <a:extLst>
              <a:ext uri="{FF2B5EF4-FFF2-40B4-BE49-F238E27FC236}">
                <a16:creationId xmlns:a16="http://schemas.microsoft.com/office/drawing/2014/main" id="{D46BF401-1F59-4A54-BE68-5D6796DA178A}"/>
              </a:ext>
            </a:extLst>
          </p:cNvPr>
          <p:cNvSpPr>
            <a:spLocks noGrp="1"/>
          </p:cNvSpPr>
          <p:nvPr>
            <p:ph sz="half" idx="2"/>
          </p:nvPr>
        </p:nvSpPr>
        <p:spPr>
          <a:xfrm>
            <a:off x="1048871" y="1992622"/>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the testing objectives and scope</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Developing a test strategy: selecting the testing methods and techniques that will be used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the testing environment and resources needed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the test cases that will be executed and the test data that will be used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Estimating the time and cost required for testing</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the test deliverables and milestones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Assigning roles and responsibilities to the testing team</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Reviewing and approving the test plan</a:t>
            </a:r>
          </a:p>
        </p:txBody>
      </p:sp>
      <p:sp>
        <p:nvSpPr>
          <p:cNvPr id="8" name="Slide Number Placeholder 7">
            <a:extLst>
              <a:ext uri="{FF2B5EF4-FFF2-40B4-BE49-F238E27FC236}">
                <a16:creationId xmlns:a16="http://schemas.microsoft.com/office/drawing/2014/main" id="{DC41AA9F-7F06-D208-4244-6D14B31211D5}"/>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302393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FF024-22F4-E688-1C26-C94DA4FE9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D3256E-A6F7-14EA-AF08-8A41583780DE}"/>
              </a:ext>
            </a:extLst>
          </p:cNvPr>
          <p:cNvSpPr>
            <a:spLocks noGrp="1"/>
          </p:cNvSpPr>
          <p:nvPr>
            <p:ph type="title"/>
          </p:nvPr>
        </p:nvSpPr>
        <p:spPr/>
        <p:txBody>
          <a:bodyPr/>
          <a:lstStyle/>
          <a:p>
            <a:r>
              <a:rPr lang="en-US" dirty="0">
                <a:latin typeface="MV Boli" panose="02000500030200090000" pitchFamily="2" charset="0"/>
                <a:cs typeface="MV Boli" panose="02000500030200090000" pitchFamily="2" charset="0"/>
              </a:rPr>
              <a:t>Test Case Development</a:t>
            </a:r>
          </a:p>
        </p:txBody>
      </p:sp>
      <p:sp>
        <p:nvSpPr>
          <p:cNvPr id="4" name="Content Placeholder 3">
            <a:extLst>
              <a:ext uri="{FF2B5EF4-FFF2-40B4-BE49-F238E27FC236}">
                <a16:creationId xmlns:a16="http://schemas.microsoft.com/office/drawing/2014/main" id="{82E6344E-3620-2852-E105-D6363537BB7B}"/>
              </a:ext>
            </a:extLst>
          </p:cNvPr>
          <p:cNvSpPr>
            <a:spLocks noGrp="1"/>
          </p:cNvSpPr>
          <p:nvPr>
            <p:ph sz="half" idx="2"/>
          </p:nvPr>
        </p:nvSpPr>
        <p:spPr>
          <a:xfrm>
            <a:off x="1066800" y="2037446"/>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The test case development phase gets started once the test planning phase is completed.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In this phase testing team notes down the detailed test cases.</a:t>
            </a:r>
            <a:endParaRPr lang="en-US" sz="2000" dirty="0">
              <a:solidFill>
                <a:srgbClr val="273239"/>
              </a:solidFill>
              <a:latin typeface="MV Boli" panose="02000500030200090000" pitchFamily="2" charset="0"/>
              <a:cs typeface="MV Boli" panose="02000500030200090000" pitchFamily="2" charset="0"/>
            </a:endParaRP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The testing team also prepares the required test data for the testing.</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When the test cases are prepared then they are reviewed by the quality assurance team.</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At the end of this stage, the testing team should have a set of complete and accurate test cases that provide suitable coverage of the software or application.</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This will help to ensure that the testing process are identified and addressed before the software is released.</a:t>
            </a:r>
          </a:p>
        </p:txBody>
      </p:sp>
      <p:sp>
        <p:nvSpPr>
          <p:cNvPr id="8" name="Slide Number Placeholder 7">
            <a:extLst>
              <a:ext uri="{FF2B5EF4-FFF2-40B4-BE49-F238E27FC236}">
                <a16:creationId xmlns:a16="http://schemas.microsoft.com/office/drawing/2014/main" id="{5952340B-752D-33AB-0BC7-875B50D19A4F}"/>
              </a:ext>
            </a:extLst>
          </p:cNvPr>
          <p:cNvSpPr>
            <a:spLocks noGrp="1"/>
          </p:cNvSpPr>
          <p:nvPr>
            <p:ph type="sldNum" sz="quarter" idx="12"/>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220015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C11D3-0BBD-98E2-EF5E-962AD5989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2CD60-D60B-514E-7DFD-8B7FC23CCDB0}"/>
              </a:ext>
            </a:extLst>
          </p:cNvPr>
          <p:cNvSpPr>
            <a:spLocks noGrp="1"/>
          </p:cNvSpPr>
          <p:nvPr>
            <p:ph type="title"/>
          </p:nvPr>
        </p:nvSpPr>
        <p:spPr/>
        <p:txBody>
          <a:bodyPr>
            <a:normAutofit fontScale="90000"/>
          </a:bodyPr>
          <a:lstStyle/>
          <a:p>
            <a:r>
              <a:rPr lang="en-US" b="1" i="0" dirty="0">
                <a:solidFill>
                  <a:srgbClr val="273239"/>
                </a:solidFill>
                <a:effectLst/>
                <a:latin typeface="MV Boli" panose="02000500030200090000" pitchFamily="2" charset="0"/>
                <a:cs typeface="MV Boli" panose="02000500030200090000" pitchFamily="2" charset="0"/>
              </a:rPr>
              <a:t>The activities that take place during the Test Case Development stage include:</a:t>
            </a:r>
            <a:endParaRPr lang="en-US" dirty="0">
              <a:latin typeface="MV Boli" panose="02000500030200090000" pitchFamily="2" charset="0"/>
              <a:cs typeface="MV Boli" panose="02000500030200090000" pitchFamily="2" charset="0"/>
            </a:endParaRPr>
          </a:p>
        </p:txBody>
      </p:sp>
      <p:sp>
        <p:nvSpPr>
          <p:cNvPr id="4" name="Content Placeholder 3">
            <a:extLst>
              <a:ext uri="{FF2B5EF4-FFF2-40B4-BE49-F238E27FC236}">
                <a16:creationId xmlns:a16="http://schemas.microsoft.com/office/drawing/2014/main" id="{5CA81A85-008F-8D30-5C0F-770D281438F9}"/>
              </a:ext>
            </a:extLst>
          </p:cNvPr>
          <p:cNvSpPr>
            <a:spLocks noGrp="1"/>
          </p:cNvSpPr>
          <p:nvPr>
            <p:ph sz="half" idx="2"/>
          </p:nvPr>
        </p:nvSpPr>
        <p:spPr>
          <a:xfrm>
            <a:off x="1048871" y="1992622"/>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the test cases that will be developed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Writing test cases that are clear, concise, and easy to understand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Creating test data and test scenarios that will be used in the test cases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the expected results for each test case</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Reviewing and validating the test cases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Updating the requirement traceability matrix (RTM) to map requirements to test cases</a:t>
            </a:r>
          </a:p>
        </p:txBody>
      </p:sp>
      <p:sp>
        <p:nvSpPr>
          <p:cNvPr id="8" name="Slide Number Placeholder 7">
            <a:extLst>
              <a:ext uri="{FF2B5EF4-FFF2-40B4-BE49-F238E27FC236}">
                <a16:creationId xmlns:a16="http://schemas.microsoft.com/office/drawing/2014/main" id="{D4964390-1782-2F0C-C629-1F9F26FFF368}"/>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209946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BC65A-15E9-5823-43D1-680AAC83E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99920-EE7B-E89A-0945-1D2E62369B8A}"/>
              </a:ext>
            </a:extLst>
          </p:cNvPr>
          <p:cNvSpPr>
            <a:spLocks noGrp="1"/>
          </p:cNvSpPr>
          <p:nvPr>
            <p:ph type="title"/>
          </p:nvPr>
        </p:nvSpPr>
        <p:spPr/>
        <p:txBody>
          <a:bodyPr/>
          <a:lstStyle/>
          <a:p>
            <a:r>
              <a:rPr lang="en-US" dirty="0">
                <a:latin typeface="MV Boli" panose="02000500030200090000" pitchFamily="2" charset="0"/>
                <a:cs typeface="MV Boli" panose="02000500030200090000" pitchFamily="2" charset="0"/>
              </a:rPr>
              <a:t>Test Environment Setup</a:t>
            </a:r>
          </a:p>
        </p:txBody>
      </p:sp>
      <p:sp>
        <p:nvSpPr>
          <p:cNvPr id="4" name="Content Placeholder 3">
            <a:extLst>
              <a:ext uri="{FF2B5EF4-FFF2-40B4-BE49-F238E27FC236}">
                <a16:creationId xmlns:a16="http://schemas.microsoft.com/office/drawing/2014/main" id="{35D57D5B-5352-84CA-2EF5-DFF327B580EB}"/>
              </a:ext>
            </a:extLst>
          </p:cNvPr>
          <p:cNvSpPr>
            <a:spLocks noGrp="1"/>
          </p:cNvSpPr>
          <p:nvPr>
            <p:ph sz="half" idx="2"/>
          </p:nvPr>
        </p:nvSpPr>
        <p:spPr>
          <a:xfrm>
            <a:off x="1066800" y="2037446"/>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Test environment setup is a important part of the STLC.</a:t>
            </a:r>
          </a:p>
          <a:p>
            <a:pPr algn="l" fontAlgn="base">
              <a:buFont typeface="Wingdings" panose="05000000000000000000" pitchFamily="2" charset="2"/>
              <a:buChar char="Ø"/>
            </a:pPr>
            <a:r>
              <a:rPr lang="en-US" sz="2000" dirty="0">
                <a:solidFill>
                  <a:srgbClr val="273239"/>
                </a:solidFill>
                <a:latin typeface="MV Boli" panose="02000500030200090000" pitchFamily="2" charset="0"/>
                <a:cs typeface="MV Boli" panose="02000500030200090000" pitchFamily="2" charset="0"/>
              </a:rPr>
              <a:t>T</a:t>
            </a:r>
            <a:r>
              <a:rPr lang="en-US" sz="2000" b="0" i="0" dirty="0">
                <a:solidFill>
                  <a:srgbClr val="273239"/>
                </a:solidFill>
                <a:effectLst/>
                <a:latin typeface="MV Boli" panose="02000500030200090000" pitchFamily="2" charset="0"/>
                <a:cs typeface="MV Boli" panose="02000500030200090000" pitchFamily="2" charset="0"/>
              </a:rPr>
              <a:t>he test environment decides the conditions on which software is tested.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This is independent activity and can be started along with test case development.</a:t>
            </a:r>
            <a:endParaRPr lang="en-US" sz="2000" dirty="0">
              <a:solidFill>
                <a:srgbClr val="273239"/>
              </a:solidFill>
              <a:latin typeface="MV Boli" panose="02000500030200090000" pitchFamily="2" charset="0"/>
              <a:cs typeface="MV Boli" panose="02000500030200090000" pitchFamily="2" charset="0"/>
            </a:endParaRP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In this process, the testing team is not involved, either the developer or the customer creates the testing environment.</a:t>
            </a:r>
          </a:p>
        </p:txBody>
      </p:sp>
      <p:sp>
        <p:nvSpPr>
          <p:cNvPr id="8" name="Slide Number Placeholder 7">
            <a:extLst>
              <a:ext uri="{FF2B5EF4-FFF2-40B4-BE49-F238E27FC236}">
                <a16:creationId xmlns:a16="http://schemas.microsoft.com/office/drawing/2014/main" id="{074C3D2A-A3C7-8507-B8B1-FFC3AF1E097C}"/>
              </a:ext>
            </a:extLst>
          </p:cNvPr>
          <p:cNvSpPr>
            <a:spLocks noGrp="1"/>
          </p:cNvSpPr>
          <p:nvPr>
            <p:ph type="sldNum" sz="quarter" idx="12"/>
          </p:nvPr>
        </p:nvSpPr>
        <p:spPr/>
        <p:txBody>
          <a:bodyPr/>
          <a:lstStyle/>
          <a:p>
            <a:fld id="{294A09A9-5501-47C1-A89A-A340965A2BE2}" type="slidenum">
              <a:rPr lang="en-US" smtClean="0"/>
              <a:t>13</a:t>
            </a:fld>
            <a:endParaRPr lang="en-US" dirty="0"/>
          </a:p>
        </p:txBody>
      </p:sp>
    </p:spTree>
    <p:extLst>
      <p:ext uri="{BB962C8B-B14F-4D97-AF65-F5344CB8AC3E}">
        <p14:creationId xmlns:p14="http://schemas.microsoft.com/office/powerpoint/2010/main" val="391583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97C2-3352-713E-3B2D-3E4B2A38C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23A58-681E-11E4-266A-017E899916BA}"/>
              </a:ext>
            </a:extLst>
          </p:cNvPr>
          <p:cNvSpPr>
            <a:spLocks noGrp="1"/>
          </p:cNvSpPr>
          <p:nvPr>
            <p:ph type="title"/>
          </p:nvPr>
        </p:nvSpPr>
        <p:spPr/>
        <p:txBody>
          <a:bodyPr/>
          <a:lstStyle/>
          <a:p>
            <a:r>
              <a:rPr lang="en-US" dirty="0">
                <a:latin typeface="MV Boli" panose="02000500030200090000" pitchFamily="2" charset="0"/>
                <a:cs typeface="MV Boli" panose="02000500030200090000" pitchFamily="2" charset="0"/>
              </a:rPr>
              <a:t>Test Execution</a:t>
            </a:r>
          </a:p>
        </p:txBody>
      </p:sp>
      <p:sp>
        <p:nvSpPr>
          <p:cNvPr id="4" name="Content Placeholder 3">
            <a:extLst>
              <a:ext uri="{FF2B5EF4-FFF2-40B4-BE49-F238E27FC236}">
                <a16:creationId xmlns:a16="http://schemas.microsoft.com/office/drawing/2014/main" id="{C1F792EF-A3EB-A481-576A-2F7383730D8A}"/>
              </a:ext>
            </a:extLst>
          </p:cNvPr>
          <p:cNvSpPr>
            <a:spLocks noGrp="1"/>
          </p:cNvSpPr>
          <p:nvPr>
            <p:ph sz="half" idx="2"/>
          </p:nvPr>
        </p:nvSpPr>
        <p:spPr>
          <a:xfrm>
            <a:off x="1066800" y="2037446"/>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After the test case development and test environment setup test execution phase gets started.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In this phase testing team starts executing test cases based on prepared test cases in the earlier step.</a:t>
            </a:r>
            <a:endParaRPr lang="en-US" sz="2000" dirty="0">
              <a:solidFill>
                <a:srgbClr val="273239"/>
              </a:solidFill>
              <a:latin typeface="MV Boli" panose="02000500030200090000" pitchFamily="2" charset="0"/>
              <a:cs typeface="MV Boli" panose="02000500030200090000" pitchFamily="2" charset="0"/>
            </a:endParaRP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It is important to note that test execution is an iterative process and may need to be repeated multiple times until all identified defects are fixed and the software is deemed fit for release.</a:t>
            </a:r>
          </a:p>
        </p:txBody>
      </p:sp>
      <p:sp>
        <p:nvSpPr>
          <p:cNvPr id="8" name="Slide Number Placeholder 7">
            <a:extLst>
              <a:ext uri="{FF2B5EF4-FFF2-40B4-BE49-F238E27FC236}">
                <a16:creationId xmlns:a16="http://schemas.microsoft.com/office/drawing/2014/main" id="{CB19F4F7-A0CC-1ED7-9F61-E9B867BE960C}"/>
              </a:ext>
            </a:extLst>
          </p:cNvPr>
          <p:cNvSpPr>
            <a:spLocks noGrp="1"/>
          </p:cNvSpPr>
          <p:nvPr>
            <p:ph type="sldNum" sz="quarter" idx="12"/>
          </p:nvPr>
        </p:nvSpPr>
        <p:spPr/>
        <p:txBody>
          <a:bodyPr/>
          <a:lstStyle/>
          <a:p>
            <a:fld id="{294A09A9-5501-47C1-A89A-A340965A2BE2}" type="slidenum">
              <a:rPr lang="en-US" smtClean="0"/>
              <a:t>14</a:t>
            </a:fld>
            <a:endParaRPr lang="en-US" dirty="0"/>
          </a:p>
        </p:txBody>
      </p:sp>
    </p:spTree>
    <p:extLst>
      <p:ext uri="{BB962C8B-B14F-4D97-AF65-F5344CB8AC3E}">
        <p14:creationId xmlns:p14="http://schemas.microsoft.com/office/powerpoint/2010/main" val="177052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F29AC-9D78-32BA-4CCD-E27A58329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0E7E7-BFD0-4841-A844-6217AADC97AD}"/>
              </a:ext>
            </a:extLst>
          </p:cNvPr>
          <p:cNvSpPr>
            <a:spLocks noGrp="1"/>
          </p:cNvSpPr>
          <p:nvPr>
            <p:ph type="title"/>
          </p:nvPr>
        </p:nvSpPr>
        <p:spPr/>
        <p:txBody>
          <a:bodyPr>
            <a:noAutofit/>
          </a:bodyPr>
          <a:lstStyle/>
          <a:p>
            <a:r>
              <a:rPr lang="en-US" dirty="0">
                <a:latin typeface="MV Boli" panose="02000500030200090000" pitchFamily="2" charset="0"/>
                <a:cs typeface="MV Boli" panose="02000500030200090000" pitchFamily="2" charset="0"/>
              </a:rPr>
              <a:t>Test Closure</a:t>
            </a:r>
          </a:p>
        </p:txBody>
      </p:sp>
      <p:sp>
        <p:nvSpPr>
          <p:cNvPr id="4" name="Content Placeholder 3">
            <a:extLst>
              <a:ext uri="{FF2B5EF4-FFF2-40B4-BE49-F238E27FC236}">
                <a16:creationId xmlns:a16="http://schemas.microsoft.com/office/drawing/2014/main" id="{28E70EED-C43D-FF76-E292-F9183664D60F}"/>
              </a:ext>
            </a:extLst>
          </p:cNvPr>
          <p:cNvSpPr>
            <a:spLocks noGrp="1"/>
          </p:cNvSpPr>
          <p:nvPr>
            <p:ph sz="half" idx="2"/>
          </p:nvPr>
        </p:nvSpPr>
        <p:spPr>
          <a:xfrm>
            <a:off x="1048871" y="1992622"/>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Test closure is the final stage of the Software Testing Life Cycle (STLC) where all testing-related activities are completed and documented.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The main objective of the test closure stage is to ensure that all testing-related activities have been completed and that the software is ready for release.</a:t>
            </a:r>
            <a:endParaRPr lang="en-US" sz="2000" dirty="0">
              <a:solidFill>
                <a:srgbClr val="273239"/>
              </a:solidFill>
              <a:latin typeface="MV Boli" panose="02000500030200090000" pitchFamily="2" charset="0"/>
              <a:cs typeface="MV Boli" panose="02000500030200090000" pitchFamily="2" charset="0"/>
            </a:endParaRP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At the end of the test closure stage, the testing team should have a clear understanding of the software’s quality and reliability, and any defects or issues that were identified during testing should have been resolved.</a:t>
            </a:r>
          </a:p>
        </p:txBody>
      </p:sp>
      <p:sp>
        <p:nvSpPr>
          <p:cNvPr id="8" name="Slide Number Placeholder 7">
            <a:extLst>
              <a:ext uri="{FF2B5EF4-FFF2-40B4-BE49-F238E27FC236}">
                <a16:creationId xmlns:a16="http://schemas.microsoft.com/office/drawing/2014/main" id="{AA1847B7-A680-2693-C6E6-615740BC7A4A}"/>
              </a:ext>
            </a:extLst>
          </p:cNvPr>
          <p:cNvSpPr>
            <a:spLocks noGrp="1"/>
          </p:cNvSpPr>
          <p:nvPr>
            <p:ph type="sldNum" sz="quarter" idx="12"/>
          </p:nvPr>
        </p:nvSpPr>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412389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445290" y="2884932"/>
            <a:ext cx="2852928" cy="1088136"/>
          </a:xfrm>
        </p:spPr>
        <p:txBody>
          <a:bodyPr>
            <a:normAutofit fontScale="90000"/>
          </a:bodyPr>
          <a:lstStyle/>
          <a:p>
            <a:r>
              <a:rPr lang="en-US" dirty="0">
                <a:latin typeface="MV Boli" panose="02000500030200090000" pitchFamily="2" charset="0"/>
                <a:cs typeface="MV Boli" panose="02000500030200090000" pitchFamily="2" charset="0"/>
              </a:rPr>
              <a:t>Thank you</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normAutofit/>
          </a:bodyPr>
          <a:lstStyle/>
          <a:p>
            <a:r>
              <a:rPr lang="en-US" dirty="0">
                <a:latin typeface="MV Boli" panose="02000500030200090000" pitchFamily="2" charset="0"/>
                <a:cs typeface="MV Boli" panose="02000500030200090000" pitchFamily="2" charset="0"/>
              </a:rPr>
              <a:t>What is STLC ?</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651760"/>
            <a:ext cx="7744968" cy="2072640"/>
          </a:xfrm>
        </p:spPr>
        <p:txBody>
          <a:bodyPr>
            <a:normAutofit/>
          </a:bodyPr>
          <a:lstStyle/>
          <a:p>
            <a:pPr marL="342900" indent="-342900" algn="l">
              <a:buFont typeface="Wingdings" panose="05000000000000000000" pitchFamily="2" charset="2"/>
              <a:buChar char="Ø"/>
            </a:pPr>
            <a:r>
              <a:rPr lang="en-US" dirty="0">
                <a:latin typeface="MV Boli" panose="02000500030200090000" pitchFamily="2" charset="0"/>
                <a:cs typeface="MV Boli" panose="02000500030200090000" pitchFamily="2" charset="0"/>
              </a:rPr>
              <a:t>STLC stands for “Software Testing Life Cycle”</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A systematic way to test a software application to ensure that it meets the requirements and is free of defects.</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It is a process that follows a series of steps or phases, and each phase has specific objectives.</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1D322-2BF0-F7CD-9C77-00B088824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2175A-1F8E-2FF7-3D1E-0ACA4465E072}"/>
              </a:ext>
            </a:extLst>
          </p:cNvPr>
          <p:cNvSpPr>
            <a:spLocks noGrp="1"/>
          </p:cNvSpPr>
          <p:nvPr>
            <p:ph type="title"/>
          </p:nvPr>
        </p:nvSpPr>
        <p:spPr/>
        <p:txBody>
          <a:bodyPr>
            <a:normAutofit/>
          </a:bodyPr>
          <a:lstStyle/>
          <a:p>
            <a:r>
              <a:rPr lang="en-US" dirty="0">
                <a:latin typeface="MV Boli" panose="02000500030200090000" pitchFamily="2" charset="0"/>
                <a:cs typeface="MV Boli" panose="02000500030200090000" pitchFamily="2" charset="0"/>
              </a:rPr>
              <a:t>Main goal of STLC</a:t>
            </a:r>
          </a:p>
        </p:txBody>
      </p:sp>
      <p:sp>
        <p:nvSpPr>
          <p:cNvPr id="3" name="Content Placeholder 2">
            <a:extLst>
              <a:ext uri="{FF2B5EF4-FFF2-40B4-BE49-F238E27FC236}">
                <a16:creationId xmlns:a16="http://schemas.microsoft.com/office/drawing/2014/main" id="{67EA8DBF-8729-C2B9-D32D-321976CCA5B9}"/>
              </a:ext>
            </a:extLst>
          </p:cNvPr>
          <p:cNvSpPr>
            <a:spLocks noGrp="1"/>
          </p:cNvSpPr>
          <p:nvPr>
            <p:ph idx="1"/>
          </p:nvPr>
        </p:nvSpPr>
        <p:spPr>
          <a:xfrm>
            <a:off x="2223516" y="2651760"/>
            <a:ext cx="7744968" cy="2072640"/>
          </a:xfrm>
        </p:spPr>
        <p:txBody>
          <a:bodyPr>
            <a:normAutofit/>
          </a:bodyPr>
          <a:lstStyle/>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To identify the defects in software application as early as possible in development process.</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This allows for issues to be addressed and resolved before the software is released to public.</a:t>
            </a:r>
          </a:p>
        </p:txBody>
      </p:sp>
      <p:sp>
        <p:nvSpPr>
          <p:cNvPr id="5" name="Slide Number Placeholder 4">
            <a:extLst>
              <a:ext uri="{FF2B5EF4-FFF2-40B4-BE49-F238E27FC236}">
                <a16:creationId xmlns:a16="http://schemas.microsoft.com/office/drawing/2014/main" id="{E8336893-8417-31BA-8C31-65195B251CE1}"/>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535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2E1B6-F9D4-E488-4E22-234642AC5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D86B49-C1B9-9739-8856-6CB3C21D2181}"/>
              </a:ext>
            </a:extLst>
          </p:cNvPr>
          <p:cNvSpPr>
            <a:spLocks noGrp="1"/>
          </p:cNvSpPr>
          <p:nvPr>
            <p:ph type="title"/>
          </p:nvPr>
        </p:nvSpPr>
        <p:spPr/>
        <p:txBody>
          <a:bodyPr>
            <a:normAutofit/>
          </a:bodyPr>
          <a:lstStyle/>
          <a:p>
            <a:r>
              <a:rPr lang="en-US" dirty="0">
                <a:latin typeface="MV Boli" panose="02000500030200090000" pitchFamily="2" charset="0"/>
                <a:cs typeface="MV Boli" panose="02000500030200090000" pitchFamily="2" charset="0"/>
              </a:rPr>
              <a:t>Characteristics of STLC</a:t>
            </a:r>
          </a:p>
        </p:txBody>
      </p:sp>
      <p:sp>
        <p:nvSpPr>
          <p:cNvPr id="3" name="Content Placeholder 2">
            <a:extLst>
              <a:ext uri="{FF2B5EF4-FFF2-40B4-BE49-F238E27FC236}">
                <a16:creationId xmlns:a16="http://schemas.microsoft.com/office/drawing/2014/main" id="{3DF2430B-8489-8E9E-764E-26341DE59F3B}"/>
              </a:ext>
            </a:extLst>
          </p:cNvPr>
          <p:cNvSpPr>
            <a:spLocks noGrp="1"/>
          </p:cNvSpPr>
          <p:nvPr>
            <p:ph idx="1"/>
          </p:nvPr>
        </p:nvSpPr>
        <p:spPr>
          <a:xfrm>
            <a:off x="2223516" y="2651760"/>
            <a:ext cx="7744968" cy="2072640"/>
          </a:xfrm>
        </p:spPr>
        <p:txBody>
          <a:bodyPr>
            <a:noAutofit/>
          </a:bodyPr>
          <a:lstStyle/>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It is a fundamental part of SDLC (Software Development Life Cycle) but STLC consists of only the testing phases.</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STLC starts as soon as requirements are defined document is shared by stakeholders.</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STLC yields a step-by-step process to ensure quality software.</a:t>
            </a:r>
          </a:p>
        </p:txBody>
      </p:sp>
      <p:sp>
        <p:nvSpPr>
          <p:cNvPr id="5" name="Slide Number Placeholder 4">
            <a:extLst>
              <a:ext uri="{FF2B5EF4-FFF2-40B4-BE49-F238E27FC236}">
                <a16:creationId xmlns:a16="http://schemas.microsoft.com/office/drawing/2014/main" id="{89CCD3B7-B7E6-7C59-9AFD-CE6DB438AC6A}"/>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596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2CF3F-5427-73E0-8A23-4E6F6A481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50945-E67F-2B7D-9A70-032FE7B18994}"/>
              </a:ext>
            </a:extLst>
          </p:cNvPr>
          <p:cNvSpPr>
            <a:spLocks noGrp="1"/>
          </p:cNvSpPr>
          <p:nvPr>
            <p:ph type="title"/>
          </p:nvPr>
        </p:nvSpPr>
        <p:spPr/>
        <p:txBody>
          <a:bodyPr>
            <a:normAutofit/>
          </a:bodyPr>
          <a:lstStyle/>
          <a:p>
            <a:r>
              <a:rPr lang="en-US" dirty="0">
                <a:latin typeface="MV Boli" panose="02000500030200090000" pitchFamily="2" charset="0"/>
                <a:cs typeface="MV Boli" panose="02000500030200090000" pitchFamily="2" charset="0"/>
              </a:rPr>
              <a:t>Entry &amp; Exit Criteria in STLC</a:t>
            </a:r>
          </a:p>
        </p:txBody>
      </p:sp>
      <p:sp>
        <p:nvSpPr>
          <p:cNvPr id="3" name="Content Placeholder 2">
            <a:extLst>
              <a:ext uri="{FF2B5EF4-FFF2-40B4-BE49-F238E27FC236}">
                <a16:creationId xmlns:a16="http://schemas.microsoft.com/office/drawing/2014/main" id="{96CB16F7-2C03-43EC-9075-6A1F41657691}"/>
              </a:ext>
            </a:extLst>
          </p:cNvPr>
          <p:cNvSpPr>
            <a:spLocks noGrp="1"/>
          </p:cNvSpPr>
          <p:nvPr>
            <p:ph idx="1"/>
          </p:nvPr>
        </p:nvSpPr>
        <p:spPr>
          <a:xfrm>
            <a:off x="2223516" y="2651760"/>
            <a:ext cx="7744968" cy="2072640"/>
          </a:xfrm>
        </p:spPr>
        <p:txBody>
          <a:bodyPr>
            <a:noAutofit/>
          </a:bodyPr>
          <a:lstStyle/>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Entry Criteria:-</a:t>
            </a:r>
          </a:p>
          <a:p>
            <a:pPr lvl="1" indent="0" algn="l">
              <a:buNone/>
            </a:pPr>
            <a:r>
              <a:rPr lang="en-IN" sz="2000" dirty="0">
                <a:latin typeface="MV Boli" panose="02000500030200090000" pitchFamily="2" charset="0"/>
                <a:cs typeface="MV Boli" panose="02000500030200090000" pitchFamily="2" charset="0"/>
              </a:rPr>
              <a:t>It gives the pre-condition items that must be completed before testing begin.</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Exit Criteria:-</a:t>
            </a:r>
          </a:p>
          <a:p>
            <a:pPr lvl="1" indent="0" algn="l">
              <a:buNone/>
            </a:pPr>
            <a:r>
              <a:rPr lang="en-IN" sz="2000" dirty="0">
                <a:latin typeface="MV Boli" panose="02000500030200090000" pitchFamily="2" charset="0"/>
                <a:cs typeface="MV Boli" panose="02000500030200090000" pitchFamily="2" charset="0"/>
              </a:rPr>
              <a:t>The items that must be completed before testing can be concluded.</a:t>
            </a:r>
          </a:p>
        </p:txBody>
      </p:sp>
      <p:sp>
        <p:nvSpPr>
          <p:cNvPr id="5" name="Slide Number Placeholder 4">
            <a:extLst>
              <a:ext uri="{FF2B5EF4-FFF2-40B4-BE49-F238E27FC236}">
                <a16:creationId xmlns:a16="http://schemas.microsoft.com/office/drawing/2014/main" id="{1BAE0E80-A15E-9E02-363C-C61FF32AC693}"/>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8472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E7D20-BC7B-A9FD-09F8-5D447E361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C08D24-2D41-A407-6376-A9D702E889CD}"/>
              </a:ext>
            </a:extLst>
          </p:cNvPr>
          <p:cNvSpPr>
            <a:spLocks noGrp="1"/>
          </p:cNvSpPr>
          <p:nvPr>
            <p:ph type="title"/>
          </p:nvPr>
        </p:nvSpPr>
        <p:spPr/>
        <p:txBody>
          <a:bodyPr>
            <a:normAutofit/>
          </a:bodyPr>
          <a:lstStyle/>
          <a:p>
            <a:r>
              <a:rPr lang="en-US" dirty="0">
                <a:latin typeface="MV Boli" panose="02000500030200090000" pitchFamily="2" charset="0"/>
                <a:cs typeface="MV Boli" panose="02000500030200090000" pitchFamily="2" charset="0"/>
              </a:rPr>
              <a:t>Phases of STLC</a:t>
            </a:r>
          </a:p>
        </p:txBody>
      </p:sp>
      <p:sp>
        <p:nvSpPr>
          <p:cNvPr id="3" name="Content Placeholder 2">
            <a:extLst>
              <a:ext uri="{FF2B5EF4-FFF2-40B4-BE49-F238E27FC236}">
                <a16:creationId xmlns:a16="http://schemas.microsoft.com/office/drawing/2014/main" id="{6B17B9B3-B289-887D-5BDB-4CA867C270EE}"/>
              </a:ext>
            </a:extLst>
          </p:cNvPr>
          <p:cNvSpPr>
            <a:spLocks noGrp="1"/>
          </p:cNvSpPr>
          <p:nvPr>
            <p:ph idx="1"/>
          </p:nvPr>
        </p:nvSpPr>
        <p:spPr>
          <a:xfrm>
            <a:off x="2223516" y="2554941"/>
            <a:ext cx="7744968" cy="2465293"/>
          </a:xfrm>
        </p:spPr>
        <p:txBody>
          <a:bodyPr>
            <a:noAutofit/>
          </a:bodyPr>
          <a:lstStyle/>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Requirement Analysis</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Test Planning</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Test Case Development</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Test Environment Setup</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Test Execution</a:t>
            </a:r>
          </a:p>
          <a:p>
            <a:pPr marL="342900" indent="-342900" algn="l">
              <a:buFont typeface="Wingdings" panose="05000000000000000000" pitchFamily="2" charset="2"/>
              <a:buChar char="Ø"/>
            </a:pPr>
            <a:r>
              <a:rPr lang="en-IN" dirty="0">
                <a:latin typeface="MV Boli" panose="02000500030200090000" pitchFamily="2" charset="0"/>
                <a:cs typeface="MV Boli" panose="02000500030200090000" pitchFamily="2" charset="0"/>
              </a:rPr>
              <a:t>Test Closure</a:t>
            </a:r>
          </a:p>
        </p:txBody>
      </p:sp>
      <p:sp>
        <p:nvSpPr>
          <p:cNvPr id="5" name="Slide Number Placeholder 4">
            <a:extLst>
              <a:ext uri="{FF2B5EF4-FFF2-40B4-BE49-F238E27FC236}">
                <a16:creationId xmlns:a16="http://schemas.microsoft.com/office/drawing/2014/main" id="{8DEB2BC5-9170-5907-07D9-2504C2CE0984}"/>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02537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normAutofit/>
          </a:bodyPr>
          <a:lstStyle/>
          <a:p>
            <a:r>
              <a:rPr lang="en-US" dirty="0">
                <a:solidFill>
                  <a:schemeClr val="accent3"/>
                </a:solidFill>
                <a:latin typeface="MV Boli" panose="02000500030200090000" pitchFamily="2" charset="0"/>
                <a:ea typeface="Baskerville" panose="02020502070401020303" pitchFamily="18" charset="0"/>
                <a:cs typeface="MV Boli" panose="02000500030200090000" pitchFamily="2" charset="0"/>
              </a:rPr>
              <a:t>Requirement Analysis</a:t>
            </a:r>
            <a:endParaRPr lang="en-US" dirty="0">
              <a:latin typeface="MV Boli" panose="02000500030200090000" pitchFamily="2" charset="0"/>
              <a:cs typeface="MV Boli" panose="02000500030200090000" pitchFamily="2" charset="0"/>
            </a:endParaRPr>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165412" y="2270528"/>
            <a:ext cx="9789458" cy="3320861"/>
          </a:xfrm>
        </p:spPr>
        <p:txBody>
          <a:bodyPr>
            <a:noAutofit/>
          </a:bodyPr>
          <a:lstStyle/>
          <a:p>
            <a:pPr>
              <a:buFont typeface="Wingdings" panose="05000000000000000000" pitchFamily="2" charset="2"/>
              <a:buChar char="Ø"/>
            </a:pPr>
            <a:r>
              <a:rPr lang="en-US" sz="2000" dirty="0">
                <a:solidFill>
                  <a:schemeClr val="accent3"/>
                </a:solidFill>
                <a:latin typeface="MV Boli" panose="02000500030200090000" pitchFamily="2" charset="0"/>
                <a:ea typeface="+mn-lt"/>
                <a:cs typeface="MV Boli" panose="02000500030200090000" pitchFamily="2" charset="0"/>
              </a:rPr>
              <a:t>In this phase quality assurance team understands the requirements like what is to be tested.</a:t>
            </a:r>
          </a:p>
          <a:p>
            <a:pPr>
              <a:buFont typeface="Wingdings" panose="05000000000000000000" pitchFamily="2" charset="2"/>
              <a:buChar char="Ø"/>
            </a:pPr>
            <a:r>
              <a:rPr lang="en-US" sz="2000" dirty="0">
                <a:latin typeface="MV Boli" panose="02000500030200090000" pitchFamily="2" charset="0"/>
                <a:ea typeface="+mn-lt"/>
                <a:cs typeface="MV Boli" panose="02000500030200090000" pitchFamily="2" charset="0"/>
              </a:rPr>
              <a:t>If anything is missing or not understandable than the quality assurance team meets with the stakeholders to better understand the detailed knowledge of requirements.</a:t>
            </a:r>
          </a:p>
          <a:p>
            <a:pPr>
              <a:buFont typeface="Wingdings" panose="05000000000000000000" pitchFamily="2" charset="2"/>
              <a:buChar char="Ø"/>
            </a:pPr>
            <a:r>
              <a:rPr lang="en-US" sz="2000" dirty="0">
                <a:solidFill>
                  <a:schemeClr val="accent3"/>
                </a:solidFill>
                <a:latin typeface="MV Boli" panose="02000500030200090000" pitchFamily="2" charset="0"/>
                <a:ea typeface="+mn-lt"/>
                <a:cs typeface="MV Boli" panose="02000500030200090000" pitchFamily="2" charset="0"/>
              </a:rPr>
              <a:t>The testing team should </a:t>
            </a:r>
            <a:r>
              <a:rPr lang="en-US" sz="2000" dirty="0">
                <a:latin typeface="MV Boli" panose="02000500030200090000" pitchFamily="2" charset="0"/>
                <a:ea typeface="+mn-lt"/>
                <a:cs typeface="MV Boli" panose="02000500030200090000" pitchFamily="2" charset="0"/>
              </a:rPr>
              <a:t>have a clear understanding of the software requirements and should have identified any issues that may impact the testing process.</a:t>
            </a:r>
          </a:p>
          <a:p>
            <a:pPr>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This will help to ensure that the testing process is focused on the most important areas of the software and that the testing team is able to deliver high-quality results.</a:t>
            </a:r>
            <a:endParaRPr lang="en-US" sz="2000" dirty="0">
              <a:solidFill>
                <a:schemeClr val="accent3"/>
              </a:solidFill>
              <a:latin typeface="MV Boli" panose="02000500030200090000" pitchFamily="2" charset="0"/>
              <a:ea typeface="+mn-lt"/>
              <a:cs typeface="MV Boli" panose="02000500030200090000" pitchFamily="2" charset="0"/>
            </a:endParaRPr>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206812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37501-C25E-B01E-267A-88CDA578C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00872-990D-8EE0-8682-7201A0DFD45B}"/>
              </a:ext>
            </a:extLst>
          </p:cNvPr>
          <p:cNvSpPr>
            <a:spLocks noGrp="1"/>
          </p:cNvSpPr>
          <p:nvPr>
            <p:ph type="title"/>
          </p:nvPr>
        </p:nvSpPr>
        <p:spPr/>
        <p:txBody>
          <a:bodyPr>
            <a:normAutofit/>
          </a:bodyPr>
          <a:lstStyle/>
          <a:p>
            <a:r>
              <a:rPr lang="en-US" b="1" i="0" dirty="0">
                <a:solidFill>
                  <a:srgbClr val="273239"/>
                </a:solidFill>
                <a:effectLst/>
                <a:latin typeface="MV Boli" panose="02000500030200090000" pitchFamily="2" charset="0"/>
                <a:cs typeface="MV Boli" panose="02000500030200090000" pitchFamily="2" charset="0"/>
              </a:rPr>
              <a:t>The activities that take place during the Requirement Analysis stage include:</a:t>
            </a:r>
            <a:endParaRPr lang="en-US" dirty="0">
              <a:latin typeface="MV Boli" panose="02000500030200090000" pitchFamily="2" charset="0"/>
              <a:cs typeface="MV Boli" panose="02000500030200090000" pitchFamily="2" charset="0"/>
            </a:endParaRPr>
          </a:p>
        </p:txBody>
      </p:sp>
      <p:sp>
        <p:nvSpPr>
          <p:cNvPr id="4" name="Content Placeholder 3">
            <a:extLst>
              <a:ext uri="{FF2B5EF4-FFF2-40B4-BE49-F238E27FC236}">
                <a16:creationId xmlns:a16="http://schemas.microsoft.com/office/drawing/2014/main" id="{994ECF18-A0B2-E99E-C7E2-BB3EE46E829A}"/>
              </a:ext>
            </a:extLst>
          </p:cNvPr>
          <p:cNvSpPr>
            <a:spLocks noGrp="1"/>
          </p:cNvSpPr>
          <p:nvPr>
            <p:ph sz="half" idx="2"/>
          </p:nvPr>
        </p:nvSpPr>
        <p:spPr>
          <a:xfrm>
            <a:off x="1165412" y="2270528"/>
            <a:ext cx="9789458" cy="3320861"/>
          </a:xfrm>
        </p:spPr>
        <p:txBody>
          <a:bodyPr>
            <a:norm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Reviewing the software requirements document (SRD) and other related documents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Interviewing stakeholders to gather additional information</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any ambiguities or inconsistencies in the requirements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any missing or incomplete requirements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Identifying any potential risks or issues that may impact the testing process</a:t>
            </a:r>
          </a:p>
        </p:txBody>
      </p:sp>
      <p:sp>
        <p:nvSpPr>
          <p:cNvPr id="8" name="Slide Number Placeholder 7">
            <a:extLst>
              <a:ext uri="{FF2B5EF4-FFF2-40B4-BE49-F238E27FC236}">
                <a16:creationId xmlns:a16="http://schemas.microsoft.com/office/drawing/2014/main" id="{18470684-F569-B662-81C5-EBF6690C0409}"/>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2115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ED437-D532-8065-69B7-B2ACF0F5E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947FF-E348-9481-0037-F9FE166089DF}"/>
              </a:ext>
            </a:extLst>
          </p:cNvPr>
          <p:cNvSpPr>
            <a:spLocks noGrp="1"/>
          </p:cNvSpPr>
          <p:nvPr>
            <p:ph type="title"/>
          </p:nvPr>
        </p:nvSpPr>
        <p:spPr/>
        <p:txBody>
          <a:bodyPr>
            <a:normAutofit/>
          </a:bodyPr>
          <a:lstStyle/>
          <a:p>
            <a:r>
              <a:rPr lang="en-US" dirty="0">
                <a:latin typeface="MV Boli" panose="02000500030200090000" pitchFamily="2" charset="0"/>
                <a:cs typeface="MV Boli" panose="02000500030200090000" pitchFamily="2" charset="0"/>
              </a:rPr>
              <a:t>Test Planning</a:t>
            </a:r>
          </a:p>
        </p:txBody>
      </p:sp>
      <p:sp>
        <p:nvSpPr>
          <p:cNvPr id="4" name="Content Placeholder 3">
            <a:extLst>
              <a:ext uri="{FF2B5EF4-FFF2-40B4-BE49-F238E27FC236}">
                <a16:creationId xmlns:a16="http://schemas.microsoft.com/office/drawing/2014/main" id="{01368DD8-DC21-6806-F3ED-008B113844B9}"/>
              </a:ext>
            </a:extLst>
          </p:cNvPr>
          <p:cNvSpPr>
            <a:spLocks noGrp="1"/>
          </p:cNvSpPr>
          <p:nvPr>
            <p:ph sz="half" idx="2"/>
          </p:nvPr>
        </p:nvSpPr>
        <p:spPr>
          <a:xfrm>
            <a:off x="1165412" y="2270528"/>
            <a:ext cx="9789458" cy="3320861"/>
          </a:xfrm>
        </p:spPr>
        <p:txBody>
          <a:bodyPr>
            <a:noAutofit/>
          </a:bodyPr>
          <a:lstStyle/>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The most efficient phase of the software testing life cycle where all testing plans are defined.</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In this phase manager of the testing, team calculates the estimated effort and cost for the testing work.</a:t>
            </a:r>
            <a:endParaRPr lang="en-US" sz="2000" dirty="0">
              <a:solidFill>
                <a:srgbClr val="273239"/>
              </a:solidFill>
              <a:latin typeface="MV Boli" panose="02000500030200090000" pitchFamily="2" charset="0"/>
              <a:cs typeface="MV Boli" panose="02000500030200090000" pitchFamily="2" charset="0"/>
            </a:endParaRP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This phase gets started once the requirement-gathering phase is completed.</a:t>
            </a:r>
          </a:p>
          <a:p>
            <a:pPr algn="l" fontAlgn="base">
              <a:buFont typeface="Wingdings" panose="05000000000000000000" pitchFamily="2" charset="2"/>
              <a:buChar char="Ø"/>
            </a:pPr>
            <a:r>
              <a:rPr lang="en-US" sz="2000" dirty="0">
                <a:solidFill>
                  <a:srgbClr val="273239"/>
                </a:solidFill>
                <a:latin typeface="MV Boli" panose="02000500030200090000" pitchFamily="2" charset="0"/>
                <a:cs typeface="MV Boli" panose="02000500030200090000" pitchFamily="2" charset="0"/>
              </a:rPr>
              <a:t>T</a:t>
            </a:r>
            <a:r>
              <a:rPr lang="en-US" sz="2000" b="0" i="0" dirty="0">
                <a:solidFill>
                  <a:srgbClr val="273239"/>
                </a:solidFill>
                <a:effectLst/>
                <a:latin typeface="MV Boli" panose="02000500030200090000" pitchFamily="2" charset="0"/>
                <a:cs typeface="MV Boli" panose="02000500030200090000" pitchFamily="2" charset="0"/>
              </a:rPr>
              <a:t>he testing team should have a detailed plan for the testing activities that will be performed, and a clear understanding of the testing objectives, scope, and deliverables.</a:t>
            </a:r>
          </a:p>
          <a:p>
            <a:pPr algn="l" fontAlgn="base">
              <a:buFont typeface="Wingdings" panose="05000000000000000000" pitchFamily="2" charset="2"/>
              <a:buChar char="Ø"/>
            </a:pPr>
            <a:r>
              <a:rPr lang="en-US" sz="2000" b="0" i="0" dirty="0">
                <a:solidFill>
                  <a:srgbClr val="273239"/>
                </a:solidFill>
                <a:effectLst/>
                <a:latin typeface="MV Boli" panose="02000500030200090000" pitchFamily="2" charset="0"/>
                <a:cs typeface="MV Boli" panose="02000500030200090000" pitchFamily="2" charset="0"/>
              </a:rPr>
              <a:t>This will help to ensure that the testing process is well-organized and that the testing team is able to deliver high-quality results.</a:t>
            </a:r>
          </a:p>
        </p:txBody>
      </p:sp>
      <p:sp>
        <p:nvSpPr>
          <p:cNvPr id="8" name="Slide Number Placeholder 7">
            <a:extLst>
              <a:ext uri="{FF2B5EF4-FFF2-40B4-BE49-F238E27FC236}">
                <a16:creationId xmlns:a16="http://schemas.microsoft.com/office/drawing/2014/main" id="{D67AF010-4A84-BE3B-B7B5-E6B5B74D0792}"/>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316649330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{6EF01118-CC86-40C6-9025-163DC979580C}tf56410444_win32</Template>
  <TotalTime>260</TotalTime>
  <Words>962</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Baskerville</vt:lpstr>
      <vt:lpstr>Baskerville Old Face</vt:lpstr>
      <vt:lpstr>Calibri</vt:lpstr>
      <vt:lpstr>Gill Sans Light</vt:lpstr>
      <vt:lpstr>Gill Sans Nova</vt:lpstr>
      <vt:lpstr>Gill Sans Nova Light</vt:lpstr>
      <vt:lpstr>MV Boli</vt:lpstr>
      <vt:lpstr>Wingdings</vt:lpstr>
      <vt:lpstr>Office Theme</vt:lpstr>
      <vt:lpstr>STLC</vt:lpstr>
      <vt:lpstr>What is STLC ?</vt:lpstr>
      <vt:lpstr>Main goal of STLC</vt:lpstr>
      <vt:lpstr>Characteristics of STLC</vt:lpstr>
      <vt:lpstr>Entry &amp; Exit Criteria in STLC</vt:lpstr>
      <vt:lpstr>Phases of STLC</vt:lpstr>
      <vt:lpstr>Requirement Analysis</vt:lpstr>
      <vt:lpstr>The activities that take place during the Requirement Analysis stage include:</vt:lpstr>
      <vt:lpstr>Test Planning</vt:lpstr>
      <vt:lpstr>The activities that take place during the Test Planning stage include:</vt:lpstr>
      <vt:lpstr>Test Case Development</vt:lpstr>
      <vt:lpstr>The activities that take place during the Test Case Development stage include:</vt:lpstr>
      <vt:lpstr>Test Environment Setup</vt:lpstr>
      <vt:lpstr>Test Execution</vt:lpstr>
      <vt:lpstr>Test Closure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STLC</dc:title>
  <dc:creator>Tejas Prajapat</dc:creator>
  <cp:lastModifiedBy>Tejas Prajapat</cp:lastModifiedBy>
  <cp:revision>109</cp:revision>
  <dcterms:created xsi:type="dcterms:W3CDTF">2024-03-04T12:21:14Z</dcterms:created>
  <dcterms:modified xsi:type="dcterms:W3CDTF">2024-03-04T16:41:24Z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