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6"/>
  </p:notesMasterIdLst>
  <p:handoutMasterIdLst>
    <p:handoutMasterId r:id="rId87"/>
  </p:handoutMasterIdLst>
  <p:sldIdLst>
    <p:sldId id="442" r:id="rId2"/>
    <p:sldId id="292" r:id="rId3"/>
    <p:sldId id="387" r:id="rId4"/>
    <p:sldId id="406" r:id="rId5"/>
    <p:sldId id="407" r:id="rId6"/>
    <p:sldId id="549" r:id="rId7"/>
    <p:sldId id="409" r:id="rId8"/>
    <p:sldId id="410" r:id="rId9"/>
    <p:sldId id="411" r:id="rId10"/>
    <p:sldId id="412" r:id="rId11"/>
    <p:sldId id="567" r:id="rId12"/>
    <p:sldId id="346" r:id="rId13"/>
    <p:sldId id="551" r:id="rId14"/>
    <p:sldId id="413" r:id="rId15"/>
    <p:sldId id="570" r:id="rId16"/>
    <p:sldId id="414" r:id="rId17"/>
    <p:sldId id="415" r:id="rId18"/>
    <p:sldId id="416" r:id="rId19"/>
    <p:sldId id="417" r:id="rId20"/>
    <p:sldId id="418" r:id="rId21"/>
    <p:sldId id="419" r:id="rId22"/>
    <p:sldId id="550" r:id="rId23"/>
    <p:sldId id="420" r:id="rId24"/>
    <p:sldId id="571" r:id="rId25"/>
    <p:sldId id="421" r:id="rId26"/>
    <p:sldId id="423" r:id="rId27"/>
    <p:sldId id="510" r:id="rId28"/>
    <p:sldId id="552" r:id="rId29"/>
    <p:sldId id="436" r:id="rId30"/>
    <p:sldId id="572" r:id="rId31"/>
    <p:sldId id="445" r:id="rId32"/>
    <p:sldId id="561" r:id="rId33"/>
    <p:sldId id="562" r:id="rId34"/>
    <p:sldId id="563" r:id="rId35"/>
    <p:sldId id="564" r:id="rId36"/>
    <p:sldId id="565" r:id="rId37"/>
    <p:sldId id="557" r:id="rId38"/>
    <p:sldId id="433" r:id="rId39"/>
    <p:sldId id="434" r:id="rId40"/>
    <p:sldId id="435" r:id="rId41"/>
    <p:sldId id="546" r:id="rId42"/>
    <p:sldId id="547" r:id="rId43"/>
    <p:sldId id="548" r:id="rId44"/>
    <p:sldId id="558" r:id="rId45"/>
    <p:sldId id="425" r:id="rId46"/>
    <p:sldId id="426" r:id="rId47"/>
    <p:sldId id="427" r:id="rId48"/>
    <p:sldId id="428" r:id="rId49"/>
    <p:sldId id="429" r:id="rId50"/>
    <p:sldId id="430" r:id="rId51"/>
    <p:sldId id="431" r:id="rId52"/>
    <p:sldId id="432" r:id="rId53"/>
    <p:sldId id="556" r:id="rId54"/>
    <p:sldId id="539" r:id="rId55"/>
    <p:sldId id="540" r:id="rId56"/>
    <p:sldId id="541" r:id="rId57"/>
    <p:sldId id="542" r:id="rId58"/>
    <p:sldId id="544" r:id="rId59"/>
    <p:sldId id="573" r:id="rId60"/>
    <p:sldId id="559" r:id="rId61"/>
    <p:sldId id="483" r:id="rId62"/>
    <p:sldId id="486" r:id="rId63"/>
    <p:sldId id="525" r:id="rId64"/>
    <p:sldId id="526" r:id="rId65"/>
    <p:sldId id="527" r:id="rId66"/>
    <p:sldId id="528" r:id="rId67"/>
    <p:sldId id="529" r:id="rId68"/>
    <p:sldId id="530" r:id="rId69"/>
    <p:sldId id="531" r:id="rId70"/>
    <p:sldId id="532" r:id="rId71"/>
    <p:sldId id="533" r:id="rId72"/>
    <p:sldId id="534" r:id="rId73"/>
    <p:sldId id="535" r:id="rId74"/>
    <p:sldId id="536" r:id="rId75"/>
    <p:sldId id="537" r:id="rId76"/>
    <p:sldId id="538" r:id="rId77"/>
    <p:sldId id="553" r:id="rId78"/>
    <p:sldId id="568" r:id="rId79"/>
    <p:sldId id="515" r:id="rId80"/>
    <p:sldId id="516" r:id="rId81"/>
    <p:sldId id="517" r:id="rId82"/>
    <p:sldId id="566" r:id="rId83"/>
    <p:sldId id="519" r:id="rId84"/>
    <p:sldId id="443" r:id="rId85"/>
  </p:sldIdLst>
  <p:sldSz cx="12192000" cy="6858000"/>
  <p:notesSz cx="6858000" cy="9144000"/>
  <p:embeddedFontLst>
    <p:embeddedFont>
      <p:font typeface="Cambria Math" panose="02040503050406030204" pitchFamily="18" charset="0"/>
      <p:regular r:id="rId88"/>
    </p:embeddedFont>
    <p:embeddedFont>
      <p:font typeface="Consolas" panose="020B0609020204030204" pitchFamily="49" charset="0"/>
      <p:regular r:id="rId89"/>
      <p:bold r:id="rId90"/>
      <p:italic r:id="rId91"/>
      <p:boldItalic r:id="rId92"/>
    </p:embeddedFont>
    <p:embeddedFont>
      <p:font typeface="Roboto Condensed" panose="02000000000000000000" pitchFamily="2" charset="0"/>
      <p:regular r:id="rId93"/>
      <p:bold r:id="rId94"/>
      <p:italic r:id="rId95"/>
      <p:boldItalic r:id="rId96"/>
    </p:embeddedFont>
    <p:embeddedFont>
      <p:font typeface="Roboto Condensed Light" panose="02000000000000000000" pitchFamily="2" charset="0"/>
      <p:regular r:id="rId97"/>
      <p:italic r:id="rId98"/>
    </p:embeddedFont>
    <p:embeddedFont>
      <p:font typeface="Wingdings 2" panose="05020102010507070707" pitchFamily="18" charset="2"/>
      <p:regular r:id="rId99"/>
    </p:embeddedFont>
    <p:embeddedFont>
      <p:font typeface="Wingdings 3" panose="05040102010807070707" pitchFamily="18" charset="2"/>
      <p:regular r:id="rId10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z7Gs/ztSaGjdSShB3rUgcQ==" hashData="lZ8DlSJ1synB+xSI0NUv0ma1kkYSfYpSc1GlT5OpKiQUUXMCfkaR+4x6Q9r1h+NQ1E+5YjTDqGebNWDs6NfGbQ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ED5"/>
    <a:srgbClr val="B84742"/>
    <a:srgbClr val="9A0000"/>
    <a:srgbClr val="0000FF"/>
    <a:srgbClr val="00FF00"/>
    <a:srgbClr val="16745B"/>
    <a:srgbClr val="007D8E"/>
    <a:srgbClr val="0F5140"/>
    <a:srgbClr val="007635"/>
    <a:srgbClr val="2FA0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641" autoAdjust="0"/>
  </p:normalViewPr>
  <p:slideViewPr>
    <p:cSldViewPr snapToGrid="0">
      <p:cViewPr varScale="1">
        <p:scale>
          <a:sx n="64" d="100"/>
          <a:sy n="64" d="100"/>
        </p:scale>
        <p:origin x="114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8"/>
    </p:cViewPr>
  </p:sorterViewPr>
  <p:notesViewPr>
    <p:cSldViewPr snapToGrid="0">
      <p:cViewPr varScale="1">
        <p:scale>
          <a:sx n="64" d="100"/>
          <a:sy n="64" d="100"/>
        </p:scale>
        <p:origin x="-314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font" Target="fonts/font2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font" Target="fonts/font3.fntdata"/><Relationship Id="rId95" Type="http://schemas.openxmlformats.org/officeDocument/2006/relationships/font" Target="fonts/font8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font" Target="fonts/font1.fntdata"/><Relationship Id="rId91" Type="http://schemas.openxmlformats.org/officeDocument/2006/relationships/font" Target="fonts/font4.fntdata"/><Relationship Id="rId9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94" Type="http://schemas.openxmlformats.org/officeDocument/2006/relationships/font" Target="fonts/font7.fntdata"/><Relationship Id="rId99" Type="http://schemas.openxmlformats.org/officeDocument/2006/relationships/font" Target="fonts/font12.fntdata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10.fntdata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5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6.fntdata"/><Relationship Id="rId98" Type="http://schemas.openxmlformats.org/officeDocument/2006/relationships/font" Target="fonts/font11.fntdata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87FD0-6366-498E-B5AA-8D5EAADA1318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5F676-4FC3-4D3C-BE37-3352AFB19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4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94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microsoft.com/office/2007/relationships/hdphoto" Target="../media/hdphoto2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7.jpeg"/><Relationship Id="rId5" Type="http://schemas.openxmlformats.org/officeDocument/2006/relationships/image" Target="../media/image3.png"/><Relationship Id="rId10" Type="http://schemas.openxmlformats.org/officeDocument/2006/relationships/image" Target="../media/image14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microsoft.com/office/2007/relationships/hdphoto" Target="../media/hdphoto3.wdp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94" y="1609868"/>
            <a:ext cx="2694401" cy="328178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162" y="307556"/>
            <a:ext cx="2704049" cy="8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0" name="Hexagon 2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1D3064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162" y="307556"/>
            <a:ext cx="2704049" cy="8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01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5384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sz="1800" dirty="0"/>
              <a:t>Linear Data Structure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6197600" y="6480727"/>
            <a:ext cx="59944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5384800" y="6477000"/>
            <a:ext cx="812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711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3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678496" y="861192"/>
            <a:ext cx="2554142" cy="587454"/>
            <a:chOff x="9424496" y="8611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5018" y="8611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24496" y="8611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4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Maniar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DFBAF5D9-5993-64D4-F670-23A958E5493D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926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Searching and Sorting</a:t>
            </a: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9792796" y="5890392"/>
            <a:ext cx="2554142" cy="587454"/>
            <a:chOff x="9475296" y="5890392"/>
            <a:chExt cx="2554142" cy="58745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D16CB460-B7BB-AAD2-3492-6A6BDC270756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Maniar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DBB0F6E3-F443-13EA-3F1A-18F97FEA9702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926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Searching and Sorting</a:t>
            </a: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49704" y="5915792"/>
            <a:ext cx="2554142" cy="587454"/>
            <a:chOff x="2423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18" y="58903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2423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9C6B4AB0-0C4B-F599-78A9-40AA22021DE7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Maniar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3B5E5510-FD4C-B4C2-BE57-738DCFAEE66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926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Searching and Sorting</a:t>
            </a: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752A79B-598A-CD92-C335-D7A49A8E8FD9}"/>
              </a:ext>
            </a:extLst>
          </p:cNvPr>
          <p:cNvGrpSpPr/>
          <p:nvPr userDrawn="1"/>
        </p:nvGrpSpPr>
        <p:grpSpPr>
          <a:xfrm>
            <a:off x="9844601" y="6157543"/>
            <a:ext cx="2554142" cy="650953"/>
            <a:chOff x="9437224" y="6087939"/>
            <a:chExt cx="2554142" cy="6509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012CB3F-8092-38C8-5C8B-925001DF45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8046" y="6151439"/>
              <a:ext cx="1932495" cy="58745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6A71B0-0C01-FDBE-210C-342522AD24A0}"/>
                </a:ext>
              </a:extLst>
            </p:cNvPr>
            <p:cNvSpPr/>
            <p:nvPr userDrawn="1"/>
          </p:nvSpPr>
          <p:spPr>
            <a:xfrm>
              <a:off x="9437224" y="6087939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752158" y="102445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6A17A-7479-674E-E88F-817A8DC66928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Maniar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1D4F1-B9D3-AEF8-A7E4-3A493D24975D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926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Searching and Sorting</a:t>
            </a: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726758" y="6003345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7FD6D5-B7C8-BD30-8E9D-60DBA52CF9D6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Maniar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2E8D8-D6FF-5063-4EE6-996968F9BD40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926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Searching and Sorting</a:t>
            </a: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249812" y="5990021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67849-5C66-8D7B-DD20-E6471E523F88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Maniar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ED1F46-679E-0E61-61AF-EF31916AAB06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926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Searching and Sorting</a:t>
            </a: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3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  <p:sldLayoutId id="2147483694" r:id="rId23"/>
    <p:sldLayoutId id="2147483695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0.png"/><Relationship Id="rId2" Type="http://schemas.openxmlformats.org/officeDocument/2006/relationships/image" Target="../media/image2900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0.png"/><Relationship Id="rId2" Type="http://schemas.openxmlformats.org/officeDocument/2006/relationships/image" Target="../media/image310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0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0.png"/><Relationship Id="rId2" Type="http://schemas.openxmlformats.org/officeDocument/2006/relationships/image" Target="../media/image34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1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10.png"/><Relationship Id="rId2" Type="http://schemas.openxmlformats.org/officeDocument/2006/relationships/image" Target="../media/image3410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431.png"/><Relationship Id="rId4" Type="http://schemas.openxmlformats.org/officeDocument/2006/relationships/image" Target="../media/image42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1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9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1.png"/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1.png"/><Relationship Id="rId4" Type="http://schemas.openxmlformats.org/officeDocument/2006/relationships/image" Target="../media/image4900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89" y="1122364"/>
            <a:ext cx="7280145" cy="2563094"/>
          </a:xfrm>
        </p:spPr>
        <p:txBody>
          <a:bodyPr/>
          <a:lstStyle/>
          <a:p>
            <a:r>
              <a:rPr lang="en-US" sz="44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Unit-5</a:t>
            </a:r>
            <a:r>
              <a:rPr lang="en-US" sz="6000" dirty="0"/>
              <a:t> </a:t>
            </a:r>
            <a:br>
              <a:rPr lang="en-US" sz="6000" dirty="0"/>
            </a:br>
            <a:r>
              <a:rPr lang="en-US" sz="6000" dirty="0"/>
              <a:t>Searching &amp; </a:t>
            </a:r>
            <a:br>
              <a:rPr lang="en-US" sz="6000" dirty="0"/>
            </a:br>
            <a:r>
              <a:rPr lang="en-US" sz="6000" dirty="0"/>
              <a:t>Sorting</a:t>
            </a:r>
            <a:endParaRPr lang="en-US" sz="60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shruti.maniar@darshan.ac.in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97277 47317 (CE Department)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Shruti Maniar</a:t>
            </a:r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D6337D8C-443B-4C47-A28D-6B3C5497025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94" y="5211251"/>
            <a:ext cx="1353671" cy="1353599"/>
          </a:xfrm>
        </p:spPr>
      </p:pic>
    </p:spTree>
    <p:extLst>
      <p:ext uri="{BB962C8B-B14F-4D97-AF65-F5344CB8AC3E}">
        <p14:creationId xmlns:p14="http://schemas.microsoft.com/office/powerpoint/2010/main" val="2844291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- 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0208" y="923400"/>
            <a:ext cx="7667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middle index =</a:t>
            </a:r>
            <a:r>
              <a:rPr lang="en-IN" dirty="0"/>
              <a:t> (left + right) /2 = (0+3)/2 </a:t>
            </a:r>
            <a:r>
              <a:rPr lang="en-IN" b="1" dirty="0">
                <a:solidFill>
                  <a:srgbClr val="C00000"/>
                </a:solidFill>
              </a:rPr>
              <a:t>= 1</a:t>
            </a: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middle element value </a:t>
            </a:r>
            <a:r>
              <a:rPr lang="en-IN" dirty="0"/>
              <a:t>= a[1] = </a:t>
            </a:r>
            <a:r>
              <a:rPr lang="en-IN" b="1" dirty="0">
                <a:solidFill>
                  <a:srgbClr val="C00000"/>
                </a:solidFill>
              </a:rPr>
              <a:t>5</a:t>
            </a: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Key=6</a:t>
            </a:r>
            <a:r>
              <a:rPr lang="en-IN" dirty="0"/>
              <a:t> is </a:t>
            </a:r>
            <a:r>
              <a:rPr lang="en-IN" b="1" dirty="0">
                <a:solidFill>
                  <a:srgbClr val="C00000"/>
                </a:solidFill>
              </a:rPr>
              <a:t>greater than </a:t>
            </a:r>
            <a:r>
              <a:rPr lang="en-IN" dirty="0"/>
              <a:t>middle element = </a:t>
            </a:r>
            <a:r>
              <a:rPr lang="en-IN" b="1" dirty="0">
                <a:solidFill>
                  <a:srgbClr val="C00000"/>
                </a:solidFill>
              </a:rPr>
              <a:t>5</a:t>
            </a:r>
            <a:r>
              <a:rPr lang="en-IN" dirty="0"/>
              <a:t>, so </a:t>
            </a:r>
            <a:r>
              <a:rPr lang="en-IN" b="1" dirty="0"/>
              <a:t>left </a:t>
            </a:r>
            <a:r>
              <a:rPr lang="en-IN" dirty="0"/>
              <a:t>= middle + 1 =1 + 1 = </a:t>
            </a:r>
            <a:r>
              <a:rPr lang="en-IN" b="1" dirty="0">
                <a:solidFill>
                  <a:srgbClr val="C00000"/>
                </a:solidFill>
              </a:rPr>
              <a:t>2, right = 3 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965278"/>
              </p:ext>
            </p:extLst>
          </p:nvPr>
        </p:nvGraphicFramePr>
        <p:xfrm>
          <a:off x="2462665" y="1933510"/>
          <a:ext cx="7848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-1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114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718805"/>
              </p:ext>
            </p:extLst>
          </p:nvPr>
        </p:nvGraphicFramePr>
        <p:xfrm>
          <a:off x="2462666" y="2437010"/>
          <a:ext cx="7848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48266" y="2443760"/>
            <a:ext cx="71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Index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105962" y="2832866"/>
            <a:ext cx="618439" cy="614065"/>
            <a:chOff x="277985" y="3505200"/>
            <a:chExt cx="618439" cy="614065"/>
          </a:xfrm>
        </p:grpSpPr>
        <p:sp>
          <p:nvSpPr>
            <p:cNvPr id="10" name="TextBox 9"/>
            <p:cNvSpPr txBox="1"/>
            <p:nvPr/>
          </p:nvSpPr>
          <p:spPr>
            <a:xfrm>
              <a:off x="277985" y="3657600"/>
              <a:ext cx="618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left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793765" y="2844441"/>
            <a:ext cx="784510" cy="614065"/>
            <a:chOff x="194950" y="3505200"/>
            <a:chExt cx="784510" cy="614065"/>
          </a:xfrm>
        </p:grpSpPr>
        <p:sp>
          <p:nvSpPr>
            <p:cNvPr id="13" name="TextBox 12"/>
            <p:cNvSpPr txBox="1"/>
            <p:nvPr/>
          </p:nvSpPr>
          <p:spPr>
            <a:xfrm>
              <a:off x="194950" y="3657600"/>
              <a:ext cx="7845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right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752601" y="879280"/>
            <a:ext cx="84388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2:</a:t>
            </a:r>
            <a:endParaRPr lang="en-US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752600" y="3599330"/>
            <a:ext cx="876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11493" y="3666600"/>
            <a:ext cx="55449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middle index =</a:t>
            </a:r>
            <a:r>
              <a:rPr lang="en-IN" dirty="0"/>
              <a:t> (left + right) /2 = (2+3)/2 </a:t>
            </a:r>
            <a:r>
              <a:rPr lang="en-IN" b="1" dirty="0">
                <a:solidFill>
                  <a:srgbClr val="C00000"/>
                </a:solidFill>
              </a:rPr>
              <a:t>= 2</a:t>
            </a: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middle element value </a:t>
            </a:r>
            <a:r>
              <a:rPr lang="en-IN" dirty="0"/>
              <a:t>= a[2] = </a:t>
            </a:r>
            <a:r>
              <a:rPr lang="en-IN" b="1" dirty="0">
                <a:solidFill>
                  <a:srgbClr val="C00000"/>
                </a:solidFill>
              </a:rPr>
              <a:t>6</a:t>
            </a: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Key=6</a:t>
            </a:r>
            <a:r>
              <a:rPr lang="en-IN" dirty="0"/>
              <a:t> is </a:t>
            </a:r>
            <a:r>
              <a:rPr lang="en-IN" b="1" dirty="0">
                <a:solidFill>
                  <a:srgbClr val="C00000"/>
                </a:solidFill>
              </a:rPr>
              <a:t>equals to </a:t>
            </a:r>
            <a:r>
              <a:rPr lang="en-IN" dirty="0"/>
              <a:t>middle element = </a:t>
            </a:r>
            <a:r>
              <a:rPr lang="en-IN" b="1" dirty="0">
                <a:solidFill>
                  <a:srgbClr val="C00000"/>
                </a:solidFill>
              </a:rPr>
              <a:t>6</a:t>
            </a:r>
            <a:r>
              <a:rPr lang="en-IN" dirty="0"/>
              <a:t>, so </a:t>
            </a:r>
            <a:r>
              <a:rPr lang="en-IN" b="1" dirty="0"/>
              <a:t>element found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907251"/>
              </p:ext>
            </p:extLst>
          </p:nvPr>
        </p:nvGraphicFramePr>
        <p:xfrm>
          <a:off x="2462665" y="4676710"/>
          <a:ext cx="7848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-1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114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563914"/>
              </p:ext>
            </p:extLst>
          </p:nvPr>
        </p:nvGraphicFramePr>
        <p:xfrm>
          <a:off x="2462666" y="5180210"/>
          <a:ext cx="7848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548266" y="5186960"/>
            <a:ext cx="71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Index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419581" y="5534108"/>
            <a:ext cx="2008883" cy="614065"/>
            <a:chOff x="-417235" y="3505200"/>
            <a:chExt cx="2008883" cy="614065"/>
          </a:xfrm>
        </p:grpSpPr>
        <p:sp>
          <p:nvSpPr>
            <p:cNvPr id="22" name="TextBox 21"/>
            <p:cNvSpPr txBox="1"/>
            <p:nvPr/>
          </p:nvSpPr>
          <p:spPr>
            <a:xfrm>
              <a:off x="-417235" y="3657600"/>
              <a:ext cx="20088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Element Found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752601" y="3599330"/>
            <a:ext cx="84388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3: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256676" y="46777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6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59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 animBg="1"/>
      <p:bldP spid="20" grpId="0"/>
      <p:bldP spid="24" grpId="0" animBg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– Algorithm (Recursive Approach)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806826"/>
            <a:ext cx="9575358" cy="5262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 Input: Sorted Array A, integer key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 Output: first index of key in A, 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 or -1 if not found </a:t>
            </a:r>
          </a:p>
          <a:p>
            <a:r>
              <a:rPr lang="en-IN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Algorithm: </a:t>
            </a:r>
            <a:r>
              <a:rPr lang="en-IN" sz="24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Binary_Search</a:t>
            </a:r>
            <a:r>
              <a:rPr lang="en-IN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(A, left, right, key)</a:t>
            </a:r>
          </a:p>
          <a:p>
            <a:r>
              <a:rPr lang="en-IN" sz="2400" b="1" dirty="0">
                <a:latin typeface="Consolas" pitchFamily="49" charset="0"/>
                <a:cs typeface="Consolas" pitchFamily="49" charset="0"/>
              </a:rPr>
              <a:t>left = 0, right = n-1</a:t>
            </a:r>
          </a:p>
          <a:p>
            <a:r>
              <a:rPr lang="en-IN" sz="2400" b="1" dirty="0">
                <a:latin typeface="Consolas" pitchFamily="49" charset="0"/>
                <a:cs typeface="Consolas" pitchFamily="49" charset="0"/>
              </a:rPr>
              <a:t>if left &lt;= right 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middle = index halfway between left, right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if A[middle] matches key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  return middle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else if key less than A[middle]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  return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Binary_Search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(A, left, </a:t>
            </a:r>
            <a:r>
              <a:rPr lang="en-IN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middle - 1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, key)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else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  return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Binary_Search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(A, </a:t>
            </a:r>
            <a:r>
              <a:rPr lang="en-IN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middle + 1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IN" sz="2400" b="1" dirty="0">
                <a:latin typeface="Consolas" pitchFamily="49" charset="0"/>
                <a:cs typeface="Consolas" pitchFamily="49" charset="0"/>
              </a:rPr>
              <a:t>right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, key)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return -1</a:t>
            </a:r>
          </a:p>
        </p:txBody>
      </p:sp>
    </p:spTree>
    <p:extLst>
      <p:ext uri="{BB962C8B-B14F-4D97-AF65-F5344CB8AC3E}">
        <p14:creationId xmlns:p14="http://schemas.microsoft.com/office/powerpoint/2010/main" val="343659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vs. Binary Search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3640630"/>
              </p:ext>
            </p:extLst>
          </p:nvPr>
        </p:nvGraphicFramePr>
        <p:xfrm>
          <a:off x="346229" y="1054528"/>
          <a:ext cx="11714008" cy="132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5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3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501">
                <a:tc>
                  <a:txBody>
                    <a:bodyPr/>
                    <a:lstStyle/>
                    <a:p>
                      <a:r>
                        <a:rPr lang="en-US" sz="2100" b="1" dirty="0"/>
                        <a:t>Aspect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 dirty="0"/>
                        <a:t>Linear Search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 dirty="0"/>
                        <a:t>Binary Search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Prerequisites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work on both sorted and unsorted arrays.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requires the input array to be sorted only.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3325E7D-0937-C40C-DB59-2D166FE35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246067"/>
              </p:ext>
            </p:extLst>
          </p:nvPr>
        </p:nvGraphicFramePr>
        <p:xfrm>
          <a:off x="346229" y="2380408"/>
          <a:ext cx="11714008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451">
                  <a:extLst>
                    <a:ext uri="{9D8B030D-6E8A-4147-A177-3AD203B41FA5}">
                      <a16:colId xmlns:a16="http://schemas.microsoft.com/office/drawing/2014/main" val="926165346"/>
                    </a:ext>
                  </a:extLst>
                </a:gridCol>
                <a:gridCol w="4895094">
                  <a:extLst>
                    <a:ext uri="{9D8B030D-6E8A-4147-A177-3AD203B41FA5}">
                      <a16:colId xmlns:a16="http://schemas.microsoft.com/office/drawing/2014/main" val="2041637328"/>
                    </a:ext>
                  </a:extLst>
                </a:gridCol>
                <a:gridCol w="5153463">
                  <a:extLst>
                    <a:ext uri="{9D8B030D-6E8A-4147-A177-3AD203B41FA5}">
                      <a16:colId xmlns:a16="http://schemas.microsoft.com/office/drawing/2014/main" val="538944757"/>
                    </a:ext>
                  </a:extLst>
                </a:gridCol>
              </a:tblGrid>
              <a:tr h="346223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Efficiency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Less efficient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comparatively.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More efficient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than linear search, especially for large datasets.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9211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F3877F-7551-DCAF-191F-93B6FD059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029096"/>
              </p:ext>
            </p:extLst>
          </p:nvPr>
        </p:nvGraphicFramePr>
        <p:xfrm>
          <a:off x="346229" y="3025141"/>
          <a:ext cx="11714008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7256">
                  <a:extLst>
                    <a:ext uri="{9D8B030D-6E8A-4147-A177-3AD203B41FA5}">
                      <a16:colId xmlns:a16="http://schemas.microsoft.com/office/drawing/2014/main" val="2657036283"/>
                    </a:ext>
                  </a:extLst>
                </a:gridCol>
                <a:gridCol w="4893289">
                  <a:extLst>
                    <a:ext uri="{9D8B030D-6E8A-4147-A177-3AD203B41FA5}">
                      <a16:colId xmlns:a16="http://schemas.microsoft.com/office/drawing/2014/main" val="857961393"/>
                    </a:ext>
                  </a:extLst>
                </a:gridCol>
                <a:gridCol w="5153463">
                  <a:extLst>
                    <a:ext uri="{9D8B030D-6E8A-4147-A177-3AD203B41FA5}">
                      <a16:colId xmlns:a16="http://schemas.microsoft.com/office/drawing/2014/main" val="2969725467"/>
                    </a:ext>
                  </a:extLst>
                </a:gridCol>
              </a:tblGrid>
              <a:tr h="600329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 Complexity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kern="1200" dirty="0">
                          <a:solidFill>
                            <a:schemeClr val="dk1"/>
                          </a:solidFill>
                        </a:rPr>
                        <a:t>O(n)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106680" marB="1066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O(log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effectLst/>
                        </a:rPr>
                        <a:t>2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n)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5529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34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23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sort is a simple sorting algorithm. 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list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divided into two parts</a:t>
            </a:r>
            <a:r>
              <a:rPr lang="en-US" dirty="0"/>
              <a:t>, </a:t>
            </a:r>
          </a:p>
          <a:p>
            <a:pPr lvl="1">
              <a:buClrTx/>
            </a:pP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sorted part </a:t>
            </a:r>
            <a:r>
              <a:rPr lang="en-US" dirty="0"/>
              <a:t>at the </a:t>
            </a:r>
            <a:r>
              <a:rPr lang="en-US" b="1" dirty="0">
                <a:solidFill>
                  <a:srgbClr val="C00000"/>
                </a:solidFill>
              </a:rPr>
              <a:t>left end </a:t>
            </a:r>
            <a:r>
              <a:rPr lang="en-US" dirty="0"/>
              <a:t>and </a:t>
            </a:r>
          </a:p>
          <a:p>
            <a:pPr lvl="1">
              <a:buClrTx/>
            </a:pP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unsorted part </a:t>
            </a:r>
            <a:r>
              <a:rPr lang="en-US" dirty="0"/>
              <a:t>at the </a:t>
            </a:r>
            <a:r>
              <a:rPr lang="en-US" b="1" dirty="0">
                <a:solidFill>
                  <a:srgbClr val="C00000"/>
                </a:solidFill>
              </a:rPr>
              <a:t>right end</a:t>
            </a:r>
            <a:r>
              <a:rPr lang="en-US" dirty="0"/>
              <a:t>. </a:t>
            </a:r>
          </a:p>
          <a:p>
            <a:r>
              <a:rPr lang="en-US" dirty="0"/>
              <a:t>Initially, the sorted part is empty and the unsorted part is the entire list.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smallest element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selected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from the </a:t>
            </a:r>
            <a:r>
              <a:rPr lang="en-US" b="1" dirty="0">
                <a:solidFill>
                  <a:srgbClr val="C00000"/>
                </a:solidFill>
              </a:rPr>
              <a:t>unsorted array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swapped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with the </a:t>
            </a:r>
            <a:r>
              <a:rPr lang="en-US" b="1" dirty="0">
                <a:solidFill>
                  <a:srgbClr val="C00000"/>
                </a:solidFill>
              </a:rPr>
              <a:t>leftmost element</a:t>
            </a:r>
            <a:r>
              <a:rPr lang="en-US" dirty="0"/>
              <a:t>, and that element becomes a part of the sorted array. </a:t>
            </a:r>
          </a:p>
          <a:p>
            <a:r>
              <a:rPr lang="en-US" dirty="0"/>
              <a:t>This process continues moving unsorted array boundary by one element to the right.</a:t>
            </a:r>
          </a:p>
        </p:txBody>
      </p:sp>
    </p:spTree>
    <p:extLst>
      <p:ext uri="{BB962C8B-B14F-4D97-AF65-F5344CB8AC3E}">
        <p14:creationId xmlns:p14="http://schemas.microsoft.com/office/powerpoint/2010/main" val="334709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algorithm works well with small data sets.</a:t>
            </a:r>
          </a:p>
          <a:p>
            <a:r>
              <a:rPr lang="en-US" dirty="0"/>
              <a:t>This algorithm is </a:t>
            </a:r>
            <a:r>
              <a:rPr lang="en-US" b="1" dirty="0">
                <a:solidFill>
                  <a:srgbClr val="C00000"/>
                </a:solidFill>
              </a:rPr>
              <a:t>not suitable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</a:t>
            </a:r>
            <a:r>
              <a:rPr lang="en-US" b="1" dirty="0">
                <a:solidFill>
                  <a:srgbClr val="C00000"/>
                </a:solidFill>
              </a:rPr>
              <a:t>large data sets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as its average/best/worst case complexities are of </a:t>
            </a:r>
            <a:r>
              <a:rPr lang="en-US" b="1" dirty="0">
                <a:solidFill>
                  <a:srgbClr val="C00000"/>
                </a:solidFill>
              </a:rPr>
              <a:t>Ο(n</a:t>
            </a:r>
            <a:r>
              <a:rPr lang="en-US" b="1" baseline="30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dirty="0"/>
              <a:t>, where n is the number of items.</a:t>
            </a:r>
          </a:p>
          <a:p>
            <a:r>
              <a:rPr lang="en-US" dirty="0"/>
              <a:t>This algorithm is </a:t>
            </a:r>
            <a:r>
              <a:rPr lang="en-US" b="1" dirty="0">
                <a:solidFill>
                  <a:srgbClr val="C00000"/>
                </a:solidFill>
              </a:rPr>
              <a:t>not stable algorithm</a:t>
            </a:r>
            <a:r>
              <a:rPr lang="en-US" dirty="0"/>
              <a:t>, as it doesn’t preserve the relative order of items with equal keys.</a:t>
            </a:r>
          </a:p>
          <a:p>
            <a:r>
              <a:rPr lang="en-US" dirty="0"/>
              <a:t>It is an </a:t>
            </a:r>
            <a:r>
              <a:rPr lang="en-US" b="1" dirty="0">
                <a:solidFill>
                  <a:srgbClr val="C00000"/>
                </a:solidFill>
              </a:rPr>
              <a:t>in-place algorithm</a:t>
            </a:r>
            <a:r>
              <a:rPr lang="en-US" dirty="0"/>
              <a:t>, as it doesn’t require any extra space.</a:t>
            </a:r>
          </a:p>
        </p:txBody>
      </p:sp>
    </p:spTree>
    <p:extLst>
      <p:ext uri="{BB962C8B-B14F-4D97-AF65-F5344CB8AC3E}">
        <p14:creationId xmlns:p14="http://schemas.microsoft.com/office/powerpoint/2010/main" val="20355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47528" y="1272972"/>
          <a:ext cx="521547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73124" y="811308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Unsorted Array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905000" y="2030507"/>
            <a:ext cx="838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5000" y="2030507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 :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23528" y="2777267"/>
          <a:ext cx="521547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49124" y="2315603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Unsorted Array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023528" y="3310667"/>
          <a:ext cx="5215472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1905000" y="3947175"/>
            <a:ext cx="838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05000" y="3947175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2 :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543800" y="4366275"/>
            <a:ext cx="244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index = 0, value = 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133600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67000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07936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41336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274736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808136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341536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874936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33600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667000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207936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741336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274736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808136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341536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874936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17428" y="4917177"/>
            <a:ext cx="211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min value from </a:t>
            </a:r>
          </a:p>
          <a:p>
            <a:pPr algn="ctr"/>
            <a:r>
              <a:rPr lang="en-US" dirty="0"/>
              <a:t>Unsorted array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Index = 3, value = -5</a:t>
            </a:r>
          </a:p>
        </p:txBody>
      </p:sp>
      <p:sp>
        <p:nvSpPr>
          <p:cNvPr id="36" name="Freeform 35"/>
          <p:cNvSpPr/>
          <p:nvPr/>
        </p:nvSpPr>
        <p:spPr>
          <a:xfrm>
            <a:off x="2133601" y="4697508"/>
            <a:ext cx="4262077" cy="122945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661238" y="4316507"/>
            <a:ext cx="37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(elements 0 to 7)</a:t>
            </a:r>
          </a:p>
        </p:txBody>
      </p:sp>
      <p:sp>
        <p:nvSpPr>
          <p:cNvPr id="39" name="Freeform 38"/>
          <p:cNvSpPr/>
          <p:nvPr/>
        </p:nvSpPr>
        <p:spPr>
          <a:xfrm>
            <a:off x="2390274" y="5611907"/>
            <a:ext cx="1636294" cy="228600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757029" y="5840507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133600" y="487231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741336" y="4872319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08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73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95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/>
      <p:bldP spid="12" grpId="0" animBg="1"/>
      <p:bldP spid="16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6" grpId="1" animBg="1"/>
      <p:bldP spid="27" grpId="0" animBg="1"/>
      <p:bldP spid="28" grpId="0" animBg="1"/>
      <p:bldP spid="29" grpId="0" animBg="1"/>
      <p:bldP spid="29" grpId="1" animBg="1"/>
      <p:bldP spid="30" grpId="0" animBg="1"/>
      <p:bldP spid="31" grpId="0" animBg="1"/>
      <p:bldP spid="32" grpId="0" animBg="1"/>
      <p:bldP spid="33" grpId="0" animBg="1"/>
      <p:bldP spid="34" grpId="0"/>
      <p:bldP spid="36" grpId="0" animBg="1"/>
      <p:bldP spid="37" grpId="0"/>
      <p:bldP spid="39" grpId="0" animBg="1"/>
      <p:bldP spid="40" grpId="0"/>
      <p:bldP spid="41" grpId="0" animBg="1"/>
      <p:bldP spid="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8511" y="889490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3 :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752600" y="161638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61638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6936" y="161638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8" name="Rectangle 7"/>
          <p:cNvSpPr/>
          <p:nvPr/>
        </p:nvSpPr>
        <p:spPr>
          <a:xfrm>
            <a:off x="3360336" y="161638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3893736" y="161638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27136" y="161638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60536" y="161638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93936" y="161638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52600" y="20324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86000" y="20324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26936" y="20324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60336" y="20324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93736" y="20324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27136" y="20324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60536" y="20324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93936" y="20324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1" name="Freeform 20"/>
          <p:cNvSpPr/>
          <p:nvPr/>
        </p:nvSpPr>
        <p:spPr>
          <a:xfrm>
            <a:off x="2286001" y="1430261"/>
            <a:ext cx="3741337" cy="158049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711112" y="1077337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(elements 1 to 7)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72400" y="889490"/>
            <a:ext cx="244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index = 1, value =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46028" y="1440392"/>
            <a:ext cx="211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min value from </a:t>
            </a:r>
          </a:p>
          <a:p>
            <a:pPr algn="ctr"/>
            <a:r>
              <a:rPr lang="en-US" dirty="0"/>
              <a:t>Unsorted array</a:t>
            </a:r>
          </a:p>
          <a:p>
            <a:pPr algn="ctr"/>
            <a:r>
              <a:rPr lang="en-US" dirty="0"/>
              <a:t>Index = 1, value =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92022" y="2696599"/>
            <a:ext cx="490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 Swapping as min value is already at right place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286000" y="161638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752600" y="3229999"/>
            <a:ext cx="8724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52600" y="3229999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4 :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1752600" y="4390568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286000" y="4390568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826936" y="4390568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360336" y="4390568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93736" y="4390568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427136" y="4390568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960536" y="4390568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93936" y="4390568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752600" y="480667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286000" y="480667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826936" y="480667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60336" y="480667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93736" y="480667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427136" y="480667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960536" y="480667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493936" y="480667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45" name="Freeform 44"/>
          <p:cNvSpPr/>
          <p:nvPr/>
        </p:nvSpPr>
        <p:spPr>
          <a:xfrm>
            <a:off x="2819401" y="4197073"/>
            <a:ext cx="3207937" cy="158049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743200" y="3511273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(elements 2 to 7)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522225" y="3953899"/>
            <a:ext cx="255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index = 2, value = 12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95853" y="4504801"/>
            <a:ext cx="211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min value from </a:t>
            </a:r>
          </a:p>
          <a:p>
            <a:pPr algn="ctr"/>
            <a:r>
              <a:rPr lang="en-US" dirty="0"/>
              <a:t>Unsorted array</a:t>
            </a:r>
          </a:p>
          <a:p>
            <a:pPr algn="ctr"/>
            <a:r>
              <a:rPr lang="en-US" dirty="0"/>
              <a:t>Index = 5, value = 2</a:t>
            </a:r>
          </a:p>
        </p:txBody>
      </p:sp>
      <p:sp>
        <p:nvSpPr>
          <p:cNvPr id="49" name="Freeform 48"/>
          <p:cNvSpPr/>
          <p:nvPr/>
        </p:nvSpPr>
        <p:spPr>
          <a:xfrm>
            <a:off x="3075589" y="5211199"/>
            <a:ext cx="1636294" cy="228600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442344" y="5439799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826936" y="4390568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427136" y="4390568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8349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51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22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138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39" grpId="1" animBg="1"/>
      <p:bldP spid="40" grpId="0" animBg="1"/>
      <p:bldP spid="41" grpId="0" animBg="1"/>
      <p:bldP spid="42" grpId="0" animBg="1"/>
      <p:bldP spid="42" grpId="1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 animBg="1"/>
      <p:bldP spid="50" grpId="0"/>
      <p:bldP spid="52" grpId="0" animBg="1"/>
      <p:bldP spid="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797860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5 :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752600" y="195842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195842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2826936" y="195842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3360336" y="195842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93736" y="195842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27136" y="195842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60536" y="195842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93936" y="195842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52600" y="23745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0" y="23745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26936" y="23745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60336" y="23745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93736" y="23745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27136" y="23745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60536" y="23745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93936" y="23745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2" name="Freeform 21"/>
          <p:cNvSpPr/>
          <p:nvPr/>
        </p:nvSpPr>
        <p:spPr>
          <a:xfrm>
            <a:off x="3360337" y="1764934"/>
            <a:ext cx="2667001" cy="158049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522225" y="1521760"/>
            <a:ext cx="244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index = 3, value = 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95853" y="2072662"/>
            <a:ext cx="211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min value from </a:t>
            </a:r>
          </a:p>
          <a:p>
            <a:pPr algn="ctr"/>
            <a:r>
              <a:rPr lang="en-US" dirty="0"/>
              <a:t>Unsorted array</a:t>
            </a:r>
          </a:p>
          <a:p>
            <a:pPr algn="ctr"/>
            <a:r>
              <a:rPr lang="en-US" dirty="0"/>
              <a:t>Index = 3, value = 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52600" y="3781328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6 :</a:t>
            </a:r>
            <a:endParaRPr lang="en-US" b="1" dirty="0"/>
          </a:p>
        </p:txBody>
      </p:sp>
      <p:sp>
        <p:nvSpPr>
          <p:cNvPr id="31" name="Rectangle 30"/>
          <p:cNvSpPr/>
          <p:nvPr/>
        </p:nvSpPr>
        <p:spPr>
          <a:xfrm>
            <a:off x="1752600" y="4941897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286000" y="4941897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826936" y="4941897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360336" y="4941897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893736" y="4941897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427136" y="4941897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60536" y="4941897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493936" y="4941897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752600" y="535800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86000" y="535800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26936" y="535800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360336" y="535800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893736" y="535800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427136" y="535800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960536" y="535800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493936" y="535800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47" name="Freeform 46"/>
          <p:cNvSpPr/>
          <p:nvPr/>
        </p:nvSpPr>
        <p:spPr>
          <a:xfrm>
            <a:off x="3907595" y="4748402"/>
            <a:ext cx="2119742" cy="158049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7522225" y="4505228"/>
            <a:ext cx="255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index = 4, value = 16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695853" y="5056130"/>
            <a:ext cx="211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min value from </a:t>
            </a:r>
          </a:p>
          <a:p>
            <a:pPr algn="ctr"/>
            <a:r>
              <a:rPr lang="en-US" dirty="0"/>
              <a:t>Unsorted array</a:t>
            </a:r>
          </a:p>
          <a:p>
            <a:pPr algn="ctr"/>
            <a:r>
              <a:rPr lang="en-US" dirty="0"/>
              <a:t>Index = 5, value = 12</a:t>
            </a:r>
          </a:p>
        </p:txBody>
      </p:sp>
      <p:sp>
        <p:nvSpPr>
          <p:cNvPr id="51" name="Freeform 50"/>
          <p:cNvSpPr/>
          <p:nvPr/>
        </p:nvSpPr>
        <p:spPr>
          <a:xfrm>
            <a:off x="4158726" y="5674117"/>
            <a:ext cx="533400" cy="228600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974519" y="5902717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71074" y="1079134"/>
            <a:ext cx="1805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(elements 3 to 7)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410200" y="3139534"/>
            <a:ext cx="490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 Swapping as min value is already at right place 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1752600" y="3769660"/>
            <a:ext cx="8724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360336" y="195842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061650" y="4076277"/>
            <a:ext cx="1805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(elements 5 to 7)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93736" y="4941897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427136" y="4941897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88560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51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22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138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7" grpId="1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/>
      <p:bldP spid="25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6" grpId="0" animBg="1"/>
      <p:bldP spid="47" grpId="0" animBg="1"/>
      <p:bldP spid="49" grpId="0"/>
      <p:bldP spid="50" grpId="0"/>
      <p:bldP spid="51" grpId="0" animBg="1"/>
      <p:bldP spid="52" grpId="0"/>
      <p:bldP spid="53" grpId="0"/>
      <p:bldP spid="54" grpId="0"/>
      <p:bldP spid="56" grpId="0" animBg="1"/>
      <p:bldP spid="57" grpId="0"/>
      <p:bldP spid="58" grpId="0" animBg="1"/>
      <p:bldP spid="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811307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7 :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752600" y="19718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19718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2826936" y="19718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3360336" y="19718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93736" y="19718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27136" y="19718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60536" y="19718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93936" y="19718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52600" y="23879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0" y="23879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26936" y="23879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60336" y="23879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93736" y="23879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27136" y="23879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60536" y="23879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93936" y="23879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2" name="Freeform 21"/>
          <p:cNvSpPr/>
          <p:nvPr/>
        </p:nvSpPr>
        <p:spPr>
          <a:xfrm>
            <a:off x="4427137" y="1778381"/>
            <a:ext cx="1600201" cy="158049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522225" y="1535207"/>
            <a:ext cx="255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index = 5, value = 16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95853" y="2086109"/>
            <a:ext cx="211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min value from </a:t>
            </a:r>
          </a:p>
          <a:p>
            <a:pPr algn="ctr"/>
            <a:r>
              <a:rPr lang="en-US" dirty="0"/>
              <a:t>Unsorted array</a:t>
            </a:r>
          </a:p>
          <a:p>
            <a:pPr algn="ctr"/>
            <a:r>
              <a:rPr lang="en-US" dirty="0"/>
              <a:t>Index = 6, value = 12</a:t>
            </a:r>
          </a:p>
        </p:txBody>
      </p:sp>
      <p:sp>
        <p:nvSpPr>
          <p:cNvPr id="25" name="Freeform 24"/>
          <p:cNvSpPr/>
          <p:nvPr/>
        </p:nvSpPr>
        <p:spPr>
          <a:xfrm>
            <a:off x="4696447" y="2727959"/>
            <a:ext cx="520883" cy="228600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528074" y="2956559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27136" y="19718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960536" y="1971876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27855" y="1056202"/>
            <a:ext cx="1805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(elements 5 to 7)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752600" y="47912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286000" y="47912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826936" y="47912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360336" y="47912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893736" y="47912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427136" y="47912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60536" y="47912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493936" y="47912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752600" y="52073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86000" y="52073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26936" y="52073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360336" y="52073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893736" y="52073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427136" y="52073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960536" y="52073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493936" y="52073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47" name="Freeform 46"/>
          <p:cNvSpPr/>
          <p:nvPr/>
        </p:nvSpPr>
        <p:spPr>
          <a:xfrm>
            <a:off x="4960537" y="4597781"/>
            <a:ext cx="1066801" cy="158049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522225" y="4354607"/>
            <a:ext cx="255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index = 6, value = 16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695853" y="4905509"/>
            <a:ext cx="211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min value from </a:t>
            </a:r>
          </a:p>
          <a:p>
            <a:pPr algn="ctr"/>
            <a:r>
              <a:rPr lang="en-US" dirty="0"/>
              <a:t>Unsorted array</a:t>
            </a:r>
          </a:p>
          <a:p>
            <a:pPr algn="ctr"/>
            <a:r>
              <a:rPr lang="en-US" dirty="0"/>
              <a:t>Index = 7, value = 14</a:t>
            </a:r>
          </a:p>
        </p:txBody>
      </p:sp>
      <p:sp>
        <p:nvSpPr>
          <p:cNvPr id="50" name="Freeform 49"/>
          <p:cNvSpPr/>
          <p:nvPr/>
        </p:nvSpPr>
        <p:spPr>
          <a:xfrm>
            <a:off x="5222453" y="5547359"/>
            <a:ext cx="520883" cy="228600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029200" y="5775959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960536" y="47912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493936" y="4791276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91061" y="3922467"/>
            <a:ext cx="1805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(elements 6 to 7)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52600" y="3794775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8 :</a:t>
            </a:r>
            <a:endParaRPr lang="en-US" b="1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1752600" y="3783107"/>
            <a:ext cx="8724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18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51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67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36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152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5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3" grpId="0"/>
      <p:bldP spid="24" grpId="0"/>
      <p:bldP spid="25" grpId="0" animBg="1"/>
      <p:bldP spid="26" grpId="0"/>
      <p:bldP spid="27" grpId="0" animBg="1"/>
      <p:bldP spid="28" grpId="0" animBg="1"/>
      <p:bldP spid="29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8" grpId="0"/>
      <p:bldP spid="49" grpId="0"/>
      <p:bldP spid="50" grpId="0" animBg="1"/>
      <p:bldP spid="51" grpId="0"/>
      <p:bldP spid="52" grpId="0" animBg="1"/>
      <p:bldP spid="53" grpId="0" animBg="1"/>
      <p:bldP spid="54" grpId="0"/>
      <p:bldP spid="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790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2" y="750638"/>
            <a:ext cx="968864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Topics to be covered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Searching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Linear Search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Binary Search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Sorting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Bubble Sort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Selection Sort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Insertion Sort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Bucket Sort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Radix Sort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Shell Sort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Counting Sort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Merge Sort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Quick Sort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Heap Sort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Sorting on multiple keys</a:t>
            </a: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SELECTION_SORT(K,N)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</a:t>
            </a:r>
            <a:r>
              <a:rPr lang="en-US" b="1" dirty="0"/>
              <a:t>vector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K</a:t>
            </a:r>
            <a:r>
              <a:rPr lang="en-US" dirty="0"/>
              <a:t> of </a:t>
            </a:r>
            <a:r>
              <a:rPr lang="en-US" b="1" dirty="0">
                <a:solidFill>
                  <a:srgbClr val="C00000"/>
                </a:solidFill>
              </a:rPr>
              <a:t>N</a:t>
            </a:r>
            <a:r>
              <a:rPr lang="en-US" dirty="0"/>
              <a:t> elements</a:t>
            </a:r>
          </a:p>
          <a:p>
            <a:r>
              <a:rPr lang="en-US" dirty="0"/>
              <a:t>This procedure </a:t>
            </a:r>
            <a:r>
              <a:rPr lang="en-US" b="1" dirty="0">
                <a:solidFill>
                  <a:srgbClr val="C00000"/>
                </a:solidFill>
              </a:rPr>
              <a:t>rearrange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vector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ascending order</a:t>
            </a:r>
            <a:r>
              <a:rPr lang="en-US" dirty="0"/>
              <a:t> using </a:t>
            </a:r>
            <a:r>
              <a:rPr lang="en-US" b="1" dirty="0">
                <a:solidFill>
                  <a:srgbClr val="C00000"/>
                </a:solidFill>
              </a:rPr>
              <a:t>Selection Sort</a:t>
            </a:r>
          </a:p>
          <a:p>
            <a:r>
              <a:rPr lang="en-US" dirty="0"/>
              <a:t>The variable </a:t>
            </a:r>
            <a:r>
              <a:rPr lang="en-US" b="1" dirty="0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denotes the </a:t>
            </a:r>
            <a:r>
              <a:rPr lang="en-US" b="1" dirty="0">
                <a:solidFill>
                  <a:srgbClr val="C00000"/>
                </a:solidFill>
              </a:rPr>
              <a:t>pass index</a:t>
            </a:r>
            <a:r>
              <a:rPr lang="en-US" dirty="0"/>
              <a:t> and position of the first element in the vector</a:t>
            </a:r>
          </a:p>
          <a:p>
            <a:r>
              <a:rPr lang="en-US" dirty="0"/>
              <a:t>The variable </a:t>
            </a:r>
            <a:r>
              <a:rPr lang="en-US" b="1" dirty="0">
                <a:solidFill>
                  <a:srgbClr val="C00000"/>
                </a:solidFill>
              </a:rPr>
              <a:t>MIN_INDEX</a:t>
            </a:r>
            <a:r>
              <a:rPr lang="en-US" dirty="0"/>
              <a:t> denotes the </a:t>
            </a:r>
            <a:r>
              <a:rPr lang="en-US" b="1" dirty="0"/>
              <a:t>position of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smallest element </a:t>
            </a:r>
            <a:r>
              <a:rPr lang="en-US" dirty="0"/>
              <a:t>encountered</a:t>
            </a:r>
          </a:p>
          <a:p>
            <a:r>
              <a:rPr lang="en-US" dirty="0"/>
              <a:t>The variable </a:t>
            </a:r>
            <a:r>
              <a:rPr lang="en-US" b="1" dirty="0">
                <a:solidFill>
                  <a:srgbClr val="C00000"/>
                </a:solidFill>
              </a:rPr>
              <a:t>j</a:t>
            </a:r>
            <a:r>
              <a:rPr lang="en-US" dirty="0"/>
              <a:t> is used to index elements</a:t>
            </a:r>
          </a:p>
        </p:txBody>
      </p:sp>
    </p:spTree>
    <p:extLst>
      <p:ext uri="{BB962C8B-B14F-4D97-AF65-F5344CB8AC3E}">
        <p14:creationId xmlns:p14="http://schemas.microsoft.com/office/powerpoint/2010/main" val="337632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SELECTION_SORT(K,N)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153" y="829359"/>
            <a:ext cx="11766176" cy="48936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[Loop on the Pass index]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Repeat thru step 4 for i = 0,1,…….., N-2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[Initialize minimum index]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 MIN_INDEX </a:t>
            </a:r>
            <a:r>
              <a:rPr lang="en-IN" sz="2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i</a:t>
            </a:r>
            <a:endParaRPr lang="en-IN" sz="2400" dirty="0">
              <a:latin typeface="Consolas" pitchFamily="49" charset="0"/>
              <a:cs typeface="Consolas" pitchFamily="49" charset="0"/>
            </a:endParaRP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[Make a pass and obtain element with smallest value]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Repeat for j = i + 1, i + 2, …………….., N-1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	If 	K[j] &lt; K[MIN_INDEX] 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	Then	MIN_INDEX </a:t>
            </a:r>
            <a:r>
              <a:rPr lang="en-IN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j</a:t>
            </a:r>
            <a:endParaRPr lang="en-IN" sz="2400" dirty="0">
              <a:latin typeface="Consolas" pitchFamily="49" charset="0"/>
              <a:cs typeface="Consolas" pitchFamily="49" charset="0"/>
            </a:endParaRP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[Exchange elements]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IF	  MIN_INDEX &lt;&gt; i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(not equals to)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Then  K[i] 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</a:t>
            </a:r>
            <a:r>
              <a:rPr lang="en-IN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</a:t>
            </a:r>
            <a:r>
              <a:rPr lang="en-IN" sz="2400" dirty="0">
                <a:latin typeface="Consolas" pitchFamily="49" charset="0"/>
                <a:cs typeface="Consolas" pitchFamily="49" charset="0"/>
              </a:rPr>
              <a:t>K[MIN_INDEX]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(swap elements)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[Finished]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Return</a:t>
            </a:r>
          </a:p>
        </p:txBody>
      </p:sp>
    </p:spTree>
    <p:extLst>
      <p:ext uri="{BB962C8B-B14F-4D97-AF65-F5344CB8AC3E}">
        <p14:creationId xmlns:p14="http://schemas.microsoft.com/office/powerpoint/2010/main" val="237613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24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67687" cy="5590565"/>
          </a:xfrm>
        </p:spPr>
        <p:txBody>
          <a:bodyPr>
            <a:normAutofit/>
          </a:bodyPr>
          <a:lstStyle/>
          <a:p>
            <a:r>
              <a:rPr lang="en-US" dirty="0"/>
              <a:t>Unlike </a:t>
            </a:r>
            <a:r>
              <a:rPr lang="en-US" b="1" dirty="0">
                <a:solidFill>
                  <a:srgbClr val="C00000"/>
                </a:solidFill>
              </a:rPr>
              <a:t>selection sort</a:t>
            </a:r>
            <a:r>
              <a:rPr lang="en-US" dirty="0"/>
              <a:t>, instead of finding the smallest record and performing the interchange, </a:t>
            </a:r>
            <a:r>
              <a:rPr lang="en-US" b="1" dirty="0"/>
              <a:t>two records are </a:t>
            </a:r>
            <a:r>
              <a:rPr lang="en-US" b="1" dirty="0">
                <a:solidFill>
                  <a:srgbClr val="C00000"/>
                </a:solidFill>
              </a:rPr>
              <a:t>interchanged immediately</a:t>
            </a:r>
            <a:r>
              <a:rPr lang="en-US" dirty="0"/>
              <a:t> upon discovering that </a:t>
            </a:r>
            <a:r>
              <a:rPr lang="en-US" b="1" dirty="0"/>
              <a:t>they are out of order</a:t>
            </a:r>
            <a:r>
              <a:rPr lang="en-US" dirty="0"/>
              <a:t>.</a:t>
            </a:r>
          </a:p>
          <a:p>
            <a:r>
              <a:rPr lang="en-US" dirty="0"/>
              <a:t>During the </a:t>
            </a:r>
            <a:r>
              <a:rPr lang="en-US" b="1" dirty="0">
                <a:solidFill>
                  <a:srgbClr val="C00000"/>
                </a:solidFill>
              </a:rPr>
              <a:t>first pass R</a:t>
            </a:r>
            <a:r>
              <a:rPr lang="en-US" b="1" baseline="-25000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 and R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 are compared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interchanged in case of our of order</a:t>
            </a:r>
            <a:r>
              <a:rPr lang="en-US" dirty="0"/>
              <a:t>, this process is repeated for records </a:t>
            </a:r>
            <a:r>
              <a:rPr lang="en-US" b="1" dirty="0">
                <a:solidFill>
                  <a:srgbClr val="C00000"/>
                </a:solidFill>
              </a:rPr>
              <a:t>R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R</a:t>
            </a:r>
            <a:r>
              <a:rPr lang="en-US" b="1" baseline="-25000" dirty="0">
                <a:solidFill>
                  <a:srgbClr val="C00000"/>
                </a:solidFill>
              </a:rPr>
              <a:t>3</a:t>
            </a:r>
            <a:r>
              <a:rPr lang="en-US" dirty="0"/>
              <a:t>, and so on.</a:t>
            </a:r>
          </a:p>
          <a:p>
            <a:r>
              <a:rPr lang="en-US" dirty="0"/>
              <a:t>This method will cause records with </a:t>
            </a:r>
            <a:r>
              <a:rPr lang="en-US" b="1" dirty="0">
                <a:solidFill>
                  <a:srgbClr val="C00000"/>
                </a:solidFill>
              </a:rPr>
              <a:t>small key to move “bubble up”</a:t>
            </a:r>
            <a:r>
              <a:rPr lang="en-US" b="1" dirty="0"/>
              <a:t>.</a:t>
            </a:r>
          </a:p>
          <a:p>
            <a:r>
              <a:rPr lang="en-US" b="1" dirty="0"/>
              <a:t>After</a:t>
            </a:r>
            <a:r>
              <a:rPr lang="en-US" dirty="0"/>
              <a:t> the </a:t>
            </a:r>
            <a:r>
              <a:rPr lang="en-US" b="1" dirty="0"/>
              <a:t>first pass</a:t>
            </a:r>
            <a:r>
              <a:rPr lang="en-US" dirty="0"/>
              <a:t>, the record with </a:t>
            </a:r>
            <a:r>
              <a:rPr lang="en-US" b="1" dirty="0">
                <a:solidFill>
                  <a:srgbClr val="C00000"/>
                </a:solidFill>
              </a:rPr>
              <a:t>largest key</a:t>
            </a:r>
            <a:r>
              <a:rPr lang="en-US" dirty="0"/>
              <a:t> will be in the n-1</a:t>
            </a:r>
            <a:r>
              <a:rPr lang="en-US" b="1" baseline="30000" dirty="0"/>
              <a:t>th</a:t>
            </a:r>
            <a:r>
              <a:rPr lang="en-US" dirty="0"/>
              <a:t> position. On each successive pass, the records with the next largest key will be placed in position n-2, n-3 ….., 2,1 respectively.</a:t>
            </a:r>
          </a:p>
          <a:p>
            <a:r>
              <a:rPr lang="en-US" dirty="0"/>
              <a:t>This approach requires at most n–1 passes.</a:t>
            </a:r>
          </a:p>
        </p:txBody>
      </p:sp>
    </p:spTree>
    <p:extLst>
      <p:ext uri="{BB962C8B-B14F-4D97-AF65-F5344CB8AC3E}">
        <p14:creationId xmlns:p14="http://schemas.microsoft.com/office/powerpoint/2010/main" val="395901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67687" cy="5590565"/>
          </a:xfrm>
        </p:spPr>
        <p:txBody>
          <a:bodyPr>
            <a:normAutofit/>
          </a:bodyPr>
          <a:lstStyle/>
          <a:p>
            <a:r>
              <a:rPr lang="en-US" dirty="0"/>
              <a:t>This is </a:t>
            </a:r>
            <a:r>
              <a:rPr lang="en-US" b="1" dirty="0">
                <a:solidFill>
                  <a:srgbClr val="C00000"/>
                </a:solidFill>
              </a:rPr>
              <a:t>stable sorting </a:t>
            </a:r>
            <a:r>
              <a:rPr lang="en-US" dirty="0"/>
              <a:t>algorithm, as the elements with the same keys maintain their relative order in the sorted output as well.</a:t>
            </a:r>
          </a:p>
          <a:p>
            <a:r>
              <a:rPr lang="en-US" dirty="0"/>
              <a:t>This is</a:t>
            </a:r>
            <a:r>
              <a:rPr lang="en-US" b="1" dirty="0">
                <a:solidFill>
                  <a:srgbClr val="C00000"/>
                </a:solidFill>
              </a:rPr>
              <a:t> in-place </a:t>
            </a:r>
            <a:r>
              <a:rPr lang="en-US" dirty="0"/>
              <a:t>algorithm as it doesn’t require ant extra space to sort the elements.</a:t>
            </a:r>
          </a:p>
          <a:p>
            <a:r>
              <a:rPr lang="en-US" dirty="0"/>
              <a:t>This seems </a:t>
            </a:r>
            <a:r>
              <a:rPr lang="en-US" b="1" dirty="0">
                <a:solidFill>
                  <a:srgbClr val="C00000"/>
                </a:solidFill>
              </a:rPr>
              <a:t>slow for large data sets </a:t>
            </a:r>
            <a:r>
              <a:rPr lang="en-US" dirty="0"/>
              <a:t>as the </a:t>
            </a:r>
            <a:r>
              <a:rPr lang="en-US" b="1" dirty="0">
                <a:solidFill>
                  <a:srgbClr val="C00000"/>
                </a:solidFill>
              </a:rPr>
              <a:t>worst case </a:t>
            </a:r>
            <a:r>
              <a:rPr lang="en-US" dirty="0"/>
              <a:t>time </a:t>
            </a:r>
            <a:r>
              <a:rPr lang="en-US" b="1" dirty="0">
                <a:solidFill>
                  <a:srgbClr val="C00000"/>
                </a:solidFill>
              </a:rPr>
              <a:t>complexity </a:t>
            </a:r>
            <a:r>
              <a:rPr lang="en-US" dirty="0"/>
              <a:t>of bubble sort is </a:t>
            </a:r>
            <a:r>
              <a:rPr lang="en-US" b="1" dirty="0">
                <a:solidFill>
                  <a:srgbClr val="C00000"/>
                </a:solidFill>
              </a:rPr>
              <a:t>O(n</a:t>
            </a:r>
            <a:r>
              <a:rPr lang="en-US" b="1" baseline="30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b="1" dirty="0"/>
              <a:t>.</a:t>
            </a:r>
          </a:p>
          <a:p>
            <a:r>
              <a:rPr lang="en-US" dirty="0"/>
              <a:t>For the input list which is already sorted (best case), the algorithm can get early exist.</a:t>
            </a:r>
          </a:p>
          <a:p>
            <a:r>
              <a:rPr lang="en-US" dirty="0"/>
              <a:t>So the </a:t>
            </a:r>
            <a:r>
              <a:rPr lang="en-US" b="1" dirty="0">
                <a:solidFill>
                  <a:srgbClr val="C00000"/>
                </a:solidFill>
              </a:rPr>
              <a:t>best case </a:t>
            </a:r>
            <a:r>
              <a:rPr lang="en-US" dirty="0"/>
              <a:t>time complexity is </a:t>
            </a:r>
            <a:r>
              <a:rPr lang="en-US" b="1" dirty="0">
                <a:solidFill>
                  <a:srgbClr val="C00000"/>
                </a:solidFill>
              </a:rPr>
              <a:t>O(n).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51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38600" y="1331260"/>
          <a:ext cx="3810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73124" y="797861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Unsorted Array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0268" y="1999132"/>
            <a:ext cx="11998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0268" y="1999132"/>
            <a:ext cx="92044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Pass 1 :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18867" y="2550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8867" y="2931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867" y="3312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8867" y="3693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867" y="4074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97470" y="2550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97470" y="2931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97470" y="3312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97470" y="3693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97470" y="4074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366585" y="2550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366585" y="2931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66585" y="3312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66585" y="3693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366585" y="4074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550773" y="2550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550773" y="2931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550773" y="3312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550773" y="3693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550773" y="4074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" name="Freeform 2"/>
          <p:cNvSpPr/>
          <p:nvPr/>
        </p:nvSpPr>
        <p:spPr>
          <a:xfrm>
            <a:off x="842032" y="2706272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18867" y="255046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18867" y="293146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14377" y="2655831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33" name="Freeform 32"/>
          <p:cNvSpPr/>
          <p:nvPr/>
        </p:nvSpPr>
        <p:spPr>
          <a:xfrm>
            <a:off x="2899986" y="3462727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064899" y="3400459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366585" y="331246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366585" y="369346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43" name="Freeform 42"/>
          <p:cNvSpPr/>
          <p:nvPr/>
        </p:nvSpPr>
        <p:spPr>
          <a:xfrm>
            <a:off x="4095749" y="3849272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245507" y="3783193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550773" y="369346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550773" y="4074460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71412" y="1999132"/>
            <a:ext cx="92044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Pass 2 :</a:t>
            </a:r>
            <a:endParaRPr lang="en-US" b="1" dirty="0"/>
          </a:p>
        </p:txBody>
      </p:sp>
      <p:sp>
        <p:nvSpPr>
          <p:cNvPr id="41" name="Rectangle 40"/>
          <p:cNvSpPr/>
          <p:nvPr/>
        </p:nvSpPr>
        <p:spPr>
          <a:xfrm>
            <a:off x="4793340" y="2532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793340" y="2913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793340" y="3294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793340" y="3675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793340" y="4056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90268" y="4707162"/>
            <a:ext cx="11998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771044" y="2532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771044" y="2913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771044" y="3294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771044" y="3675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771044" y="4056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915216" y="2532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915216" y="2913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915216" y="3294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915216" y="3675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915216" y="4056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309672" y="2532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309672" y="2913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309672" y="3294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309672" y="3675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309672" y="4056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66" name="Freeform 65"/>
          <p:cNvSpPr/>
          <p:nvPr/>
        </p:nvSpPr>
        <p:spPr>
          <a:xfrm>
            <a:off x="6316775" y="3094707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481688" y="3032439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771044" y="2913532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771044" y="3294532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70" name="Freeform 69"/>
          <p:cNvSpPr/>
          <p:nvPr/>
        </p:nvSpPr>
        <p:spPr>
          <a:xfrm>
            <a:off x="7466808" y="3465583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631721" y="3403315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915216" y="3294532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915216" y="3675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013665" y="1999132"/>
            <a:ext cx="92044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Pass 3 :</a:t>
            </a:r>
            <a:endParaRPr lang="en-US" b="1" dirty="0"/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8021867" y="2013199"/>
            <a:ext cx="0" cy="2702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9522588" y="2529601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522588" y="2910601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9522588" y="3291601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9522588" y="3672601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80" name="Rectangle 79"/>
          <p:cNvSpPr/>
          <p:nvPr/>
        </p:nvSpPr>
        <p:spPr>
          <a:xfrm>
            <a:off x="9522588" y="4053601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1062834" y="2532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1062834" y="2913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1062834" y="3294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1062834" y="3675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1062834" y="4056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86" name="Freeform 85"/>
          <p:cNvSpPr/>
          <p:nvPr/>
        </p:nvSpPr>
        <p:spPr>
          <a:xfrm>
            <a:off x="8853983" y="2697749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9018896" y="2635481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88" name="Rectangle 87"/>
          <p:cNvSpPr/>
          <p:nvPr/>
        </p:nvSpPr>
        <p:spPr>
          <a:xfrm>
            <a:off x="8309672" y="2532532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309672" y="2913532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90" name="Freeform 89"/>
          <p:cNvSpPr/>
          <p:nvPr/>
        </p:nvSpPr>
        <p:spPr>
          <a:xfrm>
            <a:off x="10065675" y="3030265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10230588" y="2967997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92" name="Rectangle 91"/>
          <p:cNvSpPr/>
          <p:nvPr/>
        </p:nvSpPr>
        <p:spPr>
          <a:xfrm>
            <a:off x="9522588" y="2910601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522588" y="3291601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0689198" y="1999132"/>
            <a:ext cx="92044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Pass 4 :</a:t>
            </a:r>
            <a:endParaRPr lang="en-US" b="1" dirty="0"/>
          </a:p>
        </p:txBody>
      </p:sp>
      <p:cxnSp>
        <p:nvCxnSpPr>
          <p:cNvPr id="95" name="Straight Connector 94"/>
          <p:cNvCxnSpPr/>
          <p:nvPr/>
        </p:nvCxnSpPr>
        <p:spPr>
          <a:xfrm flipV="1">
            <a:off x="10689198" y="1999132"/>
            <a:ext cx="0" cy="2702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Freeform 95"/>
          <p:cNvSpPr/>
          <p:nvPr/>
        </p:nvSpPr>
        <p:spPr>
          <a:xfrm>
            <a:off x="11596235" y="2690260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11809370" y="2625111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1062834" y="2532532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1062834" y="2913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4671412" y="1999132"/>
            <a:ext cx="0" cy="2702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13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36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40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74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78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96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00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34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38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79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83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01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05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39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0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2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43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3" dur="1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84" dur="1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5" dur="1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7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88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9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1" dur="1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322" dur="1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3" dur="1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5" dur="1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326" dur="1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7" dur="1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6" dur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367" dur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8" dur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0" dur="1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371" dur="1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2" dur="1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" grpId="0" animBg="1"/>
      <p:bldP spid="29" grpId="0" animBg="1"/>
      <p:bldP spid="30" grpId="0" animBg="1"/>
      <p:bldP spid="33" grpId="0" animBg="1"/>
      <p:bldP spid="36" grpId="0" animBg="1"/>
      <p:bldP spid="37" grpId="0" animBg="1"/>
      <p:bldP spid="43" grpId="0" animBg="1"/>
      <p:bldP spid="45" grpId="0" animBg="1"/>
      <p:bldP spid="46" grpId="0" animBg="1"/>
      <p:bldP spid="40" grpId="0" animBg="1"/>
      <p:bldP spid="41" grpId="0" animBg="1"/>
      <p:bldP spid="42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8" grpId="0" animBg="1"/>
      <p:bldP spid="69" grpId="0" animBg="1"/>
      <p:bldP spid="70" grpId="0" animBg="1"/>
      <p:bldP spid="72" grpId="0" animBg="1"/>
      <p:bldP spid="73" grpId="0" animBg="1"/>
      <p:bldP spid="74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8" grpId="0" animBg="1"/>
      <p:bldP spid="89" grpId="0" animBg="1"/>
      <p:bldP spid="90" grpId="0" animBg="1"/>
      <p:bldP spid="92" grpId="0" animBg="1"/>
      <p:bldP spid="93" grpId="0" animBg="1"/>
      <p:bldP spid="94" grpId="0" animBg="1"/>
      <p:bldP spid="96" grpId="0" animBg="1"/>
      <p:bldP spid="98" grpId="0" animBg="1"/>
      <p:bldP spid="9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BUBBLE_SORT(K,N)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</a:t>
            </a:r>
            <a:r>
              <a:rPr lang="en-US" b="1" dirty="0"/>
              <a:t>vector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K</a:t>
            </a:r>
            <a:r>
              <a:rPr lang="en-US" dirty="0"/>
              <a:t> of </a:t>
            </a:r>
            <a:r>
              <a:rPr lang="en-US" b="1" dirty="0">
                <a:solidFill>
                  <a:srgbClr val="C00000"/>
                </a:solidFill>
              </a:rPr>
              <a:t>N</a:t>
            </a:r>
            <a:r>
              <a:rPr lang="en-US" dirty="0"/>
              <a:t> elements.</a:t>
            </a:r>
          </a:p>
          <a:p>
            <a:r>
              <a:rPr lang="en-US" dirty="0"/>
              <a:t>This procedure </a:t>
            </a:r>
            <a:r>
              <a:rPr lang="en-US" b="1" dirty="0">
                <a:solidFill>
                  <a:srgbClr val="C00000"/>
                </a:solidFill>
              </a:rPr>
              <a:t>rearrange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vector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ascending order</a:t>
            </a:r>
            <a:r>
              <a:rPr lang="en-US" dirty="0"/>
              <a:t> using </a:t>
            </a:r>
            <a:r>
              <a:rPr lang="en-US" b="1" dirty="0">
                <a:solidFill>
                  <a:srgbClr val="C00000"/>
                </a:solidFill>
              </a:rPr>
              <a:t>Bubble Sort</a:t>
            </a:r>
            <a:r>
              <a:rPr lang="en-US" b="1" dirty="0"/>
              <a:t>.</a:t>
            </a:r>
          </a:p>
          <a:p>
            <a:r>
              <a:rPr lang="en-US" dirty="0"/>
              <a:t>The variable </a:t>
            </a:r>
            <a:r>
              <a:rPr lang="en-US" b="1" dirty="0">
                <a:solidFill>
                  <a:srgbClr val="C00000"/>
                </a:solidFill>
              </a:rPr>
              <a:t>i &amp; LAST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denotes the </a:t>
            </a:r>
            <a:r>
              <a:rPr lang="en-US" b="1" dirty="0">
                <a:solidFill>
                  <a:srgbClr val="C00000"/>
                </a:solidFill>
              </a:rPr>
              <a:t>pass index</a:t>
            </a:r>
            <a:r>
              <a:rPr lang="en-US" dirty="0"/>
              <a:t> and position of the first element in the vector.</a:t>
            </a:r>
          </a:p>
          <a:p>
            <a:r>
              <a:rPr lang="en-US" dirty="0"/>
              <a:t>The variable </a:t>
            </a:r>
            <a:r>
              <a:rPr lang="en-US" b="1" dirty="0">
                <a:solidFill>
                  <a:srgbClr val="C00000"/>
                </a:solidFill>
              </a:rPr>
              <a:t>j</a:t>
            </a:r>
            <a:r>
              <a:rPr lang="en-US" dirty="0"/>
              <a:t> is used to index elements.</a:t>
            </a:r>
          </a:p>
          <a:p>
            <a:r>
              <a:rPr lang="en-US" dirty="0"/>
              <a:t>The variable </a:t>
            </a:r>
            <a:r>
              <a:rPr lang="en-US" b="1" dirty="0">
                <a:solidFill>
                  <a:srgbClr val="C00000"/>
                </a:solidFill>
              </a:rPr>
              <a:t>EXCHS </a:t>
            </a:r>
            <a:r>
              <a:rPr lang="en-US" dirty="0"/>
              <a:t>is used to count number of exchanges made on any pass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4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Procedure: BUBBLE_SORT (K, 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610" y="830390"/>
            <a:ext cx="9213334" cy="53245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[Initialize]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LAST 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N-1</a:t>
            </a:r>
            <a:endParaRPr lang="en-IN" sz="2000" dirty="0">
              <a:latin typeface="Consolas" pitchFamily="49" charset="0"/>
              <a:cs typeface="Consolas" pitchFamily="49" charset="0"/>
            </a:endParaRP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[Loop on pass index]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Repeat thru step 4 for i = 0, 1, 2, ….  , N-2</a:t>
            </a: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[Initialize exchange counter for this pass]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EXCHS 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0</a:t>
            </a:r>
            <a:endParaRPr lang="en-IN" sz="2000" dirty="0">
              <a:latin typeface="Consolas" pitchFamily="49" charset="0"/>
              <a:cs typeface="Consolas" pitchFamily="49" charset="0"/>
            </a:endParaRP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[Perform pairwise comparisons on unsorted elements]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Repeat for j = 0, 1, 2, ……….., LAST – 1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IF 	K[j] &gt; K [j+1]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Then 	K[j]  K[j+1]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		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EXCHS 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EXCHS + 1</a:t>
            </a:r>
            <a:endParaRPr lang="en-IN" sz="2000" dirty="0">
              <a:latin typeface="Consolas" pitchFamily="49" charset="0"/>
              <a:cs typeface="Consolas" pitchFamily="49" charset="0"/>
              <a:sym typeface="Wingdings" panose="05000000000000000000" pitchFamily="2" charset="2"/>
            </a:endParaRP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[Any exchange made in this pass?]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IF	  EXCHS = 0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Then  Return (Vector is sorted, early return)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ELSE  LAST 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LAST - 1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	</a:t>
            </a: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6. [Finished]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Return</a:t>
            </a:r>
          </a:p>
        </p:txBody>
      </p:sp>
    </p:spTree>
    <p:extLst>
      <p:ext uri="{BB962C8B-B14F-4D97-AF65-F5344CB8AC3E}">
        <p14:creationId xmlns:p14="http://schemas.microsoft.com/office/powerpoint/2010/main" val="338906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49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Insertion 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C8CE1-40A6-AFDE-378B-B57C7C2EB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In insertion sort, </a:t>
            </a:r>
            <a:r>
              <a:rPr lang="en-IN" sz="2400" b="1" dirty="0"/>
              <a:t>every iteration moves</a:t>
            </a:r>
            <a:r>
              <a:rPr lang="en-IN" sz="2400" dirty="0"/>
              <a:t> an </a:t>
            </a:r>
            <a:r>
              <a:rPr lang="en-IN" sz="2400" b="1" dirty="0"/>
              <a:t>element</a:t>
            </a:r>
            <a:r>
              <a:rPr lang="en-IN" sz="2400" dirty="0"/>
              <a:t> from </a:t>
            </a:r>
            <a:r>
              <a:rPr lang="en-IN" sz="2400" b="1" dirty="0"/>
              <a:t>unsorted portion</a:t>
            </a:r>
            <a:r>
              <a:rPr lang="en-IN" sz="2400" dirty="0"/>
              <a:t> to </a:t>
            </a:r>
            <a:r>
              <a:rPr lang="en-IN" sz="2400" b="1" dirty="0"/>
              <a:t>sorted portion</a:t>
            </a:r>
            <a:r>
              <a:rPr lang="en-IN" sz="2400" dirty="0"/>
              <a:t> until all the elements are sorted in the list.</a:t>
            </a:r>
          </a:p>
          <a:p>
            <a:endParaRPr lang="en-IN" dirty="0"/>
          </a:p>
          <a:p>
            <a:endParaRPr lang="en-IN" sz="2400" dirty="0"/>
          </a:p>
          <a:p>
            <a:endParaRPr lang="en-IN" dirty="0"/>
          </a:p>
          <a:p>
            <a:endParaRPr lang="en-IN" sz="2400" dirty="0"/>
          </a:p>
          <a:p>
            <a:endParaRPr lang="en-IN" dirty="0"/>
          </a:p>
          <a:p>
            <a:endParaRPr lang="en-IN" sz="2400" dirty="0"/>
          </a:p>
          <a:p>
            <a:endParaRPr lang="en-IN" sz="2400" dirty="0"/>
          </a:p>
          <a:p>
            <a:endParaRPr lang="en-IN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8611" y="1761566"/>
            <a:ext cx="11998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33082" y="1976720"/>
            <a:ext cx="1172583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2400" b="1" dirty="0"/>
              <a:t>Steps for Insertion Sort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233082" y="2451078"/>
            <a:ext cx="533907" cy="8357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766989" y="2451078"/>
            <a:ext cx="11191929" cy="83099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2400" dirty="0"/>
              <a:t>Assume that </a:t>
            </a:r>
            <a:r>
              <a:rPr lang="en-IN" sz="2400" b="1" dirty="0">
                <a:solidFill>
                  <a:srgbClr val="C00000"/>
                </a:solidFill>
              </a:rPr>
              <a:t>first element</a:t>
            </a:r>
            <a:r>
              <a:rPr lang="en-IN" sz="2400" dirty="0"/>
              <a:t> in the list is in </a:t>
            </a:r>
            <a:r>
              <a:rPr lang="en-IN" sz="2400" b="1" dirty="0">
                <a:solidFill>
                  <a:srgbClr val="C00000"/>
                </a:solidFill>
              </a:rPr>
              <a:t>sorted portion</a:t>
            </a:r>
            <a:r>
              <a:rPr lang="en-IN" sz="2400" dirty="0"/>
              <a:t> of the list and </a:t>
            </a:r>
            <a:r>
              <a:rPr lang="en-IN" sz="2400" b="1" dirty="0">
                <a:solidFill>
                  <a:srgbClr val="C00000"/>
                </a:solidFill>
              </a:rPr>
              <a:t>remaining all elements </a:t>
            </a:r>
            <a:r>
              <a:rPr lang="en-IN" sz="2400" dirty="0"/>
              <a:t>are in </a:t>
            </a:r>
            <a:r>
              <a:rPr lang="en-IN" sz="2400" b="1" dirty="0">
                <a:solidFill>
                  <a:srgbClr val="C00000"/>
                </a:solidFill>
              </a:rPr>
              <a:t>unsorted portion</a:t>
            </a:r>
            <a:r>
              <a:rPr lang="en-IN" sz="2400" dirty="0"/>
              <a:t>.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33081" y="3294768"/>
            <a:ext cx="533907" cy="8357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766988" y="3294768"/>
            <a:ext cx="11191929" cy="83099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2400" dirty="0"/>
              <a:t>Select </a:t>
            </a:r>
            <a:r>
              <a:rPr lang="en-IN" sz="2400" b="1" dirty="0">
                <a:solidFill>
                  <a:srgbClr val="C00000"/>
                </a:solidFill>
              </a:rPr>
              <a:t>first element</a:t>
            </a:r>
            <a:r>
              <a:rPr lang="en-IN" sz="2400" dirty="0"/>
              <a:t> from the </a:t>
            </a:r>
            <a:r>
              <a:rPr lang="en-IN" sz="2400" b="1" dirty="0">
                <a:solidFill>
                  <a:srgbClr val="C00000"/>
                </a:solidFill>
              </a:rPr>
              <a:t>unsorted list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C00000"/>
                </a:solidFill>
              </a:rPr>
              <a:t>insert</a:t>
            </a:r>
            <a:r>
              <a:rPr lang="en-IN" sz="2400" dirty="0"/>
              <a:t> that element </a:t>
            </a:r>
            <a:r>
              <a:rPr lang="en-IN" sz="2400" b="1" dirty="0">
                <a:solidFill>
                  <a:srgbClr val="C00000"/>
                </a:solidFill>
              </a:rPr>
              <a:t>into the sorted </a:t>
            </a:r>
            <a:r>
              <a:rPr lang="en-IN" sz="2400" dirty="0"/>
              <a:t>list in </a:t>
            </a:r>
            <a:r>
              <a:rPr lang="en-IN" sz="2400" b="1" dirty="0">
                <a:solidFill>
                  <a:srgbClr val="C00000"/>
                </a:solidFill>
              </a:rPr>
              <a:t>order specified</a:t>
            </a:r>
            <a:r>
              <a:rPr lang="en-IN" sz="2400" dirty="0"/>
              <a:t>.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233080" y="4125766"/>
            <a:ext cx="533907" cy="8309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766987" y="4125765"/>
            <a:ext cx="11191928" cy="83099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2400" b="1" dirty="0">
                <a:solidFill>
                  <a:srgbClr val="C00000"/>
                </a:solidFill>
              </a:rPr>
              <a:t>Repeat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the above process </a:t>
            </a:r>
            <a:r>
              <a:rPr lang="en-IN" sz="2400" b="1" dirty="0">
                <a:solidFill>
                  <a:srgbClr val="C00000"/>
                </a:solidFill>
              </a:rPr>
              <a:t>until all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C00000"/>
                </a:solidFill>
              </a:rPr>
              <a:t>elements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from the </a:t>
            </a:r>
            <a:r>
              <a:rPr lang="en-IN" sz="2400" b="1" dirty="0">
                <a:solidFill>
                  <a:srgbClr val="C00000"/>
                </a:solidFill>
              </a:rPr>
              <a:t>unsorted list</a:t>
            </a:r>
            <a:r>
              <a:rPr lang="en-IN" sz="2400" dirty="0"/>
              <a:t> are </a:t>
            </a:r>
            <a:r>
              <a:rPr lang="en-IN" sz="2400" b="1" dirty="0">
                <a:solidFill>
                  <a:srgbClr val="C00000"/>
                </a:solidFill>
              </a:rPr>
              <a:t>moved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b="1" dirty="0">
                <a:solidFill>
                  <a:srgbClr val="C00000"/>
                </a:solidFill>
              </a:rPr>
              <a:t>into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C00000"/>
                </a:solidFill>
              </a:rPr>
              <a:t>sorted list</a:t>
            </a:r>
            <a:r>
              <a:rPr lang="en-IN" sz="2400" b="1" dirty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8611" y="5190567"/>
            <a:ext cx="11998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16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81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Insertion 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C8CE1-40A6-AFDE-378B-B57C7C2EB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Insertion sort is </a:t>
            </a:r>
            <a:r>
              <a:rPr lang="en-IN" b="1" dirty="0">
                <a:solidFill>
                  <a:srgbClr val="C00000"/>
                </a:solidFill>
              </a:rPr>
              <a:t>efficient</a:t>
            </a:r>
            <a:r>
              <a:rPr lang="en-IN" sz="2400" dirty="0"/>
              <a:t> sorting algorithm for </a:t>
            </a:r>
            <a:r>
              <a:rPr lang="en-IN" b="1" dirty="0">
                <a:solidFill>
                  <a:srgbClr val="C00000"/>
                </a:solidFill>
              </a:rPr>
              <a:t>smaller list </a:t>
            </a:r>
            <a:r>
              <a:rPr lang="en-IN" sz="2400" dirty="0"/>
              <a:t>and </a:t>
            </a:r>
            <a:r>
              <a:rPr lang="en-IN" b="1" dirty="0">
                <a:solidFill>
                  <a:srgbClr val="C00000"/>
                </a:solidFill>
              </a:rPr>
              <a:t>nearly</a:t>
            </a:r>
            <a:r>
              <a:rPr lang="en-IN" sz="2400" dirty="0"/>
              <a:t> </a:t>
            </a:r>
            <a:r>
              <a:rPr lang="en-IN" b="1" dirty="0">
                <a:solidFill>
                  <a:srgbClr val="C00000"/>
                </a:solidFill>
              </a:rPr>
              <a:t>sorted</a:t>
            </a:r>
            <a:r>
              <a:rPr lang="en-IN" sz="2400" dirty="0"/>
              <a:t> list.</a:t>
            </a:r>
          </a:p>
          <a:p>
            <a:r>
              <a:rPr lang="en-IN" dirty="0"/>
              <a:t>This algorithm is </a:t>
            </a:r>
            <a:r>
              <a:rPr lang="en-IN" b="1" dirty="0">
                <a:solidFill>
                  <a:srgbClr val="C00000"/>
                </a:solidFill>
              </a:rPr>
              <a:t>inefficient</a:t>
            </a:r>
            <a:r>
              <a:rPr lang="en-IN" dirty="0"/>
              <a:t> for </a:t>
            </a:r>
            <a:r>
              <a:rPr lang="en-IN" b="1" dirty="0">
                <a:solidFill>
                  <a:srgbClr val="C00000"/>
                </a:solidFill>
              </a:rPr>
              <a:t>large </a:t>
            </a:r>
            <a:r>
              <a:rPr lang="en-IN" dirty="0"/>
              <a:t>data sets.</a:t>
            </a:r>
          </a:p>
          <a:p>
            <a:r>
              <a:rPr lang="en-IN" sz="2400" dirty="0"/>
              <a:t>The </a:t>
            </a:r>
            <a:r>
              <a:rPr lang="en-IN" b="1" dirty="0">
                <a:solidFill>
                  <a:srgbClr val="C00000"/>
                </a:solidFill>
              </a:rPr>
              <a:t>worst case </a:t>
            </a:r>
            <a:r>
              <a:rPr lang="en-IN" sz="2400" dirty="0"/>
              <a:t>time complexity of th</a:t>
            </a:r>
            <a:r>
              <a:rPr lang="en-IN" dirty="0"/>
              <a:t>is algorithm is </a:t>
            </a:r>
            <a:r>
              <a:rPr lang="en-IN" b="1" dirty="0">
                <a:solidFill>
                  <a:srgbClr val="C00000"/>
                </a:solidFill>
              </a:rPr>
              <a:t>O(n</a:t>
            </a:r>
            <a:r>
              <a:rPr lang="en-IN" b="1" baseline="30000" dirty="0">
                <a:solidFill>
                  <a:srgbClr val="C00000"/>
                </a:solidFill>
              </a:rPr>
              <a:t>2</a:t>
            </a:r>
            <a:r>
              <a:rPr lang="en-IN" b="1" dirty="0">
                <a:solidFill>
                  <a:srgbClr val="C00000"/>
                </a:solidFill>
              </a:rPr>
              <a:t>)</a:t>
            </a:r>
            <a:r>
              <a:rPr lang="en-IN" dirty="0"/>
              <a:t>.</a:t>
            </a:r>
          </a:p>
          <a:p>
            <a:r>
              <a:rPr lang="en-IN" sz="2400" dirty="0"/>
              <a:t>If the list already sorted, </a:t>
            </a:r>
            <a:r>
              <a:rPr lang="en-IN" dirty="0"/>
              <a:t>then only n comparisons would be required. So the </a:t>
            </a:r>
            <a:r>
              <a:rPr lang="en-IN" b="1" dirty="0">
                <a:solidFill>
                  <a:srgbClr val="C00000"/>
                </a:solidFill>
              </a:rPr>
              <a:t>best case </a:t>
            </a:r>
            <a:r>
              <a:rPr lang="en-IN" sz="2400" dirty="0"/>
              <a:t>time complexity is </a:t>
            </a:r>
            <a:r>
              <a:rPr lang="en-IN" b="1" dirty="0">
                <a:solidFill>
                  <a:srgbClr val="C00000"/>
                </a:solidFill>
              </a:rPr>
              <a:t>O(n)</a:t>
            </a:r>
            <a:r>
              <a:rPr lang="en-IN" dirty="0"/>
              <a:t>.</a:t>
            </a:r>
          </a:p>
          <a:p>
            <a:r>
              <a:rPr lang="en-US" dirty="0"/>
              <a:t>This is </a:t>
            </a:r>
            <a:r>
              <a:rPr lang="en-US" b="1" dirty="0">
                <a:solidFill>
                  <a:srgbClr val="C00000"/>
                </a:solidFill>
              </a:rPr>
              <a:t>stable sorting algorithm</a:t>
            </a:r>
            <a:r>
              <a:rPr lang="en-US" dirty="0"/>
              <a:t>, as the elements with the same keys maintain their relative order in the sorted output as well.</a:t>
            </a:r>
          </a:p>
          <a:p>
            <a:r>
              <a:rPr lang="en-US" dirty="0"/>
              <a:t>This is </a:t>
            </a:r>
            <a:r>
              <a:rPr lang="en-US" b="1" dirty="0">
                <a:solidFill>
                  <a:srgbClr val="C00000"/>
                </a:solidFill>
              </a:rPr>
              <a:t>in-place algorithm </a:t>
            </a:r>
            <a:r>
              <a:rPr lang="en-US" dirty="0"/>
              <a:t>as it doesn’t require ant extra space to sort the elements.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5675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0471" y="868100"/>
            <a:ext cx="8611564" cy="554184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: Insertion Sort (A,N)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Clr>
                <a:schemeClr val="tx2"/>
              </a:buClr>
              <a:buNone/>
            </a:pPr>
            <a:r>
              <a:rPr lang="en-US" b="1" dirty="0">
                <a:latin typeface="Consolas" pitchFamily="49" charset="0"/>
                <a:ea typeface="+mj-ea"/>
                <a:cs typeface="Consolas" pitchFamily="49" charset="0"/>
              </a:rPr>
              <a:t>i </a:t>
            </a:r>
            <a:r>
              <a:rPr lang="en-US" b="1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</a:t>
            </a:r>
            <a:r>
              <a:rPr lang="en-US" b="1" dirty="0">
                <a:latin typeface="Consolas" pitchFamily="49" charset="0"/>
                <a:ea typeface="+mj-ea"/>
                <a:cs typeface="Consolas" pitchFamily="49" charset="0"/>
              </a:rPr>
              <a:t> 1 </a:t>
            </a:r>
          </a:p>
          <a:p>
            <a:pPr marL="0" indent="0">
              <a:lnSpc>
                <a:spcPct val="100000"/>
              </a:lnSpc>
              <a:buClr>
                <a:schemeClr val="tx2"/>
              </a:buClr>
              <a:buNone/>
            </a:pPr>
            <a:r>
              <a:rPr lang="en-US" b="1" dirty="0">
                <a:latin typeface="Consolas" pitchFamily="49" charset="0"/>
                <a:ea typeface="+mj-ea"/>
                <a:cs typeface="Consolas" pitchFamily="49" charset="0"/>
              </a:rPr>
              <a:t>while i &lt;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itchFamily="49" charset="0"/>
                <a:ea typeface="+mj-ea"/>
                <a:cs typeface="Consolas" pitchFamily="49" charset="0"/>
              </a:rPr>
              <a:t>	key </a:t>
            </a:r>
            <a:r>
              <a:rPr lang="en-US" b="1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</a:t>
            </a:r>
            <a:r>
              <a:rPr lang="en-US" b="1" dirty="0">
                <a:latin typeface="Consolas" pitchFamily="49" charset="0"/>
                <a:ea typeface="+mj-ea"/>
                <a:cs typeface="Consolas" pitchFamily="49" charset="0"/>
              </a:rPr>
              <a:t> A[i]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itchFamily="49" charset="0"/>
                <a:ea typeface="+mj-ea"/>
                <a:cs typeface="Consolas" pitchFamily="49" charset="0"/>
              </a:rPr>
              <a:t>	j </a:t>
            </a:r>
            <a:r>
              <a:rPr lang="en-US" b="1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 </a:t>
            </a:r>
            <a:r>
              <a:rPr lang="en-US" b="1" dirty="0">
                <a:latin typeface="Consolas" pitchFamily="49" charset="0"/>
                <a:ea typeface="+mj-ea"/>
                <a:cs typeface="Consolas" pitchFamily="49" charset="0"/>
              </a:rPr>
              <a:t>i-1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itchFamily="49" charset="0"/>
                <a:ea typeface="+mj-ea"/>
                <a:cs typeface="Consolas" pitchFamily="49" charset="0"/>
              </a:rPr>
              <a:t>	while j &gt;= 0 and A[j] &gt; key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itchFamily="49" charset="0"/>
                <a:ea typeface="+mj-ea"/>
                <a:cs typeface="Consolas" pitchFamily="49" charset="0"/>
              </a:rPr>
              <a:t>		A[j+1] </a:t>
            </a:r>
            <a:r>
              <a:rPr lang="en-US" b="1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</a:t>
            </a:r>
            <a:r>
              <a:rPr lang="en-US" b="1" dirty="0">
                <a:latin typeface="Consolas" pitchFamily="49" charset="0"/>
                <a:ea typeface="+mj-ea"/>
                <a:cs typeface="Consolas" pitchFamily="49" charset="0"/>
              </a:rPr>
              <a:t> A[j]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itchFamily="49" charset="0"/>
                <a:ea typeface="+mj-ea"/>
                <a:cs typeface="Consolas" pitchFamily="49" charset="0"/>
              </a:rPr>
              <a:t>		j ← j - 1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itchFamily="49" charset="0"/>
                <a:ea typeface="+mj-ea"/>
                <a:cs typeface="Consolas" pitchFamily="49" charset="0"/>
              </a:rPr>
              <a:t>	end while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itchFamily="49" charset="0"/>
                <a:ea typeface="+mj-ea"/>
                <a:cs typeface="Consolas" pitchFamily="49" charset="0"/>
              </a:rPr>
              <a:t>	A[j+1] </a:t>
            </a:r>
            <a:r>
              <a:rPr lang="en-US" b="1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 key</a:t>
            </a:r>
            <a:endParaRPr lang="en-US" b="1" dirty="0">
              <a:latin typeface="Consolas" pitchFamily="49" charset="0"/>
              <a:ea typeface="+mj-ea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itchFamily="49" charset="0"/>
                <a:ea typeface="+mj-ea"/>
                <a:cs typeface="Consolas" pitchFamily="49" charset="0"/>
              </a:rPr>
              <a:t>	i </a:t>
            </a:r>
            <a:r>
              <a:rPr lang="en-US" b="1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</a:t>
            </a:r>
            <a:r>
              <a:rPr lang="en-US" b="1" dirty="0">
                <a:latin typeface="Consolas" pitchFamily="49" charset="0"/>
                <a:ea typeface="+mj-ea"/>
                <a:cs typeface="Consolas" pitchFamily="49" charset="0"/>
              </a:rPr>
              <a:t> i + 1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itchFamily="49" charset="0"/>
                <a:ea typeface="+mj-ea"/>
                <a:cs typeface="Consolas" pitchFamily="49" charset="0"/>
              </a:rPr>
              <a:t>end while</a:t>
            </a:r>
          </a:p>
        </p:txBody>
      </p:sp>
    </p:spTree>
    <p:extLst>
      <p:ext uri="{BB962C8B-B14F-4D97-AF65-F5344CB8AC3E}">
        <p14:creationId xmlns:p14="http://schemas.microsoft.com/office/powerpoint/2010/main" val="164021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AB9B65A3-9A4C-3796-DC98-B2F9800AE190}"/>
              </a:ext>
            </a:extLst>
          </p:cNvPr>
          <p:cNvSpPr/>
          <p:nvPr/>
        </p:nvSpPr>
        <p:spPr>
          <a:xfrm>
            <a:off x="5874936" y="5645821"/>
            <a:ext cx="1360365" cy="923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D58518-21DD-C2BE-86BC-B3356C74CBD9}"/>
              </a:ext>
            </a:extLst>
          </p:cNvPr>
          <p:cNvSpPr/>
          <p:nvPr/>
        </p:nvSpPr>
        <p:spPr>
          <a:xfrm>
            <a:off x="7545980" y="4020278"/>
            <a:ext cx="2952643" cy="25341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F111E64-A825-7845-CCC2-E7A37A8B67F0}"/>
              </a:ext>
            </a:extLst>
          </p:cNvPr>
          <p:cNvSpPr/>
          <p:nvPr/>
        </p:nvSpPr>
        <p:spPr>
          <a:xfrm>
            <a:off x="5841507" y="4020278"/>
            <a:ext cx="1610533" cy="108438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Insertion Sort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FDEE6A0-C8D6-0374-CE0A-CE0921885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73124" y="811308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Unsorted Array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905000" y="2030507"/>
            <a:ext cx="838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5000" y="2030507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 :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927685" y="2315603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Unsorted Array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905000" y="3947175"/>
            <a:ext cx="838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05000" y="3947175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2 :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928065" y="4066183"/>
            <a:ext cx="1502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</a:t>
            </a:r>
            <a:r>
              <a:rPr lang="en-US" b="1" dirty="0"/>
              <a:t>= 1</a:t>
            </a:r>
          </a:p>
          <a:p>
            <a:r>
              <a:rPr lang="en-US" b="1" dirty="0" err="1"/>
              <a:t>i</a:t>
            </a:r>
            <a:r>
              <a:rPr lang="en-US" b="1" dirty="0"/>
              <a:t>&lt;5 </a:t>
            </a:r>
            <a:r>
              <a:rPr lang="en-US" b="1" dirty="0">
                <a:sym typeface="Wingdings" panose="05000000000000000000" pitchFamily="2" charset="2"/>
              </a:rPr>
              <a:t> True</a:t>
            </a:r>
            <a:endParaRPr lang="en-US" b="1" dirty="0"/>
          </a:p>
          <a:p>
            <a:r>
              <a:rPr lang="en-US" b="1" dirty="0"/>
              <a:t>key = A[</a:t>
            </a:r>
            <a:r>
              <a:rPr lang="en-US" b="1" dirty="0" err="1"/>
              <a:t>i</a:t>
            </a:r>
            <a:r>
              <a:rPr lang="en-US" b="1" dirty="0"/>
              <a:t>] = 10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67000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07936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41336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274736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808136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667000" y="529823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207936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741336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274736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808136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03017" y="4020279"/>
            <a:ext cx="25907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 = i-1 = 1-1 = 0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J&gt;=0 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True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r>
              <a:rPr lang="en-US" b="1" dirty="0">
                <a:solidFill>
                  <a:srgbClr val="C00000"/>
                </a:solidFill>
              </a:rPr>
              <a:t>A[j]&gt;key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29&gt;10  True</a:t>
            </a:r>
          </a:p>
          <a:p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A[1] = A[0]</a:t>
            </a:r>
          </a:p>
          <a:p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J--  j=-1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J = -1</a:t>
            </a:r>
          </a:p>
          <a:p>
            <a:r>
              <a:rPr lang="en-US" b="1" dirty="0">
                <a:solidFill>
                  <a:srgbClr val="C00000"/>
                </a:solidFill>
              </a:rPr>
              <a:t>J&gt;=0 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False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364E3E7-83C6-5898-5539-60A6F03DE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541217"/>
              </p:ext>
            </p:extLst>
          </p:nvPr>
        </p:nvGraphicFramePr>
        <p:xfrm>
          <a:off x="4215914" y="1349981"/>
          <a:ext cx="365760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64774583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96123754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95578490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6011103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84061577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30778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A78E860-7BB6-3A65-723F-DA14A03D6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570563"/>
              </p:ext>
            </p:extLst>
          </p:nvPr>
        </p:nvGraphicFramePr>
        <p:xfrm>
          <a:off x="2023528" y="2797355"/>
          <a:ext cx="365760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64774583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96123754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95578490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6011103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84061577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30778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27C00CD-BC36-8771-70AB-513F458E0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409750"/>
              </p:ext>
            </p:extLst>
          </p:nvPr>
        </p:nvGraphicFramePr>
        <p:xfrm>
          <a:off x="2025004" y="3331497"/>
          <a:ext cx="36576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64774583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96123754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95578490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6011103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84061577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4307787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240A184B-208A-8540-6605-52348D101237}"/>
              </a:ext>
            </a:extLst>
          </p:cNvPr>
          <p:cNvSpPr/>
          <p:nvPr/>
        </p:nvSpPr>
        <p:spPr>
          <a:xfrm>
            <a:off x="3207936" y="48839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0B9DD9-7F85-1A23-D2A0-F3575256A1A0}"/>
              </a:ext>
            </a:extLst>
          </p:cNvPr>
          <p:cNvSpPr txBox="1"/>
          <p:nvPr/>
        </p:nvSpPr>
        <p:spPr>
          <a:xfrm>
            <a:off x="5906424" y="5645821"/>
            <a:ext cx="1545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A[j+1] = key</a:t>
            </a:r>
          </a:p>
          <a:p>
            <a:r>
              <a:rPr lang="en-US" dirty="0"/>
              <a:t>A[-1+1] = 10 </a:t>
            </a:r>
          </a:p>
          <a:p>
            <a:r>
              <a:rPr lang="en-US" b="1" dirty="0">
                <a:solidFill>
                  <a:srgbClr val="C00000"/>
                </a:solidFill>
              </a:rPr>
              <a:t>A[0] = 10         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766E91D-5827-8029-3530-1ED4730EBB31}"/>
              </a:ext>
            </a:extLst>
          </p:cNvPr>
          <p:cNvSpPr/>
          <p:nvPr/>
        </p:nvSpPr>
        <p:spPr>
          <a:xfrm>
            <a:off x="2670768" y="487719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B304F17-F9E4-CD5E-5EA5-AECEFE4B372A}"/>
              </a:ext>
            </a:extLst>
          </p:cNvPr>
          <p:cNvCxnSpPr/>
          <p:nvPr/>
        </p:nvCxnSpPr>
        <p:spPr>
          <a:xfrm flipV="1">
            <a:off x="7741296" y="4445319"/>
            <a:ext cx="2653219" cy="738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FFF23DC-6C74-8BAF-6D31-08B16F9B3F9D}"/>
              </a:ext>
            </a:extLst>
          </p:cNvPr>
          <p:cNvCxnSpPr/>
          <p:nvPr/>
        </p:nvCxnSpPr>
        <p:spPr>
          <a:xfrm flipV="1">
            <a:off x="7676443" y="5811607"/>
            <a:ext cx="2653219" cy="738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A3CF236-D59D-2509-7363-9C5944D51465}"/>
              </a:ext>
            </a:extLst>
          </p:cNvPr>
          <p:cNvSpPr txBox="1"/>
          <p:nvPr/>
        </p:nvSpPr>
        <p:spPr>
          <a:xfrm>
            <a:off x="8025205" y="2581835"/>
            <a:ext cx="1409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N = 5</a:t>
            </a:r>
          </a:p>
        </p:txBody>
      </p:sp>
    </p:spTree>
    <p:extLst>
      <p:ext uri="{BB962C8B-B14F-4D97-AF65-F5344CB8AC3E}">
        <p14:creationId xmlns:p14="http://schemas.microsoft.com/office/powerpoint/2010/main" val="314478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5" grpId="0" animBg="1"/>
      <p:bldP spid="44" grpId="0" animBg="1"/>
      <p:bldP spid="5" grpId="0"/>
      <p:bldP spid="7" grpId="0" animBg="1"/>
      <p:bldP spid="9" grpId="0"/>
      <p:bldP spid="12" grpId="0" animBg="1"/>
      <p:bldP spid="16" grpId="0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3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15" grpId="0" animBg="1"/>
      <p:bldP spid="43" grpId="0" animBg="1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AB9B65A3-9A4C-3796-DC98-B2F9800AE190}"/>
              </a:ext>
            </a:extLst>
          </p:cNvPr>
          <p:cNvSpPr/>
          <p:nvPr/>
        </p:nvSpPr>
        <p:spPr>
          <a:xfrm>
            <a:off x="5957242" y="4764777"/>
            <a:ext cx="1360365" cy="923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D58518-21DD-C2BE-86BC-B3356C74CBD9}"/>
              </a:ext>
            </a:extLst>
          </p:cNvPr>
          <p:cNvSpPr/>
          <p:nvPr/>
        </p:nvSpPr>
        <p:spPr>
          <a:xfrm>
            <a:off x="7537256" y="1431816"/>
            <a:ext cx="2908714" cy="27939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F111E64-A825-7845-CCC2-E7A37A8B67F0}"/>
              </a:ext>
            </a:extLst>
          </p:cNvPr>
          <p:cNvSpPr/>
          <p:nvPr/>
        </p:nvSpPr>
        <p:spPr>
          <a:xfrm>
            <a:off x="5861231" y="1378549"/>
            <a:ext cx="1610533" cy="10479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Insertion Sort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 flipV="1">
            <a:off x="1819763" y="1038386"/>
            <a:ext cx="8796576" cy="64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6515" y="1110442"/>
            <a:ext cx="88998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3 :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949706" y="1431817"/>
            <a:ext cx="1502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</a:t>
            </a:r>
            <a:r>
              <a:rPr lang="en-US" b="1" dirty="0"/>
              <a:t>= 2</a:t>
            </a:r>
          </a:p>
          <a:p>
            <a:r>
              <a:rPr lang="en-US" b="1" dirty="0" err="1"/>
              <a:t>i</a:t>
            </a:r>
            <a:r>
              <a:rPr lang="en-US" b="1" dirty="0"/>
              <a:t>&lt;5 </a:t>
            </a:r>
            <a:r>
              <a:rPr lang="en-US" b="1" dirty="0">
                <a:sym typeface="Wingdings" panose="05000000000000000000" pitchFamily="2" charset="2"/>
              </a:rPr>
              <a:t> True</a:t>
            </a:r>
            <a:endParaRPr lang="en-US" b="1" dirty="0"/>
          </a:p>
          <a:p>
            <a:r>
              <a:rPr lang="en-US" b="1" dirty="0"/>
              <a:t>key = A[</a:t>
            </a:r>
            <a:r>
              <a:rPr lang="en-US" b="1" dirty="0" err="1"/>
              <a:t>i</a:t>
            </a:r>
            <a:r>
              <a:rPr lang="en-US" b="1" dirty="0"/>
              <a:t>] = 14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35267" y="2434182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71683" y="2434182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05084" y="2432292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38921" y="2430402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94340" y="2430402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919088" y="291954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477771" y="291576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988368" y="291084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47588" y="291954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106808" y="292824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68240" y="1520597"/>
            <a:ext cx="265649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J = i-1 = 2-1 = 1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J&gt;=0 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True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r>
              <a:rPr lang="en-US" b="1" dirty="0">
                <a:solidFill>
                  <a:srgbClr val="C00000"/>
                </a:solidFill>
              </a:rPr>
              <a:t>A[j]&gt;key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29&gt;14  True</a:t>
            </a:r>
          </a:p>
          <a:p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A[2] = A[1]</a:t>
            </a:r>
          </a:p>
          <a:p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J--  j=0</a:t>
            </a:r>
          </a:p>
          <a:p>
            <a:endParaRPr lang="en-US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rgbClr val="C00000"/>
                </a:solidFill>
              </a:rPr>
              <a:t>J&gt;=0 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True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r>
              <a:rPr lang="en-US" b="1" dirty="0">
                <a:solidFill>
                  <a:srgbClr val="C00000"/>
                </a:solidFill>
              </a:rPr>
              <a:t>A[j]&gt;key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10&gt;14  False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0B9DD9-7F85-1A23-D2A0-F3575256A1A0}"/>
              </a:ext>
            </a:extLst>
          </p:cNvPr>
          <p:cNvSpPr txBox="1"/>
          <p:nvPr/>
        </p:nvSpPr>
        <p:spPr>
          <a:xfrm>
            <a:off x="5991640" y="4781411"/>
            <a:ext cx="1545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A[j+1] = key</a:t>
            </a:r>
          </a:p>
          <a:p>
            <a:r>
              <a:rPr lang="en-US" dirty="0"/>
              <a:t>A[0+1] = 14 </a:t>
            </a:r>
          </a:p>
          <a:p>
            <a:r>
              <a:rPr lang="en-US" b="1" dirty="0">
                <a:solidFill>
                  <a:srgbClr val="C00000"/>
                </a:solidFill>
              </a:rPr>
              <a:t>A[1] = 14 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875BCA-F959-3384-BF06-0089FB2CFE4F}"/>
              </a:ext>
            </a:extLst>
          </p:cNvPr>
          <p:cNvSpPr/>
          <p:nvPr/>
        </p:nvSpPr>
        <p:spPr>
          <a:xfrm>
            <a:off x="3061578" y="2426499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29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A7E587-89DF-E440-92CE-11D650EEA686}"/>
              </a:ext>
            </a:extLst>
          </p:cNvPr>
          <p:cNvCxnSpPr>
            <a:cxnSpLocks/>
          </p:cNvCxnSpPr>
          <p:nvPr/>
        </p:nvCxnSpPr>
        <p:spPr>
          <a:xfrm flipV="1">
            <a:off x="7652217" y="3367055"/>
            <a:ext cx="2653219" cy="738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D1DAC01-84B9-B9ED-121A-203FD83506D8}"/>
              </a:ext>
            </a:extLst>
          </p:cNvPr>
          <p:cNvSpPr/>
          <p:nvPr/>
        </p:nvSpPr>
        <p:spPr>
          <a:xfrm>
            <a:off x="2540604" y="2429253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C6BB38-F441-C1A8-FB2C-A793934B5DB6}"/>
              </a:ext>
            </a:extLst>
          </p:cNvPr>
          <p:cNvCxnSpPr>
            <a:cxnSpLocks/>
          </p:cNvCxnSpPr>
          <p:nvPr/>
        </p:nvCxnSpPr>
        <p:spPr>
          <a:xfrm flipV="1">
            <a:off x="7652217" y="1930879"/>
            <a:ext cx="2653219" cy="738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04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5" grpId="0" animBg="1"/>
      <p:bldP spid="44" grpId="0" animBg="1"/>
      <p:bldP spid="12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3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4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AB9B65A3-9A4C-3796-DC98-B2F9800AE190}"/>
              </a:ext>
            </a:extLst>
          </p:cNvPr>
          <p:cNvSpPr/>
          <p:nvPr/>
        </p:nvSpPr>
        <p:spPr>
          <a:xfrm>
            <a:off x="6185777" y="4646123"/>
            <a:ext cx="1360365" cy="923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D58518-21DD-C2BE-86BC-B3356C74CBD9}"/>
              </a:ext>
            </a:extLst>
          </p:cNvPr>
          <p:cNvSpPr/>
          <p:nvPr/>
        </p:nvSpPr>
        <p:spPr>
          <a:xfrm>
            <a:off x="7504441" y="2705462"/>
            <a:ext cx="2908714" cy="14470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F111E64-A825-7845-CCC2-E7A37A8B67F0}"/>
              </a:ext>
            </a:extLst>
          </p:cNvPr>
          <p:cNvSpPr/>
          <p:nvPr/>
        </p:nvSpPr>
        <p:spPr>
          <a:xfrm>
            <a:off x="5861231" y="1378548"/>
            <a:ext cx="1610533" cy="105374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Insertion Sort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 flipV="1">
            <a:off x="1819763" y="1038386"/>
            <a:ext cx="8796576" cy="64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6515" y="1110442"/>
            <a:ext cx="88998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4 :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949706" y="1431817"/>
            <a:ext cx="1502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</a:t>
            </a:r>
            <a:r>
              <a:rPr lang="en-US" b="1" dirty="0"/>
              <a:t>= 3</a:t>
            </a:r>
          </a:p>
          <a:p>
            <a:r>
              <a:rPr lang="en-US" b="1" dirty="0" err="1"/>
              <a:t>i</a:t>
            </a:r>
            <a:r>
              <a:rPr lang="en-US" b="1" dirty="0"/>
              <a:t>&lt;5 </a:t>
            </a:r>
            <a:r>
              <a:rPr lang="en-US" b="1" dirty="0">
                <a:sym typeface="Wingdings" panose="05000000000000000000" pitchFamily="2" charset="2"/>
              </a:rPr>
              <a:t> True</a:t>
            </a:r>
            <a:endParaRPr lang="en-US" b="1" dirty="0"/>
          </a:p>
          <a:p>
            <a:r>
              <a:rPr lang="en-US" b="1" dirty="0"/>
              <a:t>key = A[</a:t>
            </a:r>
            <a:r>
              <a:rPr lang="en-US" b="1" dirty="0" err="1"/>
              <a:t>i</a:t>
            </a:r>
            <a:r>
              <a:rPr lang="en-US" b="1" dirty="0"/>
              <a:t>] = 37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35267" y="2425473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71683" y="2425473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05084" y="2432292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38921" y="2430402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94340" y="2430401"/>
            <a:ext cx="548640" cy="448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919088" y="291954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477771" y="291576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988368" y="291084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47588" y="291954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106808" y="292824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34531" y="2783340"/>
            <a:ext cx="26564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J = i-1 = 3-1 = 2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J&gt;=0 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True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r>
              <a:rPr lang="en-US" b="1" dirty="0">
                <a:solidFill>
                  <a:srgbClr val="C00000"/>
                </a:solidFill>
              </a:rPr>
              <a:t>A[j]&gt;key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29&gt;37  False</a:t>
            </a:r>
          </a:p>
          <a:p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0B9DD9-7F85-1A23-D2A0-F3575256A1A0}"/>
              </a:ext>
            </a:extLst>
          </p:cNvPr>
          <p:cNvSpPr txBox="1"/>
          <p:nvPr/>
        </p:nvSpPr>
        <p:spPr>
          <a:xfrm>
            <a:off x="6252894" y="4662241"/>
            <a:ext cx="1545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A[j+1] = key</a:t>
            </a:r>
          </a:p>
          <a:p>
            <a:r>
              <a:rPr lang="en-US" dirty="0"/>
              <a:t>A[2+1] = 37 </a:t>
            </a:r>
          </a:p>
          <a:p>
            <a:r>
              <a:rPr lang="en-US" b="1" dirty="0">
                <a:solidFill>
                  <a:srgbClr val="C00000"/>
                </a:solidFill>
              </a:rPr>
              <a:t>A[3] = 37         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C6BB38-F441-C1A8-FB2C-A793934B5DB6}"/>
              </a:ext>
            </a:extLst>
          </p:cNvPr>
          <p:cNvCxnSpPr>
            <a:cxnSpLocks/>
          </p:cNvCxnSpPr>
          <p:nvPr/>
        </p:nvCxnSpPr>
        <p:spPr>
          <a:xfrm flipV="1">
            <a:off x="7637808" y="3184913"/>
            <a:ext cx="2653219" cy="738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01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5" grpId="0" animBg="1"/>
      <p:bldP spid="44" grpId="0" animBg="1"/>
      <p:bldP spid="12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AB9B65A3-9A4C-3796-DC98-B2F9800AE190}"/>
              </a:ext>
            </a:extLst>
          </p:cNvPr>
          <p:cNvSpPr/>
          <p:nvPr/>
        </p:nvSpPr>
        <p:spPr>
          <a:xfrm>
            <a:off x="5371317" y="4764777"/>
            <a:ext cx="1360365" cy="923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D58518-21DD-C2BE-86BC-B3356C74CBD9}"/>
              </a:ext>
            </a:extLst>
          </p:cNvPr>
          <p:cNvSpPr/>
          <p:nvPr/>
        </p:nvSpPr>
        <p:spPr>
          <a:xfrm>
            <a:off x="7075617" y="1103341"/>
            <a:ext cx="2908714" cy="53908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F111E64-A825-7845-CCC2-E7A37A8B67F0}"/>
              </a:ext>
            </a:extLst>
          </p:cNvPr>
          <p:cNvSpPr/>
          <p:nvPr/>
        </p:nvSpPr>
        <p:spPr>
          <a:xfrm>
            <a:off x="5239792" y="1378549"/>
            <a:ext cx="1610533" cy="10479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Insertion Sort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 flipV="1">
            <a:off x="1819763" y="1038386"/>
            <a:ext cx="8796576" cy="64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6515" y="1110442"/>
            <a:ext cx="88998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5 :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301637" y="1431817"/>
            <a:ext cx="1502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</a:t>
            </a:r>
            <a:r>
              <a:rPr lang="en-US" b="1" dirty="0"/>
              <a:t>= 4</a:t>
            </a:r>
          </a:p>
          <a:p>
            <a:r>
              <a:rPr lang="en-US" b="1" dirty="0" err="1"/>
              <a:t>i</a:t>
            </a:r>
            <a:r>
              <a:rPr lang="en-US" b="1" dirty="0"/>
              <a:t>&lt;5</a:t>
            </a:r>
          </a:p>
          <a:p>
            <a:r>
              <a:rPr lang="en-US" b="1" dirty="0"/>
              <a:t>key = A[</a:t>
            </a:r>
            <a:r>
              <a:rPr lang="en-US" b="1" dirty="0" err="1"/>
              <a:t>i</a:t>
            </a:r>
            <a:r>
              <a:rPr lang="en-US" b="1" dirty="0"/>
              <a:t>] = 13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71683" y="2434182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05084" y="2432292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38921" y="2430402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94340" y="2430402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919088" y="291954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477771" y="291576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988368" y="291084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47588" y="291954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106808" y="292824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97723" y="1138856"/>
            <a:ext cx="265649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J = i-1 = 4-1 = 3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J&gt;=0 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True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r>
              <a:rPr lang="en-US" b="1" dirty="0">
                <a:solidFill>
                  <a:srgbClr val="C00000"/>
                </a:solidFill>
              </a:rPr>
              <a:t>A[j]&gt;key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37&gt;13  True</a:t>
            </a:r>
          </a:p>
          <a:p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A[4] = A[3]</a:t>
            </a:r>
          </a:p>
          <a:p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J--  j=2</a:t>
            </a:r>
          </a:p>
          <a:p>
            <a:endParaRPr lang="en-US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rgbClr val="C00000"/>
                </a:solidFill>
              </a:rPr>
              <a:t>J&gt;=0 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True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r>
              <a:rPr lang="en-US" b="1" dirty="0">
                <a:solidFill>
                  <a:srgbClr val="C00000"/>
                </a:solidFill>
              </a:rPr>
              <a:t>A[j]&gt;key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29&gt;13  True</a:t>
            </a:r>
          </a:p>
          <a:p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A[3] = A[2]</a:t>
            </a:r>
          </a:p>
          <a:p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J--  j=1</a:t>
            </a:r>
          </a:p>
          <a:p>
            <a:endParaRPr lang="en-US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rgbClr val="C00000"/>
                </a:solidFill>
              </a:rPr>
              <a:t>J&gt;=0 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True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r>
              <a:rPr lang="en-US" b="1" dirty="0">
                <a:solidFill>
                  <a:srgbClr val="C00000"/>
                </a:solidFill>
              </a:rPr>
              <a:t>A[j]&gt;key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14&gt;13  True</a:t>
            </a:r>
          </a:p>
          <a:p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A[2] = A[1]</a:t>
            </a:r>
          </a:p>
          <a:p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J--  j=0</a:t>
            </a:r>
          </a:p>
          <a:p>
            <a:endParaRPr lang="en-US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rgbClr val="C00000"/>
                </a:solidFill>
              </a:rPr>
              <a:t>J&gt;=0 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True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r>
              <a:rPr lang="en-US" b="1" dirty="0">
                <a:solidFill>
                  <a:srgbClr val="C00000"/>
                </a:solidFill>
              </a:rPr>
              <a:t>A[j]&gt;key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10&gt;13  False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0B9DD9-7F85-1A23-D2A0-F3575256A1A0}"/>
              </a:ext>
            </a:extLst>
          </p:cNvPr>
          <p:cNvSpPr txBox="1"/>
          <p:nvPr/>
        </p:nvSpPr>
        <p:spPr>
          <a:xfrm>
            <a:off x="5441223" y="4781411"/>
            <a:ext cx="1545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A[j+1] = key</a:t>
            </a:r>
          </a:p>
          <a:p>
            <a:r>
              <a:rPr lang="en-US" dirty="0"/>
              <a:t>A[0+1] = 13 </a:t>
            </a:r>
          </a:p>
          <a:p>
            <a:r>
              <a:rPr lang="en-US" b="1" dirty="0">
                <a:solidFill>
                  <a:srgbClr val="C00000"/>
                </a:solidFill>
              </a:rPr>
              <a:t>A[1] = 13 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875BCA-F959-3384-BF06-0089FB2CFE4F}"/>
              </a:ext>
            </a:extLst>
          </p:cNvPr>
          <p:cNvSpPr/>
          <p:nvPr/>
        </p:nvSpPr>
        <p:spPr>
          <a:xfrm>
            <a:off x="3061578" y="2426499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29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A7E587-89DF-E440-92CE-11D650EEA686}"/>
              </a:ext>
            </a:extLst>
          </p:cNvPr>
          <p:cNvCxnSpPr>
            <a:cxnSpLocks/>
          </p:cNvCxnSpPr>
          <p:nvPr/>
        </p:nvCxnSpPr>
        <p:spPr>
          <a:xfrm flipV="1">
            <a:off x="7243844" y="2976435"/>
            <a:ext cx="2653219" cy="738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D1DAC01-84B9-B9ED-121A-203FD83506D8}"/>
              </a:ext>
            </a:extLst>
          </p:cNvPr>
          <p:cNvSpPr/>
          <p:nvPr/>
        </p:nvSpPr>
        <p:spPr>
          <a:xfrm>
            <a:off x="2546571" y="2434182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C6BB38-F441-C1A8-FB2C-A793934B5DB6}"/>
              </a:ext>
            </a:extLst>
          </p:cNvPr>
          <p:cNvCxnSpPr>
            <a:cxnSpLocks/>
          </p:cNvCxnSpPr>
          <p:nvPr/>
        </p:nvCxnSpPr>
        <p:spPr>
          <a:xfrm flipV="1">
            <a:off x="7243844" y="1566893"/>
            <a:ext cx="2653219" cy="738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0B6A5F3-A631-1045-C210-96E5051C1E59}"/>
              </a:ext>
            </a:extLst>
          </p:cNvPr>
          <p:cNvSpPr/>
          <p:nvPr/>
        </p:nvSpPr>
        <p:spPr>
          <a:xfrm>
            <a:off x="4138921" y="2434532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8161C6-2286-CF78-FCB3-DC41590DA6DC}"/>
              </a:ext>
            </a:extLst>
          </p:cNvPr>
          <p:cNvSpPr/>
          <p:nvPr/>
        </p:nvSpPr>
        <p:spPr>
          <a:xfrm>
            <a:off x="3606879" y="2434532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29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847D10-CA5E-1C2E-BF5A-A10D9796885B}"/>
              </a:ext>
            </a:extLst>
          </p:cNvPr>
          <p:cNvCxnSpPr>
            <a:cxnSpLocks/>
          </p:cNvCxnSpPr>
          <p:nvPr/>
        </p:nvCxnSpPr>
        <p:spPr>
          <a:xfrm flipV="1">
            <a:off x="7228644" y="4309057"/>
            <a:ext cx="2653219" cy="738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55671F2-1D09-BADC-9EF4-AF07A36293F9}"/>
              </a:ext>
            </a:extLst>
          </p:cNvPr>
          <p:cNvSpPr/>
          <p:nvPr/>
        </p:nvSpPr>
        <p:spPr>
          <a:xfrm>
            <a:off x="3052635" y="2426499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81B389-2ECB-E46E-70BE-22C002DE594F}"/>
              </a:ext>
            </a:extLst>
          </p:cNvPr>
          <p:cNvCxnSpPr>
            <a:cxnSpLocks/>
          </p:cNvCxnSpPr>
          <p:nvPr/>
        </p:nvCxnSpPr>
        <p:spPr>
          <a:xfrm flipV="1">
            <a:off x="7197422" y="5668823"/>
            <a:ext cx="2653219" cy="738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8320291-EB72-5393-20AC-CB4AC6DF4704}"/>
              </a:ext>
            </a:extLst>
          </p:cNvPr>
          <p:cNvSpPr/>
          <p:nvPr/>
        </p:nvSpPr>
        <p:spPr>
          <a:xfrm>
            <a:off x="2501193" y="2437049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9925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5" grpId="0" animBg="1"/>
      <p:bldP spid="44" grpId="0" animBg="1"/>
      <p:bldP spid="12" grpId="0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4" grpId="0" animBg="1"/>
      <p:bldP spid="4" grpId="1" animBg="1"/>
      <p:bldP spid="17" grpId="0" animBg="1"/>
      <p:bldP spid="3" grpId="0" animBg="1"/>
      <p:bldP spid="5" grpId="0" animBg="1"/>
      <p:bldP spid="7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F111E64-A825-7845-CCC2-E7A37A8B67F0}"/>
              </a:ext>
            </a:extLst>
          </p:cNvPr>
          <p:cNvSpPr/>
          <p:nvPr/>
        </p:nvSpPr>
        <p:spPr>
          <a:xfrm>
            <a:off x="5239792" y="1378549"/>
            <a:ext cx="1610533" cy="7989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Insertion Sort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 flipV="1">
            <a:off x="1819763" y="1038386"/>
            <a:ext cx="8796576" cy="64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6515" y="1110442"/>
            <a:ext cx="88998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6 :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301637" y="1431817"/>
            <a:ext cx="128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</a:t>
            </a:r>
            <a:r>
              <a:rPr lang="en-US" b="1" dirty="0"/>
              <a:t>= 5</a:t>
            </a:r>
          </a:p>
          <a:p>
            <a:r>
              <a:rPr lang="en-US" b="1" dirty="0" err="1"/>
              <a:t>i</a:t>
            </a:r>
            <a:r>
              <a:rPr lang="en-US" b="1" dirty="0"/>
              <a:t>&lt;5 </a:t>
            </a:r>
            <a:r>
              <a:rPr lang="en-US" b="1" dirty="0">
                <a:sym typeface="Wingdings" panose="05000000000000000000" pitchFamily="2" charset="2"/>
              </a:rPr>
              <a:t> False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3605084" y="2432292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38921" y="2430402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94340" y="2430402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919088" y="291954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477771" y="291576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988368" y="291084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47588" y="291954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106808" y="292824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B6A5F3-A631-1045-C210-96E5051C1E59}"/>
              </a:ext>
            </a:extLst>
          </p:cNvPr>
          <p:cNvSpPr/>
          <p:nvPr/>
        </p:nvSpPr>
        <p:spPr>
          <a:xfrm>
            <a:off x="4138921" y="2434532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8161C6-2286-CF78-FCB3-DC41590DA6DC}"/>
              </a:ext>
            </a:extLst>
          </p:cNvPr>
          <p:cNvSpPr/>
          <p:nvPr/>
        </p:nvSpPr>
        <p:spPr>
          <a:xfrm>
            <a:off x="3606879" y="2434532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5671F2-1D09-BADC-9EF4-AF07A36293F9}"/>
              </a:ext>
            </a:extLst>
          </p:cNvPr>
          <p:cNvSpPr/>
          <p:nvPr/>
        </p:nvSpPr>
        <p:spPr>
          <a:xfrm>
            <a:off x="3045737" y="2441568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320291-EB72-5393-20AC-CB4AC6DF4704}"/>
              </a:ext>
            </a:extLst>
          </p:cNvPr>
          <p:cNvSpPr/>
          <p:nvPr/>
        </p:nvSpPr>
        <p:spPr>
          <a:xfrm>
            <a:off x="2509902" y="2432859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863D7B-F8A1-7AEF-20CA-DF0BBD6947C4}"/>
              </a:ext>
            </a:extLst>
          </p:cNvPr>
          <p:cNvCxnSpPr/>
          <p:nvPr/>
        </p:nvCxnSpPr>
        <p:spPr>
          <a:xfrm>
            <a:off x="5943600" y="2426499"/>
            <a:ext cx="0" cy="1517820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4FC5CAE-2888-1A26-7F76-B13A2B994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439507"/>
              </p:ext>
            </p:extLst>
          </p:nvPr>
        </p:nvGraphicFramePr>
        <p:xfrm>
          <a:off x="4153724" y="4193306"/>
          <a:ext cx="365760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64774583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96123754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95578490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6011103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84061577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307787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B7B97A0-8BC6-793B-E981-DD601A38E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629568"/>
              </p:ext>
            </p:extLst>
          </p:nvPr>
        </p:nvGraphicFramePr>
        <p:xfrm>
          <a:off x="4138921" y="4734558"/>
          <a:ext cx="36576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64774583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96123754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95578490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6011103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84061577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430778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C667C034-2CA4-E950-4C1C-0F6FB9130A12}"/>
              </a:ext>
            </a:extLst>
          </p:cNvPr>
          <p:cNvSpPr txBox="1"/>
          <p:nvPr/>
        </p:nvSpPr>
        <p:spPr>
          <a:xfrm>
            <a:off x="6177160" y="2967910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Sorted Array</a:t>
            </a:r>
          </a:p>
        </p:txBody>
      </p:sp>
    </p:spTree>
    <p:extLst>
      <p:ext uri="{BB962C8B-B14F-4D97-AF65-F5344CB8AC3E}">
        <p14:creationId xmlns:p14="http://schemas.microsoft.com/office/powerpoint/2010/main" val="104402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12" grpId="0" animBg="1"/>
      <p:bldP spid="21" grpId="0" animBg="1"/>
      <p:bldP spid="22" grpId="0" animBg="1"/>
      <p:bldP spid="23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" grpId="0" animBg="1"/>
      <p:bldP spid="5" grpId="0" animBg="1"/>
      <p:bldP spid="7" grpId="0" animBg="1"/>
      <p:bldP spid="9" grpId="0" animBg="1"/>
      <p:bldP spid="2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731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B84742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operation of sorting </a:t>
            </a:r>
            <a:r>
              <a:rPr lang="en-US" dirty="0"/>
              <a:t>is closely related to </a:t>
            </a:r>
            <a:r>
              <a:rPr lang="en-US" b="1" dirty="0">
                <a:solidFill>
                  <a:srgbClr val="C00000"/>
                </a:solidFill>
              </a:rPr>
              <a:t>process of merging.</a:t>
            </a:r>
          </a:p>
          <a:p>
            <a:pPr>
              <a:buClr>
                <a:srgbClr val="B84742"/>
              </a:buClr>
            </a:pPr>
            <a:r>
              <a:rPr lang="en-US" dirty="0"/>
              <a:t>Merge Sort is a </a:t>
            </a:r>
            <a:r>
              <a:rPr lang="en-US" b="1" dirty="0">
                <a:solidFill>
                  <a:srgbClr val="C00000"/>
                </a:solidFill>
              </a:rPr>
              <a:t>divide and conquer algorithm.</a:t>
            </a:r>
          </a:p>
          <a:p>
            <a:pPr>
              <a:buClr>
                <a:srgbClr val="B84742"/>
              </a:buClr>
            </a:pPr>
            <a:r>
              <a:rPr lang="en-US" dirty="0"/>
              <a:t>It is based on the </a:t>
            </a:r>
            <a:r>
              <a:rPr lang="en-US" b="1" dirty="0">
                <a:solidFill>
                  <a:srgbClr val="C00000"/>
                </a:solidFill>
              </a:rPr>
              <a:t>idea of breaking down a list into several sub-lists </a:t>
            </a:r>
            <a:r>
              <a:rPr lang="en-US" dirty="0"/>
              <a:t>until each sub list consists of a </a:t>
            </a:r>
            <a:r>
              <a:rPr lang="en-US" b="1" dirty="0">
                <a:solidFill>
                  <a:srgbClr val="C00000"/>
                </a:solidFill>
              </a:rPr>
              <a:t>single element.</a:t>
            </a:r>
          </a:p>
          <a:p>
            <a:pPr>
              <a:buClr>
                <a:srgbClr val="B84742"/>
              </a:buClr>
            </a:pPr>
            <a:r>
              <a:rPr lang="en-US" b="1" dirty="0">
                <a:solidFill>
                  <a:srgbClr val="C00000"/>
                </a:solidFill>
              </a:rPr>
              <a:t>Merging those sub lists </a:t>
            </a:r>
            <a:r>
              <a:rPr lang="en-US" dirty="0"/>
              <a:t>in a manner that results into a sorted list.</a:t>
            </a:r>
          </a:p>
          <a:p>
            <a:pPr>
              <a:buClr>
                <a:srgbClr val="B84742"/>
              </a:buClr>
            </a:pPr>
            <a:r>
              <a:rPr lang="en-US" b="1" dirty="0"/>
              <a:t>Procedure</a:t>
            </a:r>
          </a:p>
          <a:p>
            <a:pPr lvl="1">
              <a:buClr>
                <a:srgbClr val="B84742"/>
              </a:buClr>
            </a:pPr>
            <a:r>
              <a:rPr lang="en-US" b="1" dirty="0">
                <a:solidFill>
                  <a:srgbClr val="C00000"/>
                </a:solidFill>
              </a:rPr>
              <a:t>Divide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unsorted </a:t>
            </a:r>
            <a:r>
              <a:rPr lang="en-US" b="1" dirty="0">
                <a:solidFill>
                  <a:srgbClr val="C00000"/>
                </a:solidFill>
              </a:rPr>
              <a:t>list into N sub </a:t>
            </a:r>
            <a:r>
              <a:rPr lang="en-US" dirty="0"/>
              <a:t>lists, </a:t>
            </a:r>
            <a:r>
              <a:rPr lang="en-US" b="1" dirty="0"/>
              <a:t>each containing 1 element.</a:t>
            </a:r>
          </a:p>
          <a:p>
            <a:pPr lvl="1">
              <a:buClr>
                <a:srgbClr val="B84742"/>
              </a:buClr>
            </a:pPr>
            <a:r>
              <a:rPr lang="en-US" dirty="0"/>
              <a:t>Take </a:t>
            </a:r>
            <a:r>
              <a:rPr lang="en-US" b="1" dirty="0">
                <a:solidFill>
                  <a:srgbClr val="C00000"/>
                </a:solidFill>
              </a:rPr>
              <a:t>adjacent pairs </a:t>
            </a:r>
            <a:r>
              <a:rPr lang="en-US" dirty="0"/>
              <a:t>of two singleton lists and </a:t>
            </a:r>
            <a:r>
              <a:rPr lang="en-US" b="1" dirty="0">
                <a:solidFill>
                  <a:srgbClr val="C00000"/>
                </a:solidFill>
              </a:rPr>
              <a:t>merge them </a:t>
            </a:r>
            <a:r>
              <a:rPr lang="en-US" dirty="0"/>
              <a:t>to form a </a:t>
            </a:r>
            <a:r>
              <a:rPr lang="en-US" b="1" dirty="0">
                <a:solidFill>
                  <a:srgbClr val="C00000"/>
                </a:solidFill>
              </a:rPr>
              <a:t>list of 2 elements</a:t>
            </a:r>
            <a:r>
              <a:rPr lang="en-US" dirty="0"/>
              <a:t>. N will now convert into N/2 lists of size 2.</a:t>
            </a:r>
          </a:p>
          <a:p>
            <a:pPr lvl="1">
              <a:buClr>
                <a:srgbClr val="B84742"/>
              </a:buClr>
            </a:pPr>
            <a:r>
              <a:rPr lang="en-US" dirty="0"/>
              <a:t>Repeat the process till a single sorted list of obtained.</a:t>
            </a:r>
          </a:p>
          <a:p>
            <a:pPr>
              <a:buClr>
                <a:srgbClr val="B84742"/>
              </a:buClr>
            </a:pPr>
            <a:r>
              <a:rPr lang="en-US" dirty="0"/>
              <a:t>Time complexity is </a:t>
            </a:r>
            <a:r>
              <a:rPr lang="en-US" b="1" dirty="0">
                <a:solidFill>
                  <a:srgbClr val="C00000"/>
                </a:solidFill>
              </a:rPr>
              <a:t>O(n log 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07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Merge Sort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05200" y="1345582"/>
          <a:ext cx="524933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6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451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73124" y="883918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Unsorted Array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00964" y="1874517"/>
          <a:ext cx="52493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6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1752600" y="2420617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48000" y="35509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3810000" y="35509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4572000" y="35509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5334000" y="35509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6096000" y="35509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6858000" y="35509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7620000" y="35509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8382000" y="35509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3048000" y="30937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10000" y="30937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0" y="30937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34000" y="30937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96000" y="30937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4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58000" y="30937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620000" y="30937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6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382000" y="30937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7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51124" y="2604251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Step 1: Split the selected array (as evenly as possible)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2057400" y="47701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27" name="Rectangle 26"/>
          <p:cNvSpPr/>
          <p:nvPr/>
        </p:nvSpPr>
        <p:spPr>
          <a:xfrm>
            <a:off x="2819400" y="47701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3581400" y="47701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29" name="Rectangle 28"/>
          <p:cNvSpPr/>
          <p:nvPr/>
        </p:nvSpPr>
        <p:spPr>
          <a:xfrm>
            <a:off x="4343400" y="47701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30" name="Rectangle 29"/>
          <p:cNvSpPr/>
          <p:nvPr/>
        </p:nvSpPr>
        <p:spPr>
          <a:xfrm>
            <a:off x="2057400" y="51765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819400" y="51765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81400" y="51765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343400" y="51765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162800" y="47701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35" name="Rectangle 34"/>
          <p:cNvSpPr/>
          <p:nvPr/>
        </p:nvSpPr>
        <p:spPr>
          <a:xfrm>
            <a:off x="7924800" y="47701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36" name="Rectangle 35"/>
          <p:cNvSpPr/>
          <p:nvPr/>
        </p:nvSpPr>
        <p:spPr>
          <a:xfrm>
            <a:off x="8686800" y="47701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37" name="Rectangle 36"/>
          <p:cNvSpPr/>
          <p:nvPr/>
        </p:nvSpPr>
        <p:spPr>
          <a:xfrm>
            <a:off x="9448800" y="47701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38" name="Rectangle 37"/>
          <p:cNvSpPr/>
          <p:nvPr/>
        </p:nvSpPr>
        <p:spPr>
          <a:xfrm>
            <a:off x="7162800" y="51765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4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924800" y="51765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686800" y="51765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6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448800" y="51765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7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581400" y="3931917"/>
            <a:ext cx="2514600" cy="7620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096000" y="3931917"/>
            <a:ext cx="2590800" cy="7620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81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Linear/Sequential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computer science, </a:t>
            </a:r>
            <a:r>
              <a:rPr lang="en-IN" b="1" dirty="0">
                <a:solidFill>
                  <a:srgbClr val="C00000"/>
                </a:solidFill>
              </a:rPr>
              <a:t>linear search </a:t>
            </a:r>
            <a:r>
              <a:rPr lang="en-IN" dirty="0"/>
              <a:t>or </a:t>
            </a:r>
            <a:r>
              <a:rPr lang="en-IN" b="1" dirty="0">
                <a:solidFill>
                  <a:srgbClr val="C00000"/>
                </a:solidFill>
              </a:rPr>
              <a:t>sequential search </a:t>
            </a:r>
            <a:r>
              <a:rPr lang="en-IN" dirty="0"/>
              <a:t>is a method for finding a particular value in a list that consists of </a:t>
            </a:r>
            <a:r>
              <a:rPr lang="en-IN" b="1" dirty="0">
                <a:solidFill>
                  <a:srgbClr val="C00000"/>
                </a:solidFill>
              </a:rPr>
              <a:t>checking every </a:t>
            </a:r>
            <a:r>
              <a:rPr lang="en-IN" dirty="0"/>
              <a:t>one of its </a:t>
            </a:r>
            <a:r>
              <a:rPr lang="en-IN" b="1" dirty="0">
                <a:solidFill>
                  <a:srgbClr val="C00000"/>
                </a:solidFill>
              </a:rPr>
              <a:t>elements</a:t>
            </a:r>
            <a:r>
              <a:rPr lang="en-IN" dirty="0"/>
              <a:t>, </a:t>
            </a:r>
            <a:r>
              <a:rPr lang="en-IN" b="1" dirty="0">
                <a:solidFill>
                  <a:srgbClr val="C00000"/>
                </a:solidFill>
              </a:rPr>
              <a:t>one at a time </a:t>
            </a:r>
            <a:r>
              <a:rPr lang="en-IN" dirty="0"/>
              <a:t>and in sequence, </a:t>
            </a:r>
            <a:r>
              <a:rPr lang="en-IN" b="1" dirty="0">
                <a:solidFill>
                  <a:srgbClr val="C00000"/>
                </a:solidFill>
              </a:rPr>
              <a:t>until the desired one is found</a:t>
            </a:r>
            <a:r>
              <a:rPr lang="en-IN" dirty="0"/>
              <a:t>. </a:t>
            </a:r>
          </a:p>
          <a:p>
            <a:r>
              <a:rPr lang="en-IN" dirty="0"/>
              <a:t>Linear search is the simplest search algorithm.</a:t>
            </a:r>
          </a:p>
          <a:p>
            <a:r>
              <a:rPr lang="en-IN" dirty="0"/>
              <a:t>It is a special case of brute-force search. </a:t>
            </a:r>
          </a:p>
          <a:p>
            <a:r>
              <a:rPr lang="en-IN" dirty="0"/>
              <a:t>Its </a:t>
            </a:r>
            <a:r>
              <a:rPr lang="en-IN" b="1" dirty="0">
                <a:solidFill>
                  <a:srgbClr val="C00000"/>
                </a:solidFill>
              </a:rPr>
              <a:t>worst case cost </a:t>
            </a:r>
            <a:r>
              <a:rPr lang="en-IN" dirty="0"/>
              <a:t>is proportional to the </a:t>
            </a:r>
            <a:r>
              <a:rPr lang="en-IN" b="1" dirty="0">
                <a:solidFill>
                  <a:srgbClr val="C00000"/>
                </a:solidFill>
              </a:rPr>
              <a:t>number of elements in the list</a:t>
            </a:r>
            <a:r>
              <a:rPr lang="en-IN" dirty="0"/>
              <a:t>.</a:t>
            </a:r>
          </a:p>
          <a:p>
            <a:r>
              <a:rPr lang="en-IN" dirty="0"/>
              <a:t>Hence the </a:t>
            </a:r>
            <a:r>
              <a:rPr lang="en-IN" b="1" dirty="0">
                <a:solidFill>
                  <a:srgbClr val="C00000"/>
                </a:solidFill>
              </a:rPr>
              <a:t>worst case </a:t>
            </a:r>
            <a:r>
              <a:rPr lang="en-IN" dirty="0"/>
              <a:t>time complexity of Linear Search is </a:t>
            </a:r>
            <a:r>
              <a:rPr lang="en-IN" b="1" dirty="0">
                <a:solidFill>
                  <a:srgbClr val="C00000"/>
                </a:solidFill>
              </a:rPr>
              <a:t>O(n)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80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Merge Sort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37312" y="1066800"/>
            <a:ext cx="7384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Step: Select the left </a:t>
            </a:r>
            <a:r>
              <a:rPr lang="en-US" b="1" dirty="0" err="1"/>
              <a:t>subarray</a:t>
            </a:r>
            <a:r>
              <a:rPr lang="en-US" b="1" dirty="0"/>
              <a:t>, </a:t>
            </a:r>
            <a:r>
              <a:rPr lang="en-IN" b="1" dirty="0"/>
              <a:t>Split the selected array (as evenly as possible)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3048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3810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4572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2286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39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8001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8763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9525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7239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4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01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763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5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7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812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23" name="Rectangle 22"/>
          <p:cNvSpPr/>
          <p:nvPr/>
        </p:nvSpPr>
        <p:spPr>
          <a:xfrm>
            <a:off x="27432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24" name="Rectangle 23"/>
          <p:cNvSpPr/>
          <p:nvPr/>
        </p:nvSpPr>
        <p:spPr>
          <a:xfrm>
            <a:off x="19812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7432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386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27" name="Rectangle 26"/>
          <p:cNvSpPr/>
          <p:nvPr/>
        </p:nvSpPr>
        <p:spPr>
          <a:xfrm>
            <a:off x="48006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40386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006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400" b="1" dirty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743200" y="2133600"/>
            <a:ext cx="1066800" cy="5334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810000" y="2133600"/>
            <a:ext cx="990600" cy="5334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6764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35" name="Rectangle 34"/>
          <p:cNvSpPr/>
          <p:nvPr/>
        </p:nvSpPr>
        <p:spPr>
          <a:xfrm>
            <a:off x="16764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956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37" name="Rectangle 36"/>
          <p:cNvSpPr/>
          <p:nvPr/>
        </p:nvSpPr>
        <p:spPr>
          <a:xfrm>
            <a:off x="28956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100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39" name="Rectangle 38"/>
          <p:cNvSpPr/>
          <p:nvPr/>
        </p:nvSpPr>
        <p:spPr>
          <a:xfrm>
            <a:off x="38100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9530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41" name="Rectangle 40"/>
          <p:cNvSpPr/>
          <p:nvPr/>
        </p:nvSpPr>
        <p:spPr>
          <a:xfrm>
            <a:off x="49530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400" b="1" dirty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057400" y="3200400"/>
            <a:ext cx="6858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743200" y="3200400"/>
            <a:ext cx="5334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114800" y="3200400"/>
            <a:ext cx="6858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800600" y="3200400"/>
            <a:ext cx="5334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9812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52" name="Rectangle 51"/>
          <p:cNvSpPr/>
          <p:nvPr/>
        </p:nvSpPr>
        <p:spPr>
          <a:xfrm>
            <a:off x="27432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53" name="Rectangle 52"/>
          <p:cNvSpPr/>
          <p:nvPr/>
        </p:nvSpPr>
        <p:spPr>
          <a:xfrm>
            <a:off x="40386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54" name="Rectangle 53"/>
          <p:cNvSpPr/>
          <p:nvPr/>
        </p:nvSpPr>
        <p:spPr>
          <a:xfrm>
            <a:off x="48006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cxnSp>
        <p:nvCxnSpPr>
          <p:cNvPr id="56" name="Straight Arrow Connector 55"/>
          <p:cNvCxnSpPr>
            <a:stCxn id="34" idx="2"/>
          </p:cNvCxnSpPr>
          <p:nvPr/>
        </p:nvCxnSpPr>
        <p:spPr>
          <a:xfrm>
            <a:off x="2057400" y="4267200"/>
            <a:ext cx="6858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6" idx="2"/>
          </p:cNvCxnSpPr>
          <p:nvPr/>
        </p:nvCxnSpPr>
        <p:spPr>
          <a:xfrm flipH="1">
            <a:off x="2743200" y="4267200"/>
            <a:ext cx="5334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8" idx="2"/>
          </p:cNvCxnSpPr>
          <p:nvPr/>
        </p:nvCxnSpPr>
        <p:spPr>
          <a:xfrm>
            <a:off x="4191000" y="4267200"/>
            <a:ext cx="6096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0" idx="2"/>
          </p:cNvCxnSpPr>
          <p:nvPr/>
        </p:nvCxnSpPr>
        <p:spPr>
          <a:xfrm flipH="1">
            <a:off x="4800600" y="4267200"/>
            <a:ext cx="5334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260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64" name="Rectangle 63"/>
          <p:cNvSpPr/>
          <p:nvPr/>
        </p:nvSpPr>
        <p:spPr>
          <a:xfrm>
            <a:off x="3022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65" name="Rectangle 64"/>
          <p:cNvSpPr/>
          <p:nvPr/>
        </p:nvSpPr>
        <p:spPr>
          <a:xfrm>
            <a:off x="3784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66" name="Rectangle 65"/>
          <p:cNvSpPr/>
          <p:nvPr/>
        </p:nvSpPr>
        <p:spPr>
          <a:xfrm>
            <a:off x="4546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743200" y="4953000"/>
            <a:ext cx="10414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3810000" y="4953000"/>
            <a:ext cx="9906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9342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72" name="Rectangle 71"/>
          <p:cNvSpPr/>
          <p:nvPr/>
        </p:nvSpPr>
        <p:spPr>
          <a:xfrm>
            <a:off x="76962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73" name="Rectangle 72"/>
          <p:cNvSpPr/>
          <p:nvPr/>
        </p:nvSpPr>
        <p:spPr>
          <a:xfrm>
            <a:off x="69342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6962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9916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76" name="Rectangle 75"/>
          <p:cNvSpPr/>
          <p:nvPr/>
        </p:nvSpPr>
        <p:spPr>
          <a:xfrm>
            <a:off x="97536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77" name="Rectangle 76"/>
          <p:cNvSpPr/>
          <p:nvPr/>
        </p:nvSpPr>
        <p:spPr>
          <a:xfrm>
            <a:off x="89916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78" name="Rectangle 77"/>
          <p:cNvSpPr/>
          <p:nvPr/>
        </p:nvSpPr>
        <p:spPr>
          <a:xfrm>
            <a:off x="97536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7696200" y="2133600"/>
            <a:ext cx="1066800" cy="5334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8763000" y="2133600"/>
            <a:ext cx="990600" cy="5334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66294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82" name="Rectangle 81"/>
          <p:cNvSpPr/>
          <p:nvPr/>
        </p:nvSpPr>
        <p:spPr>
          <a:xfrm>
            <a:off x="66294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4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486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84" name="Rectangle 83"/>
          <p:cNvSpPr/>
          <p:nvPr/>
        </p:nvSpPr>
        <p:spPr>
          <a:xfrm>
            <a:off x="78486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85" name="Rectangle 84"/>
          <p:cNvSpPr/>
          <p:nvPr/>
        </p:nvSpPr>
        <p:spPr>
          <a:xfrm>
            <a:off x="87630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86" name="Rectangle 85"/>
          <p:cNvSpPr/>
          <p:nvPr/>
        </p:nvSpPr>
        <p:spPr>
          <a:xfrm>
            <a:off x="87630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8298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88" name="Rectangle 87"/>
          <p:cNvSpPr/>
          <p:nvPr/>
        </p:nvSpPr>
        <p:spPr>
          <a:xfrm>
            <a:off x="98298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400" b="1" dirty="0">
                <a:solidFill>
                  <a:srgbClr val="C00000"/>
                </a:solidFill>
              </a:rPr>
              <a:t>7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7010400" y="3200400"/>
            <a:ext cx="6858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7696200" y="3200400"/>
            <a:ext cx="5334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9067800" y="3200400"/>
            <a:ext cx="6858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9753600" y="3200400"/>
            <a:ext cx="5334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9342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94" name="Rectangle 93"/>
          <p:cNvSpPr/>
          <p:nvPr/>
        </p:nvSpPr>
        <p:spPr>
          <a:xfrm>
            <a:off x="76962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95" name="Rectangle 94"/>
          <p:cNvSpPr/>
          <p:nvPr/>
        </p:nvSpPr>
        <p:spPr>
          <a:xfrm>
            <a:off x="89916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96" name="Rectangle 95"/>
          <p:cNvSpPr/>
          <p:nvPr/>
        </p:nvSpPr>
        <p:spPr>
          <a:xfrm>
            <a:off x="97536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cxnSp>
        <p:nvCxnSpPr>
          <p:cNvPr id="97" name="Straight Arrow Connector 96"/>
          <p:cNvCxnSpPr>
            <a:stCxn id="81" idx="2"/>
          </p:cNvCxnSpPr>
          <p:nvPr/>
        </p:nvCxnSpPr>
        <p:spPr>
          <a:xfrm>
            <a:off x="7010400" y="4267200"/>
            <a:ext cx="6858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2"/>
          </p:cNvCxnSpPr>
          <p:nvPr/>
        </p:nvCxnSpPr>
        <p:spPr>
          <a:xfrm flipH="1">
            <a:off x="7696200" y="4267200"/>
            <a:ext cx="5334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5" idx="2"/>
          </p:cNvCxnSpPr>
          <p:nvPr/>
        </p:nvCxnSpPr>
        <p:spPr>
          <a:xfrm>
            <a:off x="9144000" y="4267200"/>
            <a:ext cx="6096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7" idx="2"/>
          </p:cNvCxnSpPr>
          <p:nvPr/>
        </p:nvCxnSpPr>
        <p:spPr>
          <a:xfrm flipH="1">
            <a:off x="9677400" y="4267200"/>
            <a:ext cx="5334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7213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102" name="Rectangle 101"/>
          <p:cNvSpPr/>
          <p:nvPr/>
        </p:nvSpPr>
        <p:spPr>
          <a:xfrm>
            <a:off x="7975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103" name="Rectangle 102"/>
          <p:cNvSpPr/>
          <p:nvPr/>
        </p:nvSpPr>
        <p:spPr>
          <a:xfrm>
            <a:off x="8737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104" name="Rectangle 103"/>
          <p:cNvSpPr/>
          <p:nvPr/>
        </p:nvSpPr>
        <p:spPr>
          <a:xfrm>
            <a:off x="9499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7696200" y="4953000"/>
            <a:ext cx="10414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8763000" y="4953000"/>
            <a:ext cx="9906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124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108" name="Rectangle 107"/>
          <p:cNvSpPr/>
          <p:nvPr/>
        </p:nvSpPr>
        <p:spPr>
          <a:xfrm>
            <a:off x="3886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109" name="Rectangle 108"/>
          <p:cNvSpPr/>
          <p:nvPr/>
        </p:nvSpPr>
        <p:spPr>
          <a:xfrm>
            <a:off x="4648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110" name="Rectangle 109"/>
          <p:cNvSpPr/>
          <p:nvPr/>
        </p:nvSpPr>
        <p:spPr>
          <a:xfrm>
            <a:off x="5410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111" name="Rectangle 110"/>
          <p:cNvSpPr/>
          <p:nvPr/>
        </p:nvSpPr>
        <p:spPr>
          <a:xfrm>
            <a:off x="6172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112" name="Rectangle 111"/>
          <p:cNvSpPr/>
          <p:nvPr/>
        </p:nvSpPr>
        <p:spPr>
          <a:xfrm>
            <a:off x="6934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113" name="Rectangle 112"/>
          <p:cNvSpPr/>
          <p:nvPr/>
        </p:nvSpPr>
        <p:spPr>
          <a:xfrm>
            <a:off x="7696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114" name="Rectangle 113"/>
          <p:cNvSpPr/>
          <p:nvPr/>
        </p:nvSpPr>
        <p:spPr>
          <a:xfrm>
            <a:off x="8458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3784600" y="5638800"/>
            <a:ext cx="23876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6172200" y="5638800"/>
            <a:ext cx="25908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29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51" grpId="0" animBg="1"/>
      <p:bldP spid="52" grpId="0" animBg="1"/>
      <p:bldP spid="53" grpId="0" animBg="1"/>
      <p:bldP spid="54" grpId="0" animBg="1"/>
      <p:bldP spid="63" grpId="0" animBg="1"/>
      <p:bldP spid="64" grpId="0" animBg="1"/>
      <p:bldP spid="65" grpId="0" animBg="1"/>
      <p:bldP spid="66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3" grpId="0" animBg="1"/>
      <p:bldP spid="94" grpId="0" animBg="1"/>
      <p:bldP spid="95" grpId="0" animBg="1"/>
      <p:bldP spid="96" grpId="0" animBg="1"/>
      <p:bldP spid="101" grpId="0" animBg="1"/>
      <p:bldP spid="102" grpId="0" animBg="1"/>
      <p:bldP spid="103" grpId="0" animBg="1"/>
      <p:bldP spid="104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03370" y="926429"/>
            <a:ext cx="11334913" cy="39446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rtlCol="0">
            <a:sp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100000"/>
              </a:lnSpc>
              <a:buFont typeface="Wingdings 3" panose="05040102010807070707" pitchFamily="18" charset="2"/>
              <a:buNone/>
            </a:pPr>
            <a:r>
              <a:rPr lang="en-IN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Algorithm: </a:t>
            </a:r>
            <a:r>
              <a:rPr lang="en-IN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mergesort</a:t>
            </a:r>
            <a:r>
              <a:rPr lang="en-IN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(low, high)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IN" b="1" dirty="0">
                <a:latin typeface="Consolas" pitchFamily="49" charset="0"/>
                <a:cs typeface="Consolas" pitchFamily="49" charset="0"/>
              </a:rPr>
              <a:t>global array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a[low : high]; [having high-low+1 elements]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IN" b="1" dirty="0">
                <a:latin typeface="Consolas" pitchFamily="49" charset="0"/>
                <a:cs typeface="Consolas" pitchFamily="49" charset="0"/>
              </a:rPr>
              <a:t>if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low &lt; high 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then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IN" dirty="0">
                <a:latin typeface="Consolas" pitchFamily="49" charset="0"/>
                <a:cs typeface="Consolas" pitchFamily="49" charset="0"/>
              </a:rPr>
              <a:t>  mid = floor((low + high)/2);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IN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IN" dirty="0" err="1">
                <a:latin typeface="Consolas" pitchFamily="49" charset="0"/>
                <a:cs typeface="Consolas" pitchFamily="49" charset="0"/>
              </a:rPr>
              <a:t>mergesort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(low, mid);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IN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IN" dirty="0" err="1">
                <a:latin typeface="Consolas" pitchFamily="49" charset="0"/>
                <a:cs typeface="Consolas" pitchFamily="49" charset="0"/>
              </a:rPr>
              <a:t>mergesort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(mid+1, high);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IN" dirty="0">
                <a:latin typeface="Consolas" pitchFamily="49" charset="0"/>
                <a:cs typeface="Consolas" pitchFamily="49" charset="0"/>
              </a:rPr>
              <a:t>  merge(low, mid, high);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IN" b="1" dirty="0">
                <a:latin typeface="Consolas" pitchFamily="49" charset="0"/>
                <a:cs typeface="Consolas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7608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 txBox="1">
            <a:spLocks/>
          </p:cNvSpPr>
          <p:nvPr/>
        </p:nvSpPr>
        <p:spPr>
          <a:xfrm>
            <a:off x="131178" y="11997"/>
            <a:ext cx="8543590" cy="65556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rtlCol="0">
            <a:sp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Wingdings 3" panose="05040102010807070707" pitchFamily="18" charset="2"/>
              <a:buNone/>
            </a:pPr>
            <a:r>
              <a:rPr lang="en-IN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Algorithm: merge(low, mid, high)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N" sz="2000" b="1" dirty="0">
                <a:latin typeface="Consolas" pitchFamily="49" charset="0"/>
                <a:cs typeface="Consolas" pitchFamily="49" charset="0"/>
              </a:rPr>
              <a:t>global array 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a[low : high];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N" sz="2000" b="1" dirty="0">
                <a:latin typeface="Consolas" pitchFamily="49" charset="0"/>
                <a:cs typeface="Consolas" pitchFamily="49" charset="0"/>
              </a:rPr>
              <a:t>local integer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h, i, j, k;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N" sz="2000" b="1" dirty="0">
                <a:latin typeface="Consolas" pitchFamily="49" charset="0"/>
                <a:cs typeface="Consolas" pitchFamily="49" charset="0"/>
              </a:rPr>
              <a:t>local array 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b[low : high];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N" sz="2000" dirty="0">
                <a:latin typeface="Consolas" pitchFamily="49" charset="0"/>
                <a:cs typeface="Consolas" pitchFamily="49" charset="0"/>
              </a:rPr>
              <a:t>h 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low;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i  low;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j  mid+1</a:t>
            </a:r>
            <a:endParaRPr lang="en-IN" sz="2000" dirty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N" sz="2000" b="1" dirty="0">
                <a:latin typeface="Consolas" pitchFamily="49" charset="0"/>
                <a:cs typeface="Consolas" pitchFamily="49" charset="0"/>
              </a:rPr>
              <a:t>while 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h &lt;= mid 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and 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j &lt;= high 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do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N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a[h] &lt;= a[j] 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N" sz="2000" dirty="0">
                <a:latin typeface="Consolas" pitchFamily="49" charset="0"/>
                <a:cs typeface="Consolas" pitchFamily="49" charset="0"/>
              </a:rPr>
              <a:t>      b[i] 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a[h];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   h  h+1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IN" sz="2000" b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else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N" sz="2000" dirty="0">
                <a:latin typeface="Consolas" pitchFamily="49" charset="0"/>
                <a:cs typeface="Consolas" pitchFamily="49" charset="0"/>
              </a:rPr>
              <a:t>	   b[i] 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a[j];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   j  j+1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N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end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N" sz="2000" dirty="0">
                <a:latin typeface="Consolas" pitchFamily="49" charset="0"/>
                <a:cs typeface="Consolas" pitchFamily="49" charset="0"/>
              </a:rPr>
              <a:t>  i 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i+1</a:t>
            </a:r>
            <a:endParaRPr lang="en-IN" sz="2000" dirty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N" sz="2000" b="1" dirty="0">
                <a:latin typeface="Consolas" pitchFamily="49" charset="0"/>
                <a:cs typeface="Consolas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56675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 txBox="1">
            <a:spLocks/>
          </p:cNvSpPr>
          <p:nvPr/>
        </p:nvSpPr>
        <p:spPr>
          <a:xfrm>
            <a:off x="131178" y="192477"/>
            <a:ext cx="8543590" cy="61709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rtlCol="0">
            <a:sp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17"/>
            </a:pPr>
            <a:r>
              <a:rPr lang="en-IN" sz="2000" b="1" dirty="0">
                <a:latin typeface="Consolas" pitchFamily="49" charset="0"/>
                <a:cs typeface="Consolas" pitchFamily="49" charset="0"/>
              </a:rPr>
              <a:t>[ we should handle any remaining elements]</a:t>
            </a:r>
            <a:endParaRPr lang="en-IN" sz="2000" dirty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17"/>
            </a:pPr>
            <a:r>
              <a:rPr lang="en-IN" sz="2000" b="1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h &gt; mid 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17"/>
            </a:pPr>
            <a:r>
              <a:rPr lang="en-IN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for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k 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j to high </a:t>
            </a:r>
            <a:r>
              <a:rPr lang="en-IN" sz="2000" b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do</a:t>
            </a:r>
            <a:endParaRPr lang="en-IN" sz="2000" b="1" dirty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17"/>
            </a:pPr>
            <a:r>
              <a:rPr lang="en-IN" sz="2000" dirty="0">
                <a:latin typeface="Consolas" pitchFamily="49" charset="0"/>
                <a:cs typeface="Consolas" pitchFamily="49" charset="0"/>
              </a:rPr>
              <a:t>		b[i] 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a[k];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17"/>
            </a:pP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	i  i+1;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17"/>
            </a:pP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IN" sz="2000" b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end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endParaRPr lang="en-IN" sz="2000" dirty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17"/>
            </a:pPr>
            <a:r>
              <a:rPr lang="en-IN" sz="2000" b="1" dirty="0"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17"/>
            </a:pPr>
            <a:r>
              <a:rPr lang="en-IN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for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k 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h to mid </a:t>
            </a:r>
            <a:r>
              <a:rPr lang="en-IN" sz="2000" b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do</a:t>
            </a:r>
            <a:endParaRPr lang="en-IN" sz="2000" b="1" dirty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17"/>
            </a:pPr>
            <a:r>
              <a:rPr lang="en-IN" sz="2000" dirty="0">
                <a:latin typeface="Consolas" pitchFamily="49" charset="0"/>
                <a:cs typeface="Consolas" pitchFamily="49" charset="0"/>
              </a:rPr>
              <a:t>  		b[i] 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a[k];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17"/>
            </a:pP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	i  i+1;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17"/>
            </a:pP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IN" sz="2000" b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end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17"/>
            </a:pPr>
            <a:r>
              <a:rPr lang="en-IN" sz="2000" b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end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17"/>
            </a:pPr>
            <a:r>
              <a:rPr lang="en-IN" sz="2000" dirty="0">
                <a:latin typeface="Consolas" pitchFamily="49" charset="0"/>
                <a:cs typeface="Consolas" pitchFamily="49" charset="0"/>
              </a:rPr>
              <a:t>[copy merged array back to a[] ]</a:t>
            </a:r>
            <a:endParaRPr lang="en-IN" sz="20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17"/>
            </a:pPr>
            <a:r>
              <a:rPr lang="en-IN" sz="2000" b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for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k  low to high </a:t>
            </a:r>
            <a:r>
              <a:rPr lang="en-IN" sz="2000" b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do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17"/>
            </a:pPr>
            <a:r>
              <a:rPr lang="en-IN" sz="2000" dirty="0">
                <a:latin typeface="Consolas" pitchFamily="49" charset="0"/>
                <a:cs typeface="Consolas" pitchFamily="49" charset="0"/>
              </a:rPr>
              <a:t>	a[k] 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b[k];</a:t>
            </a:r>
            <a:endParaRPr lang="en-IN" sz="2000" dirty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17"/>
            </a:pPr>
            <a:r>
              <a:rPr lang="en-IN" sz="2000" b="1" dirty="0">
                <a:latin typeface="Consolas" pitchFamily="49" charset="0"/>
                <a:cs typeface="Consolas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91840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114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en-US" b="1" dirty="0">
                <a:solidFill>
                  <a:srgbClr val="C00000"/>
                </a:solidFill>
              </a:rPr>
              <a:t>Quick sort </a:t>
            </a:r>
            <a:r>
              <a:rPr lang="en-US" dirty="0"/>
              <a:t>is a highly efficient sorting algorithm and is based on </a:t>
            </a:r>
            <a:r>
              <a:rPr lang="en-US" b="1" dirty="0">
                <a:solidFill>
                  <a:srgbClr val="C00000"/>
                </a:solidFill>
              </a:rPr>
              <a:t>partitioning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of array </a:t>
            </a:r>
            <a:r>
              <a:rPr lang="en-US" dirty="0"/>
              <a:t>of data into </a:t>
            </a:r>
            <a:r>
              <a:rPr lang="en-US" b="1" dirty="0">
                <a:solidFill>
                  <a:srgbClr val="C00000"/>
                </a:solidFill>
              </a:rPr>
              <a:t>smaller arrays</a:t>
            </a:r>
            <a:r>
              <a:rPr lang="en-US" dirty="0"/>
              <a:t>.</a:t>
            </a:r>
          </a:p>
          <a:p>
            <a:pPr>
              <a:buClr>
                <a:srgbClr val="C00000"/>
              </a:buClr>
            </a:pPr>
            <a:r>
              <a:rPr lang="en-US" dirty="0"/>
              <a:t>Quick Sort is </a:t>
            </a:r>
            <a:r>
              <a:rPr lang="en-US" b="1" dirty="0">
                <a:solidFill>
                  <a:srgbClr val="C00000"/>
                </a:solidFill>
              </a:rPr>
              <a:t>divide and conquer </a:t>
            </a:r>
            <a:r>
              <a:rPr lang="en-US" dirty="0"/>
              <a:t>algorithm.</a:t>
            </a:r>
          </a:p>
          <a:p>
            <a:pPr>
              <a:buClr>
                <a:srgbClr val="C00000"/>
              </a:buClr>
            </a:pPr>
            <a:r>
              <a:rPr lang="en-US" dirty="0"/>
              <a:t>At each step of the method, the goal is to place a particular record in its final position within the table.</a:t>
            </a:r>
          </a:p>
          <a:p>
            <a:pPr>
              <a:buClr>
                <a:srgbClr val="C00000"/>
              </a:buClr>
            </a:pPr>
            <a:r>
              <a:rPr lang="en-US" dirty="0"/>
              <a:t>In doing so all the records which precedes this record will have smaller keys, while all records that follows it have larger keys.</a:t>
            </a:r>
          </a:p>
          <a:p>
            <a:pPr>
              <a:buClr>
                <a:srgbClr val="C00000"/>
              </a:buClr>
            </a:pPr>
            <a:r>
              <a:rPr lang="en-US" dirty="0"/>
              <a:t>This particular records is </a:t>
            </a:r>
            <a:r>
              <a:rPr lang="en-US" dirty="0">
                <a:solidFill>
                  <a:srgbClr val="C00000"/>
                </a:solidFill>
              </a:rPr>
              <a:t>termed </a:t>
            </a:r>
            <a:r>
              <a:rPr lang="en-US" b="1" dirty="0">
                <a:solidFill>
                  <a:srgbClr val="C00000"/>
                </a:solidFill>
              </a:rPr>
              <a:t>pivot element</a:t>
            </a:r>
            <a:r>
              <a:rPr lang="en-US" dirty="0"/>
              <a:t>.</a:t>
            </a:r>
          </a:p>
          <a:p>
            <a:pPr>
              <a:buClr>
                <a:srgbClr val="C00000"/>
              </a:buClr>
            </a:pPr>
            <a:r>
              <a:rPr lang="en-US" dirty="0"/>
              <a:t>The same process can then be  applied to each of these </a:t>
            </a:r>
            <a:r>
              <a:rPr lang="en-US" dirty="0" err="1"/>
              <a:t>subtables</a:t>
            </a:r>
            <a:r>
              <a:rPr lang="en-US" dirty="0"/>
              <a:t> and repeated until all records are placed in their positions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6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</a:t>
            </a:r>
            <a:r>
              <a:rPr lang="en-US" b="1" dirty="0">
                <a:solidFill>
                  <a:srgbClr val="C00000"/>
                </a:solidFill>
              </a:rPr>
              <a:t>different versions </a:t>
            </a:r>
            <a:r>
              <a:rPr lang="en-US" dirty="0"/>
              <a:t>of Quick Sort </a:t>
            </a:r>
            <a:r>
              <a:rPr lang="en-US" b="1" dirty="0">
                <a:solidFill>
                  <a:srgbClr val="C00000"/>
                </a:solidFill>
              </a:rPr>
              <a:t>that pick pivot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different ways.</a:t>
            </a:r>
          </a:p>
          <a:p>
            <a:pPr lvl="1"/>
            <a:r>
              <a:rPr lang="en-US" dirty="0"/>
              <a:t>Always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pick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first element as pivot</a:t>
            </a:r>
            <a:r>
              <a:rPr lang="en-US" dirty="0"/>
              <a:t>. (in our case we have consider this version).</a:t>
            </a:r>
          </a:p>
          <a:p>
            <a:pPr lvl="1"/>
            <a:r>
              <a:rPr lang="en-US" dirty="0"/>
              <a:t>Always pick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last element as pivot</a:t>
            </a:r>
            <a:r>
              <a:rPr lang="en-US" dirty="0"/>
              <a:t> (implemented below)</a:t>
            </a:r>
          </a:p>
          <a:p>
            <a:pPr lvl="1"/>
            <a:r>
              <a:rPr lang="en-US" dirty="0"/>
              <a:t>Pick a </a:t>
            </a:r>
            <a:r>
              <a:rPr lang="en-US" b="1" dirty="0">
                <a:solidFill>
                  <a:srgbClr val="C00000"/>
                </a:solidFill>
              </a:rPr>
              <a:t>random element as pivot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Pick </a:t>
            </a:r>
            <a:r>
              <a:rPr lang="en-US" b="1" dirty="0">
                <a:solidFill>
                  <a:srgbClr val="C00000"/>
                </a:solidFill>
              </a:rPr>
              <a:t>median as pivot</a:t>
            </a:r>
            <a:r>
              <a:rPr lang="en-US" dirty="0"/>
              <a:t>.</a:t>
            </a:r>
          </a:p>
          <a:p>
            <a:r>
              <a:rPr lang="en-US" dirty="0"/>
              <a:t>Quick sort partitions an array and then calls itself recursively twice to sort the two resulting sub arrays.</a:t>
            </a:r>
          </a:p>
          <a:p>
            <a:r>
              <a:rPr lang="en-US" dirty="0"/>
              <a:t>This algorithm is quite </a:t>
            </a:r>
            <a:r>
              <a:rPr lang="en-US" b="1" dirty="0">
                <a:solidFill>
                  <a:srgbClr val="C00000"/>
                </a:solidFill>
              </a:rPr>
              <a:t>efficient for large-sized data sets</a:t>
            </a:r>
          </a:p>
          <a:p>
            <a:r>
              <a:rPr lang="en-US" dirty="0"/>
              <a:t>Its average and </a:t>
            </a:r>
            <a:r>
              <a:rPr lang="en-US" b="1" dirty="0">
                <a:solidFill>
                  <a:srgbClr val="C00000"/>
                </a:solidFill>
              </a:rPr>
              <a:t>worst case complexity</a:t>
            </a:r>
            <a:r>
              <a:rPr lang="en-US" dirty="0"/>
              <a:t> are of</a:t>
            </a:r>
            <a:r>
              <a:rPr lang="en-US" b="1" dirty="0">
                <a:solidFill>
                  <a:srgbClr val="C00000"/>
                </a:solidFill>
              </a:rPr>
              <a:t> Ο(n</a:t>
            </a:r>
            <a:r>
              <a:rPr lang="en-US" b="1" baseline="30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dirty="0"/>
              <a:t>, where n is the number of items.</a:t>
            </a:r>
          </a:p>
        </p:txBody>
      </p:sp>
    </p:spTree>
    <p:extLst>
      <p:ext uri="{BB962C8B-B14F-4D97-AF65-F5344CB8AC3E}">
        <p14:creationId xmlns:p14="http://schemas.microsoft.com/office/powerpoint/2010/main" val="418392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4" name="Rectangle 3"/>
          <p:cNvSpPr/>
          <p:nvPr/>
        </p:nvSpPr>
        <p:spPr>
          <a:xfrm>
            <a:off x="3505200" y="4981689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5" name="Rectangle 4"/>
          <p:cNvSpPr/>
          <p:nvPr/>
        </p:nvSpPr>
        <p:spPr>
          <a:xfrm>
            <a:off x="4038600" y="498168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9536" y="498168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7" name="Rectangle 6"/>
          <p:cNvSpPr/>
          <p:nvPr/>
        </p:nvSpPr>
        <p:spPr>
          <a:xfrm>
            <a:off x="5112936" y="498168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8" name="Rectangle 7"/>
          <p:cNvSpPr/>
          <p:nvPr/>
        </p:nvSpPr>
        <p:spPr>
          <a:xfrm>
            <a:off x="5646336" y="498168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9736" y="498168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13136" y="498168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46536" y="498168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05200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38600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9536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12936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46336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79736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13136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46536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772400" y="498168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305800" y="498168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72400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305800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561341" y="5748633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cxnSp>
        <p:nvCxnSpPr>
          <p:cNvPr id="53" name="Straight Arrow Connector 52"/>
          <p:cNvCxnSpPr>
            <a:stCxn id="51" idx="0"/>
            <a:endCxn id="4" idx="2"/>
          </p:cNvCxnSpPr>
          <p:nvPr/>
        </p:nvCxnSpPr>
        <p:spPr>
          <a:xfrm flipH="1" flipV="1">
            <a:off x="3771901" y="5362689"/>
            <a:ext cx="1999" cy="38594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41497" y="5749081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cxnSp>
        <p:nvCxnSpPr>
          <p:cNvPr id="55" name="Straight Arrow Connector 54"/>
          <p:cNvCxnSpPr>
            <a:stCxn id="54" idx="0"/>
          </p:cNvCxnSpPr>
          <p:nvPr/>
        </p:nvCxnSpPr>
        <p:spPr>
          <a:xfrm flipH="1" flipV="1">
            <a:off x="8562476" y="5363137"/>
            <a:ext cx="1998" cy="38594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96381" y="3451414"/>
            <a:ext cx="933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Pivot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Element</a:t>
            </a:r>
          </a:p>
        </p:txBody>
      </p:sp>
      <p:cxnSp>
        <p:nvCxnSpPr>
          <p:cNvPr id="20" name="Straight Arrow Connector 19"/>
          <p:cNvCxnSpPr>
            <a:stCxn id="30" idx="2"/>
            <a:endCxn id="12" idx="0"/>
          </p:cNvCxnSpPr>
          <p:nvPr/>
        </p:nvCxnSpPr>
        <p:spPr>
          <a:xfrm>
            <a:off x="3763016" y="4097745"/>
            <a:ext cx="8885" cy="48053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36000" y="789381"/>
            <a:ext cx="11520000" cy="461665"/>
          </a:xfrm>
          <a:prstGeom prst="rect">
            <a:avLst/>
          </a:prstGeom>
          <a:ln>
            <a:solidFill>
              <a:srgbClr val="B8474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Sort Following Array using Quick Sort Algorithm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6000" y="1401217"/>
            <a:ext cx="11520000" cy="8309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We are considering </a:t>
            </a:r>
            <a:r>
              <a:rPr lang="en-US" sz="2400" b="1" dirty="0">
                <a:solidFill>
                  <a:srgbClr val="C00000"/>
                </a:solidFill>
              </a:rPr>
              <a:t>first element as pivot element</a:t>
            </a:r>
            <a:r>
              <a:rPr lang="en-US" sz="2400" dirty="0"/>
              <a:t>, so </a:t>
            </a:r>
            <a:r>
              <a:rPr lang="en-US" sz="2400" b="1" dirty="0">
                <a:solidFill>
                  <a:srgbClr val="C00000"/>
                </a:solidFill>
              </a:rPr>
              <a:t>Lower bound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C00000"/>
                </a:solidFill>
              </a:rPr>
              <a:t>First Index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Upper bound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C00000"/>
                </a:solidFill>
              </a:rPr>
              <a:t>Last Index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6000" y="2391817"/>
            <a:ext cx="11520000" cy="8309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We need to find our proper position of Pivot element in sorted array and perform same operations recursively  for two sub array</a:t>
            </a:r>
          </a:p>
        </p:txBody>
      </p:sp>
    </p:spTree>
    <p:extLst>
      <p:ext uri="{BB962C8B-B14F-4D97-AF65-F5344CB8AC3E}">
        <p14:creationId xmlns:p14="http://schemas.microsoft.com/office/powerpoint/2010/main" val="16237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5" grpId="0" animBg="1"/>
      <p:bldP spid="26" grpId="0" animBg="1"/>
      <p:bldP spid="27" grpId="0" animBg="1"/>
      <p:bldP spid="28" grpId="0" animBg="1"/>
      <p:bldP spid="51" grpId="0"/>
      <p:bldP spid="54" grpId="0"/>
      <p:bldP spid="30" grpId="0"/>
      <p:bldP spid="3" grpId="0" animBg="1"/>
      <p:bldP spid="21" grpId="0" animBg="1"/>
      <p:bldP spid="2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14702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0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" name="Rectangle 5"/>
          <p:cNvSpPr/>
          <p:nvPr/>
        </p:nvSpPr>
        <p:spPr>
          <a:xfrm>
            <a:off x="5874936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8336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8" name="Rectangle 7"/>
          <p:cNvSpPr/>
          <p:nvPr/>
        </p:nvSpPr>
        <p:spPr>
          <a:xfrm>
            <a:off x="6941736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9" name="Rectangle 8"/>
          <p:cNvSpPr/>
          <p:nvPr/>
        </p:nvSpPr>
        <p:spPr>
          <a:xfrm>
            <a:off x="7475136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08536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541936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00600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34000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74936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08336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41736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475136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008536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41936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067800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601200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067800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601200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7918" y="823858"/>
            <a:ext cx="4528801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BR" sz="2000" dirty="0">
                <a:latin typeface="Consolas" pitchFamily="49" charset="0"/>
                <a:cs typeface="Consolas" pitchFamily="49" charset="0"/>
              </a:rPr>
              <a:t>FLAG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true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IF  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LB &lt; UB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Then 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  LB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J  UB + 1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KEY  K[LB]</a:t>
            </a:r>
          </a:p>
          <a:p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Repeat While FLAG = true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I  I+1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K[I] &lt; KEY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I  I + 1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J  J –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K[J] &gt; KEY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J  J –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IF   I&lt;J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Then K[I] --- K[J]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Else FLAG  FALSE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K[LB] --- K[J]</a:t>
            </a:r>
            <a:endParaRPr lang="pt-B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76719" y="4692157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LB = 0, UB = 9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76719" y="50731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77037" y="507315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76719" y="537162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J=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77037" y="5371625"/>
            <a:ext cx="48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44729" y="470017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 = 42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901517" y="1754960"/>
            <a:ext cx="311304" cy="443173"/>
            <a:chOff x="3701591" y="1754959"/>
            <a:chExt cx="311304" cy="443173"/>
          </a:xfrm>
        </p:grpSpPr>
        <p:sp>
          <p:nvSpPr>
            <p:cNvPr id="32" name="TextBox 31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0204296" y="1812100"/>
            <a:ext cx="311304" cy="443173"/>
            <a:chOff x="3701591" y="1754959"/>
            <a:chExt cx="311304" cy="443173"/>
          </a:xfrm>
        </p:grpSpPr>
        <p:sp>
          <p:nvSpPr>
            <p:cNvPr id="37" name="TextBox 36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4676719" y="5691145"/>
            <a:ext cx="78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FLAG=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31942" y="568189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true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800600" y="26894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334000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874936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408336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941736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475136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008536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541936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49" name="Rectangle 48"/>
          <p:cNvSpPr/>
          <p:nvPr/>
        </p:nvSpPr>
        <p:spPr>
          <a:xfrm>
            <a:off x="9067800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50" name="Rectangle 49"/>
          <p:cNvSpPr/>
          <p:nvPr/>
        </p:nvSpPr>
        <p:spPr>
          <a:xfrm>
            <a:off x="9601200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5445048" y="2979812"/>
            <a:ext cx="311304" cy="443173"/>
            <a:chOff x="3701591" y="1754959"/>
            <a:chExt cx="311304" cy="443173"/>
          </a:xfrm>
        </p:grpSpPr>
        <p:sp>
          <p:nvSpPr>
            <p:cNvPr id="52" name="TextBox 51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9726431" y="2976958"/>
            <a:ext cx="311304" cy="443173"/>
            <a:chOff x="3701591" y="1754959"/>
            <a:chExt cx="311304" cy="443173"/>
          </a:xfrm>
        </p:grpSpPr>
        <p:sp>
          <p:nvSpPr>
            <p:cNvPr id="55" name="TextBox 54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7" name="Rectangle 56"/>
          <p:cNvSpPr/>
          <p:nvPr/>
        </p:nvSpPr>
        <p:spPr>
          <a:xfrm>
            <a:off x="5874936" y="2689412"/>
            <a:ext cx="533400" cy="282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541936" y="2689412"/>
            <a:ext cx="533400" cy="282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59" name="Freeform 58"/>
          <p:cNvSpPr/>
          <p:nvPr/>
        </p:nvSpPr>
        <p:spPr>
          <a:xfrm flipV="1">
            <a:off x="6125183" y="2427058"/>
            <a:ext cx="2690100" cy="24480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172331" y="2381656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800600" y="3922639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34000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874936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408336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941736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475136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008536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541936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067800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70" name="Rectangle 69"/>
          <p:cNvSpPr/>
          <p:nvPr/>
        </p:nvSpPr>
        <p:spPr>
          <a:xfrm>
            <a:off x="9601200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5954298" y="4205028"/>
            <a:ext cx="311304" cy="443173"/>
            <a:chOff x="3701591" y="1754959"/>
            <a:chExt cx="311304" cy="443173"/>
          </a:xfrm>
        </p:grpSpPr>
        <p:sp>
          <p:nvSpPr>
            <p:cNvPr id="72" name="TextBox 71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8652984" y="4205028"/>
            <a:ext cx="311304" cy="443173"/>
            <a:chOff x="3701591" y="1754959"/>
            <a:chExt cx="311304" cy="443173"/>
          </a:xfrm>
        </p:grpSpPr>
        <p:sp>
          <p:nvSpPr>
            <p:cNvPr id="75" name="TextBox 74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6408336" y="3922639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00600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82" name="Freeform 81"/>
          <p:cNvSpPr/>
          <p:nvPr/>
        </p:nvSpPr>
        <p:spPr>
          <a:xfrm flipV="1">
            <a:off x="5032468" y="3671407"/>
            <a:ext cx="1673133" cy="24480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5550056" y="3621256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394050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0.04571 3.33333E-6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-0.04492 -3.7037E-6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92 -3.7037E-6 L -0.0875 -3.7037E-6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7 L 0.0474 -3.7037E-7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4 -3.7037E-7 L 0.08998 -3.7037E-7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4 -3.7037E-7 L -0.04258 -3.7037E-7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58 -3.7037E-7 L -0.08671 -3.7037E-7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72 -3.7037E-7 L -0.13425 -3.7037E-7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138 -3.7037E-7 L -0.17396 2.96296E-6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7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7" grpId="0"/>
      <p:bldP spid="28" grpId="0"/>
      <p:bldP spid="29" grpId="0"/>
      <p:bldP spid="30" grpId="0"/>
      <p:bldP spid="31" grpId="0"/>
      <p:bldP spid="39" grpId="0"/>
      <p:bldP spid="40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7" grpId="0" animBg="1"/>
      <p:bldP spid="58" grpId="0" animBg="1"/>
      <p:bldP spid="59" grpId="0" animBg="1"/>
      <p:bldP spid="60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80" grpId="0" animBg="1"/>
      <p:bldP spid="81" grpId="0" animBg="1"/>
      <p:bldP spid="82" grpId="0" animBg="1"/>
      <p:bldP spid="8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114" y="861641"/>
            <a:ext cx="4560605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BR" sz="2000" dirty="0">
                <a:latin typeface="Consolas" pitchFamily="49" charset="0"/>
                <a:cs typeface="Consolas" pitchFamily="49" charset="0"/>
              </a:rPr>
              <a:t>FLAG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true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IF  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LB &lt; UB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Then 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  LB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J  UB + 1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KEY  K[LB]</a:t>
            </a:r>
          </a:p>
          <a:p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Repeat While FLAG = true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I  I+1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K[I] &lt; KEY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I  I + 1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J  J –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K[J] &gt; KEY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J  J –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IF   I&lt;J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Then K[I] --- K[J]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Else FLAG  FALSE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K[LB] --- K[J]</a:t>
            </a:r>
            <a:endParaRPr lang="pt-B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24674" y="21102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6" name="Rectangle 5"/>
          <p:cNvSpPr/>
          <p:nvPr/>
        </p:nvSpPr>
        <p:spPr>
          <a:xfrm>
            <a:off x="5658074" y="21102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7" name="Rectangle 6"/>
          <p:cNvSpPr/>
          <p:nvPr/>
        </p:nvSpPr>
        <p:spPr>
          <a:xfrm>
            <a:off x="6199010" y="21102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8" name="Rectangle 7"/>
          <p:cNvSpPr/>
          <p:nvPr/>
        </p:nvSpPr>
        <p:spPr>
          <a:xfrm>
            <a:off x="6732410" y="21102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9" name="Rectangle 8"/>
          <p:cNvSpPr/>
          <p:nvPr/>
        </p:nvSpPr>
        <p:spPr>
          <a:xfrm>
            <a:off x="7265810" y="21102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99210" y="21102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32610" y="21102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866010" y="21102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24674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58074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99010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32410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65810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799210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32610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866010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391874" y="21102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925274" y="21102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391874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925274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78817" y="1219206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16385" y="1219206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6732410" y="1173486"/>
            <a:ext cx="0" cy="914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239000" y="1173486"/>
            <a:ext cx="0" cy="9368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105400" y="270176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638800" y="270176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179736" y="270176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215127" y="3006562"/>
            <a:ext cx="311304" cy="602827"/>
            <a:chOff x="3701591" y="1754960"/>
            <a:chExt cx="311304" cy="602827"/>
          </a:xfrm>
        </p:grpSpPr>
        <p:sp>
          <p:nvSpPr>
            <p:cNvPr id="40" name="TextBox 39"/>
            <p:cNvSpPr txBox="1"/>
            <p:nvPr/>
          </p:nvSpPr>
          <p:spPr>
            <a:xfrm>
              <a:off x="3701591" y="198845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41" name="Straight Arrow Connector 40"/>
            <p:cNvCxnSpPr>
              <a:stCxn id="40" idx="0"/>
            </p:cNvCxnSpPr>
            <p:nvPr/>
          </p:nvCxnSpPr>
          <p:spPr>
            <a:xfrm flipV="1">
              <a:off x="3857243" y="1754960"/>
              <a:ext cx="0" cy="233495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811928" y="3006562"/>
            <a:ext cx="311304" cy="602828"/>
            <a:chOff x="3701591" y="1754960"/>
            <a:chExt cx="311304" cy="602828"/>
          </a:xfrm>
        </p:grpSpPr>
        <p:sp>
          <p:nvSpPr>
            <p:cNvPr id="43" name="TextBox 42"/>
            <p:cNvSpPr txBox="1"/>
            <p:nvPr/>
          </p:nvSpPr>
          <p:spPr>
            <a:xfrm>
              <a:off x="3701591" y="198845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44" name="Straight Arrow Connector 43"/>
            <p:cNvCxnSpPr>
              <a:stCxn id="43" idx="0"/>
            </p:cNvCxnSpPr>
            <p:nvPr/>
          </p:nvCxnSpPr>
          <p:spPr>
            <a:xfrm flipV="1">
              <a:off x="3857243" y="1754960"/>
              <a:ext cx="0" cy="233496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5105400" y="270176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105400" y="4131416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638800" y="4131416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179736" y="4131416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713136" y="4131416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246536" y="4131416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779936" y="4131416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313336" y="4131416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55" name="Rectangle 54"/>
          <p:cNvSpPr/>
          <p:nvPr/>
        </p:nvSpPr>
        <p:spPr>
          <a:xfrm>
            <a:off x="8846736" y="4131416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372600" y="4131416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9906000" y="4131416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5029200" y="3619146"/>
            <a:ext cx="5410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658074" y="3651804"/>
            <a:ext cx="0" cy="434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712217" y="3688590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242733" y="3682484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638800" y="4718604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179736" y="4718604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5769122" y="5023405"/>
            <a:ext cx="311304" cy="588313"/>
            <a:chOff x="3701591" y="1754959"/>
            <a:chExt cx="311304" cy="588313"/>
          </a:xfrm>
        </p:grpSpPr>
        <p:sp>
          <p:nvSpPr>
            <p:cNvPr id="67" name="TextBox 66"/>
            <p:cNvSpPr txBox="1"/>
            <p:nvPr/>
          </p:nvSpPr>
          <p:spPr>
            <a:xfrm>
              <a:off x="3701591" y="197394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6775296" y="5023405"/>
            <a:ext cx="311304" cy="588313"/>
            <a:chOff x="3701591" y="1754959"/>
            <a:chExt cx="311304" cy="588313"/>
          </a:xfrm>
        </p:grpSpPr>
        <p:sp>
          <p:nvSpPr>
            <p:cNvPr id="70" name="TextBox 69"/>
            <p:cNvSpPr txBox="1"/>
            <p:nvPr/>
          </p:nvSpPr>
          <p:spPr>
            <a:xfrm>
              <a:off x="3701591" y="197394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2" name="Rectangle 71"/>
          <p:cNvSpPr/>
          <p:nvPr/>
        </p:nvSpPr>
        <p:spPr>
          <a:xfrm>
            <a:off x="5638800" y="4718604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105400" y="612137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638800" y="612137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179736" y="6121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713136" y="612137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246536" y="6121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779936" y="6121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8313336" y="6121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846736" y="6121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81" name="Rectangle 80"/>
          <p:cNvSpPr/>
          <p:nvPr/>
        </p:nvSpPr>
        <p:spPr>
          <a:xfrm>
            <a:off x="9372600" y="6121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82" name="Rectangle 81"/>
          <p:cNvSpPr/>
          <p:nvPr/>
        </p:nvSpPr>
        <p:spPr>
          <a:xfrm>
            <a:off x="9906000" y="6121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cxnSp>
        <p:nvCxnSpPr>
          <p:cNvPr id="83" name="Straight Connector 82"/>
          <p:cNvCxnSpPr/>
          <p:nvPr/>
        </p:nvCxnSpPr>
        <p:spPr>
          <a:xfrm>
            <a:off x="5029200" y="5611230"/>
            <a:ext cx="5410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6186754" y="5814678"/>
            <a:ext cx="0" cy="2501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258492" y="5630012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62009" y="5828705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179736" y="612137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375948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33333E-6 L 0.04284 -3.33333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3.33333E-6 L -0.04101 -3.33333E-6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01 -3.33333E-6 L -0.08554 -3.33333E-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815 -3.33333E-6 L -0.13099 -3.33333E-6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0.0444 1.11111E-6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11111E-6 L -0.03815 1.11111E-6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15 1.11111E-6 L -0.08255 1.11111E-6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33" grpId="0" animBg="1"/>
      <p:bldP spid="34" grpId="0" animBg="1"/>
      <p:bldP spid="35" grpId="0" animBg="1"/>
      <p:bldP spid="45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2" grpId="0"/>
      <p:bldP spid="63" grpId="0"/>
      <p:bldP spid="64" grpId="0" animBg="1"/>
      <p:bldP spid="65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5" grpId="0"/>
      <p:bldP spid="86" grpId="0"/>
      <p:bldP spid="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Search – Algorithm &amp;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36" y="914400"/>
            <a:ext cx="4390251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 Input: Array A, integer key</a:t>
            </a:r>
          </a:p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 Output: first index of key in A </a:t>
            </a:r>
          </a:p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 or -1 if not found </a:t>
            </a:r>
            <a:r>
              <a:rPr lang="en-IN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endParaRPr lang="en-IN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Algorithm: </a:t>
            </a:r>
            <a:r>
              <a:rPr lang="en-IN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Linear_Search</a:t>
            </a:r>
            <a:endParaRPr lang="en-IN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for i = 0 to last index of A: 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	 if A[i] equals key: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		 return i</a:t>
            </a:r>
          </a:p>
          <a:p>
            <a:endParaRPr lang="en-IN" dirty="0">
              <a:latin typeface="Consolas" pitchFamily="49" charset="0"/>
              <a:cs typeface="Consolas" pitchFamily="49" charset="0"/>
            </a:endParaRP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return -1</a:t>
            </a:r>
          </a:p>
        </p:txBody>
      </p:sp>
      <p:sp>
        <p:nvSpPr>
          <p:cNvPr id="5" name="Rectangle 4"/>
          <p:cNvSpPr/>
          <p:nvPr/>
        </p:nvSpPr>
        <p:spPr>
          <a:xfrm>
            <a:off x="5065064" y="914400"/>
            <a:ext cx="3570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Search for </a:t>
            </a:r>
            <a:r>
              <a:rPr lang="en-IN" sz="2400" b="1" dirty="0">
                <a:solidFill>
                  <a:srgbClr val="C00000"/>
                </a:solidFill>
              </a:rPr>
              <a:t>1 </a:t>
            </a:r>
            <a:r>
              <a:rPr lang="en-IN" sz="2400" b="1" dirty="0"/>
              <a:t>in given array</a:t>
            </a:r>
            <a:endParaRPr lang="en-US" sz="2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936329"/>
              </p:ext>
            </p:extLst>
          </p:nvPr>
        </p:nvGraphicFramePr>
        <p:xfrm>
          <a:off x="8749380" y="959811"/>
          <a:ext cx="317368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8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455464" y="1523999"/>
            <a:ext cx="770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455464" y="1676400"/>
            <a:ext cx="75662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Comparing value of </a:t>
            </a:r>
            <a:r>
              <a:rPr lang="en-IN" b="1" dirty="0" err="1"/>
              <a:t>i</a:t>
            </a:r>
            <a:r>
              <a:rPr lang="en-IN" b="1" baseline="30000" dirty="0" err="1"/>
              <a:t>th</a:t>
            </a:r>
            <a:r>
              <a:rPr lang="en-IN" b="1" dirty="0"/>
              <a:t> index with element to be search one by one until we get searched element or end of the array</a:t>
            </a:r>
            <a:endParaRPr lang="en-US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455464" y="2362199"/>
            <a:ext cx="770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55464" y="2362199"/>
            <a:ext cx="118532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1: i=0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113153"/>
              </p:ext>
            </p:extLst>
          </p:nvPr>
        </p:nvGraphicFramePr>
        <p:xfrm>
          <a:off x="5167980" y="2895599"/>
          <a:ext cx="317368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8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5396579" y="3352800"/>
            <a:ext cx="260008" cy="614065"/>
            <a:chOff x="457200" y="3505200"/>
            <a:chExt cx="260008" cy="614065"/>
          </a:xfrm>
        </p:grpSpPr>
        <p:sp>
          <p:nvSpPr>
            <p:cNvPr id="13" name="TextBox 12"/>
            <p:cNvSpPr txBox="1"/>
            <p:nvPr/>
          </p:nvSpPr>
          <p:spPr>
            <a:xfrm>
              <a:off x="457200" y="3657600"/>
              <a:ext cx="260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C00000"/>
                  </a:solidFill>
                </a:rPr>
                <a:t>i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>
            <a:off x="4455464" y="4271664"/>
            <a:ext cx="4038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72402" y="4287004"/>
            <a:ext cx="118532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1: i=1</a:t>
            </a:r>
            <a:endParaRPr lang="en-US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051268"/>
              </p:ext>
            </p:extLst>
          </p:nvPr>
        </p:nvGraphicFramePr>
        <p:xfrm>
          <a:off x="5127765" y="4796134"/>
          <a:ext cx="317368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8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5356364" y="5253335"/>
            <a:ext cx="260008" cy="614065"/>
            <a:chOff x="457200" y="3505200"/>
            <a:chExt cx="260008" cy="614065"/>
          </a:xfrm>
        </p:grpSpPr>
        <p:sp>
          <p:nvSpPr>
            <p:cNvPr id="19" name="TextBox 18"/>
            <p:cNvSpPr txBox="1"/>
            <p:nvPr/>
          </p:nvSpPr>
          <p:spPr>
            <a:xfrm>
              <a:off x="457200" y="3657600"/>
              <a:ext cx="260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C00000"/>
                  </a:solidFill>
                </a:rPr>
                <a:t>i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>
            <a:off x="8494064" y="2362199"/>
            <a:ext cx="0" cy="388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505639" y="2373774"/>
            <a:ext cx="118532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1: i=2</a:t>
            </a:r>
            <a:endParaRPr lang="en-US" b="1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253651"/>
              </p:ext>
            </p:extLst>
          </p:nvPr>
        </p:nvGraphicFramePr>
        <p:xfrm>
          <a:off x="8825580" y="2895599"/>
          <a:ext cx="317368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8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9644663" y="3352800"/>
            <a:ext cx="260008" cy="614065"/>
            <a:chOff x="457200" y="3505200"/>
            <a:chExt cx="260008" cy="614065"/>
          </a:xfrm>
        </p:grpSpPr>
        <p:sp>
          <p:nvSpPr>
            <p:cNvPr id="25" name="TextBox 24"/>
            <p:cNvSpPr txBox="1"/>
            <p:nvPr/>
          </p:nvSpPr>
          <p:spPr>
            <a:xfrm>
              <a:off x="457200" y="3657600"/>
              <a:ext cx="260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C00000"/>
                  </a:solidFill>
                </a:rPr>
                <a:t>i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>
            <a:off x="8494064" y="4264554"/>
            <a:ext cx="366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494064" y="4267199"/>
            <a:ext cx="118532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1: i=3</a:t>
            </a:r>
            <a:endParaRPr lang="en-US" b="1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505076"/>
              </p:ext>
            </p:extLst>
          </p:nvPr>
        </p:nvGraphicFramePr>
        <p:xfrm>
          <a:off x="8814005" y="4789024"/>
          <a:ext cx="317368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8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10269814" y="5263587"/>
            <a:ext cx="260008" cy="614065"/>
            <a:chOff x="457200" y="3505200"/>
            <a:chExt cx="260008" cy="614065"/>
          </a:xfrm>
        </p:grpSpPr>
        <p:sp>
          <p:nvSpPr>
            <p:cNvPr id="31" name="TextBox 30"/>
            <p:cNvSpPr txBox="1"/>
            <p:nvPr/>
          </p:nvSpPr>
          <p:spPr>
            <a:xfrm>
              <a:off x="457200" y="3657600"/>
              <a:ext cx="260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C00000"/>
                  </a:solidFill>
                </a:rPr>
                <a:t>i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10867839" y="478902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951265" y="5879067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Element found at </a:t>
            </a:r>
            <a:r>
              <a:rPr lang="en-IN" b="1" dirty="0" err="1"/>
              <a:t>i</a:t>
            </a:r>
            <a:r>
              <a:rPr lang="en-IN" b="1" baseline="30000" dirty="0" err="1"/>
              <a:t>th</a:t>
            </a:r>
            <a:r>
              <a:rPr lang="en-IN" b="1" dirty="0"/>
              <a:t> index, i=3</a:t>
            </a:r>
            <a:endParaRPr lang="en-US" b="1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4445394" y="711201"/>
            <a:ext cx="0" cy="58443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57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0.05195 1.85185E-6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81481E-6 L 0.0513 -4.81481E-6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48148E-6 L 0.05508 1.48148E-6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/>
      <p:bldP spid="10" grpId="0" animBg="1"/>
      <p:bldP spid="16" grpId="0" animBg="1"/>
      <p:bldP spid="22" grpId="0" animBg="1"/>
      <p:bldP spid="28" grpId="0" animBg="1"/>
      <p:bldP spid="33" grpId="0"/>
      <p:bldP spid="3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3200" y="838200"/>
            <a:ext cx="4473519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BR" sz="2000" dirty="0">
                <a:latin typeface="Consolas" pitchFamily="49" charset="0"/>
                <a:cs typeface="Consolas" pitchFamily="49" charset="0"/>
              </a:rPr>
              <a:t>FLAG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true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IF  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LB &lt; UB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Then 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  LB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J  UB + 1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KEY  K[LB]</a:t>
            </a:r>
          </a:p>
          <a:p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Repeat While FLAG = true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I  I+1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K[I] &lt; KEY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I  I + 1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J  J –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K[J] &gt; KEY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J  J –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IF   I&lt;J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Then K[I] --- K[J]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Else FLAG  FALSE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K[LB] --- K[J]</a:t>
            </a:r>
            <a:endParaRPr lang="pt-B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05400" y="16988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6" name="Rectangle 5"/>
          <p:cNvSpPr/>
          <p:nvPr/>
        </p:nvSpPr>
        <p:spPr>
          <a:xfrm>
            <a:off x="5638800" y="16988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7" name="Rectangle 6"/>
          <p:cNvSpPr/>
          <p:nvPr/>
        </p:nvSpPr>
        <p:spPr>
          <a:xfrm>
            <a:off x="6179736" y="16988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8" name="Rectangle 7"/>
          <p:cNvSpPr/>
          <p:nvPr/>
        </p:nvSpPr>
        <p:spPr>
          <a:xfrm>
            <a:off x="6713136" y="16988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9" name="Rectangle 8"/>
          <p:cNvSpPr/>
          <p:nvPr/>
        </p:nvSpPr>
        <p:spPr>
          <a:xfrm>
            <a:off x="7246536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79936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13336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846736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372600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906000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65810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99210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332610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866010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391874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925274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9953" y="989024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942429" y="937274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7246536" y="1066800"/>
            <a:ext cx="0" cy="5649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72200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05600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239000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772400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298264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831664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6287235" y="2906642"/>
            <a:ext cx="311304" cy="443173"/>
            <a:chOff x="3701591" y="1754959"/>
            <a:chExt cx="311304" cy="443173"/>
          </a:xfrm>
        </p:grpSpPr>
        <p:sp>
          <p:nvSpPr>
            <p:cNvPr id="36" name="TextBox 35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518496" y="2906642"/>
            <a:ext cx="311304" cy="443173"/>
            <a:chOff x="3701591" y="1754959"/>
            <a:chExt cx="311304" cy="443173"/>
          </a:xfrm>
        </p:grpSpPr>
        <p:sp>
          <p:nvSpPr>
            <p:cNvPr id="39" name="TextBox 38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6172200" y="259080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705600" y="259080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172200" y="2590800"/>
            <a:ext cx="533400" cy="282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44" name="Freeform 43"/>
          <p:cNvSpPr/>
          <p:nvPr/>
        </p:nvSpPr>
        <p:spPr>
          <a:xfrm flipV="1">
            <a:off x="6464802" y="2303107"/>
            <a:ext cx="516191" cy="27104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400801" y="2001878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79736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246536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779936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305800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839200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179736" y="365760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179736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705600" y="365760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105400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638800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179736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713136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239000" y="4670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772400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71" name="Rectangle 70"/>
          <p:cNvSpPr/>
          <p:nvPr/>
        </p:nvSpPr>
        <p:spPr>
          <a:xfrm>
            <a:off x="8305800" y="4670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839200" y="4670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9365064" y="4670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74" name="Rectangle 73"/>
          <p:cNvSpPr/>
          <p:nvPr/>
        </p:nvSpPr>
        <p:spPr>
          <a:xfrm>
            <a:off x="9898464" y="4670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239000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239000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226343" y="3124200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231222" y="3344173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179736" y="365760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379217" y="4267200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915619" y="4267200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8305800" y="4331732"/>
            <a:ext cx="0" cy="2733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20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48148E-6 L 0.04322 1.48148E-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22 1.48148E-6 L 0.08528 1.48148E-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62229E-17 1.48148E-6 L -0.0474 1.48148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4 1.48148E-6 L -0.08919 1.48148E-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919 1.48148E-6 L -0.13203 1.48148E-6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203 1.48148E-6 L -0.1776 1.48148E-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982 1.48148E-6 L -0.21628 1.48148E-6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 animBg="1"/>
      <p:bldP spid="48" grpId="0" animBg="1"/>
      <p:bldP spid="49" grpId="0" animBg="1"/>
      <p:bldP spid="50" grpId="0" animBg="1"/>
      <p:bldP spid="51" grpId="0" animBg="1"/>
      <p:bldP spid="58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8" grpId="0"/>
      <p:bldP spid="79" grpId="0"/>
      <p:bldP spid="80" grpId="0" animBg="1"/>
      <p:bldP spid="81" grpId="0"/>
      <p:bldP spid="8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33786" y="2181837"/>
            <a:ext cx="311304" cy="443173"/>
            <a:chOff x="3701591" y="1754959"/>
            <a:chExt cx="311304" cy="443173"/>
          </a:xfrm>
        </p:grpSpPr>
        <p:sp>
          <p:nvSpPr>
            <p:cNvPr id="5" name="TextBox 4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Freeform 6"/>
          <p:cNvSpPr/>
          <p:nvPr/>
        </p:nvSpPr>
        <p:spPr>
          <a:xfrm flipV="1">
            <a:off x="7593758" y="2563327"/>
            <a:ext cx="1058304" cy="27104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00029" y="2495831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9" name="Rectangle 8"/>
          <p:cNvSpPr/>
          <p:nvPr/>
        </p:nvSpPr>
        <p:spPr>
          <a:xfrm>
            <a:off x="7313884" y="18337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48600" y="18337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74464" y="18337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07864" y="18337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593580" y="2181837"/>
            <a:ext cx="311304" cy="443173"/>
            <a:chOff x="3701591" y="1754959"/>
            <a:chExt cx="311304" cy="443173"/>
          </a:xfrm>
        </p:grpSpPr>
        <p:sp>
          <p:nvSpPr>
            <p:cNvPr id="14" name="TextBox 13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39700" y="914400"/>
            <a:ext cx="4537019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BR" sz="2000" dirty="0">
                <a:latin typeface="Consolas" pitchFamily="49" charset="0"/>
                <a:cs typeface="Consolas" pitchFamily="49" charset="0"/>
              </a:rPr>
              <a:t>FLAG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true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IF  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LB &lt; UB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Then 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  LB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J  UB + 1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KEY  K[LB]</a:t>
            </a:r>
          </a:p>
          <a:p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Repeat While FLAG = true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I  I+1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K[I] &lt; KEY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I  I + 1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J  J –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K[J] &gt; KEY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J  J –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IF   I&lt;J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Then K[I] --- K[J]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Else FLAG  FALSE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K[LB] --- K[J]</a:t>
            </a:r>
            <a:endParaRPr lang="pt-B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51587" y="1201786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26387" y="1277986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313884" y="18337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374464" y="1833798"/>
            <a:ext cx="533400" cy="282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907864" y="1833798"/>
            <a:ext cx="533400" cy="282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315200" y="2824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49916" y="2824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375780" y="2824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909180" y="2824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15200" y="2824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8485512" y="3140867"/>
            <a:ext cx="311304" cy="443173"/>
            <a:chOff x="3701591" y="1754959"/>
            <a:chExt cx="311304" cy="443173"/>
          </a:xfrm>
        </p:grpSpPr>
        <p:sp>
          <p:nvSpPr>
            <p:cNvPr id="30" name="TextBox 29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9046056" y="3140867"/>
            <a:ext cx="311304" cy="443173"/>
            <a:chOff x="3701591" y="1754959"/>
            <a:chExt cx="311304" cy="443173"/>
          </a:xfrm>
        </p:grpSpPr>
        <p:sp>
          <p:nvSpPr>
            <p:cNvPr id="33" name="TextBox 32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7315200" y="2824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375780" y="2824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41" name="Freeform 40"/>
          <p:cNvSpPr/>
          <p:nvPr/>
        </p:nvSpPr>
        <p:spPr>
          <a:xfrm flipV="1">
            <a:off x="8619096" y="1518984"/>
            <a:ext cx="601104" cy="27104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619097" y="1462857"/>
            <a:ext cx="642227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43" name="Freeform 42"/>
          <p:cNvSpPr/>
          <p:nvPr/>
        </p:nvSpPr>
        <p:spPr>
          <a:xfrm flipV="1">
            <a:off x="7450720" y="4063438"/>
            <a:ext cx="626481" cy="27104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454367" y="4018951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773716" y="4348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239000" y="4348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805405" y="3563986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270274" y="3563986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7327179" y="4658398"/>
            <a:ext cx="311304" cy="443173"/>
            <a:chOff x="3701591" y="1754959"/>
            <a:chExt cx="311304" cy="443173"/>
          </a:xfrm>
        </p:grpSpPr>
        <p:sp>
          <p:nvSpPr>
            <p:cNvPr id="55" name="TextBox 54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8395819" y="4658398"/>
            <a:ext cx="311304" cy="443173"/>
            <a:chOff x="3701591" y="1754959"/>
            <a:chExt cx="311304" cy="443173"/>
          </a:xfrm>
        </p:grpSpPr>
        <p:sp>
          <p:nvSpPr>
            <p:cNvPr id="58" name="TextBox 57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0" name="Rectangle 59"/>
          <p:cNvSpPr/>
          <p:nvPr/>
        </p:nvSpPr>
        <p:spPr>
          <a:xfrm>
            <a:off x="7239000" y="4348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239000" y="4348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773716" y="4348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826000" y="3563986"/>
            <a:ext cx="684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8839200" y="4348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305800" y="4348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8305800" y="3658155"/>
            <a:ext cx="0" cy="5773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826000" y="5240386"/>
            <a:ext cx="684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509000" y="5872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67" name="Rectangle 66"/>
          <p:cNvSpPr/>
          <p:nvPr/>
        </p:nvSpPr>
        <p:spPr>
          <a:xfrm>
            <a:off x="9043716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0109200" y="5872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575800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8537797" y="5284321"/>
            <a:ext cx="445955" cy="633927"/>
            <a:chOff x="5743796" y="4996934"/>
            <a:chExt cx="445955" cy="633927"/>
          </a:xfrm>
        </p:grpSpPr>
        <p:sp>
          <p:nvSpPr>
            <p:cNvPr id="70" name="TextBox 69"/>
            <p:cNvSpPr txBox="1"/>
            <p:nvPr/>
          </p:nvSpPr>
          <p:spPr>
            <a:xfrm>
              <a:off x="5754216" y="4996934"/>
              <a:ext cx="425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LB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743796" y="5261529"/>
              <a:ext cx="445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UB</a:t>
              </a:r>
            </a:p>
          </p:txBody>
        </p:sp>
      </p:grpSp>
      <p:cxnSp>
        <p:nvCxnSpPr>
          <p:cNvPr id="72" name="Straight Connector 71"/>
          <p:cNvCxnSpPr/>
          <p:nvPr/>
        </p:nvCxnSpPr>
        <p:spPr>
          <a:xfrm>
            <a:off x="9042400" y="5392786"/>
            <a:ext cx="0" cy="4249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0109200" y="5392786"/>
            <a:ext cx="0" cy="4249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10184519" y="5260439"/>
            <a:ext cx="445955" cy="633927"/>
            <a:chOff x="7390518" y="4973052"/>
            <a:chExt cx="445955" cy="633927"/>
          </a:xfrm>
        </p:grpSpPr>
        <p:sp>
          <p:nvSpPr>
            <p:cNvPr id="74" name="TextBox 73"/>
            <p:cNvSpPr txBox="1"/>
            <p:nvPr/>
          </p:nvSpPr>
          <p:spPr>
            <a:xfrm>
              <a:off x="7400938" y="4973052"/>
              <a:ext cx="425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LB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390518" y="5237647"/>
              <a:ext cx="445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UB</a:t>
              </a:r>
            </a:p>
          </p:txBody>
        </p:sp>
      </p:grpSp>
      <p:sp>
        <p:nvSpPr>
          <p:cNvPr id="78" name="Rectangle 77"/>
          <p:cNvSpPr/>
          <p:nvPr/>
        </p:nvSpPr>
        <p:spPr>
          <a:xfrm>
            <a:off x="8509000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0109200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308600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842000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382936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916336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975600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442200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</p:spTree>
    <p:extLst>
      <p:ext uri="{BB962C8B-B14F-4D97-AF65-F5344CB8AC3E}">
        <p14:creationId xmlns:p14="http://schemas.microsoft.com/office/powerpoint/2010/main" val="138000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81481E-6 L 0.04244 -4.81481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45 -4.81481E-6 L 0.08606 -4.81481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L -0.04336 -4.81481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7 L 0.04597 3.7037E-7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-0.04597 3.7037E-7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07407E-6 L 0.04623 4.07407E-6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23 4.07407E-6 L 0.08763 4.07407E-6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07407E-6 L -0.04358 4.07407E-6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6" grpId="0" animBg="1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7" grpId="0" animBg="1"/>
      <p:bldP spid="40" grpId="0" animBg="1"/>
      <p:bldP spid="41" grpId="0" animBg="1"/>
      <p:bldP spid="42" grpId="0"/>
      <p:bldP spid="43" grpId="0" animBg="1"/>
      <p:bldP spid="44" grpId="0"/>
      <p:bldP spid="46" grpId="0" animBg="1"/>
      <p:bldP spid="50" grpId="0" animBg="1"/>
      <p:bldP spid="52" grpId="0"/>
      <p:bldP spid="53" grpId="0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67" grpId="0" animBg="1"/>
      <p:bldP spid="68" grpId="0" animBg="1"/>
      <p:bldP spid="69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5" grpId="0" animBg="1"/>
      <p:bldP spid="8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QUICK_SORT(K,LB,UB)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8791" y="849923"/>
            <a:ext cx="5760000" cy="5355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1. [Initialize]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FLAG </a:t>
            </a:r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true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2. [Perform Sort]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IF   LB &lt; UB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Then I  LB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J  UB + 1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KEY  K[LB]</a:t>
            </a:r>
          </a:p>
          <a:p>
            <a:r>
              <a:rPr lang="pt-BR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</a:t>
            </a:r>
            <a:r>
              <a:rPr lang="pt-BR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FLAG = true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I  I+1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</a:t>
            </a:r>
            <a:r>
              <a:rPr lang="pt-BR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K[I] &lt; KEY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    I  I + 1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J  J – 1</a:t>
            </a:r>
          </a:p>
          <a:p>
            <a:r>
              <a:rPr lang="pt-BR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Repeat While K[J] &gt; KEY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    J  J – 1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</a:t>
            </a:r>
            <a:r>
              <a:rPr lang="pt-BR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IF   I&lt;J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Then K[I] --- K[J]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Else FLAG  FALSE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</a:t>
            </a:r>
            <a:b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</a:br>
            <a:r>
              <a:rPr lang="pt-BR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</a:t>
            </a:r>
            <a:r>
              <a:rPr lang="pt-BR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K[LB] --- K[J]</a:t>
            </a:r>
            <a:endParaRPr lang="pt-BR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53210" y="849923"/>
            <a:ext cx="57600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CALL QUICK_SORT(K,LB, J-1)</a:t>
            </a:r>
          </a:p>
          <a:p>
            <a:r>
              <a:rPr lang="pt-BR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CALL QUICK_SORT(K,J+1, UB)</a:t>
            </a:r>
          </a:p>
          <a:p>
            <a:endParaRPr lang="pt-BR" dirty="0">
              <a:latin typeface="Consolas" pitchFamily="49" charset="0"/>
              <a:cs typeface="Consolas" pitchFamily="49" charset="0"/>
            </a:endParaRPr>
          </a:p>
          <a:p>
            <a:r>
              <a:rPr lang="pt-BR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3</a:t>
            </a:r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. [Finished]</a:t>
            </a:r>
          </a:p>
          <a:p>
            <a:r>
              <a:rPr lang="pt-BR" b="1" dirty="0">
                <a:latin typeface="Consolas" pitchFamily="49" charset="0"/>
                <a:cs typeface="Consolas" pitchFamily="49" charset="0"/>
              </a:rPr>
              <a:t> Return</a:t>
            </a:r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7852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466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the following elements in ascending order using shell sort.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75805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80</a:t>
            </a:r>
          </a:p>
        </p:txBody>
      </p:sp>
      <p:sp>
        <p:nvSpPr>
          <p:cNvPr id="5" name="Rectangle 4"/>
          <p:cNvSpPr/>
          <p:nvPr/>
        </p:nvSpPr>
        <p:spPr>
          <a:xfrm>
            <a:off x="26582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93</a:t>
            </a:r>
          </a:p>
        </p:txBody>
      </p:sp>
      <p:sp>
        <p:nvSpPr>
          <p:cNvPr id="6" name="Rectangle 5"/>
          <p:cNvSpPr/>
          <p:nvPr/>
        </p:nvSpPr>
        <p:spPr>
          <a:xfrm>
            <a:off x="33440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60</a:t>
            </a:r>
          </a:p>
        </p:txBody>
      </p:sp>
      <p:sp>
        <p:nvSpPr>
          <p:cNvPr id="7" name="Rectangle 6"/>
          <p:cNvSpPr/>
          <p:nvPr/>
        </p:nvSpPr>
        <p:spPr>
          <a:xfrm>
            <a:off x="40298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12</a:t>
            </a:r>
          </a:p>
        </p:txBody>
      </p:sp>
      <p:sp>
        <p:nvSpPr>
          <p:cNvPr id="8" name="Rectangle 7"/>
          <p:cNvSpPr/>
          <p:nvPr/>
        </p:nvSpPr>
        <p:spPr>
          <a:xfrm>
            <a:off x="47156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42</a:t>
            </a:r>
          </a:p>
        </p:txBody>
      </p:sp>
      <p:sp>
        <p:nvSpPr>
          <p:cNvPr id="9" name="Rectangle 8"/>
          <p:cNvSpPr/>
          <p:nvPr/>
        </p:nvSpPr>
        <p:spPr>
          <a:xfrm>
            <a:off x="54014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30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872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730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588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52005" y="3801108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34492" y="3801108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93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20292" y="3801108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06092" y="3801108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91892" y="3801108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42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77692" y="3801108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30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63492" y="3801108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849292" y="3801108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535092" y="3801108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/>
              <p:cNvGraphicFramePr>
                <a:graphicFrameLocks noGrp="1"/>
              </p:cNvGraphicFramePr>
              <p:nvPr/>
            </p:nvGraphicFramePr>
            <p:xfrm>
              <a:off x="2052005" y="3478349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4337948"/>
                  </p:ext>
                </p:extLst>
              </p:nvPr>
            </p:nvGraphicFramePr>
            <p:xfrm>
              <a:off x="2052005" y="3478349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8044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115" r="-697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893" r="-6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8230" r="-4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8230" r="-3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2679" r="-3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97345" r="-1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91228" r="-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12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3" name="Elbow Connector 22"/>
          <p:cNvCxnSpPr/>
          <p:nvPr/>
        </p:nvCxnSpPr>
        <p:spPr>
          <a:xfrm rot="16200000" flipH="1">
            <a:off x="3796321" y="3043306"/>
            <a:ext cx="12700" cy="2739887"/>
          </a:xfrm>
          <a:prstGeom prst="bentConnector3">
            <a:avLst>
              <a:gd name="adj1" fmla="val 1907465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6200000" flipH="1">
            <a:off x="6539798" y="3043306"/>
            <a:ext cx="12700" cy="2739887"/>
          </a:xfrm>
          <a:prstGeom prst="bentConnector3">
            <a:avLst>
              <a:gd name="adj1" fmla="val 1907465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052005" y="5304430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734492" y="5304430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93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420292" y="5304430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106092" y="5304430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91892" y="5304430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42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477692" y="5304430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30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163492" y="5304430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849292" y="5304430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85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535092" y="5304430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le 33"/>
              <p:cNvGraphicFramePr>
                <a:graphicFrameLocks noGrp="1"/>
              </p:cNvGraphicFramePr>
              <p:nvPr/>
            </p:nvGraphicFramePr>
            <p:xfrm>
              <a:off x="2052005" y="4989286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le 3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6384594"/>
                  </p:ext>
                </p:extLst>
              </p:nvPr>
            </p:nvGraphicFramePr>
            <p:xfrm>
              <a:off x="2052005" y="4989286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8044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9115" r="-697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893" r="-6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8230" r="-4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8230" r="-3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2679" r="-3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7345" r="-1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91228" r="-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2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5" name="Elbow Connector 34"/>
          <p:cNvCxnSpPr/>
          <p:nvPr/>
        </p:nvCxnSpPr>
        <p:spPr>
          <a:xfrm rot="16200000" flipH="1">
            <a:off x="4444299" y="4537737"/>
            <a:ext cx="12700" cy="2739887"/>
          </a:xfrm>
          <a:prstGeom prst="bentConnector3">
            <a:avLst>
              <a:gd name="adj1" fmla="val 1907465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9600" y="2286000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9600" y="2433935"/>
            <a:ext cx="1099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Step 1: Divide input array into segments, where Initial Segmenting Gap = 4 (n/2)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858924" y="4224048"/>
            <a:ext cx="233594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solidFill>
                  <a:srgbClr val="0070C0"/>
                </a:solidFill>
              </a:rPr>
              <a:t>Each segment is </a:t>
            </a:r>
            <a:r>
              <a:rPr lang="en-US" sz="2200" b="1" dirty="0">
                <a:solidFill>
                  <a:srgbClr val="0070C0"/>
                </a:solidFill>
              </a:rPr>
              <a:t>sorted within itself </a:t>
            </a:r>
            <a:r>
              <a:rPr lang="en-US" sz="2200" dirty="0">
                <a:solidFill>
                  <a:srgbClr val="0070C0"/>
                </a:solidFill>
              </a:rPr>
              <a:t>using insertion sort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472196" y="974558"/>
            <a:ext cx="36563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070C0"/>
                </a:solidFill>
              </a:rPr>
              <a:t>This algorithm avoids large shifts as in case of insertion sort, if the smaller value is to the far right and has to be moved to the far left.</a:t>
            </a:r>
            <a:endParaRPr lang="en-IN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55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D98F"/>
                                      </p:to>
                                    </p:animClr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D98F"/>
                                      </p:to>
                                    </p:animClr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D98F"/>
                                      </p:to>
                                    </p:animClr>
                                    <p:set>
                                      <p:cBhvr>
                                        <p:cTn id="10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B4B2"/>
                                      </p:to>
                                    </p:animClr>
                                    <p:set>
                                      <p:cBhvr>
                                        <p:cTn id="1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5B9B7"/>
                                      </p:to>
                                    </p:animClr>
                                    <p:set>
                                      <p:cBhvr>
                                        <p:cTn id="1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7" grpId="0"/>
      <p:bldP spid="3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the following elements in ascending order using shell sort.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75805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80</a:t>
            </a:r>
          </a:p>
        </p:txBody>
      </p:sp>
      <p:sp>
        <p:nvSpPr>
          <p:cNvPr id="5" name="Rectangle 4"/>
          <p:cNvSpPr/>
          <p:nvPr/>
        </p:nvSpPr>
        <p:spPr>
          <a:xfrm>
            <a:off x="26582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93</a:t>
            </a:r>
          </a:p>
        </p:txBody>
      </p:sp>
      <p:sp>
        <p:nvSpPr>
          <p:cNvPr id="6" name="Rectangle 5"/>
          <p:cNvSpPr/>
          <p:nvPr/>
        </p:nvSpPr>
        <p:spPr>
          <a:xfrm>
            <a:off x="33440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60</a:t>
            </a:r>
          </a:p>
        </p:txBody>
      </p:sp>
      <p:sp>
        <p:nvSpPr>
          <p:cNvPr id="7" name="Rectangle 6"/>
          <p:cNvSpPr/>
          <p:nvPr/>
        </p:nvSpPr>
        <p:spPr>
          <a:xfrm>
            <a:off x="40298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12</a:t>
            </a:r>
          </a:p>
        </p:txBody>
      </p:sp>
      <p:sp>
        <p:nvSpPr>
          <p:cNvPr id="8" name="Rectangle 7"/>
          <p:cNvSpPr/>
          <p:nvPr/>
        </p:nvSpPr>
        <p:spPr>
          <a:xfrm>
            <a:off x="47156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42</a:t>
            </a:r>
          </a:p>
        </p:txBody>
      </p:sp>
      <p:sp>
        <p:nvSpPr>
          <p:cNvPr id="9" name="Rectangle 8"/>
          <p:cNvSpPr/>
          <p:nvPr/>
        </p:nvSpPr>
        <p:spPr>
          <a:xfrm>
            <a:off x="54014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30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872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730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588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10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609600" y="2286000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9600" y="2433935"/>
            <a:ext cx="1099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Step 1: Divide input array into segments, where Initial Segmenting Gap = 4 (n/2)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947507" y="3193695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629994" y="3193695"/>
            <a:ext cx="6858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30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15794" y="3193695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001594" y="3193695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687394" y="3193695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42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373194" y="3193695"/>
            <a:ext cx="6858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93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058994" y="3193695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68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44794" y="3193695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430594" y="3193695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Table 46"/>
              <p:cNvGraphicFramePr>
                <a:graphicFrameLocks noGrp="1"/>
              </p:cNvGraphicFramePr>
              <p:nvPr/>
            </p:nvGraphicFramePr>
            <p:xfrm>
              <a:off x="1947507" y="2870936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Table 4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7689996"/>
                  </p:ext>
                </p:extLst>
              </p:nvPr>
            </p:nvGraphicFramePr>
            <p:xfrm>
              <a:off x="1947507" y="2870936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8044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115" r="-697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893" r="-6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8230" r="-4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8230" r="-3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2679" r="-3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97345" r="-1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91228" r="-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12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8" name="Elbow Connector 47"/>
          <p:cNvCxnSpPr/>
          <p:nvPr/>
        </p:nvCxnSpPr>
        <p:spPr>
          <a:xfrm rot="16200000" flipH="1">
            <a:off x="5063700" y="2448594"/>
            <a:ext cx="12700" cy="2739887"/>
          </a:xfrm>
          <a:prstGeom prst="bentConnector3">
            <a:avLst>
              <a:gd name="adj1" fmla="val 1907465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947507" y="4485245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629994" y="4485245"/>
            <a:ext cx="6858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30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315794" y="4485245"/>
            <a:ext cx="6858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001594" y="4485245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687394" y="4485245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42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373194" y="4485245"/>
            <a:ext cx="6858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93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058994" y="4485245"/>
            <a:ext cx="6858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68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44794" y="4485245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85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430594" y="4485245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8" name="Table 57"/>
              <p:cNvGraphicFramePr>
                <a:graphicFrameLocks noGrp="1"/>
              </p:cNvGraphicFramePr>
              <p:nvPr/>
            </p:nvGraphicFramePr>
            <p:xfrm>
              <a:off x="1947507" y="4167340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8" name="Table 5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1457322"/>
                  </p:ext>
                </p:extLst>
              </p:nvPr>
            </p:nvGraphicFramePr>
            <p:xfrm>
              <a:off x="1947507" y="4167340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8044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9115" r="-697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893" r="-6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8230" r="-4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8230" r="-3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2679" r="-3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7345" r="-1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91228" r="-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2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9" name="Elbow Connector 58"/>
          <p:cNvCxnSpPr/>
          <p:nvPr/>
        </p:nvCxnSpPr>
        <p:spPr>
          <a:xfrm rot="16200000" flipH="1">
            <a:off x="5708088" y="3748122"/>
            <a:ext cx="12700" cy="2739887"/>
          </a:xfrm>
          <a:prstGeom prst="bentConnector3">
            <a:avLst>
              <a:gd name="adj1" fmla="val 1907465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945230" y="5855178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627717" y="5855178"/>
            <a:ext cx="6858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30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313517" y="5855178"/>
            <a:ext cx="6858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999317" y="5855178"/>
            <a:ext cx="6858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685117" y="5855178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42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370917" y="5855178"/>
            <a:ext cx="6858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93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056717" y="5855178"/>
            <a:ext cx="6858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68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742517" y="5855178"/>
            <a:ext cx="6858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85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428317" y="5855178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9" name="Table 68"/>
              <p:cNvGraphicFramePr>
                <a:graphicFrameLocks noGrp="1"/>
              </p:cNvGraphicFramePr>
              <p:nvPr/>
            </p:nvGraphicFramePr>
            <p:xfrm>
              <a:off x="1945230" y="5533576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9" name="Table 6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5228615"/>
                  </p:ext>
                </p:extLst>
              </p:nvPr>
            </p:nvGraphicFramePr>
            <p:xfrm>
              <a:off x="1945230" y="5533576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8044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9115" r="-697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893" r="-6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8230" r="-4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8230" r="-3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2679" r="-3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97345" r="-1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1228" r="-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12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0" name="Rectangle 69"/>
          <p:cNvSpPr/>
          <p:nvPr/>
        </p:nvSpPr>
        <p:spPr>
          <a:xfrm>
            <a:off x="8858924" y="4224048"/>
            <a:ext cx="233594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solidFill>
                  <a:srgbClr val="0070C0"/>
                </a:solidFill>
              </a:rPr>
              <a:t>Each segment is </a:t>
            </a:r>
            <a:r>
              <a:rPr lang="en-US" sz="2200" b="1" dirty="0">
                <a:solidFill>
                  <a:srgbClr val="0070C0"/>
                </a:solidFill>
              </a:rPr>
              <a:t>sorted within itself </a:t>
            </a:r>
            <a:r>
              <a:rPr lang="en-US" sz="2200" dirty="0">
                <a:solidFill>
                  <a:srgbClr val="0070C0"/>
                </a:solidFill>
              </a:rPr>
              <a:t>using insertion sort</a:t>
            </a:r>
          </a:p>
        </p:txBody>
      </p:sp>
    </p:spTree>
    <p:extLst>
      <p:ext uri="{BB962C8B-B14F-4D97-AF65-F5344CB8AC3E}">
        <p14:creationId xmlns:p14="http://schemas.microsoft.com/office/powerpoint/2010/main" val="127410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E3F5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E3F5"/>
                                      </p:to>
                                    </p:animClr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9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the following elements in ascending order using shell sort.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75805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80</a:t>
            </a:r>
          </a:p>
        </p:txBody>
      </p:sp>
      <p:sp>
        <p:nvSpPr>
          <p:cNvPr id="5" name="Rectangle 4"/>
          <p:cNvSpPr/>
          <p:nvPr/>
        </p:nvSpPr>
        <p:spPr>
          <a:xfrm>
            <a:off x="26582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93</a:t>
            </a:r>
          </a:p>
        </p:txBody>
      </p:sp>
      <p:sp>
        <p:nvSpPr>
          <p:cNvPr id="6" name="Rectangle 5"/>
          <p:cNvSpPr/>
          <p:nvPr/>
        </p:nvSpPr>
        <p:spPr>
          <a:xfrm>
            <a:off x="33440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60</a:t>
            </a:r>
          </a:p>
        </p:txBody>
      </p:sp>
      <p:sp>
        <p:nvSpPr>
          <p:cNvPr id="7" name="Rectangle 6"/>
          <p:cNvSpPr/>
          <p:nvPr/>
        </p:nvSpPr>
        <p:spPr>
          <a:xfrm>
            <a:off x="40298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12</a:t>
            </a:r>
          </a:p>
        </p:txBody>
      </p:sp>
      <p:sp>
        <p:nvSpPr>
          <p:cNvPr id="8" name="Rectangle 7"/>
          <p:cNvSpPr/>
          <p:nvPr/>
        </p:nvSpPr>
        <p:spPr>
          <a:xfrm>
            <a:off x="47156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42</a:t>
            </a:r>
          </a:p>
        </p:txBody>
      </p:sp>
      <p:sp>
        <p:nvSpPr>
          <p:cNvPr id="9" name="Rectangle 8"/>
          <p:cNvSpPr/>
          <p:nvPr/>
        </p:nvSpPr>
        <p:spPr>
          <a:xfrm>
            <a:off x="54014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30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872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730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588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10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609600" y="2286000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9600" y="2433935"/>
            <a:ext cx="1099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2: Now, the Segmenting Gap = 2 (4/2)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858924" y="4224048"/>
            <a:ext cx="233594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solidFill>
                  <a:srgbClr val="0070C0"/>
                </a:solidFill>
              </a:rPr>
              <a:t>Each segment is </a:t>
            </a:r>
            <a:r>
              <a:rPr lang="en-US" sz="2200" b="1" dirty="0">
                <a:solidFill>
                  <a:srgbClr val="0070C0"/>
                </a:solidFill>
              </a:rPr>
              <a:t>sorted within itself </a:t>
            </a:r>
            <a:r>
              <a:rPr lang="en-US" sz="2200" dirty="0">
                <a:solidFill>
                  <a:srgbClr val="0070C0"/>
                </a:solidFill>
              </a:rPr>
              <a:t>using insertion sort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945230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6277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30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3135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9993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6851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42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3709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93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0567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68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7425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4283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Table 48"/>
              <p:cNvGraphicFramePr>
                <a:graphicFrameLocks noGrp="1"/>
              </p:cNvGraphicFramePr>
              <p:nvPr/>
            </p:nvGraphicFramePr>
            <p:xfrm>
              <a:off x="1945230" y="2907936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9197035"/>
                  </p:ext>
                </p:extLst>
              </p:nvPr>
            </p:nvGraphicFramePr>
            <p:xfrm>
              <a:off x="1945230" y="2907936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8044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115" r="-697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893" r="-6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8230" r="-4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8230" r="-3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2679" r="-3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97345" r="-1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91228" r="-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12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0" name="Elbow Connector 49"/>
          <p:cNvCxnSpPr/>
          <p:nvPr/>
        </p:nvCxnSpPr>
        <p:spPr>
          <a:xfrm rot="16200000" flipH="1">
            <a:off x="2975910" y="3164667"/>
            <a:ext cx="12700" cy="1368287"/>
          </a:xfrm>
          <a:prstGeom prst="bentConnector3">
            <a:avLst>
              <a:gd name="adj1" fmla="val 180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6200000" flipH="1">
            <a:off x="4344198" y="3164667"/>
            <a:ext cx="12700" cy="1368287"/>
          </a:xfrm>
          <a:prstGeom prst="bentConnector3">
            <a:avLst>
              <a:gd name="adj1" fmla="val 180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5712487" y="3171018"/>
            <a:ext cx="12700" cy="1368287"/>
          </a:xfrm>
          <a:prstGeom prst="bentConnector3">
            <a:avLst>
              <a:gd name="adj1" fmla="val 180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16200000" flipH="1">
            <a:off x="7080777" y="3164668"/>
            <a:ext cx="12700" cy="1368287"/>
          </a:xfrm>
          <a:prstGeom prst="bentConnector3">
            <a:avLst>
              <a:gd name="adj1" fmla="val 180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980063" y="4518406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662550" y="4518406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30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48350" y="4518406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42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034150" y="4518406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719950" y="4518406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405750" y="4518406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93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091550" y="4518406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68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777350" y="4518406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85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463150" y="4518406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3" name="Table 62"/>
              <p:cNvGraphicFramePr>
                <a:graphicFrameLocks noGrp="1"/>
              </p:cNvGraphicFramePr>
              <p:nvPr/>
            </p:nvGraphicFramePr>
            <p:xfrm>
              <a:off x="1980063" y="4196804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3" name="Table 6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3011201"/>
                  </p:ext>
                </p:extLst>
              </p:nvPr>
            </p:nvGraphicFramePr>
            <p:xfrm>
              <a:off x="1980063" y="4196804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8044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9115" r="-697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893" r="-6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8230" r="-4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8230" r="-3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2679" r="-3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7345" r="-1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91228" r="-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2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8" name="Rectangle 67"/>
          <p:cNvSpPr/>
          <p:nvPr/>
        </p:nvSpPr>
        <p:spPr>
          <a:xfrm>
            <a:off x="1993126" y="5890009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675613" y="5890009"/>
            <a:ext cx="6858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361413" y="5890009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42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047213" y="5890009"/>
            <a:ext cx="6858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30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733013" y="5890009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418813" y="5890009"/>
            <a:ext cx="6858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85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104613" y="5890009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68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790413" y="5890009"/>
            <a:ext cx="6858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93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476213" y="5890009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7" name="Table 76"/>
              <p:cNvGraphicFramePr>
                <a:graphicFrameLocks noGrp="1"/>
              </p:cNvGraphicFramePr>
              <p:nvPr/>
            </p:nvGraphicFramePr>
            <p:xfrm>
              <a:off x="1993126" y="5568407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7" name="Table 7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0924401"/>
                  </p:ext>
                </p:extLst>
              </p:nvPr>
            </p:nvGraphicFramePr>
            <p:xfrm>
              <a:off x="1993126" y="5568407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8044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9115" r="-697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893" r="-6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8230" r="-4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8230" r="-3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2679" r="-3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97345" r="-1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1228" r="-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12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2" name="Elbow Connector 81"/>
          <p:cNvCxnSpPr/>
          <p:nvPr/>
        </p:nvCxnSpPr>
        <p:spPr>
          <a:xfrm rot="16200000" flipH="1">
            <a:off x="3713960" y="4475939"/>
            <a:ext cx="12700" cy="1368287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/>
          <p:nvPr/>
        </p:nvCxnSpPr>
        <p:spPr>
          <a:xfrm rot="16200000" flipH="1">
            <a:off x="5082248" y="4475939"/>
            <a:ext cx="12700" cy="1368287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16200000" flipH="1">
            <a:off x="6448887" y="4469306"/>
            <a:ext cx="12700" cy="1368287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85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E6B4"/>
                                      </p:to>
                                    </p:animClr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E6B4"/>
                                      </p:to>
                                    </p:animClr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E6B4"/>
                                      </p:to>
                                    </p:animClr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E6B4"/>
                                      </p:to>
                                    </p:animClr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E6B4"/>
                                      </p:to>
                                    </p:animClr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E6B4"/>
                                      </p:to>
                                    </p:animClr>
                                    <p:set>
                                      <p:cBhvr>
                                        <p:cTn id="11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E6B4"/>
                                      </p:to>
                                    </p:animClr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E6B4"/>
                                      </p:to>
                                    </p:animClr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E6B4"/>
                                      </p:to>
                                    </p:animClr>
                                    <p:set>
                                      <p:cBhvr>
                                        <p:cTn id="12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E6B4"/>
                                      </p:to>
                                    </p:animClr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15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the following elements in ascending order using shell sort.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75805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80</a:t>
            </a:r>
          </a:p>
        </p:txBody>
      </p:sp>
      <p:sp>
        <p:nvSpPr>
          <p:cNvPr id="5" name="Rectangle 4"/>
          <p:cNvSpPr/>
          <p:nvPr/>
        </p:nvSpPr>
        <p:spPr>
          <a:xfrm>
            <a:off x="26582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93</a:t>
            </a:r>
          </a:p>
        </p:txBody>
      </p:sp>
      <p:sp>
        <p:nvSpPr>
          <p:cNvPr id="6" name="Rectangle 5"/>
          <p:cNvSpPr/>
          <p:nvPr/>
        </p:nvSpPr>
        <p:spPr>
          <a:xfrm>
            <a:off x="33440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60</a:t>
            </a:r>
          </a:p>
        </p:txBody>
      </p:sp>
      <p:sp>
        <p:nvSpPr>
          <p:cNvPr id="7" name="Rectangle 6"/>
          <p:cNvSpPr/>
          <p:nvPr/>
        </p:nvSpPr>
        <p:spPr>
          <a:xfrm>
            <a:off x="40298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12</a:t>
            </a:r>
          </a:p>
        </p:txBody>
      </p:sp>
      <p:sp>
        <p:nvSpPr>
          <p:cNvPr id="8" name="Rectangle 7"/>
          <p:cNvSpPr/>
          <p:nvPr/>
        </p:nvSpPr>
        <p:spPr>
          <a:xfrm>
            <a:off x="47156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42</a:t>
            </a:r>
          </a:p>
        </p:txBody>
      </p:sp>
      <p:sp>
        <p:nvSpPr>
          <p:cNvPr id="9" name="Rectangle 8"/>
          <p:cNvSpPr/>
          <p:nvPr/>
        </p:nvSpPr>
        <p:spPr>
          <a:xfrm>
            <a:off x="54014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30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872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730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588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10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609600" y="2286000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9600" y="2433935"/>
            <a:ext cx="1099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3: Now, the Segmenting Gap = 1 (2/2)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858924" y="4224048"/>
            <a:ext cx="233594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solidFill>
                  <a:srgbClr val="0070C0"/>
                </a:solidFill>
              </a:rPr>
              <a:t>Each segment is </a:t>
            </a:r>
            <a:r>
              <a:rPr lang="en-US" sz="2200" b="1" dirty="0">
                <a:solidFill>
                  <a:srgbClr val="0070C0"/>
                </a:solidFill>
              </a:rPr>
              <a:t>sorted within itself </a:t>
            </a:r>
            <a:r>
              <a:rPr lang="en-US" sz="2200" dirty="0">
                <a:solidFill>
                  <a:srgbClr val="0070C0"/>
                </a:solidFill>
              </a:rPr>
              <a:t>using insertion sort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945230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6277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3135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42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9993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30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6851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3709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0567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68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7425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93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4283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Table 48"/>
              <p:cNvGraphicFramePr>
                <a:graphicFrameLocks noGrp="1"/>
              </p:cNvGraphicFramePr>
              <p:nvPr/>
            </p:nvGraphicFramePr>
            <p:xfrm>
              <a:off x="1945230" y="2907936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45230" y="2907936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8044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115" r="-697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893" r="-6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8230" r="-4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8230" r="-3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2679" r="-3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97345" r="-1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91228" r="-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12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4" name="Rectangle 53"/>
          <p:cNvSpPr/>
          <p:nvPr/>
        </p:nvSpPr>
        <p:spPr>
          <a:xfrm>
            <a:off x="1980063" y="488416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662550" y="488416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48350" y="488416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30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034150" y="488416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42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719950" y="488416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405750" y="488416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091550" y="488416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777350" y="488416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85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463150" y="488416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93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3" name="Table 62"/>
              <p:cNvGraphicFramePr>
                <a:graphicFrameLocks noGrp="1"/>
              </p:cNvGraphicFramePr>
              <p:nvPr/>
            </p:nvGraphicFramePr>
            <p:xfrm>
              <a:off x="1980063" y="4562568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3" name="Table 6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8558536"/>
                  </p:ext>
                </p:extLst>
              </p:nvPr>
            </p:nvGraphicFramePr>
            <p:xfrm>
              <a:off x="1980063" y="4562568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8044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9115" r="-697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893" r="-6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8230" r="-4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8230" r="-3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2679" r="-3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7345" r="-1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91228" r="-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2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1" name="Elbow Connector 80"/>
          <p:cNvCxnSpPr/>
          <p:nvPr/>
        </p:nvCxnSpPr>
        <p:spPr>
          <a:xfrm rot="16200000" flipH="1">
            <a:off x="2662357" y="3532702"/>
            <a:ext cx="12700" cy="682487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rot="16200000" flipH="1">
            <a:off x="3340152" y="3532702"/>
            <a:ext cx="12700" cy="682487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/>
          <p:nvPr/>
        </p:nvCxnSpPr>
        <p:spPr>
          <a:xfrm rot="16200000" flipH="1">
            <a:off x="4027331" y="3532702"/>
            <a:ext cx="12700" cy="682487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/>
          <p:nvPr/>
        </p:nvCxnSpPr>
        <p:spPr>
          <a:xfrm rot="16200000" flipH="1">
            <a:off x="4700434" y="3532701"/>
            <a:ext cx="12700" cy="682487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/>
          <p:nvPr/>
        </p:nvCxnSpPr>
        <p:spPr>
          <a:xfrm rot="16200000" flipH="1">
            <a:off x="5392583" y="3532701"/>
            <a:ext cx="12700" cy="682487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/>
          <p:nvPr/>
        </p:nvCxnSpPr>
        <p:spPr>
          <a:xfrm rot="16200000" flipH="1">
            <a:off x="6075071" y="3532701"/>
            <a:ext cx="12700" cy="682487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 rot="16200000" flipH="1">
            <a:off x="6748174" y="3532702"/>
            <a:ext cx="12700" cy="682487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/>
          <p:nvPr/>
        </p:nvCxnSpPr>
        <p:spPr>
          <a:xfrm rot="16200000" flipH="1">
            <a:off x="7430662" y="3532702"/>
            <a:ext cx="12700" cy="682487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3248315" y="5891345"/>
            <a:ext cx="393192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890E4F"/>
                </a:solidFill>
              </a:rPr>
              <a:t>The entire array is sorted now.</a:t>
            </a:r>
          </a:p>
        </p:txBody>
      </p:sp>
    </p:spTree>
    <p:extLst>
      <p:ext uri="{BB962C8B-B14F-4D97-AF65-F5344CB8AC3E}">
        <p14:creationId xmlns:p14="http://schemas.microsoft.com/office/powerpoint/2010/main" val="4918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E3F5"/>
                                      </p:to>
                                    </p:animClr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E3F5"/>
                                      </p:to>
                                    </p:animClr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E3F5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E3F5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E3F5"/>
                                      </p:to>
                                    </p:animClr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E3F5"/>
                                      </p:to>
                                    </p:animClr>
                                    <p:set>
                                      <p:cBhvr>
                                        <p:cTn id="9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E3F5"/>
                                      </p:to>
                                    </p:animClr>
                                    <p:set>
                                      <p:cBhvr>
                                        <p:cTn id="9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E3F5"/>
                                      </p:to>
                                    </p:animClr>
                                    <p:set>
                                      <p:cBhvr>
                                        <p:cTn id="10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E3F5"/>
                                      </p:to>
                                    </p:animClr>
                                    <p:set>
                                      <p:cBhvr>
                                        <p:cTn id="10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9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0471" y="777240"/>
            <a:ext cx="6186321" cy="5751576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: Shell Sort (A,N)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2925" lvl="1" indent="-369888">
              <a:lnSpc>
                <a:spcPct val="100000"/>
              </a:lnSpc>
              <a:buClr>
                <a:schemeClr val="tx2"/>
              </a:buClr>
              <a:buNone/>
            </a:pPr>
            <a:r>
              <a:rPr lang="en-US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for(gap=N/2 ; gap&gt;=1 ; gap=gap/2)</a:t>
            </a:r>
          </a:p>
          <a:p>
            <a:pPr marL="542925" lvl="1" indent="-369888">
              <a:lnSpc>
                <a:spcPct val="100000"/>
              </a:lnSpc>
              <a:buClr>
                <a:schemeClr val="tx2"/>
              </a:buClr>
              <a:buNone/>
            </a:pPr>
            <a:r>
              <a:rPr lang="en-US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{</a:t>
            </a:r>
          </a:p>
          <a:p>
            <a:pPr marL="542925" lvl="1" indent="-369888">
              <a:lnSpc>
                <a:spcPct val="100000"/>
              </a:lnSpc>
              <a:buClr>
                <a:schemeClr val="tx2"/>
              </a:buClr>
              <a:buNone/>
            </a:pPr>
            <a:r>
              <a:rPr lang="en-US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	for(j=gap ; j&lt;n; j++)</a:t>
            </a:r>
          </a:p>
          <a:p>
            <a:pPr marL="542925" lvl="1" indent="-369888">
              <a:lnSpc>
                <a:spcPct val="100000"/>
              </a:lnSpc>
              <a:buClr>
                <a:schemeClr val="tx2"/>
              </a:buClr>
              <a:buNone/>
            </a:pPr>
            <a:r>
              <a:rPr lang="en-US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	{</a:t>
            </a:r>
          </a:p>
          <a:p>
            <a:pPr marL="542925" lvl="1" indent="-369888">
              <a:lnSpc>
                <a:spcPct val="100000"/>
              </a:lnSpc>
              <a:buClr>
                <a:schemeClr val="tx2"/>
              </a:buClr>
              <a:buNone/>
            </a:pPr>
            <a:r>
              <a:rPr lang="en-US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		for(i=j-gap ; i&gt;=0 ; i=i-gap)</a:t>
            </a:r>
          </a:p>
          <a:p>
            <a:pPr marL="542925" lvl="1" indent="-369888">
              <a:lnSpc>
                <a:spcPct val="100000"/>
              </a:lnSpc>
              <a:buClr>
                <a:schemeClr val="tx2"/>
              </a:buClr>
              <a:buNone/>
            </a:pPr>
            <a:r>
              <a:rPr lang="en-US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		{</a:t>
            </a:r>
          </a:p>
          <a:p>
            <a:pPr marL="542925" lvl="1" indent="-369888">
              <a:lnSpc>
                <a:spcPct val="100000"/>
              </a:lnSpc>
              <a:buClr>
                <a:schemeClr val="tx2"/>
              </a:buClr>
              <a:buNone/>
            </a:pPr>
            <a:r>
              <a:rPr lang="en-US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			if(a[</a:t>
            </a:r>
            <a:r>
              <a:rPr lang="en-US" dirty="0" err="1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i+gap</a:t>
            </a:r>
            <a:r>
              <a:rPr lang="en-US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] &gt; a[i])</a:t>
            </a:r>
          </a:p>
          <a:p>
            <a:pPr marL="542925" lvl="1" indent="-369888">
              <a:lnSpc>
                <a:spcPct val="100000"/>
              </a:lnSpc>
              <a:buClr>
                <a:schemeClr val="tx2"/>
              </a:buClr>
              <a:buNone/>
            </a:pPr>
            <a:r>
              <a:rPr lang="en-US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				break;</a:t>
            </a:r>
          </a:p>
          <a:p>
            <a:pPr marL="542925" lvl="1" indent="-369888">
              <a:lnSpc>
                <a:spcPct val="100000"/>
              </a:lnSpc>
              <a:buClr>
                <a:schemeClr val="tx2"/>
              </a:buClr>
              <a:buNone/>
            </a:pPr>
            <a:r>
              <a:rPr lang="en-US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			else</a:t>
            </a:r>
          </a:p>
          <a:p>
            <a:pPr marL="542925" lvl="1" indent="-369888">
              <a:lnSpc>
                <a:spcPct val="100000"/>
              </a:lnSpc>
              <a:buClr>
                <a:schemeClr val="tx2"/>
              </a:buClr>
              <a:buNone/>
            </a:pPr>
            <a:r>
              <a:rPr lang="en-US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				swap(A[</a:t>
            </a:r>
            <a:r>
              <a:rPr lang="en-US" dirty="0" err="1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i+gap</a:t>
            </a:r>
            <a:r>
              <a:rPr lang="en-US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], A[i])</a:t>
            </a:r>
          </a:p>
          <a:p>
            <a:pPr marL="542925" lvl="1" indent="-369888">
              <a:lnSpc>
                <a:spcPct val="100000"/>
              </a:lnSpc>
              <a:buClr>
                <a:schemeClr val="tx2"/>
              </a:buClr>
              <a:buNone/>
            </a:pPr>
            <a:r>
              <a:rPr lang="en-US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		}</a:t>
            </a:r>
          </a:p>
          <a:p>
            <a:pPr marL="542925" lvl="1" indent="-369888">
              <a:lnSpc>
                <a:spcPct val="100000"/>
              </a:lnSpc>
              <a:buClr>
                <a:schemeClr val="tx2"/>
              </a:buClr>
              <a:buNone/>
            </a:pPr>
            <a:r>
              <a:rPr lang="en-US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	}</a:t>
            </a:r>
          </a:p>
          <a:p>
            <a:pPr marL="542925" lvl="1" indent="-369888">
              <a:lnSpc>
                <a:spcPct val="100000"/>
              </a:lnSpc>
              <a:buClr>
                <a:schemeClr val="tx2"/>
              </a:buClr>
              <a:buNone/>
            </a:pPr>
            <a:r>
              <a:rPr lang="en-US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149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06E4-394D-00B5-8049-B3DCCCFE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- Complexity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E884C-ADEF-9C36-8B35-8A2EA57E5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complexity of shell sort is O(n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r>
              <a:rPr lang="en-US" dirty="0"/>
              <a:t>Given upper bound for each loop you get O((log n)n</a:t>
            </a:r>
            <a:r>
              <a:rPr lang="en-US" baseline="30000" dirty="0"/>
              <a:t>2</a:t>
            </a:r>
            <a:r>
              <a:rPr lang="en-US" dirty="0"/>
              <a:t>) for the worst-case. </a:t>
            </a:r>
          </a:p>
          <a:p>
            <a:r>
              <a:rPr lang="en-US" dirty="0"/>
              <a:t>But add another variable for the gap size g. </a:t>
            </a:r>
          </a:p>
          <a:p>
            <a:r>
              <a:rPr lang="en-US" dirty="0"/>
              <a:t>The number of compare/exchanges needed in the inner loop is now &lt;= n/g. </a:t>
            </a:r>
          </a:p>
          <a:p>
            <a:r>
              <a:rPr lang="en-US" dirty="0"/>
              <a:t>The number of compare/exchanges of the middle loop is &lt;= n</a:t>
            </a:r>
            <a:r>
              <a:rPr lang="en-US" baseline="30000" dirty="0"/>
              <a:t>2</a:t>
            </a:r>
            <a:r>
              <a:rPr lang="en-US" dirty="0"/>
              <a:t>/g. </a:t>
            </a:r>
          </a:p>
          <a:p>
            <a:r>
              <a:rPr lang="en-US" dirty="0"/>
              <a:t>Add the upper-bound of the number of compare/exchanges for each gap together: </a:t>
            </a:r>
          </a:p>
          <a:p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  +  n</a:t>
            </a:r>
            <a:r>
              <a:rPr lang="en-US" baseline="30000" dirty="0"/>
              <a:t>2</a:t>
            </a:r>
            <a:r>
              <a:rPr lang="en-US" dirty="0"/>
              <a:t>/2  +  n</a:t>
            </a:r>
            <a:r>
              <a:rPr lang="en-US" baseline="30000" dirty="0"/>
              <a:t>2</a:t>
            </a:r>
            <a:r>
              <a:rPr lang="en-US" dirty="0"/>
              <a:t>/4  +  ...   &lt;=  2n</a:t>
            </a:r>
            <a:r>
              <a:rPr lang="en-US" baseline="30000" dirty="0"/>
              <a:t>2</a:t>
            </a:r>
            <a:r>
              <a:rPr lang="en-US" dirty="0"/>
              <a:t> , there for time complexity is of the order O(n</a:t>
            </a:r>
            <a:r>
              <a:rPr lang="en-US" baseline="30000" dirty="0"/>
              <a:t>2</a:t>
            </a:r>
            <a:r>
              <a:rPr lang="en-US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717778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063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72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sort is a </a:t>
            </a:r>
            <a:r>
              <a:rPr lang="en-US" dirty="0">
                <a:solidFill>
                  <a:schemeClr val="accent6"/>
                </a:solidFill>
              </a:rPr>
              <a:t>comparison-based</a:t>
            </a:r>
            <a:r>
              <a:rPr lang="en-US" dirty="0"/>
              <a:t> sorting algorithm.</a:t>
            </a:r>
          </a:p>
          <a:p>
            <a:r>
              <a:rPr lang="en-US" dirty="0"/>
              <a:t>It is known for its efficiency and is particularly </a:t>
            </a:r>
            <a:r>
              <a:rPr lang="en-US" b="1" dirty="0"/>
              <a:t>suited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large datasets</a:t>
            </a:r>
            <a:r>
              <a:rPr lang="en-US" dirty="0"/>
              <a:t>.</a:t>
            </a:r>
          </a:p>
          <a:p>
            <a:r>
              <a:rPr lang="en-US" dirty="0"/>
              <a:t>Heap sort </a:t>
            </a:r>
            <a:r>
              <a:rPr lang="en-US" b="1" dirty="0"/>
              <a:t>uses</a:t>
            </a:r>
            <a:r>
              <a:rPr lang="en-US" dirty="0"/>
              <a:t> a </a:t>
            </a:r>
            <a:r>
              <a:rPr lang="en-US" dirty="0">
                <a:solidFill>
                  <a:schemeClr val="accent6"/>
                </a:solidFill>
              </a:rPr>
              <a:t>data structure </a:t>
            </a:r>
            <a:r>
              <a:rPr lang="en-US" dirty="0"/>
              <a:t>called a </a:t>
            </a:r>
            <a:r>
              <a:rPr lang="en-US" dirty="0">
                <a:solidFill>
                  <a:schemeClr val="accent6"/>
                </a:solidFill>
              </a:rPr>
              <a:t>binary heap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time complexity</a:t>
            </a:r>
            <a:r>
              <a:rPr lang="en-US" dirty="0"/>
              <a:t> of heap sort is</a:t>
            </a:r>
            <a:r>
              <a:rPr lang="en-US" dirty="0">
                <a:solidFill>
                  <a:schemeClr val="accent6"/>
                </a:solidFill>
              </a:rPr>
              <a:t> O(n log n)</a:t>
            </a:r>
            <a:r>
              <a:rPr lang="en-US" dirty="0"/>
              <a:t> in</a:t>
            </a:r>
            <a:r>
              <a:rPr lang="en-US" b="1" dirty="0"/>
              <a:t> all three cases</a:t>
            </a:r>
            <a:r>
              <a:rPr lang="en-US" dirty="0"/>
              <a:t> (best case, average case, and worst case).</a:t>
            </a:r>
          </a:p>
        </p:txBody>
      </p:sp>
    </p:spTree>
    <p:extLst>
      <p:ext uri="{BB962C8B-B14F-4D97-AF65-F5344CB8AC3E}">
        <p14:creationId xmlns:p14="http://schemas.microsoft.com/office/powerpoint/2010/main" val="19591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Heap?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It is a data structure which is a </a:t>
            </a:r>
            <a:r>
              <a:rPr lang="en-US" b="1" dirty="0"/>
              <a:t>complete binary tree</a:t>
            </a:r>
          </a:p>
          <a:p>
            <a:pPr fontAlgn="base"/>
            <a:r>
              <a:rPr lang="en-US" dirty="0"/>
              <a:t>All the </a:t>
            </a:r>
            <a:r>
              <a:rPr lang="en-US" b="1" dirty="0"/>
              <a:t>levels are completely filled except the last level</a:t>
            </a:r>
          </a:p>
          <a:p>
            <a:pPr fontAlgn="base"/>
            <a:r>
              <a:rPr lang="en-US" dirty="0"/>
              <a:t>Heap has some order of values to be maintained between parents and their children</a:t>
            </a:r>
          </a:p>
          <a:p>
            <a:pPr fontAlgn="base"/>
            <a:r>
              <a:rPr lang="en-US" dirty="0"/>
              <a:t>There are 2 variations of heap possible</a:t>
            </a:r>
          </a:p>
          <a:p>
            <a:pPr lvl="1" fontAlgn="base"/>
            <a:r>
              <a:rPr lang="en-US" b="1" dirty="0"/>
              <a:t>MIN HEAP</a:t>
            </a:r>
          </a:p>
          <a:p>
            <a:pPr lvl="2" fontAlgn="base"/>
            <a:r>
              <a:rPr lang="en-US" dirty="0"/>
              <a:t>Here the </a:t>
            </a:r>
            <a:r>
              <a:rPr lang="en-US" b="1" dirty="0"/>
              <a:t>value of parent is always less</a:t>
            </a:r>
            <a:r>
              <a:rPr lang="en-US" dirty="0"/>
              <a:t> than the value of its children</a:t>
            </a:r>
          </a:p>
          <a:p>
            <a:pPr lvl="2" fontAlgn="base"/>
            <a:r>
              <a:rPr lang="en-US" dirty="0"/>
              <a:t>Hence root will be the minimum in the entire heap</a:t>
            </a:r>
          </a:p>
          <a:p>
            <a:pPr lvl="1" fontAlgn="base"/>
            <a:r>
              <a:rPr lang="en-US" b="1" dirty="0"/>
              <a:t>MAX HEAP</a:t>
            </a:r>
          </a:p>
          <a:p>
            <a:pPr lvl="2" fontAlgn="base"/>
            <a:r>
              <a:rPr lang="en-US" dirty="0"/>
              <a:t>Here the </a:t>
            </a:r>
            <a:r>
              <a:rPr lang="en-US" b="1" dirty="0"/>
              <a:t>value of parent is always more </a:t>
            </a:r>
            <a:r>
              <a:rPr lang="en-US" dirty="0"/>
              <a:t>than the value of its children</a:t>
            </a:r>
          </a:p>
          <a:p>
            <a:pPr lvl="2" fontAlgn="base"/>
            <a:r>
              <a:rPr lang="en-US" dirty="0"/>
              <a:t>Hence root will be the maximum in the entire heap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386" y="3246602"/>
            <a:ext cx="2278435" cy="227843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231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Heap sort?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It is one of the efficient sorting algorithm based on heap data structure</a:t>
            </a:r>
          </a:p>
          <a:p>
            <a:pPr fontAlgn="base"/>
            <a:r>
              <a:rPr lang="en-US" dirty="0"/>
              <a:t>Here the given array to be sorted is assumed to be a heap</a:t>
            </a:r>
          </a:p>
          <a:p>
            <a:pPr fontAlgn="base"/>
            <a:r>
              <a:rPr lang="en-US" dirty="0"/>
              <a:t>So for i</a:t>
            </a:r>
            <a:r>
              <a:rPr lang="en-US" baseline="30000" dirty="0"/>
              <a:t>th</a:t>
            </a:r>
            <a:r>
              <a:rPr lang="en-US" dirty="0"/>
              <a:t> index</a:t>
            </a:r>
          </a:p>
          <a:p>
            <a:pPr lvl="1" fontAlgn="base"/>
            <a:r>
              <a:rPr lang="en-US" dirty="0"/>
              <a:t>The </a:t>
            </a:r>
            <a:r>
              <a:rPr lang="en-US" b="1" dirty="0"/>
              <a:t>left child </a:t>
            </a:r>
            <a:r>
              <a:rPr lang="en-US" dirty="0"/>
              <a:t>will become the element present at the </a:t>
            </a:r>
            <a:r>
              <a:rPr lang="en-US" b="1" dirty="0"/>
              <a:t>2*i+1</a:t>
            </a:r>
            <a:r>
              <a:rPr lang="en-US" dirty="0"/>
              <a:t> index in the array</a:t>
            </a:r>
          </a:p>
          <a:p>
            <a:pPr lvl="1" fontAlgn="base"/>
            <a:r>
              <a:rPr lang="en-US" dirty="0"/>
              <a:t>The </a:t>
            </a:r>
            <a:r>
              <a:rPr lang="en-US" b="1" dirty="0"/>
              <a:t>right child </a:t>
            </a:r>
            <a:r>
              <a:rPr lang="en-US" dirty="0"/>
              <a:t>will become the element present at the </a:t>
            </a:r>
            <a:r>
              <a:rPr lang="en-US" b="1" dirty="0"/>
              <a:t>2*i+2</a:t>
            </a:r>
            <a:r>
              <a:rPr lang="en-US" dirty="0"/>
              <a:t>  index in the array</a:t>
            </a:r>
          </a:p>
          <a:p>
            <a:pPr lvl="1" fontAlgn="base"/>
            <a:r>
              <a:rPr lang="en-US" dirty="0"/>
              <a:t>Parent of the i</a:t>
            </a:r>
            <a:r>
              <a:rPr lang="en-US" baseline="30000" dirty="0"/>
              <a:t>th</a:t>
            </a:r>
            <a:r>
              <a:rPr lang="en-US" dirty="0"/>
              <a:t> index will be element present at </a:t>
            </a:r>
            <a:r>
              <a:rPr lang="en-US" b="1" dirty="0"/>
              <a:t>(i-1)/2 </a:t>
            </a:r>
            <a:r>
              <a:rPr lang="en-US" dirty="0"/>
              <a:t>index in the array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386" y="3246602"/>
            <a:ext cx="2278435" cy="227843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47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040" y="2916936"/>
            <a:ext cx="9564624" cy="3429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Heap sort?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dirty="0"/>
              <a:t>There are 2 major operations which are responsible for maintaining the heap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1" dirty="0" err="1"/>
              <a:t>Heapify</a:t>
            </a:r>
            <a:r>
              <a:rPr lang="en-US" b="1" dirty="0"/>
              <a:t>:</a:t>
            </a:r>
          </a:p>
          <a:p>
            <a:pPr lvl="1" fontAlgn="base"/>
            <a:r>
              <a:rPr lang="en-US" dirty="0"/>
              <a:t>If we are dealing with the max heap, it will find the index having max value among the node and its children</a:t>
            </a:r>
          </a:p>
          <a:p>
            <a:pPr lvl="1" fontAlgn="base"/>
            <a:r>
              <a:rPr lang="en-US" dirty="0"/>
              <a:t>If the index holding max value is not the parent, it will </a:t>
            </a:r>
            <a:r>
              <a:rPr lang="en-US" dirty="0" err="1"/>
              <a:t>wap</a:t>
            </a:r>
            <a:r>
              <a:rPr lang="en-US" dirty="0"/>
              <a:t> the parent with the child having the max value</a:t>
            </a:r>
          </a:p>
          <a:p>
            <a:pPr marL="457200" lvl="1" indent="0" algn="l" fontAlgn="base">
              <a:buNone/>
            </a:pPr>
            <a:r>
              <a:rPr lang="en-US" b="1" dirty="0" err="1"/>
              <a:t>heapify</a:t>
            </a:r>
            <a:r>
              <a:rPr lang="en-US" b="1" dirty="0"/>
              <a:t>(</a:t>
            </a:r>
            <a:r>
              <a:rPr lang="en-US" b="1" dirty="0" err="1"/>
              <a:t>arr</a:t>
            </a:r>
            <a:r>
              <a:rPr lang="en-US" b="1" dirty="0"/>
              <a:t> , n, i)</a:t>
            </a:r>
          </a:p>
          <a:p>
            <a:pPr marL="457200" lvl="1" indent="0" algn="l" fontAlgn="base">
              <a:buNone/>
            </a:pPr>
            <a:r>
              <a:rPr lang="en-US" dirty="0"/>
              <a:t>	</a:t>
            </a:r>
            <a:r>
              <a:rPr lang="en-US" dirty="0" err="1"/>
              <a:t>leftChild</a:t>
            </a:r>
            <a:r>
              <a:rPr lang="en-US" dirty="0"/>
              <a:t> = </a:t>
            </a:r>
            <a:r>
              <a:rPr lang="en-US" dirty="0" err="1"/>
              <a:t>arr</a:t>
            </a:r>
            <a:r>
              <a:rPr lang="en-US" dirty="0"/>
              <a:t> [2*i + 1];</a:t>
            </a:r>
          </a:p>
          <a:p>
            <a:pPr marL="457200" lvl="1" indent="0" algn="l" fontAlgn="base">
              <a:buNone/>
            </a:pPr>
            <a:r>
              <a:rPr lang="en-US" dirty="0"/>
              <a:t>	</a:t>
            </a:r>
            <a:r>
              <a:rPr lang="en-US" dirty="0" err="1"/>
              <a:t>rightChild</a:t>
            </a:r>
            <a:r>
              <a:rPr lang="en-US" dirty="0"/>
              <a:t> = </a:t>
            </a:r>
            <a:r>
              <a:rPr lang="en-US" dirty="0" err="1"/>
              <a:t>arr</a:t>
            </a:r>
            <a:r>
              <a:rPr lang="en-US" dirty="0"/>
              <a:t> [2*i + 2];</a:t>
            </a:r>
          </a:p>
          <a:p>
            <a:pPr marL="457200" lvl="1" indent="0" algn="l" fontAlgn="base">
              <a:buNone/>
            </a:pPr>
            <a:r>
              <a:rPr lang="en-US" dirty="0"/>
              <a:t>    	</a:t>
            </a:r>
            <a:r>
              <a:rPr lang="en-US" dirty="0" err="1"/>
              <a:t>maxIndex</a:t>
            </a:r>
            <a:r>
              <a:rPr lang="en-US" dirty="0"/>
              <a:t> = max( </a:t>
            </a:r>
            <a:r>
              <a:rPr lang="en-US" dirty="0" err="1"/>
              <a:t>arr</a:t>
            </a:r>
            <a:r>
              <a:rPr lang="en-US" dirty="0"/>
              <a:t>[i], </a:t>
            </a:r>
            <a:r>
              <a:rPr lang="en-US" dirty="0" err="1"/>
              <a:t>leftChild</a:t>
            </a:r>
            <a:r>
              <a:rPr lang="en-US" dirty="0"/>
              <a:t>, </a:t>
            </a:r>
            <a:r>
              <a:rPr lang="en-US" dirty="0" err="1"/>
              <a:t>rightChild</a:t>
            </a:r>
            <a:r>
              <a:rPr lang="en-US" dirty="0"/>
              <a:t>)</a:t>
            </a:r>
          </a:p>
          <a:p>
            <a:pPr marL="457200" lvl="1" indent="0" algn="l" fontAlgn="base">
              <a:buNone/>
            </a:pPr>
            <a:r>
              <a:rPr lang="en-US" dirty="0"/>
              <a:t>    	if(i != </a:t>
            </a:r>
            <a:r>
              <a:rPr lang="en-US" dirty="0" err="1"/>
              <a:t>maxIndex</a:t>
            </a:r>
            <a:r>
              <a:rPr lang="en-US" dirty="0"/>
              <a:t>)</a:t>
            </a:r>
          </a:p>
          <a:p>
            <a:pPr marL="457200" lvl="1" indent="0" algn="l" fontAlgn="base">
              <a:buNone/>
            </a:pPr>
            <a:r>
              <a:rPr lang="en-US" dirty="0"/>
              <a:t>          		swap(</a:t>
            </a:r>
            <a:r>
              <a:rPr lang="en-US" dirty="0" err="1"/>
              <a:t>arr</a:t>
            </a:r>
            <a:r>
              <a:rPr lang="en-US" dirty="0"/>
              <a:t>[i],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maxIndex</a:t>
            </a:r>
            <a:r>
              <a:rPr lang="en-US" dirty="0"/>
              <a:t>])</a:t>
            </a:r>
          </a:p>
          <a:p>
            <a:pPr marL="457200" lvl="1" indent="0" algn="l" fontAlgn="base">
              <a:buNone/>
            </a:pPr>
            <a:r>
              <a:rPr lang="en-US" dirty="0"/>
              <a:t>			</a:t>
            </a:r>
            <a:r>
              <a:rPr lang="en-US" dirty="0" err="1"/>
              <a:t>heapify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n, </a:t>
            </a:r>
            <a:r>
              <a:rPr lang="en-US" dirty="0" err="1"/>
              <a:t>maxIndex</a:t>
            </a:r>
            <a:r>
              <a:rPr lang="en-US" dirty="0"/>
              <a:t>) //</a:t>
            </a:r>
            <a:r>
              <a:rPr lang="en-US" dirty="0" err="1"/>
              <a:t>heapify</a:t>
            </a:r>
            <a:r>
              <a:rPr lang="en-US" dirty="0"/>
              <a:t> the affected sub-tree recursively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386" y="3539210"/>
            <a:ext cx="2278435" cy="227843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334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040" y="3739896"/>
            <a:ext cx="4736592" cy="164592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Heap sort?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dirty="0"/>
              <a:t>There are 2 major operations which are responsible for maintaining the heap</a:t>
            </a:r>
          </a:p>
          <a:p>
            <a:pPr marL="457200" indent="-457200" algn="l" fontAlgn="base">
              <a:buFont typeface="+mj-lt"/>
              <a:buAutoNum type="arabicPeriod" startAt="2"/>
            </a:pPr>
            <a:r>
              <a:rPr lang="en-US" b="1" dirty="0"/>
              <a:t>Build MAXHEAP or MINHEAP:</a:t>
            </a:r>
          </a:p>
          <a:p>
            <a:pPr lvl="1" fontAlgn="base"/>
            <a:r>
              <a:rPr lang="en-US" dirty="0"/>
              <a:t>This is the first function which is called to build the heap</a:t>
            </a:r>
          </a:p>
          <a:p>
            <a:pPr lvl="1" fontAlgn="base"/>
            <a:r>
              <a:rPr lang="en-US" dirty="0"/>
              <a:t>It </a:t>
            </a:r>
            <a:r>
              <a:rPr lang="en-US" b="1" dirty="0"/>
              <a:t>starts from the last parent </a:t>
            </a:r>
            <a:r>
              <a:rPr lang="en-US" dirty="0"/>
              <a:t>in the tree because that is the first instance where the order may get disturbed</a:t>
            </a:r>
          </a:p>
          <a:p>
            <a:pPr lvl="1" fontAlgn="base"/>
            <a:r>
              <a:rPr lang="en-US" dirty="0"/>
              <a:t>So it iterates from </a:t>
            </a:r>
            <a:r>
              <a:rPr lang="en-US" b="1" dirty="0"/>
              <a:t>i=n/2-1 to 0 </a:t>
            </a:r>
            <a:r>
              <a:rPr lang="en-US" dirty="0"/>
              <a:t>and call </a:t>
            </a:r>
            <a:r>
              <a:rPr lang="en-US" dirty="0" err="1"/>
              <a:t>heapify</a:t>
            </a:r>
            <a:r>
              <a:rPr lang="en-US" dirty="0"/>
              <a:t> on every parent</a:t>
            </a:r>
          </a:p>
          <a:p>
            <a:pPr marL="457200" lvl="1" indent="0" algn="l" fontAlgn="base">
              <a:buNone/>
            </a:pPr>
            <a:endParaRPr lang="nn-NO" dirty="0"/>
          </a:p>
          <a:p>
            <a:pPr marL="457200" lvl="1" indent="0" algn="l" fontAlgn="base">
              <a:buNone/>
            </a:pPr>
            <a:r>
              <a:rPr lang="nn-NO" dirty="0"/>
              <a:t>buildMaxHeap(arr)</a:t>
            </a:r>
          </a:p>
          <a:p>
            <a:pPr marL="457200" lvl="1" indent="0" algn="l" fontAlgn="base">
              <a:buNone/>
            </a:pPr>
            <a:r>
              <a:rPr lang="nn-NO" dirty="0"/>
              <a:t>	for(int i = n / 2 - 1; i &gt;= 0; i--)</a:t>
            </a:r>
          </a:p>
          <a:p>
            <a:pPr marL="457200" lvl="1" indent="0" algn="l" fontAlgn="base">
              <a:buNone/>
            </a:pPr>
            <a:r>
              <a:rPr lang="nn-NO" dirty="0"/>
              <a:t>     		 heapify(arr, n,  i);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386" y="3246602"/>
            <a:ext cx="2278435" cy="227843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829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Heap?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In </a:t>
            </a:r>
            <a:r>
              <a:rPr lang="en-US" dirty="0" err="1"/>
              <a:t>Heapsort</a:t>
            </a:r>
            <a:r>
              <a:rPr lang="en-US" dirty="0"/>
              <a:t>, we deal with </a:t>
            </a:r>
            <a:r>
              <a:rPr lang="en-US" dirty="0" err="1"/>
              <a:t>Maxheap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As we know root will have the max value possible in the heap, we will swap it with the last element in the heap and reduce the heap size by 1.</a:t>
            </a:r>
          </a:p>
          <a:p>
            <a:pPr fontAlgn="base"/>
            <a:r>
              <a:rPr lang="en-US" dirty="0"/>
              <a:t>Heap size is the variable that maintains the total number of elements to be considered in the heap</a:t>
            </a:r>
          </a:p>
          <a:p>
            <a:pPr fontAlgn="base"/>
            <a:r>
              <a:rPr lang="en-US" dirty="0"/>
              <a:t>Then we call downward </a:t>
            </a:r>
            <a:r>
              <a:rPr lang="en-US" dirty="0" err="1"/>
              <a:t>heapify</a:t>
            </a:r>
            <a:r>
              <a:rPr lang="en-US" dirty="0"/>
              <a:t> on the root. It starts from setting the relationship between the root n d its children. If either of the children was maximum then </a:t>
            </a:r>
            <a:r>
              <a:rPr lang="en-US" dirty="0" err="1"/>
              <a:t>heapify</a:t>
            </a:r>
            <a:r>
              <a:rPr lang="en-US" dirty="0"/>
              <a:t> is called on it.</a:t>
            </a:r>
          </a:p>
        </p:txBody>
      </p:sp>
    </p:spTree>
    <p:extLst>
      <p:ext uri="{BB962C8B-B14F-4D97-AF65-F5344CB8AC3E}">
        <p14:creationId xmlns:p14="http://schemas.microsoft.com/office/powerpoint/2010/main" val="337156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040" y="832104"/>
            <a:ext cx="6163056" cy="430682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Heap sort?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l" fontAlgn="base">
              <a:lnSpc>
                <a:spcPct val="100000"/>
              </a:lnSpc>
              <a:buNone/>
            </a:pPr>
            <a:r>
              <a:rPr lang="en-US" b="1" dirty="0" err="1"/>
              <a:t>Heapsort</a:t>
            </a:r>
            <a:r>
              <a:rPr lang="en-US" b="1" dirty="0"/>
              <a:t>(</a:t>
            </a:r>
            <a:r>
              <a:rPr lang="en-US" b="1" dirty="0" err="1"/>
              <a:t>arr</a:t>
            </a:r>
            <a:r>
              <a:rPr lang="en-US" b="1" dirty="0"/>
              <a:t>)</a:t>
            </a:r>
          </a:p>
          <a:p>
            <a:pPr marL="457200" lvl="1" indent="0" algn="l" fontAlgn="base">
              <a:lnSpc>
                <a:spcPct val="100000"/>
              </a:lnSpc>
              <a:buNone/>
            </a:pPr>
            <a:r>
              <a:rPr lang="en-US" b="1" dirty="0"/>
              <a:t>{</a:t>
            </a:r>
          </a:p>
          <a:p>
            <a:pPr marL="457200" lvl="1" indent="0" algn="l" fontAlgn="base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b="1" dirty="0" err="1"/>
              <a:t>buildMaxHeap</a:t>
            </a:r>
            <a:r>
              <a:rPr lang="en-US" b="1" dirty="0"/>
              <a:t>(</a:t>
            </a:r>
            <a:r>
              <a:rPr lang="en-US" b="1" dirty="0" err="1"/>
              <a:t>arr</a:t>
            </a:r>
            <a:r>
              <a:rPr lang="en-US" b="1" dirty="0"/>
              <a:t>)</a:t>
            </a:r>
          </a:p>
          <a:p>
            <a:pPr marL="457200" lvl="1" indent="0" algn="l" fontAlgn="base">
              <a:lnSpc>
                <a:spcPct val="100000"/>
              </a:lnSpc>
              <a:buNone/>
            </a:pPr>
            <a:r>
              <a:rPr lang="en-US" dirty="0"/>
              <a:t>	for (int i = n - 1; i &gt;= 0; i--)</a:t>
            </a:r>
          </a:p>
          <a:p>
            <a:pPr marL="457200" lvl="1" indent="0" algn="l" fontAlgn="base">
              <a:lnSpc>
                <a:spcPct val="100000"/>
              </a:lnSpc>
              <a:buNone/>
            </a:pPr>
            <a:r>
              <a:rPr lang="en-US" dirty="0"/>
              <a:t>	 {</a:t>
            </a:r>
          </a:p>
          <a:p>
            <a:pPr marL="457200" lvl="1" indent="0" algn="l" fontAlgn="base">
              <a:lnSpc>
                <a:spcPct val="100000"/>
              </a:lnSpc>
              <a:buNone/>
            </a:pPr>
            <a:r>
              <a:rPr lang="en-US" dirty="0"/>
              <a:t>	 	swap(&amp;</a:t>
            </a:r>
            <a:r>
              <a:rPr lang="en-US" dirty="0" err="1"/>
              <a:t>arr</a:t>
            </a:r>
            <a:r>
              <a:rPr lang="en-US" dirty="0"/>
              <a:t>[0], &amp;</a:t>
            </a:r>
            <a:r>
              <a:rPr lang="en-US" dirty="0" err="1"/>
              <a:t>arr</a:t>
            </a:r>
            <a:r>
              <a:rPr lang="en-US" dirty="0"/>
              <a:t>[i]);</a:t>
            </a:r>
          </a:p>
          <a:p>
            <a:pPr marL="457200" lvl="1" indent="0" algn="l" fontAlgn="base">
              <a:lnSpc>
                <a:spcPct val="100000"/>
              </a:lnSpc>
              <a:buNone/>
            </a:pPr>
            <a:r>
              <a:rPr lang="en-US" dirty="0"/>
              <a:t>	  	</a:t>
            </a:r>
            <a:r>
              <a:rPr lang="en-US" b="1" dirty="0" err="1"/>
              <a:t>heapify</a:t>
            </a:r>
            <a:r>
              <a:rPr lang="en-US" b="1" dirty="0"/>
              <a:t>(arr,i,0);</a:t>
            </a:r>
          </a:p>
          <a:p>
            <a:pPr marL="457200" lvl="1" indent="0" algn="l" fontAlgn="base">
              <a:lnSpc>
                <a:spcPct val="100000"/>
              </a:lnSpc>
              <a:buNone/>
            </a:pPr>
            <a:r>
              <a:rPr lang="en-US" dirty="0"/>
              <a:t>  	}</a:t>
            </a:r>
          </a:p>
          <a:p>
            <a:pPr marL="457200" lvl="1" indent="0" algn="l" fontAlgn="base">
              <a:lnSpc>
                <a:spcPct val="100000"/>
              </a:lnSpc>
              <a:buNone/>
            </a:pP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386" y="3246602"/>
            <a:ext cx="2278435" cy="227843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36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 – Example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66165" y="1528465"/>
          <a:ext cx="325967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09900" y="9906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Sort the following elements in Ascending order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2286000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9874" y="3313784"/>
          <a:ext cx="325967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/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0066FF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0974240"/>
                  </p:ext>
                </p:extLst>
              </p:nvPr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43" t="-6667" r="-405660" b="-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2241" t="-6667" r="-270690" b="-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4423" t="-6667" r="-201923" b="-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11429" t="-6667" r="-100000" b="-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rgbClr val="0066FF"/>
                              </a:solidFill>
                            </a:rPr>
                            <a:t>4</a:t>
                          </a:r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609594" y="2303041"/>
            <a:ext cx="4049507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b="1" dirty="0"/>
              <a:t>Step 1 : Create Complete Binary Tree </a:t>
            </a:r>
            <a:endParaRPr lang="en-US" sz="2000" b="1" dirty="0"/>
          </a:p>
        </p:txBody>
      </p:sp>
      <p:sp>
        <p:nvSpPr>
          <p:cNvPr id="10" name="Up Arrow 9"/>
          <p:cNvSpPr/>
          <p:nvPr/>
        </p:nvSpPr>
        <p:spPr>
          <a:xfrm>
            <a:off x="730616" y="3887917"/>
            <a:ext cx="304800" cy="369332"/>
          </a:xfrm>
          <a:prstGeom prst="upArrow">
            <a:avLst/>
          </a:prstGeom>
          <a:noFill/>
          <a:ln w="19050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72825" y="2592585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cxnSp>
        <p:nvCxnSpPr>
          <p:cNvPr id="12" name="Straight Connector 11"/>
          <p:cNvCxnSpPr>
            <a:stCxn id="11" idx="3"/>
            <a:endCxn id="13" idx="0"/>
          </p:cNvCxnSpPr>
          <p:nvPr/>
        </p:nvCxnSpPr>
        <p:spPr>
          <a:xfrm flipH="1">
            <a:off x="6518436" y="3138927"/>
            <a:ext cx="348127" cy="4216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98396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10</a:t>
            </a:r>
          </a:p>
        </p:txBody>
      </p:sp>
      <p:sp>
        <p:nvSpPr>
          <p:cNvPr id="14" name="Up Arrow 13"/>
          <p:cNvSpPr/>
          <p:nvPr/>
        </p:nvSpPr>
        <p:spPr>
          <a:xfrm>
            <a:off x="1420896" y="3887917"/>
            <a:ext cx="304800" cy="369332"/>
          </a:xfrm>
          <a:prstGeom prst="upArrow">
            <a:avLst/>
          </a:prstGeom>
          <a:noFill/>
          <a:ln w="19050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1" idx="5"/>
            <a:endCxn id="16" idx="0"/>
          </p:cNvCxnSpPr>
          <p:nvPr/>
        </p:nvCxnSpPr>
        <p:spPr>
          <a:xfrm>
            <a:off x="7319167" y="3138927"/>
            <a:ext cx="383308" cy="4216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382435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0" name="Up Arrow 19"/>
          <p:cNvSpPr/>
          <p:nvPr/>
        </p:nvSpPr>
        <p:spPr>
          <a:xfrm>
            <a:off x="2125007" y="3887917"/>
            <a:ext cx="304800" cy="369332"/>
          </a:xfrm>
          <a:prstGeom prst="upArrow">
            <a:avLst/>
          </a:prstGeom>
          <a:noFill/>
          <a:ln w="19050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3" idx="3"/>
            <a:endCxn id="22" idx="0"/>
          </p:cNvCxnSpPr>
          <p:nvPr/>
        </p:nvCxnSpPr>
        <p:spPr>
          <a:xfrm flipH="1">
            <a:off x="6048488" y="4106960"/>
            <a:ext cx="243646" cy="65029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728448" y="475725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</p:txBody>
      </p:sp>
      <p:sp>
        <p:nvSpPr>
          <p:cNvPr id="30" name="Up Arrow 29"/>
          <p:cNvSpPr/>
          <p:nvPr/>
        </p:nvSpPr>
        <p:spPr>
          <a:xfrm>
            <a:off x="2720390" y="3887917"/>
            <a:ext cx="304800" cy="369332"/>
          </a:xfrm>
          <a:prstGeom prst="upArrow">
            <a:avLst/>
          </a:prstGeom>
          <a:noFill/>
          <a:ln w="19050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13" idx="5"/>
            <a:endCxn id="32" idx="0"/>
          </p:cNvCxnSpPr>
          <p:nvPr/>
        </p:nvCxnSpPr>
        <p:spPr>
          <a:xfrm>
            <a:off x="6744738" y="4106960"/>
            <a:ext cx="299204" cy="65029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723902" y="475725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9874" y="4706468"/>
            <a:ext cx="3524794" cy="1200329"/>
          </a:xfrm>
          <a:prstGeom prst="rect">
            <a:avLst/>
          </a:prstGeom>
          <a:solidFill>
            <a:srgbClr val="FCE0EE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A71160"/>
                </a:solidFill>
              </a:rPr>
              <a:t>Now, a binary tree is created and we have to convert it into a Heap.</a:t>
            </a:r>
          </a:p>
        </p:txBody>
      </p:sp>
    </p:spTree>
    <p:extLst>
      <p:ext uri="{BB962C8B-B14F-4D97-AF65-F5344CB8AC3E}">
        <p14:creationId xmlns:p14="http://schemas.microsoft.com/office/powerpoint/2010/main" val="256565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022E-16 L 0.05664 0.0002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11022E-16 L 0.05664 0.00023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11022E-16 L 0.04818 0.00023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11022E-16 L 0.04817 0.00023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1" grpId="0" animBg="1"/>
      <p:bldP spid="13" grpId="0" animBg="1"/>
      <p:bldP spid="14" grpId="0" animBg="1"/>
      <p:bldP spid="14" grpId="1" animBg="1"/>
      <p:bldP spid="14" grpId="2" animBg="1"/>
      <p:bldP spid="16" grpId="0" animBg="1"/>
      <p:bldP spid="20" grpId="0" animBg="1"/>
      <p:bldP spid="20" grpId="1" animBg="1"/>
      <p:bldP spid="20" grpId="2" animBg="1"/>
      <p:bldP spid="22" grpId="0" animBg="1"/>
      <p:bldP spid="30" grpId="0" animBg="1"/>
      <p:bldP spid="30" grpId="1" animBg="1"/>
      <p:bldP spid="30" grpId="2" animBg="1"/>
      <p:bldP spid="32" grpId="0" animBg="1"/>
      <p:bldP spid="3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 – Example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66165" y="1528465"/>
          <a:ext cx="325967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09900" y="9906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Sort the following elements in Ascending order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2286000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9874" y="3313784"/>
          <a:ext cx="325967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6772825" y="2592585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cxnSp>
        <p:nvCxnSpPr>
          <p:cNvPr id="12" name="Straight Connector 11"/>
          <p:cNvCxnSpPr>
            <a:stCxn id="11" idx="3"/>
            <a:endCxn id="13" idx="0"/>
          </p:cNvCxnSpPr>
          <p:nvPr/>
        </p:nvCxnSpPr>
        <p:spPr>
          <a:xfrm flipH="1">
            <a:off x="6518436" y="3138927"/>
            <a:ext cx="348127" cy="4216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98396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10</a:t>
            </a:r>
          </a:p>
        </p:txBody>
      </p:sp>
      <p:cxnSp>
        <p:nvCxnSpPr>
          <p:cNvPr id="15" name="Straight Connector 14"/>
          <p:cNvCxnSpPr>
            <a:stCxn id="11" idx="5"/>
            <a:endCxn id="16" idx="0"/>
          </p:cNvCxnSpPr>
          <p:nvPr/>
        </p:nvCxnSpPr>
        <p:spPr>
          <a:xfrm>
            <a:off x="7319167" y="3138927"/>
            <a:ext cx="383308" cy="4216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382435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cxnSp>
        <p:nvCxnSpPr>
          <p:cNvPr id="21" name="Straight Connector 20"/>
          <p:cNvCxnSpPr>
            <a:stCxn id="13" idx="3"/>
            <a:endCxn id="22" idx="0"/>
          </p:cNvCxnSpPr>
          <p:nvPr/>
        </p:nvCxnSpPr>
        <p:spPr>
          <a:xfrm flipH="1">
            <a:off x="6048488" y="4106960"/>
            <a:ext cx="243646" cy="65029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728448" y="475725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</p:txBody>
      </p:sp>
      <p:cxnSp>
        <p:nvCxnSpPr>
          <p:cNvPr id="31" name="Straight Connector 30"/>
          <p:cNvCxnSpPr>
            <a:stCxn id="13" idx="5"/>
            <a:endCxn id="32" idx="0"/>
          </p:cNvCxnSpPr>
          <p:nvPr/>
        </p:nvCxnSpPr>
        <p:spPr>
          <a:xfrm>
            <a:off x="6744738" y="4106960"/>
            <a:ext cx="299204" cy="65029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723902" y="475725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594" y="2303041"/>
            <a:ext cx="2781531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b="1" dirty="0"/>
              <a:t>Step 2 : Create Max Heap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69874" y="4706468"/>
            <a:ext cx="3524794" cy="1200329"/>
          </a:xfrm>
          <a:prstGeom prst="rect">
            <a:avLst/>
          </a:prstGeom>
          <a:solidFill>
            <a:srgbClr val="FCE0EE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A71160"/>
                </a:solidFill>
              </a:rPr>
              <a:t>In a Max Heap, parent node is always greater than or equal to the child nodes.</a:t>
            </a:r>
          </a:p>
        </p:txBody>
      </p:sp>
      <p:sp>
        <p:nvSpPr>
          <p:cNvPr id="27" name="Freeform 11"/>
          <p:cNvSpPr>
            <a:spLocks/>
          </p:cNvSpPr>
          <p:nvPr/>
        </p:nvSpPr>
        <p:spPr bwMode="auto">
          <a:xfrm rot="221630">
            <a:off x="6332546" y="2922545"/>
            <a:ext cx="317782" cy="396079"/>
          </a:xfrm>
          <a:custGeom>
            <a:avLst/>
            <a:gdLst>
              <a:gd name="T0" fmla="*/ 0 w 162"/>
              <a:gd name="T1" fmla="*/ 264 h 264"/>
              <a:gd name="T2" fmla="*/ 30 w 162"/>
              <a:gd name="T3" fmla="*/ 162 h 264"/>
              <a:gd name="T4" fmla="*/ 90 w 162"/>
              <a:gd name="T5" fmla="*/ 66 h 264"/>
              <a:gd name="T6" fmla="*/ 162 w 162"/>
              <a:gd name="T7" fmla="*/ 0 h 264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264"/>
              <a:gd name="T14" fmla="*/ 162 w 162"/>
              <a:gd name="T15" fmla="*/ 264 h 2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264">
                <a:moveTo>
                  <a:pt x="0" y="264"/>
                </a:moveTo>
                <a:cubicBezTo>
                  <a:pt x="5" y="247"/>
                  <a:pt x="15" y="195"/>
                  <a:pt x="30" y="162"/>
                </a:cubicBezTo>
                <a:cubicBezTo>
                  <a:pt x="45" y="129"/>
                  <a:pt x="68" y="93"/>
                  <a:pt x="90" y="66"/>
                </a:cubicBezTo>
                <a:cubicBezTo>
                  <a:pt x="112" y="39"/>
                  <a:pt x="147" y="14"/>
                  <a:pt x="162" y="0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"/>
          <p:cNvSpPr>
            <a:spLocks/>
          </p:cNvSpPr>
          <p:nvPr/>
        </p:nvSpPr>
        <p:spPr bwMode="auto">
          <a:xfrm>
            <a:off x="6866964" y="3281082"/>
            <a:ext cx="269875" cy="409575"/>
          </a:xfrm>
          <a:custGeom>
            <a:avLst/>
            <a:gdLst>
              <a:gd name="T0" fmla="*/ 156 w 170"/>
              <a:gd name="T1" fmla="*/ 0 h 258"/>
              <a:gd name="T2" fmla="*/ 144 w 170"/>
              <a:gd name="T3" fmla="*/ 126 h 258"/>
              <a:gd name="T4" fmla="*/ 0 w 170"/>
              <a:gd name="T5" fmla="*/ 258 h 258"/>
              <a:gd name="T6" fmla="*/ 0 60000 65536"/>
              <a:gd name="T7" fmla="*/ 0 60000 65536"/>
              <a:gd name="T8" fmla="*/ 0 60000 65536"/>
              <a:gd name="T9" fmla="*/ 0 w 170"/>
              <a:gd name="T10" fmla="*/ 0 h 258"/>
              <a:gd name="T11" fmla="*/ 170 w 170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0" h="258">
                <a:moveTo>
                  <a:pt x="156" y="0"/>
                </a:moveTo>
                <a:cubicBezTo>
                  <a:pt x="154" y="21"/>
                  <a:pt x="170" y="83"/>
                  <a:pt x="144" y="126"/>
                </a:cubicBezTo>
                <a:cubicBezTo>
                  <a:pt x="118" y="169"/>
                  <a:pt x="30" y="231"/>
                  <a:pt x="0" y="258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9067800" y="2699267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10 is greater than 4</a:t>
            </a:r>
          </a:p>
          <a:p>
            <a:r>
              <a:rPr lang="en-US" sz="2000" b="1" dirty="0"/>
              <a:t>So, swap 10 &amp; 4</a:t>
            </a:r>
          </a:p>
        </p:txBody>
      </p:sp>
      <p:sp>
        <p:nvSpPr>
          <p:cNvPr id="35" name="Freeform 34"/>
          <p:cNvSpPr/>
          <p:nvPr/>
        </p:nvSpPr>
        <p:spPr>
          <a:xfrm>
            <a:off x="874059" y="3870833"/>
            <a:ext cx="699247" cy="188258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19050">
            <a:solidFill>
              <a:srgbClr val="ED524F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20273" y="403041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Swap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13955" y="3370217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71160"/>
                </a:solidFill>
              </a:rPr>
              <a:t>10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49680" y="3365862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7116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Table 41"/>
              <p:cNvGraphicFramePr>
                <a:graphicFrameLocks noGrp="1"/>
              </p:cNvGraphicFramePr>
              <p:nvPr/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Table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9450878"/>
                  </p:ext>
                </p:extLst>
              </p:nvPr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43" t="-1667" r="-40566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2241" t="-1667" r="-27069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4423" t="-1667" r="-201923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11429" t="-1667" r="-10000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415385" t="-1667" r="-962" b="-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9" name="TextBox 28"/>
          <p:cNvSpPr txBox="1"/>
          <p:nvPr/>
        </p:nvSpPr>
        <p:spPr>
          <a:xfrm>
            <a:off x="6864265" y="2684025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10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89836" y="3680603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4881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4" grpId="0"/>
      <p:bldP spid="35" grpId="0" animBg="1"/>
      <p:bldP spid="36" grpId="0"/>
      <p:bldP spid="39" grpId="0" animBg="1"/>
      <p:bldP spid="40" grpId="0" animBg="1"/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we have an </a:t>
            </a:r>
            <a:r>
              <a:rPr lang="en-IN" b="1" dirty="0">
                <a:solidFill>
                  <a:srgbClr val="C00000"/>
                </a:solidFill>
              </a:rPr>
              <a:t>array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that is </a:t>
            </a:r>
            <a:r>
              <a:rPr lang="en-IN" b="1" dirty="0">
                <a:solidFill>
                  <a:srgbClr val="C00000"/>
                </a:solidFill>
              </a:rPr>
              <a:t>sorted</a:t>
            </a:r>
            <a:r>
              <a:rPr lang="en-IN" dirty="0"/>
              <a:t>, we can use a much more </a:t>
            </a:r>
            <a:r>
              <a:rPr lang="en-IN" b="1" dirty="0">
                <a:solidFill>
                  <a:srgbClr val="C00000"/>
                </a:solidFill>
              </a:rPr>
              <a:t>efficient algorithm </a:t>
            </a:r>
            <a:r>
              <a:rPr lang="en-IN" dirty="0"/>
              <a:t>called a </a:t>
            </a:r>
            <a:r>
              <a:rPr lang="en-IN" b="1" dirty="0">
                <a:solidFill>
                  <a:srgbClr val="C00000"/>
                </a:solidFill>
              </a:rPr>
              <a:t>Binary Search</a:t>
            </a:r>
            <a:r>
              <a:rPr lang="en-IN" dirty="0"/>
              <a:t>.</a:t>
            </a:r>
          </a:p>
          <a:p>
            <a:r>
              <a:rPr lang="en-IN" dirty="0"/>
              <a:t>In binary search </a:t>
            </a:r>
            <a:r>
              <a:rPr lang="en-IN" b="1" dirty="0">
                <a:solidFill>
                  <a:srgbClr val="C00000"/>
                </a:solidFill>
              </a:rPr>
              <a:t>each time </a:t>
            </a:r>
            <a:r>
              <a:rPr lang="en-IN" dirty="0"/>
              <a:t>we </a:t>
            </a:r>
            <a:r>
              <a:rPr lang="en-IN" b="1" dirty="0">
                <a:solidFill>
                  <a:srgbClr val="C00000"/>
                </a:solidFill>
              </a:rPr>
              <a:t>divide array </a:t>
            </a:r>
            <a:r>
              <a:rPr lang="en-IN" dirty="0"/>
              <a:t>into </a:t>
            </a:r>
            <a:r>
              <a:rPr lang="en-IN" b="1" dirty="0">
                <a:solidFill>
                  <a:srgbClr val="C00000"/>
                </a:solidFill>
              </a:rPr>
              <a:t>two equal halves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compare middle element </a:t>
            </a:r>
            <a:r>
              <a:rPr lang="en-IN" dirty="0"/>
              <a:t>with </a:t>
            </a:r>
            <a:r>
              <a:rPr lang="en-IN" b="1" dirty="0">
                <a:solidFill>
                  <a:srgbClr val="C00000"/>
                </a:solidFill>
              </a:rPr>
              <a:t>search element</a:t>
            </a:r>
            <a:r>
              <a:rPr lang="en-IN" dirty="0"/>
              <a:t>.</a:t>
            </a:r>
          </a:p>
          <a:p>
            <a:r>
              <a:rPr lang="en-IN" dirty="0"/>
              <a:t>Thus the </a:t>
            </a:r>
            <a:r>
              <a:rPr lang="en-IN" b="1" dirty="0">
                <a:solidFill>
                  <a:srgbClr val="C00000"/>
                </a:solidFill>
              </a:rPr>
              <a:t>worst case </a:t>
            </a:r>
            <a:r>
              <a:rPr lang="en-IN" dirty="0"/>
              <a:t>time complexity of Binary Search </a:t>
            </a:r>
            <a:r>
              <a:rPr lang="en-IN" b="1" dirty="0">
                <a:solidFill>
                  <a:srgbClr val="C00000"/>
                </a:solidFill>
              </a:rPr>
              <a:t>is O(log</a:t>
            </a:r>
            <a:r>
              <a:rPr lang="en-IN" b="1" baseline="-25000" dirty="0">
                <a:solidFill>
                  <a:srgbClr val="C00000"/>
                </a:solidFill>
              </a:rPr>
              <a:t>2</a:t>
            </a:r>
            <a:r>
              <a:rPr lang="en-IN" b="1" dirty="0">
                <a:solidFill>
                  <a:srgbClr val="C00000"/>
                </a:solidFill>
              </a:rPr>
              <a:t>n)</a:t>
            </a:r>
            <a:r>
              <a:rPr lang="en-IN" dirty="0"/>
              <a:t>.</a:t>
            </a:r>
          </a:p>
          <a:p>
            <a:r>
              <a:rPr lang="en-IN" dirty="0"/>
              <a:t>For the best kind of input, the search element could be found in one comparison only. So that the </a:t>
            </a:r>
            <a:r>
              <a:rPr lang="en-IN" b="1" dirty="0">
                <a:solidFill>
                  <a:srgbClr val="C00000"/>
                </a:solidFill>
              </a:rPr>
              <a:t>best case </a:t>
            </a:r>
            <a:r>
              <a:rPr lang="en-IN" dirty="0"/>
              <a:t>time complexity is </a:t>
            </a:r>
            <a:r>
              <a:rPr lang="en-IN" b="1" dirty="0">
                <a:solidFill>
                  <a:srgbClr val="C00000"/>
                </a:solidFill>
              </a:rPr>
              <a:t>O(1)</a:t>
            </a:r>
            <a:r>
              <a:rPr lang="en-IN" dirty="0"/>
              <a:t>.</a:t>
            </a:r>
          </a:p>
          <a:p>
            <a:r>
              <a:rPr lang="en-IN" dirty="0"/>
              <a:t>Searching Logic</a:t>
            </a:r>
          </a:p>
          <a:p>
            <a:pPr lvl="1">
              <a:buClrTx/>
            </a:pPr>
            <a:r>
              <a:rPr lang="en-IN" dirty="0"/>
              <a:t>If </a:t>
            </a:r>
            <a:r>
              <a:rPr lang="en-IN" b="1" dirty="0">
                <a:solidFill>
                  <a:srgbClr val="C00000"/>
                </a:solidFill>
              </a:rPr>
              <a:t>middle element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equal to search element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then we got that element and </a:t>
            </a:r>
            <a:r>
              <a:rPr lang="en-IN" b="1" dirty="0">
                <a:solidFill>
                  <a:srgbClr val="C00000"/>
                </a:solidFill>
              </a:rPr>
              <a:t>return that index</a:t>
            </a:r>
          </a:p>
          <a:p>
            <a:pPr lvl="1">
              <a:buClrTx/>
            </a:pPr>
            <a:r>
              <a:rPr lang="en-IN" dirty="0"/>
              <a:t>if </a:t>
            </a:r>
            <a:r>
              <a:rPr lang="en-IN" b="1" dirty="0">
                <a:solidFill>
                  <a:srgbClr val="C00000"/>
                </a:solidFill>
              </a:rPr>
              <a:t>middle element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less than search element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we </a:t>
            </a:r>
            <a:r>
              <a:rPr lang="en-IN" b="1" dirty="0">
                <a:solidFill>
                  <a:srgbClr val="C00000"/>
                </a:solidFill>
              </a:rPr>
              <a:t>look right part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array</a:t>
            </a:r>
          </a:p>
          <a:p>
            <a:pPr lvl="1">
              <a:buClrTx/>
            </a:pPr>
            <a:r>
              <a:rPr lang="en-IN" dirty="0"/>
              <a:t>if </a:t>
            </a:r>
            <a:r>
              <a:rPr lang="en-IN" b="1" dirty="0">
                <a:solidFill>
                  <a:srgbClr val="C00000"/>
                </a:solidFill>
              </a:rPr>
              <a:t>middle element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greater than search element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we look </a:t>
            </a:r>
            <a:r>
              <a:rPr lang="en-IN" b="1" dirty="0">
                <a:solidFill>
                  <a:srgbClr val="C00000"/>
                </a:solidFill>
              </a:rPr>
              <a:t>left part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9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 – Example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66165" y="1528465"/>
          <a:ext cx="325967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09900" y="9906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Sort the following elements in Ascending order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2286000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50818" y="3313784"/>
          <a:ext cx="325967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>
            <a:stCxn id="13" idx="3"/>
            <a:endCxn id="22" idx="0"/>
          </p:cNvCxnSpPr>
          <p:nvPr/>
        </p:nvCxnSpPr>
        <p:spPr>
          <a:xfrm flipH="1">
            <a:off x="6048488" y="4106960"/>
            <a:ext cx="243646" cy="65029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772825" y="2592585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10</a:t>
            </a:r>
          </a:p>
        </p:txBody>
      </p:sp>
      <p:cxnSp>
        <p:nvCxnSpPr>
          <p:cNvPr id="12" name="Straight Connector 11"/>
          <p:cNvCxnSpPr>
            <a:stCxn id="11" idx="3"/>
          </p:cNvCxnSpPr>
          <p:nvPr/>
        </p:nvCxnSpPr>
        <p:spPr>
          <a:xfrm flipH="1">
            <a:off x="6441141" y="3138927"/>
            <a:ext cx="425422" cy="51867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98396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cxnSp>
        <p:nvCxnSpPr>
          <p:cNvPr id="15" name="Straight Connector 14"/>
          <p:cNvCxnSpPr>
            <a:stCxn id="11" idx="5"/>
            <a:endCxn id="16" idx="0"/>
          </p:cNvCxnSpPr>
          <p:nvPr/>
        </p:nvCxnSpPr>
        <p:spPr>
          <a:xfrm>
            <a:off x="7319167" y="3138927"/>
            <a:ext cx="383308" cy="4216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382435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6744738" y="4120407"/>
            <a:ext cx="299204" cy="65029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728448" y="475725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</p:txBody>
      </p:sp>
      <p:sp>
        <p:nvSpPr>
          <p:cNvPr id="32" name="Oval 31"/>
          <p:cNvSpPr/>
          <p:nvPr/>
        </p:nvSpPr>
        <p:spPr>
          <a:xfrm>
            <a:off x="6723902" y="475725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9874" y="4706468"/>
            <a:ext cx="3524794" cy="1200329"/>
          </a:xfrm>
          <a:prstGeom prst="rect">
            <a:avLst/>
          </a:prstGeom>
          <a:solidFill>
            <a:srgbClr val="FCE0EE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A71160"/>
                </a:solidFill>
              </a:rPr>
              <a:t>In a Max Heap, parent node is always greater than or equal to the child nodes.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67800" y="2699267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5 is greater than 4</a:t>
            </a:r>
          </a:p>
          <a:p>
            <a:r>
              <a:rPr lang="en-US" sz="2000" b="1" dirty="0"/>
              <a:t>So, swap 5 &amp; 4</a:t>
            </a:r>
          </a:p>
        </p:txBody>
      </p:sp>
      <p:sp>
        <p:nvSpPr>
          <p:cNvPr id="26" name="Freeform 11"/>
          <p:cNvSpPr>
            <a:spLocks/>
          </p:cNvSpPr>
          <p:nvPr/>
        </p:nvSpPr>
        <p:spPr bwMode="auto">
          <a:xfrm rot="20912237">
            <a:off x="5788101" y="4145280"/>
            <a:ext cx="319927" cy="439114"/>
          </a:xfrm>
          <a:custGeom>
            <a:avLst/>
            <a:gdLst>
              <a:gd name="T0" fmla="*/ 0 w 162"/>
              <a:gd name="T1" fmla="*/ 264 h 264"/>
              <a:gd name="T2" fmla="*/ 30 w 162"/>
              <a:gd name="T3" fmla="*/ 162 h 264"/>
              <a:gd name="T4" fmla="*/ 90 w 162"/>
              <a:gd name="T5" fmla="*/ 66 h 264"/>
              <a:gd name="T6" fmla="*/ 162 w 162"/>
              <a:gd name="T7" fmla="*/ 0 h 264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264"/>
              <a:gd name="T14" fmla="*/ 162 w 162"/>
              <a:gd name="T15" fmla="*/ 264 h 2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264">
                <a:moveTo>
                  <a:pt x="0" y="264"/>
                </a:moveTo>
                <a:cubicBezTo>
                  <a:pt x="5" y="247"/>
                  <a:pt x="15" y="195"/>
                  <a:pt x="30" y="162"/>
                </a:cubicBezTo>
                <a:cubicBezTo>
                  <a:pt x="45" y="129"/>
                  <a:pt x="68" y="93"/>
                  <a:pt x="90" y="66"/>
                </a:cubicBezTo>
                <a:cubicBezTo>
                  <a:pt x="112" y="39"/>
                  <a:pt x="147" y="14"/>
                  <a:pt x="162" y="0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"/>
          <p:cNvSpPr>
            <a:spLocks/>
          </p:cNvSpPr>
          <p:nvPr/>
        </p:nvSpPr>
        <p:spPr bwMode="auto">
          <a:xfrm>
            <a:off x="6307183" y="4297682"/>
            <a:ext cx="224245" cy="481840"/>
          </a:xfrm>
          <a:custGeom>
            <a:avLst/>
            <a:gdLst>
              <a:gd name="T0" fmla="*/ 156 w 170"/>
              <a:gd name="T1" fmla="*/ 0 h 258"/>
              <a:gd name="T2" fmla="*/ 144 w 170"/>
              <a:gd name="T3" fmla="*/ 126 h 258"/>
              <a:gd name="T4" fmla="*/ 0 w 170"/>
              <a:gd name="T5" fmla="*/ 258 h 258"/>
              <a:gd name="T6" fmla="*/ 0 60000 65536"/>
              <a:gd name="T7" fmla="*/ 0 60000 65536"/>
              <a:gd name="T8" fmla="*/ 0 60000 65536"/>
              <a:gd name="T9" fmla="*/ 0 w 170"/>
              <a:gd name="T10" fmla="*/ 0 h 258"/>
              <a:gd name="T11" fmla="*/ 170 w 170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0" h="258">
                <a:moveTo>
                  <a:pt x="156" y="0"/>
                </a:moveTo>
                <a:cubicBezTo>
                  <a:pt x="154" y="21"/>
                  <a:pt x="170" y="83"/>
                  <a:pt x="144" y="126"/>
                </a:cubicBezTo>
                <a:cubicBezTo>
                  <a:pt x="118" y="169"/>
                  <a:pt x="30" y="231"/>
                  <a:pt x="0" y="258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515265" y="3892843"/>
            <a:ext cx="1236644" cy="167243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19050">
            <a:solidFill>
              <a:srgbClr val="ED524F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707206" y="401404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Swap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42903" y="3352799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71160"/>
                </a:solidFill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36617" y="3352799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71160"/>
                </a:solidFill>
              </a:rPr>
              <a:t>5</a:t>
            </a:r>
          </a:p>
        </p:txBody>
      </p:sp>
      <p:sp>
        <p:nvSpPr>
          <p:cNvPr id="37" name="Oval 36"/>
          <p:cNvSpPr/>
          <p:nvPr/>
        </p:nvSpPr>
        <p:spPr>
          <a:xfrm>
            <a:off x="6662057" y="2494586"/>
            <a:ext cx="822960" cy="82296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101119" y="3458851"/>
            <a:ext cx="822960" cy="82296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409112" y="5569750"/>
            <a:ext cx="2755174" cy="46166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71160"/>
                </a:solidFill>
              </a:rPr>
              <a:t>Max Heap is created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9594" y="2303041"/>
            <a:ext cx="2781531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b="1" dirty="0"/>
              <a:t>Step 2 : Create Max Heap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/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9396734"/>
                  </p:ext>
                </p:extLst>
              </p:nvPr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43" t="-1667" r="-40566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2241" t="-1667" r="-27069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4423" t="-1667" r="-201923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11429" t="-1667" r="-10000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415385" t="-1667" r="-962" b="-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TextBox 41"/>
          <p:cNvSpPr txBox="1"/>
          <p:nvPr/>
        </p:nvSpPr>
        <p:spPr>
          <a:xfrm>
            <a:off x="6289836" y="3680603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19888" y="4877243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5234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/>
      <p:bldP spid="29" grpId="1"/>
      <p:bldP spid="35" grpId="0" animBg="1"/>
      <p:bldP spid="36" grpId="0" animBg="1"/>
      <p:bldP spid="37" grpId="0" animBg="1"/>
      <p:bldP spid="38" grpId="0" animBg="1"/>
      <p:bldP spid="39" grpId="0" animBg="1"/>
      <p:bldP spid="42" grpId="0" animBg="1"/>
      <p:bldP spid="4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 – Example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66165" y="1528465"/>
          <a:ext cx="325967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09900" y="9906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Sort the following elements in Ascending order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2286000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1" idx="3"/>
            <a:endCxn id="13" idx="0"/>
          </p:cNvCxnSpPr>
          <p:nvPr/>
        </p:nvCxnSpPr>
        <p:spPr>
          <a:xfrm flipH="1">
            <a:off x="6518436" y="3138927"/>
            <a:ext cx="348127" cy="4216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7755" y="3313784"/>
          <a:ext cx="325967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>
            <a:stCxn id="11" idx="5"/>
            <a:endCxn id="16" idx="0"/>
          </p:cNvCxnSpPr>
          <p:nvPr/>
        </p:nvCxnSpPr>
        <p:spPr>
          <a:xfrm>
            <a:off x="7319167" y="3138927"/>
            <a:ext cx="383308" cy="4216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772825" y="2592585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10</a:t>
            </a:r>
          </a:p>
        </p:txBody>
      </p:sp>
      <p:sp>
        <p:nvSpPr>
          <p:cNvPr id="13" name="Oval 12"/>
          <p:cNvSpPr/>
          <p:nvPr/>
        </p:nvSpPr>
        <p:spPr>
          <a:xfrm>
            <a:off x="6198396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6705165" y="4121943"/>
            <a:ext cx="283964" cy="65029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382435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cxnSp>
        <p:nvCxnSpPr>
          <p:cNvPr id="21" name="Straight Connector 20"/>
          <p:cNvCxnSpPr>
            <a:stCxn id="13" idx="3"/>
            <a:endCxn id="22" idx="0"/>
          </p:cNvCxnSpPr>
          <p:nvPr/>
        </p:nvCxnSpPr>
        <p:spPr>
          <a:xfrm flipH="1">
            <a:off x="6048488" y="4106960"/>
            <a:ext cx="243646" cy="65029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728448" y="475725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32" name="Oval 31"/>
          <p:cNvSpPr/>
          <p:nvPr/>
        </p:nvSpPr>
        <p:spPr>
          <a:xfrm>
            <a:off x="6723902" y="475725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9874" y="4706468"/>
            <a:ext cx="3524794" cy="1200329"/>
          </a:xfrm>
          <a:prstGeom prst="rect">
            <a:avLst/>
          </a:prstGeom>
          <a:solidFill>
            <a:srgbClr val="FCE0EE"/>
          </a:solidFill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400" dirty="0">
                <a:solidFill>
                  <a:srgbClr val="A71160"/>
                </a:solidFill>
              </a:rPr>
              <a:t>Swap the first and the last nodes and </a:t>
            </a:r>
          </a:p>
          <a:p>
            <a:pPr marL="457200" indent="-457200" algn="just">
              <a:buAutoNum type="arabicPeriod"/>
            </a:pPr>
            <a:r>
              <a:rPr lang="en-US" sz="2400" dirty="0">
                <a:solidFill>
                  <a:srgbClr val="A71160"/>
                </a:solidFill>
              </a:rPr>
              <a:t>Delete the last node.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9594" y="2303041"/>
            <a:ext cx="2690160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b="1" dirty="0"/>
              <a:t>Step 3 : Apply Heap Sort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/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0066FF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6715720"/>
                  </p:ext>
                </p:extLst>
              </p:nvPr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43" t="-6667" r="-405660" b="-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rgbClr val="0066FF"/>
                              </a:solidFill>
                            </a:rPr>
                            <a:t>1</a:t>
                          </a:r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4423" t="-6667" r="-201923" b="-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11429" t="-6667" r="-100000" b="-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415385" t="-6667" r="-962" b="-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Freeform 18"/>
          <p:cNvSpPr/>
          <p:nvPr/>
        </p:nvSpPr>
        <p:spPr>
          <a:xfrm>
            <a:off x="873029" y="3898119"/>
            <a:ext cx="2590800" cy="175025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19050">
            <a:solidFill>
              <a:srgbClr val="ED524F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733326" y="405323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Swap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105927" y="3297979"/>
            <a:ext cx="13329" cy="1378524"/>
          </a:xfrm>
          <a:prstGeom prst="straightConnector1">
            <a:avLst/>
          </a:prstGeom>
          <a:ln w="19050">
            <a:solidFill>
              <a:srgbClr val="ED524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99888" y="3366245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71160"/>
                </a:solidFill>
              </a:rPr>
              <a:t>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4608" y="3366246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71160"/>
                </a:solidFill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64265" y="2684025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15342" y="4877243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2267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4" grpId="0" animBg="1"/>
      <p:bldP spid="19" grpId="0" animBg="1"/>
      <p:bldP spid="20" grpId="0"/>
      <p:bldP spid="27" grpId="0" animBg="1"/>
      <p:bldP spid="28" grpId="0" animBg="1"/>
      <p:bldP spid="29" grpId="0" animBg="1"/>
      <p:bldP spid="30" grpId="0" animBg="1"/>
      <p:bldP spid="30" grpI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 – Example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66165" y="1528465"/>
          <a:ext cx="325967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09900" y="9906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Sort the following elements in Ascending order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2286000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7755" y="3313784"/>
          <a:ext cx="325967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6772825" y="2592585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cxnSp>
        <p:nvCxnSpPr>
          <p:cNvPr id="12" name="Straight Connector 11"/>
          <p:cNvCxnSpPr>
            <a:stCxn id="11" idx="3"/>
            <a:endCxn id="13" idx="0"/>
          </p:cNvCxnSpPr>
          <p:nvPr/>
        </p:nvCxnSpPr>
        <p:spPr>
          <a:xfrm flipH="1">
            <a:off x="6518436" y="3138927"/>
            <a:ext cx="348127" cy="4216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98396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</p:txBody>
      </p:sp>
      <p:cxnSp>
        <p:nvCxnSpPr>
          <p:cNvPr id="15" name="Straight Connector 14"/>
          <p:cNvCxnSpPr>
            <a:stCxn id="11" idx="5"/>
          </p:cNvCxnSpPr>
          <p:nvPr/>
        </p:nvCxnSpPr>
        <p:spPr>
          <a:xfrm>
            <a:off x="7319167" y="3138927"/>
            <a:ext cx="370245" cy="42976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382435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cxnSp>
        <p:nvCxnSpPr>
          <p:cNvPr id="21" name="Straight Connector 20"/>
          <p:cNvCxnSpPr>
            <a:stCxn id="13" idx="3"/>
            <a:endCxn id="22" idx="0"/>
          </p:cNvCxnSpPr>
          <p:nvPr/>
        </p:nvCxnSpPr>
        <p:spPr>
          <a:xfrm flipH="1">
            <a:off x="6048488" y="4106960"/>
            <a:ext cx="243646" cy="65029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728448" y="475725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9594" y="2303041"/>
            <a:ext cx="2690160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b="1" dirty="0"/>
              <a:t>Step 3 : Apply Heap Sort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/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0262578"/>
                  </p:ext>
                </p:extLst>
              </p:nvPr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43" t="-1667" r="-40566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2241" t="-1667" r="-27069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4423" t="-1667" r="-201923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11429" t="-1667" r="-10000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415385" t="-1667" r="-962" b="-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TextBox 26"/>
          <p:cNvSpPr txBox="1"/>
          <p:nvPr/>
        </p:nvSpPr>
        <p:spPr>
          <a:xfrm>
            <a:off x="9067800" y="2699267"/>
            <a:ext cx="251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Max Heap Property is violated so, create a Max Heap again. </a:t>
            </a:r>
          </a:p>
        </p:txBody>
      </p:sp>
      <p:sp>
        <p:nvSpPr>
          <p:cNvPr id="28" name="Freeform 11"/>
          <p:cNvSpPr>
            <a:spLocks/>
          </p:cNvSpPr>
          <p:nvPr/>
        </p:nvSpPr>
        <p:spPr bwMode="auto">
          <a:xfrm>
            <a:off x="6301793" y="3015697"/>
            <a:ext cx="319927" cy="439114"/>
          </a:xfrm>
          <a:custGeom>
            <a:avLst/>
            <a:gdLst>
              <a:gd name="T0" fmla="*/ 0 w 162"/>
              <a:gd name="T1" fmla="*/ 264 h 264"/>
              <a:gd name="T2" fmla="*/ 30 w 162"/>
              <a:gd name="T3" fmla="*/ 162 h 264"/>
              <a:gd name="T4" fmla="*/ 90 w 162"/>
              <a:gd name="T5" fmla="*/ 66 h 264"/>
              <a:gd name="T6" fmla="*/ 162 w 162"/>
              <a:gd name="T7" fmla="*/ 0 h 264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264"/>
              <a:gd name="T14" fmla="*/ 162 w 162"/>
              <a:gd name="T15" fmla="*/ 264 h 2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264">
                <a:moveTo>
                  <a:pt x="0" y="264"/>
                </a:moveTo>
                <a:cubicBezTo>
                  <a:pt x="5" y="247"/>
                  <a:pt x="15" y="195"/>
                  <a:pt x="30" y="162"/>
                </a:cubicBezTo>
                <a:cubicBezTo>
                  <a:pt x="45" y="129"/>
                  <a:pt x="68" y="93"/>
                  <a:pt x="90" y="66"/>
                </a:cubicBezTo>
                <a:cubicBezTo>
                  <a:pt x="112" y="39"/>
                  <a:pt x="147" y="14"/>
                  <a:pt x="162" y="0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12"/>
          <p:cNvSpPr>
            <a:spLocks/>
          </p:cNvSpPr>
          <p:nvPr/>
        </p:nvSpPr>
        <p:spPr bwMode="auto">
          <a:xfrm>
            <a:off x="6824307" y="3292614"/>
            <a:ext cx="269875" cy="409575"/>
          </a:xfrm>
          <a:custGeom>
            <a:avLst/>
            <a:gdLst>
              <a:gd name="T0" fmla="*/ 156 w 170"/>
              <a:gd name="T1" fmla="*/ 0 h 258"/>
              <a:gd name="T2" fmla="*/ 144 w 170"/>
              <a:gd name="T3" fmla="*/ 126 h 258"/>
              <a:gd name="T4" fmla="*/ 0 w 170"/>
              <a:gd name="T5" fmla="*/ 258 h 258"/>
              <a:gd name="T6" fmla="*/ 0 60000 65536"/>
              <a:gd name="T7" fmla="*/ 0 60000 65536"/>
              <a:gd name="T8" fmla="*/ 0 60000 65536"/>
              <a:gd name="T9" fmla="*/ 0 w 170"/>
              <a:gd name="T10" fmla="*/ 0 h 258"/>
              <a:gd name="T11" fmla="*/ 170 w 170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0" h="258">
                <a:moveTo>
                  <a:pt x="156" y="0"/>
                </a:moveTo>
                <a:cubicBezTo>
                  <a:pt x="154" y="21"/>
                  <a:pt x="170" y="83"/>
                  <a:pt x="144" y="126"/>
                </a:cubicBezTo>
                <a:cubicBezTo>
                  <a:pt x="118" y="169"/>
                  <a:pt x="30" y="231"/>
                  <a:pt x="0" y="258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11"/>
          <p:cNvSpPr>
            <a:spLocks/>
          </p:cNvSpPr>
          <p:nvPr/>
        </p:nvSpPr>
        <p:spPr bwMode="auto">
          <a:xfrm rot="20912237">
            <a:off x="5801163" y="4145280"/>
            <a:ext cx="319927" cy="439114"/>
          </a:xfrm>
          <a:custGeom>
            <a:avLst/>
            <a:gdLst>
              <a:gd name="T0" fmla="*/ 0 w 162"/>
              <a:gd name="T1" fmla="*/ 264 h 264"/>
              <a:gd name="T2" fmla="*/ 30 w 162"/>
              <a:gd name="T3" fmla="*/ 162 h 264"/>
              <a:gd name="T4" fmla="*/ 90 w 162"/>
              <a:gd name="T5" fmla="*/ 66 h 264"/>
              <a:gd name="T6" fmla="*/ 162 w 162"/>
              <a:gd name="T7" fmla="*/ 0 h 264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264"/>
              <a:gd name="T14" fmla="*/ 162 w 162"/>
              <a:gd name="T15" fmla="*/ 264 h 2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264">
                <a:moveTo>
                  <a:pt x="0" y="264"/>
                </a:moveTo>
                <a:cubicBezTo>
                  <a:pt x="5" y="247"/>
                  <a:pt x="15" y="195"/>
                  <a:pt x="30" y="162"/>
                </a:cubicBezTo>
                <a:cubicBezTo>
                  <a:pt x="45" y="129"/>
                  <a:pt x="68" y="93"/>
                  <a:pt x="90" y="66"/>
                </a:cubicBezTo>
                <a:cubicBezTo>
                  <a:pt x="112" y="39"/>
                  <a:pt x="147" y="14"/>
                  <a:pt x="162" y="0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>
            <a:off x="6294120" y="4317694"/>
            <a:ext cx="269875" cy="409575"/>
          </a:xfrm>
          <a:custGeom>
            <a:avLst/>
            <a:gdLst>
              <a:gd name="T0" fmla="*/ 156 w 170"/>
              <a:gd name="T1" fmla="*/ 0 h 258"/>
              <a:gd name="T2" fmla="*/ 144 w 170"/>
              <a:gd name="T3" fmla="*/ 126 h 258"/>
              <a:gd name="T4" fmla="*/ 0 w 170"/>
              <a:gd name="T5" fmla="*/ 258 h 258"/>
              <a:gd name="T6" fmla="*/ 0 60000 65536"/>
              <a:gd name="T7" fmla="*/ 0 60000 65536"/>
              <a:gd name="T8" fmla="*/ 0 60000 65536"/>
              <a:gd name="T9" fmla="*/ 0 w 170"/>
              <a:gd name="T10" fmla="*/ 0 h 258"/>
              <a:gd name="T11" fmla="*/ 170 w 170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0" h="258">
                <a:moveTo>
                  <a:pt x="156" y="0"/>
                </a:moveTo>
                <a:cubicBezTo>
                  <a:pt x="154" y="21"/>
                  <a:pt x="170" y="83"/>
                  <a:pt x="144" y="126"/>
                </a:cubicBezTo>
                <a:cubicBezTo>
                  <a:pt x="118" y="169"/>
                  <a:pt x="30" y="231"/>
                  <a:pt x="0" y="258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244689" y="3366246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7116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4608" y="3366246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71160"/>
                </a:solidFill>
              </a:rPr>
              <a:t>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48156" y="3367657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71160"/>
                </a:solidFill>
              </a:rPr>
              <a:t>1</a:t>
            </a:r>
          </a:p>
        </p:txBody>
      </p:sp>
      <p:sp>
        <p:nvSpPr>
          <p:cNvPr id="43" name="Freeform 42"/>
          <p:cNvSpPr/>
          <p:nvPr/>
        </p:nvSpPr>
        <p:spPr>
          <a:xfrm>
            <a:off x="874059" y="3870833"/>
            <a:ext cx="699247" cy="188258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19050">
            <a:solidFill>
              <a:srgbClr val="ED524F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0273" y="403041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Swap</a:t>
            </a:r>
          </a:p>
        </p:txBody>
      </p:sp>
      <p:sp>
        <p:nvSpPr>
          <p:cNvPr id="45" name="Freeform 44"/>
          <p:cNvSpPr/>
          <p:nvPr/>
        </p:nvSpPr>
        <p:spPr>
          <a:xfrm>
            <a:off x="1577789" y="3875313"/>
            <a:ext cx="1232646" cy="199145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19050">
            <a:solidFill>
              <a:srgbClr val="ED524F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234826" y="3372141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71160"/>
                </a:solidFill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864265" y="2684025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289836" y="3680603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19888" y="4877243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289836" y="3680603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7271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33333E-6 L 0.08125 -0.00092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-4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28" grpId="1" animBg="1"/>
      <p:bldP spid="29" grpId="0" animBg="1"/>
      <p:bldP spid="29" grpId="1" animBg="1"/>
      <p:bldP spid="34" grpId="0" animBg="1"/>
      <p:bldP spid="34" grpId="1" animBg="1"/>
      <p:bldP spid="35" grpId="0" animBg="1"/>
      <p:bldP spid="35" grpId="1" animBg="1"/>
      <p:bldP spid="38" grpId="0" animBg="1"/>
      <p:bldP spid="39" grpId="0" animBg="1"/>
      <p:bldP spid="42" grpId="0" animBg="1"/>
      <p:bldP spid="43" grpId="0" animBg="1"/>
      <p:bldP spid="43" grpId="1" animBg="1"/>
      <p:bldP spid="44" grpId="0"/>
      <p:bldP spid="44" grpId="1"/>
      <p:bldP spid="44" grpId="2"/>
      <p:bldP spid="45" grpId="0" animBg="1"/>
      <p:bldP spid="45" grpId="1" animBg="1"/>
      <p:bldP spid="47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 – Example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66165" y="1528465"/>
          <a:ext cx="325967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09900" y="9906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Sort the following elements in Ascending order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2286000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7755" y="3313784"/>
          <a:ext cx="325967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6772825" y="2592585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</p:txBody>
      </p:sp>
      <p:cxnSp>
        <p:nvCxnSpPr>
          <p:cNvPr id="12" name="Straight Connector 11"/>
          <p:cNvCxnSpPr>
            <a:stCxn id="11" idx="3"/>
            <a:endCxn id="13" idx="0"/>
          </p:cNvCxnSpPr>
          <p:nvPr/>
        </p:nvCxnSpPr>
        <p:spPr>
          <a:xfrm flipH="1">
            <a:off x="6518436" y="3138927"/>
            <a:ext cx="348127" cy="4216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98396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cxnSp>
        <p:nvCxnSpPr>
          <p:cNvPr id="15" name="Straight Connector 14"/>
          <p:cNvCxnSpPr>
            <a:stCxn id="11" idx="5"/>
            <a:endCxn id="16" idx="0"/>
          </p:cNvCxnSpPr>
          <p:nvPr/>
        </p:nvCxnSpPr>
        <p:spPr>
          <a:xfrm>
            <a:off x="7319167" y="3138927"/>
            <a:ext cx="383308" cy="4216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382435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cxnSp>
        <p:nvCxnSpPr>
          <p:cNvPr id="21" name="Straight Connector 20"/>
          <p:cNvCxnSpPr>
            <a:stCxn id="13" idx="3"/>
            <a:endCxn id="22" idx="0"/>
          </p:cNvCxnSpPr>
          <p:nvPr/>
        </p:nvCxnSpPr>
        <p:spPr>
          <a:xfrm flipH="1">
            <a:off x="6048488" y="4106960"/>
            <a:ext cx="243646" cy="65029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728448" y="475725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9594" y="2303041"/>
            <a:ext cx="2690160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b="1" dirty="0"/>
              <a:t>Step 3 : Apply Heap Sort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/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0066FF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8169625"/>
                  </p:ext>
                </p:extLst>
              </p:nvPr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43" t="-6667" r="-405660" b="-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2241" t="-6667" r="-270690" b="-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rgbClr val="0066FF"/>
                              </a:solidFill>
                            </a:rPr>
                            <a:t>2</a:t>
                          </a:r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11429" t="-6667" r="-100000" b="-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415385" t="-6667" r="-962" b="-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TextBox 26"/>
          <p:cNvSpPr txBox="1"/>
          <p:nvPr/>
        </p:nvSpPr>
        <p:spPr>
          <a:xfrm>
            <a:off x="9067800" y="2699267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Max Heap is created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9874" y="4706468"/>
            <a:ext cx="3524794" cy="1200329"/>
          </a:xfrm>
          <a:prstGeom prst="rect">
            <a:avLst/>
          </a:prstGeom>
          <a:solidFill>
            <a:srgbClr val="FCE0EE"/>
          </a:solidFill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400" dirty="0">
                <a:solidFill>
                  <a:srgbClr val="A71160"/>
                </a:solidFill>
              </a:rPr>
              <a:t>Swap the first and the last nodes and </a:t>
            </a:r>
          </a:p>
          <a:p>
            <a:pPr marL="457200" indent="-457200" algn="just">
              <a:buAutoNum type="arabicPeriod"/>
            </a:pPr>
            <a:r>
              <a:rPr lang="en-US" sz="2400" dirty="0">
                <a:solidFill>
                  <a:srgbClr val="A71160"/>
                </a:solidFill>
              </a:rPr>
              <a:t>Delete the last node.</a:t>
            </a:r>
          </a:p>
        </p:txBody>
      </p:sp>
      <p:cxnSp>
        <p:nvCxnSpPr>
          <p:cNvPr id="8" name="Curved Connector 7"/>
          <p:cNvCxnSpPr/>
          <p:nvPr/>
        </p:nvCxnSpPr>
        <p:spPr>
          <a:xfrm rot="10800000" flipV="1">
            <a:off x="5486404" y="2831942"/>
            <a:ext cx="1071269" cy="1807292"/>
          </a:xfrm>
          <a:prstGeom prst="curvedConnector2">
            <a:avLst/>
          </a:prstGeom>
          <a:ln w="19050">
            <a:solidFill>
              <a:srgbClr val="ED524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47290" y="4082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Swap</a:t>
            </a:r>
          </a:p>
        </p:txBody>
      </p:sp>
      <p:sp>
        <p:nvSpPr>
          <p:cNvPr id="39" name="Freeform 38"/>
          <p:cNvSpPr/>
          <p:nvPr/>
        </p:nvSpPr>
        <p:spPr>
          <a:xfrm>
            <a:off x="901337" y="3875313"/>
            <a:ext cx="1909098" cy="213361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19050">
            <a:solidFill>
              <a:srgbClr val="ED524F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04608" y="3366246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71160"/>
                </a:solidFill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48156" y="3367657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71160"/>
                </a:solidFill>
              </a:rPr>
              <a:t>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864265" y="2684025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19888" y="4877243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8552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/>
      <p:bldP spid="26" grpId="0" animBg="1"/>
      <p:bldP spid="38" grpId="0"/>
      <p:bldP spid="38" grpId="1"/>
      <p:bldP spid="39" grpId="0" animBg="1"/>
      <p:bldP spid="39" grpId="1" animBg="1"/>
      <p:bldP spid="44" grpId="0" animBg="1"/>
      <p:bldP spid="45" grpId="0" animBg="1"/>
      <p:bldP spid="46" grpId="0" animBg="1"/>
      <p:bldP spid="47" grpId="0" animBg="1"/>
      <p:bldP spid="47" grpId="1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 – Example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66165" y="1528465"/>
          <a:ext cx="325967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09900" y="9906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Sort the following elements in Ascending order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2286000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7755" y="3313784"/>
          <a:ext cx="325967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6772825" y="2592585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cxnSp>
        <p:nvCxnSpPr>
          <p:cNvPr id="12" name="Straight Connector 11"/>
          <p:cNvCxnSpPr>
            <a:stCxn id="11" idx="3"/>
            <a:endCxn id="13" idx="0"/>
          </p:cNvCxnSpPr>
          <p:nvPr/>
        </p:nvCxnSpPr>
        <p:spPr>
          <a:xfrm flipH="1">
            <a:off x="6518436" y="3138927"/>
            <a:ext cx="348127" cy="4216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98396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cxnSp>
        <p:nvCxnSpPr>
          <p:cNvPr id="15" name="Straight Connector 14"/>
          <p:cNvCxnSpPr>
            <a:stCxn id="11" idx="5"/>
            <a:endCxn id="16" idx="0"/>
          </p:cNvCxnSpPr>
          <p:nvPr/>
        </p:nvCxnSpPr>
        <p:spPr>
          <a:xfrm>
            <a:off x="7319167" y="3138927"/>
            <a:ext cx="383308" cy="4216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382435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9594" y="2303041"/>
            <a:ext cx="2690160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b="1" dirty="0"/>
              <a:t>Step 3 : Apply Heap Sort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/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4259408"/>
                  </p:ext>
                </p:extLst>
              </p:nvPr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43" t="-1667" r="-40566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2241" t="-1667" r="-27069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4423" t="-1667" r="-201923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11429" t="-1667" r="-10000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415385" t="-1667" r="-962" b="-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TextBox 26"/>
          <p:cNvSpPr txBox="1"/>
          <p:nvPr/>
        </p:nvSpPr>
        <p:spPr>
          <a:xfrm>
            <a:off x="9014011" y="2605138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Create Max Heap again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9874" y="4706468"/>
            <a:ext cx="3524794" cy="1200329"/>
          </a:xfrm>
          <a:prstGeom prst="rect">
            <a:avLst/>
          </a:prstGeom>
          <a:solidFill>
            <a:srgbClr val="FCE0EE"/>
          </a:solidFill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400" dirty="0">
                <a:solidFill>
                  <a:srgbClr val="A71160"/>
                </a:solidFill>
              </a:rPr>
              <a:t>Swap the first and the last nodes and </a:t>
            </a:r>
          </a:p>
          <a:p>
            <a:pPr marL="457200" indent="-457200" algn="just">
              <a:buAutoNum type="arabicPeriod"/>
            </a:pPr>
            <a:r>
              <a:rPr lang="en-US" sz="2400" dirty="0">
                <a:solidFill>
                  <a:srgbClr val="A71160"/>
                </a:solidFill>
              </a:rPr>
              <a:t>Delete the last node.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50067" y="3366246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71160"/>
                </a:solidFill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8332" y="3354210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71160"/>
                </a:solidFill>
              </a:rPr>
              <a:t>4</a:t>
            </a:r>
          </a:p>
        </p:txBody>
      </p:sp>
      <p:sp>
        <p:nvSpPr>
          <p:cNvPr id="25" name="Freeform 11"/>
          <p:cNvSpPr>
            <a:spLocks/>
          </p:cNvSpPr>
          <p:nvPr/>
        </p:nvSpPr>
        <p:spPr bwMode="auto">
          <a:xfrm>
            <a:off x="6302188" y="2987644"/>
            <a:ext cx="319927" cy="439114"/>
          </a:xfrm>
          <a:custGeom>
            <a:avLst/>
            <a:gdLst>
              <a:gd name="T0" fmla="*/ 0 w 162"/>
              <a:gd name="T1" fmla="*/ 264 h 264"/>
              <a:gd name="T2" fmla="*/ 30 w 162"/>
              <a:gd name="T3" fmla="*/ 162 h 264"/>
              <a:gd name="T4" fmla="*/ 90 w 162"/>
              <a:gd name="T5" fmla="*/ 66 h 264"/>
              <a:gd name="T6" fmla="*/ 162 w 162"/>
              <a:gd name="T7" fmla="*/ 0 h 264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264"/>
              <a:gd name="T14" fmla="*/ 162 w 162"/>
              <a:gd name="T15" fmla="*/ 264 h 2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264">
                <a:moveTo>
                  <a:pt x="0" y="264"/>
                </a:moveTo>
                <a:cubicBezTo>
                  <a:pt x="5" y="247"/>
                  <a:pt x="15" y="195"/>
                  <a:pt x="30" y="162"/>
                </a:cubicBezTo>
                <a:cubicBezTo>
                  <a:pt x="45" y="129"/>
                  <a:pt x="68" y="93"/>
                  <a:pt x="90" y="66"/>
                </a:cubicBezTo>
                <a:cubicBezTo>
                  <a:pt x="112" y="39"/>
                  <a:pt x="147" y="14"/>
                  <a:pt x="162" y="0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"/>
          <p:cNvSpPr>
            <a:spLocks/>
          </p:cNvSpPr>
          <p:nvPr/>
        </p:nvSpPr>
        <p:spPr bwMode="auto">
          <a:xfrm>
            <a:off x="6799729" y="3240741"/>
            <a:ext cx="269875" cy="409575"/>
          </a:xfrm>
          <a:custGeom>
            <a:avLst/>
            <a:gdLst>
              <a:gd name="T0" fmla="*/ 156 w 170"/>
              <a:gd name="T1" fmla="*/ 0 h 258"/>
              <a:gd name="T2" fmla="*/ 144 w 170"/>
              <a:gd name="T3" fmla="*/ 126 h 258"/>
              <a:gd name="T4" fmla="*/ 0 w 170"/>
              <a:gd name="T5" fmla="*/ 258 h 258"/>
              <a:gd name="T6" fmla="*/ 0 60000 65536"/>
              <a:gd name="T7" fmla="*/ 0 60000 65536"/>
              <a:gd name="T8" fmla="*/ 0 60000 65536"/>
              <a:gd name="T9" fmla="*/ 0 w 170"/>
              <a:gd name="T10" fmla="*/ 0 h 258"/>
              <a:gd name="T11" fmla="*/ 170 w 170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0" h="258">
                <a:moveTo>
                  <a:pt x="156" y="0"/>
                </a:moveTo>
                <a:cubicBezTo>
                  <a:pt x="154" y="21"/>
                  <a:pt x="170" y="83"/>
                  <a:pt x="144" y="126"/>
                </a:cubicBezTo>
                <a:cubicBezTo>
                  <a:pt x="118" y="169"/>
                  <a:pt x="30" y="231"/>
                  <a:pt x="0" y="258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874059" y="3870833"/>
            <a:ext cx="699247" cy="188258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19050">
            <a:solidFill>
              <a:srgbClr val="ED524F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20273" y="403041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Swap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014011" y="3452302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Max Heap is created</a:t>
            </a:r>
          </a:p>
        </p:txBody>
      </p:sp>
      <p:sp>
        <p:nvSpPr>
          <p:cNvPr id="36" name="Freeform 17"/>
          <p:cNvSpPr>
            <a:spLocks/>
          </p:cNvSpPr>
          <p:nvPr/>
        </p:nvSpPr>
        <p:spPr bwMode="auto">
          <a:xfrm>
            <a:off x="7090942" y="3271907"/>
            <a:ext cx="312738" cy="412750"/>
          </a:xfrm>
          <a:custGeom>
            <a:avLst/>
            <a:gdLst>
              <a:gd name="T0" fmla="*/ 197 w 197"/>
              <a:gd name="T1" fmla="*/ 260 h 260"/>
              <a:gd name="T2" fmla="*/ 114 w 197"/>
              <a:gd name="T3" fmla="*/ 233 h 260"/>
              <a:gd name="T4" fmla="*/ 41 w 197"/>
              <a:gd name="T5" fmla="*/ 164 h 260"/>
              <a:gd name="T6" fmla="*/ 0 w 197"/>
              <a:gd name="T7" fmla="*/ 0 h 260"/>
              <a:gd name="T8" fmla="*/ 0 60000 65536"/>
              <a:gd name="T9" fmla="*/ 0 60000 65536"/>
              <a:gd name="T10" fmla="*/ 0 60000 65536"/>
              <a:gd name="T11" fmla="*/ 0 60000 65536"/>
              <a:gd name="T12" fmla="*/ 0 w 197"/>
              <a:gd name="T13" fmla="*/ 0 h 260"/>
              <a:gd name="T14" fmla="*/ 197 w 197"/>
              <a:gd name="T15" fmla="*/ 260 h 2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7" h="260">
                <a:moveTo>
                  <a:pt x="197" y="260"/>
                </a:moveTo>
                <a:cubicBezTo>
                  <a:pt x="183" y="256"/>
                  <a:pt x="140" y="249"/>
                  <a:pt x="114" y="233"/>
                </a:cubicBezTo>
                <a:cubicBezTo>
                  <a:pt x="88" y="217"/>
                  <a:pt x="60" y="203"/>
                  <a:pt x="41" y="164"/>
                </a:cubicBezTo>
                <a:cubicBezTo>
                  <a:pt x="22" y="125"/>
                  <a:pt x="9" y="34"/>
                  <a:pt x="0" y="0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Freeform 18"/>
          <p:cNvSpPr>
            <a:spLocks/>
          </p:cNvSpPr>
          <p:nvPr/>
        </p:nvSpPr>
        <p:spPr bwMode="auto">
          <a:xfrm>
            <a:off x="7608128" y="3012517"/>
            <a:ext cx="249238" cy="449263"/>
          </a:xfrm>
          <a:custGeom>
            <a:avLst/>
            <a:gdLst>
              <a:gd name="T0" fmla="*/ 0 w 157"/>
              <a:gd name="T1" fmla="*/ 0 h 283"/>
              <a:gd name="T2" fmla="*/ 91 w 157"/>
              <a:gd name="T3" fmla="*/ 41 h 283"/>
              <a:gd name="T4" fmla="*/ 147 w 157"/>
              <a:gd name="T5" fmla="*/ 151 h 283"/>
              <a:gd name="T6" fmla="*/ 152 w 157"/>
              <a:gd name="T7" fmla="*/ 283 h 283"/>
              <a:gd name="T8" fmla="*/ 0 60000 65536"/>
              <a:gd name="T9" fmla="*/ 0 60000 65536"/>
              <a:gd name="T10" fmla="*/ 0 60000 65536"/>
              <a:gd name="T11" fmla="*/ 0 60000 65536"/>
              <a:gd name="T12" fmla="*/ 0 w 157"/>
              <a:gd name="T13" fmla="*/ 0 h 283"/>
              <a:gd name="T14" fmla="*/ 157 w 157"/>
              <a:gd name="T15" fmla="*/ 283 h 2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7" h="283">
                <a:moveTo>
                  <a:pt x="0" y="0"/>
                </a:moveTo>
                <a:cubicBezTo>
                  <a:pt x="15" y="7"/>
                  <a:pt x="67" y="16"/>
                  <a:pt x="91" y="41"/>
                </a:cubicBezTo>
                <a:cubicBezTo>
                  <a:pt x="115" y="66"/>
                  <a:pt x="137" y="111"/>
                  <a:pt x="147" y="151"/>
                </a:cubicBezTo>
                <a:cubicBezTo>
                  <a:pt x="157" y="191"/>
                  <a:pt x="151" y="256"/>
                  <a:pt x="152" y="283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882768" y="3879541"/>
            <a:ext cx="1259541" cy="183008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19050">
            <a:solidFill>
              <a:srgbClr val="ED524F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905584" y="2717074"/>
            <a:ext cx="418011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493470" y="3692434"/>
            <a:ext cx="418011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09431" y="3680603"/>
            <a:ext cx="418011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83860" y="2712570"/>
            <a:ext cx="418011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880285" y="3358693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71160"/>
                </a:solidFill>
              </a:rPr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89367" y="3372140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7116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9165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33333E-6 L 0.03815 0.00301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/>
      <p:bldP spid="27" grpId="1"/>
      <p:bldP spid="26" grpId="0" animBg="1"/>
      <p:bldP spid="44" grpId="0" animBg="1"/>
      <p:bldP spid="45" grpId="0" animBg="1"/>
      <p:bldP spid="25" grpId="0" animBg="1"/>
      <p:bldP spid="25" grpId="1" animBg="1"/>
      <p:bldP spid="28" grpId="0" animBg="1"/>
      <p:bldP spid="28" grpId="1" animBg="1"/>
      <p:bldP spid="30" grpId="0" animBg="1"/>
      <p:bldP spid="30" grpId="1" animBg="1"/>
      <p:bldP spid="31" grpId="0"/>
      <p:bldP spid="31" grpId="1"/>
      <p:bldP spid="35" grpId="0"/>
      <p:bldP spid="36" grpId="0" animBg="1"/>
      <p:bldP spid="36" grpId="1" animBg="1"/>
      <p:bldP spid="37" grpId="0" animBg="1"/>
      <p:bldP spid="37" grpId="1" animBg="1"/>
      <p:bldP spid="46" grpId="0" animBg="1"/>
      <p:bldP spid="3" grpId="0" animBg="1"/>
      <p:bldP spid="48" grpId="0" animBg="1"/>
      <p:bldP spid="48" grpId="1" animBg="1"/>
      <p:bldP spid="49" grpId="0" animBg="1"/>
      <p:bldP spid="50" grpId="0" animBg="1"/>
      <p:bldP spid="51" grpId="0" animBg="1"/>
      <p:bldP spid="52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 – Example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66165" y="1528465"/>
          <a:ext cx="325967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09900" y="9906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Sort the following elements in Ascending order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2286000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7755" y="3313784"/>
          <a:ext cx="325967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6772825" y="2592585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cxnSp>
        <p:nvCxnSpPr>
          <p:cNvPr id="12" name="Straight Connector 11"/>
          <p:cNvCxnSpPr>
            <a:stCxn id="11" idx="3"/>
            <a:endCxn id="13" idx="0"/>
          </p:cNvCxnSpPr>
          <p:nvPr/>
        </p:nvCxnSpPr>
        <p:spPr>
          <a:xfrm flipH="1">
            <a:off x="6518436" y="3138927"/>
            <a:ext cx="348127" cy="4216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98396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9594" y="2303041"/>
            <a:ext cx="2690160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b="1" dirty="0"/>
              <a:t>Step 3 : Apply Heap Sort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/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7232613"/>
                  </p:ext>
                </p:extLst>
              </p:nvPr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43" t="-1667" r="-40566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2241" t="-1667" r="-27069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4423" t="-1667" r="-201923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11429" t="-1667" r="-10000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415385" t="-1667" r="-962" b="-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TextBox 26"/>
          <p:cNvSpPr txBox="1"/>
          <p:nvPr/>
        </p:nvSpPr>
        <p:spPr>
          <a:xfrm>
            <a:off x="9014011" y="2605138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Already a Max Heap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9874" y="4706468"/>
            <a:ext cx="3524794" cy="1200329"/>
          </a:xfrm>
          <a:prstGeom prst="rect">
            <a:avLst/>
          </a:prstGeom>
          <a:solidFill>
            <a:srgbClr val="FCE0EE"/>
          </a:solidFill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400" dirty="0">
                <a:solidFill>
                  <a:srgbClr val="A71160"/>
                </a:solidFill>
              </a:rPr>
              <a:t>Swap the first and the last nodes and </a:t>
            </a:r>
          </a:p>
          <a:p>
            <a:pPr marL="457200" indent="-457200" algn="just">
              <a:buAutoNum type="arabicPeriod"/>
            </a:pPr>
            <a:r>
              <a:rPr lang="en-US" sz="2400" dirty="0">
                <a:solidFill>
                  <a:srgbClr val="A71160"/>
                </a:solidFill>
              </a:rPr>
              <a:t>Delete the last node.</a:t>
            </a:r>
          </a:p>
        </p:txBody>
      </p:sp>
      <p:sp>
        <p:nvSpPr>
          <p:cNvPr id="25" name="Freeform 11"/>
          <p:cNvSpPr>
            <a:spLocks/>
          </p:cNvSpPr>
          <p:nvPr/>
        </p:nvSpPr>
        <p:spPr bwMode="auto">
          <a:xfrm>
            <a:off x="6302188" y="2987644"/>
            <a:ext cx="319927" cy="439114"/>
          </a:xfrm>
          <a:custGeom>
            <a:avLst/>
            <a:gdLst>
              <a:gd name="T0" fmla="*/ 0 w 162"/>
              <a:gd name="T1" fmla="*/ 264 h 264"/>
              <a:gd name="T2" fmla="*/ 30 w 162"/>
              <a:gd name="T3" fmla="*/ 162 h 264"/>
              <a:gd name="T4" fmla="*/ 90 w 162"/>
              <a:gd name="T5" fmla="*/ 66 h 264"/>
              <a:gd name="T6" fmla="*/ 162 w 162"/>
              <a:gd name="T7" fmla="*/ 0 h 264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264"/>
              <a:gd name="T14" fmla="*/ 162 w 162"/>
              <a:gd name="T15" fmla="*/ 264 h 2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264">
                <a:moveTo>
                  <a:pt x="0" y="264"/>
                </a:moveTo>
                <a:cubicBezTo>
                  <a:pt x="5" y="247"/>
                  <a:pt x="15" y="195"/>
                  <a:pt x="30" y="162"/>
                </a:cubicBezTo>
                <a:cubicBezTo>
                  <a:pt x="45" y="129"/>
                  <a:pt x="68" y="93"/>
                  <a:pt x="90" y="66"/>
                </a:cubicBezTo>
                <a:cubicBezTo>
                  <a:pt x="112" y="39"/>
                  <a:pt x="147" y="14"/>
                  <a:pt x="162" y="0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"/>
          <p:cNvSpPr>
            <a:spLocks/>
          </p:cNvSpPr>
          <p:nvPr/>
        </p:nvSpPr>
        <p:spPr bwMode="auto">
          <a:xfrm>
            <a:off x="6799729" y="3240741"/>
            <a:ext cx="269875" cy="409575"/>
          </a:xfrm>
          <a:custGeom>
            <a:avLst/>
            <a:gdLst>
              <a:gd name="T0" fmla="*/ 156 w 170"/>
              <a:gd name="T1" fmla="*/ 0 h 258"/>
              <a:gd name="T2" fmla="*/ 144 w 170"/>
              <a:gd name="T3" fmla="*/ 126 h 258"/>
              <a:gd name="T4" fmla="*/ 0 w 170"/>
              <a:gd name="T5" fmla="*/ 258 h 258"/>
              <a:gd name="T6" fmla="*/ 0 60000 65536"/>
              <a:gd name="T7" fmla="*/ 0 60000 65536"/>
              <a:gd name="T8" fmla="*/ 0 60000 65536"/>
              <a:gd name="T9" fmla="*/ 0 w 170"/>
              <a:gd name="T10" fmla="*/ 0 h 258"/>
              <a:gd name="T11" fmla="*/ 170 w 170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0" h="258">
                <a:moveTo>
                  <a:pt x="156" y="0"/>
                </a:moveTo>
                <a:cubicBezTo>
                  <a:pt x="154" y="21"/>
                  <a:pt x="170" y="83"/>
                  <a:pt x="144" y="126"/>
                </a:cubicBezTo>
                <a:cubicBezTo>
                  <a:pt x="118" y="169"/>
                  <a:pt x="30" y="231"/>
                  <a:pt x="0" y="258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874059" y="3870833"/>
            <a:ext cx="699247" cy="188258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19050">
            <a:solidFill>
              <a:srgbClr val="ED524F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20273" y="403041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Swap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883860" y="2712570"/>
            <a:ext cx="418011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09431" y="3680603"/>
            <a:ext cx="418011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50067" y="3366246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71160"/>
                </a:solidFill>
              </a:rPr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9367" y="3372140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7116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9196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7" grpId="0"/>
      <p:bldP spid="26" grpId="0" animBg="1"/>
      <p:bldP spid="25" grpId="0" animBg="1"/>
      <p:bldP spid="25" grpId="1" animBg="1"/>
      <p:bldP spid="28" grpId="0" animBg="1"/>
      <p:bldP spid="28" grpId="1" animBg="1"/>
      <p:bldP spid="30" grpId="0" animBg="1"/>
      <p:bldP spid="30" grpId="1" animBg="1"/>
      <p:bldP spid="31" grpId="0"/>
      <p:bldP spid="49" grpId="0" animBg="1"/>
      <p:bldP spid="50" grpId="0" animBg="1"/>
      <p:bldP spid="50" grpId="1" animBg="1"/>
      <p:bldP spid="32" grpId="0" animBg="1"/>
      <p:bldP spid="33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 – Example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66165" y="1528465"/>
          <a:ext cx="325967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09900" y="9906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Sort the following elements in Ascending order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2286000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7755" y="3313784"/>
          <a:ext cx="325967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6772825" y="2592585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9594" y="2303041"/>
            <a:ext cx="2690160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b="1" dirty="0"/>
              <a:t>Step 3 : Apply Heap Sort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/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0125479"/>
                  </p:ext>
                </p:extLst>
              </p:nvPr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43" t="-1667" r="-40566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2241" t="-1667" r="-27069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4423" t="-1667" r="-201923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11429" t="-1667" r="-10000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415385" t="-1667" r="-962" b="-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TextBox 26"/>
          <p:cNvSpPr txBox="1"/>
          <p:nvPr/>
        </p:nvSpPr>
        <p:spPr>
          <a:xfrm>
            <a:off x="9014011" y="2605138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Already a Max Heap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9874" y="4706468"/>
            <a:ext cx="3200400" cy="1200329"/>
          </a:xfrm>
          <a:prstGeom prst="rect">
            <a:avLst/>
          </a:prstGeom>
          <a:solidFill>
            <a:srgbClr val="FCE0EE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A71160"/>
                </a:solidFill>
              </a:rPr>
              <a:t>Remove the last element from heap and the sorting is over.</a:t>
            </a:r>
          </a:p>
        </p:txBody>
      </p:sp>
      <p:sp>
        <p:nvSpPr>
          <p:cNvPr id="3" name="Rectangle 2"/>
          <p:cNvSpPr/>
          <p:nvPr/>
        </p:nvSpPr>
        <p:spPr>
          <a:xfrm>
            <a:off x="537882" y="3321423"/>
            <a:ext cx="640080" cy="5394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0573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7" grpId="0"/>
      <p:bldP spid="26" grpId="0" animBg="1"/>
      <p:bldP spid="3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123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Counting sort is a non-comparison based algorithm.</a:t>
            </a:r>
          </a:p>
          <a:p>
            <a:r>
              <a:rPr lang="en-US" dirty="0"/>
              <a:t>This algorithm works well when there is a limited range of input values.</a:t>
            </a:r>
          </a:p>
          <a:p>
            <a:r>
              <a:rPr lang="en-US" dirty="0"/>
              <a:t>The basic idea is to count the frequency of each distinct element in the input array and use this information to place the elements in their </a:t>
            </a:r>
            <a:r>
              <a:rPr lang="en-US"/>
              <a:t>correct position.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5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the following elements in Ascending order using counting sort.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15640" y="1449107"/>
          <a:ext cx="57607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90683831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7465901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50348047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40159293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13908104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57316166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15055082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618867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815252829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5960330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1575541" y="2286000"/>
            <a:ext cx="8724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73266" y="2297373"/>
            <a:ext cx="979179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400" b="1" dirty="0"/>
              <a:t>Step 1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823214" y="3057010"/>
            <a:ext cx="990600" cy="365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Index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42214" y="3562330"/>
            <a:ext cx="1371600" cy="365760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Elements  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573266" y="4495800"/>
            <a:ext cx="8724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70991" y="4507173"/>
            <a:ext cx="979179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400" b="1" dirty="0"/>
              <a:t>Step 2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579356" y="2297373"/>
                <a:ext cx="71876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elements are stored in an input array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[1,…,9]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356" y="2297373"/>
                <a:ext cx="7187685" cy="461665"/>
              </a:xfrm>
              <a:prstGeom prst="rect">
                <a:avLst/>
              </a:prstGeom>
              <a:blipFill>
                <a:blip r:embed="rId2"/>
                <a:stretch>
                  <a:fillRect l="-1272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612459" y="4507173"/>
                <a:ext cx="768570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Define a temporary array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. The size of an array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equal to the largest element in array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459" y="4507173"/>
                <a:ext cx="7685707" cy="830997"/>
              </a:xfrm>
              <a:prstGeom prst="rect">
                <a:avLst/>
              </a:prstGeom>
              <a:blipFill>
                <a:blip r:embed="rId3"/>
                <a:stretch>
                  <a:fillRect l="-1270" t="-5109" b="-16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/>
            </p:nvGraphicFramePr>
            <p:xfrm>
              <a:off x="3931871" y="5426572"/>
              <a:ext cx="3987165" cy="8641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4210">
                      <a:extLst>
                        <a:ext uri="{9D8B030D-6E8A-4147-A177-3AD203B41FA5}">
                          <a16:colId xmlns:a16="http://schemas.microsoft.com/office/drawing/2014/main" val="2738904722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707817619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43130053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37480178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2428321670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190128822"/>
                        </a:ext>
                      </a:extLst>
                    </a:gridCol>
                  </a:tblGrid>
                  <a:tr h="182245"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505456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19907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4538834"/>
                  </p:ext>
                </p:extLst>
              </p:nvPr>
            </p:nvGraphicFramePr>
            <p:xfrm>
              <a:off x="3931871" y="5426572"/>
              <a:ext cx="3987165" cy="8641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4210">
                      <a:extLst>
                        <a:ext uri="{9D8B030D-6E8A-4147-A177-3AD203B41FA5}">
                          <a16:colId xmlns:a16="http://schemas.microsoft.com/office/drawing/2014/main" val="2738904722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707817619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43130053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37480178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2428321670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190128822"/>
                        </a:ext>
                      </a:extLst>
                    </a:gridCol>
                  </a:tblGrid>
                  <a:tr h="3154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17" t="-1923" r="-503670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923" r="-399091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835" t="-1923" r="-302752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835" t="-1923" r="-202752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182" t="-1923" r="-100909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2752" t="-1923" r="-1835" b="-2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05456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19907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TextBox 23"/>
          <p:cNvSpPr txBox="1"/>
          <p:nvPr/>
        </p:nvSpPr>
        <p:spPr>
          <a:xfrm>
            <a:off x="2738671" y="5358081"/>
            <a:ext cx="990600" cy="365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Index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7671" y="5839136"/>
            <a:ext cx="1371600" cy="365760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Elements 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929743" y="3469495"/>
          <a:ext cx="57607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90683831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7465901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50348047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40159293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13908104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57316166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15055082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618867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815252829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59603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/>
              <p:cNvGraphicFramePr>
                <a:graphicFrameLocks noGrp="1"/>
              </p:cNvGraphicFramePr>
              <p:nvPr/>
            </p:nvGraphicFramePr>
            <p:xfrm>
              <a:off x="3931921" y="3123897"/>
              <a:ext cx="5747656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129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98661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2019829"/>
                  </p:ext>
                </p:extLst>
              </p:nvPr>
            </p:nvGraphicFramePr>
            <p:xfrm>
              <a:off x="3931921" y="3123897"/>
              <a:ext cx="5747656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129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98661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r="-79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91304" r="-62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13592" r="-601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13592" r="-501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09615" r="-397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14563" r="-3009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14563" r="-2009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707692" r="-99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8155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EABAE6C8-9D18-6E2E-B188-67F20146F4A8}"/>
              </a:ext>
            </a:extLst>
          </p:cNvPr>
          <p:cNvSpPr/>
          <p:nvPr/>
        </p:nvSpPr>
        <p:spPr>
          <a:xfrm>
            <a:off x="4625788" y="3473221"/>
            <a:ext cx="556991" cy="56771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D6F581-C420-E0DF-3C13-03CF7ACCE68B}"/>
                  </a:ext>
                </a:extLst>
              </p:cNvPr>
              <p:cNvSpPr txBox="1"/>
              <p:nvPr/>
            </p:nvSpPr>
            <p:spPr>
              <a:xfrm>
                <a:off x="6307913" y="4876505"/>
                <a:ext cx="35756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[1,…,6] </m:t>
                    </m:r>
                    <m:r>
                      <m:rPr>
                        <m:nor/>
                      </m:rPr>
                      <a:rPr lang="en-US" sz="2400" dirty="0"/>
                      <m:t>to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D6F581-C420-E0DF-3C13-03CF7ACCE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913" y="4876505"/>
                <a:ext cx="3575656" cy="461665"/>
              </a:xfrm>
              <a:prstGeom prst="rect">
                <a:avLst/>
              </a:prstGeom>
              <a:blipFill>
                <a:blip r:embed="rId6"/>
                <a:stretch>
                  <a:fillRect l="-2730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48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7" grpId="0" animBg="1"/>
      <p:bldP spid="18" grpId="0" animBg="1"/>
      <p:bldP spid="20" grpId="0" animBg="1"/>
      <p:bldP spid="21" grpId="0"/>
      <p:bldP spid="22" grpId="0"/>
      <p:bldP spid="24" grpId="0" animBg="1"/>
      <p:bldP spid="25" grpId="0" animBg="1"/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– Algorithm (Iterative Approach)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806826"/>
            <a:ext cx="9189720" cy="5262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 Input: Sorted Array A, integer key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 Output: first index of key in A, 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 or -1 if not found </a:t>
            </a:r>
          </a:p>
          <a:p>
            <a:r>
              <a:rPr lang="en-IN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Algorithm: </a:t>
            </a:r>
            <a:r>
              <a:rPr lang="en-IN" sz="24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Binary_Search</a:t>
            </a:r>
            <a:r>
              <a:rPr lang="en-IN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(A, left, right)</a:t>
            </a:r>
          </a:p>
          <a:p>
            <a:r>
              <a:rPr lang="en-IN" sz="2400" b="1" dirty="0">
                <a:latin typeface="Consolas" pitchFamily="49" charset="0"/>
                <a:cs typeface="Consolas" pitchFamily="49" charset="0"/>
              </a:rPr>
              <a:t>left = 0, right = n-1</a:t>
            </a:r>
          </a:p>
          <a:p>
            <a:r>
              <a:rPr lang="en-IN" sz="2400" b="1" dirty="0">
                <a:latin typeface="Consolas" pitchFamily="49" charset="0"/>
                <a:cs typeface="Consolas" pitchFamily="49" charset="0"/>
              </a:rPr>
              <a:t>while left &lt;= right 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middle = index halfway between left, right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if A[middle] matches key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  return middle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else if key less than A[middle]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  right = middle -1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else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  left = middle + 1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return -1</a:t>
            </a:r>
          </a:p>
        </p:txBody>
      </p:sp>
    </p:spTree>
    <p:extLst>
      <p:ext uri="{BB962C8B-B14F-4D97-AF65-F5344CB8AC3E}">
        <p14:creationId xmlns:p14="http://schemas.microsoft.com/office/powerpoint/2010/main" val="303215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the following elements in Ascending order using counting sort.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15640" y="1449107"/>
          <a:ext cx="57607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90683831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7465901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50348047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40159293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13908104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57316166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15055082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618867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815252829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5960330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1575541" y="2286000"/>
            <a:ext cx="8724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73266" y="2297373"/>
            <a:ext cx="979179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400" b="1" dirty="0"/>
              <a:t>Step 3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823214" y="3070074"/>
            <a:ext cx="990600" cy="365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Index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42214" y="3562330"/>
            <a:ext cx="1371600" cy="365760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Elements  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573266" y="4495800"/>
            <a:ext cx="8724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70991" y="4507173"/>
            <a:ext cx="979179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400" b="1" dirty="0"/>
              <a:t>Step 4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579356" y="2297373"/>
            <a:ext cx="71876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Update an array C with the occurrences of each value of array 𝐴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12459" y="4507173"/>
            <a:ext cx="7685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In array 𝐶, from index 2 to 𝑛 add the value with previous element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/>
            </p:nvGraphicFramePr>
            <p:xfrm>
              <a:off x="3931871" y="5348194"/>
              <a:ext cx="3987165" cy="8641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4210">
                      <a:extLst>
                        <a:ext uri="{9D8B030D-6E8A-4147-A177-3AD203B41FA5}">
                          <a16:colId xmlns:a16="http://schemas.microsoft.com/office/drawing/2014/main" val="2738904722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707817619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43130053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37480178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2428321670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19012882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505456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5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9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19907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7551279"/>
                  </p:ext>
                </p:extLst>
              </p:nvPr>
            </p:nvGraphicFramePr>
            <p:xfrm>
              <a:off x="3931871" y="5348194"/>
              <a:ext cx="3987165" cy="8641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4210">
                      <a:extLst>
                        <a:ext uri="{9D8B030D-6E8A-4147-A177-3AD203B41FA5}">
                          <a16:colId xmlns:a16="http://schemas.microsoft.com/office/drawing/2014/main" val="2738904722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707817619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43130053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37480178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2428321670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190128822"/>
                        </a:ext>
                      </a:extLst>
                    </a:gridCol>
                  </a:tblGrid>
                  <a:tr h="3154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7" t="-1923" r="-503670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923" r="-399091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835" t="-1923" r="-302752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835" t="-1923" r="-202752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8182" t="-1923" r="-100909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752" t="-1923" r="-1835" b="-2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05456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5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9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19907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TextBox 23"/>
          <p:cNvSpPr txBox="1"/>
          <p:nvPr/>
        </p:nvSpPr>
        <p:spPr>
          <a:xfrm>
            <a:off x="2738671" y="5266641"/>
            <a:ext cx="990600" cy="365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Index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7671" y="5760758"/>
            <a:ext cx="1371600" cy="365760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Elements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31673" y="1454723"/>
                <a:ext cx="17490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A71160"/>
                    </a:solidFill>
                  </a:rPr>
                  <a:t>Input array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673" y="1454723"/>
                <a:ext cx="1749005" cy="461665"/>
              </a:xfrm>
              <a:prstGeom prst="rect">
                <a:avLst/>
              </a:prstGeom>
              <a:blipFill>
                <a:blip r:embed="rId3"/>
                <a:stretch>
                  <a:fillRect l="-5575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/>
              <p:cNvGraphicFramePr>
                <a:graphicFrameLocks noGrp="1"/>
              </p:cNvGraphicFramePr>
              <p:nvPr/>
            </p:nvGraphicFramePr>
            <p:xfrm>
              <a:off x="3931871" y="3123154"/>
              <a:ext cx="3987165" cy="8641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4210">
                      <a:extLst>
                        <a:ext uri="{9D8B030D-6E8A-4147-A177-3AD203B41FA5}">
                          <a16:colId xmlns:a16="http://schemas.microsoft.com/office/drawing/2014/main" val="2738904722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707817619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43130053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37480178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2428321670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19012882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505456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19907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9388039"/>
                  </p:ext>
                </p:extLst>
              </p:nvPr>
            </p:nvGraphicFramePr>
            <p:xfrm>
              <a:off x="3931871" y="3123154"/>
              <a:ext cx="3987165" cy="8641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4210">
                      <a:extLst>
                        <a:ext uri="{9D8B030D-6E8A-4147-A177-3AD203B41FA5}">
                          <a16:colId xmlns:a16="http://schemas.microsoft.com/office/drawing/2014/main" val="2738904722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707817619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43130053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37480178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2428321670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190128822"/>
                        </a:ext>
                      </a:extLst>
                    </a:gridCol>
                  </a:tblGrid>
                  <a:tr h="3154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17" t="-1923" r="-503670" b="-2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923" r="-399091" b="-2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835" t="-1923" r="-302752" b="-2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835" t="-1923" r="-202752" b="-2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182" t="-1923" r="-100909" b="-2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2752" t="-1923" r="-1835" b="-2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05456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19907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9" name="Oval 28"/>
          <p:cNvSpPr/>
          <p:nvPr/>
        </p:nvSpPr>
        <p:spPr>
          <a:xfrm>
            <a:off x="4110865" y="3155039"/>
            <a:ext cx="270719" cy="27432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47248" y="1519310"/>
            <a:ext cx="411480" cy="41148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171175" y="1531033"/>
            <a:ext cx="411480" cy="41148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10" idx="4"/>
            <a:endCxn id="29" idx="0"/>
          </p:cNvCxnSpPr>
          <p:nvPr/>
        </p:nvCxnSpPr>
        <p:spPr>
          <a:xfrm flipH="1">
            <a:off x="4246225" y="1930790"/>
            <a:ext cx="1206763" cy="122424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29" idx="0"/>
          </p:cNvCxnSpPr>
          <p:nvPr/>
        </p:nvCxnSpPr>
        <p:spPr>
          <a:xfrm flipH="1">
            <a:off x="4246225" y="1942513"/>
            <a:ext cx="3130690" cy="121252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27862" y="3535571"/>
            <a:ext cx="274320" cy="365760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2</a:t>
            </a:r>
          </a:p>
        </p:txBody>
      </p:sp>
      <p:sp>
        <p:nvSpPr>
          <p:cNvPr id="37" name="Oval 36"/>
          <p:cNvSpPr/>
          <p:nvPr/>
        </p:nvSpPr>
        <p:spPr>
          <a:xfrm>
            <a:off x="4759656" y="3150683"/>
            <a:ext cx="270719" cy="27432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460047" y="1513614"/>
            <a:ext cx="411480" cy="41148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38" idx="4"/>
            <a:endCxn id="37" idx="0"/>
          </p:cNvCxnSpPr>
          <p:nvPr/>
        </p:nvCxnSpPr>
        <p:spPr>
          <a:xfrm flipH="1">
            <a:off x="4895016" y="1925094"/>
            <a:ext cx="3770771" cy="122558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89717" y="3535515"/>
            <a:ext cx="274320" cy="365760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42857" y="3531216"/>
            <a:ext cx="274320" cy="365760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122125" y="3522454"/>
            <a:ext cx="274320" cy="365760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424060" y="3531160"/>
            <a:ext cx="274320" cy="365760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70918" y="3535460"/>
            <a:ext cx="274320" cy="365760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0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010297" y="3997234"/>
            <a:ext cx="0" cy="167204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4646557" y="4142673"/>
            <a:ext cx="365760" cy="3657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55" name="Elbow Connector 54"/>
          <p:cNvCxnSpPr>
            <a:stCxn id="54" idx="6"/>
          </p:cNvCxnSpPr>
          <p:nvPr/>
        </p:nvCxnSpPr>
        <p:spPr>
          <a:xfrm>
            <a:off x="5012317" y="4325553"/>
            <a:ext cx="95260" cy="1356790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endCxn id="54" idx="2"/>
          </p:cNvCxnSpPr>
          <p:nvPr/>
        </p:nvCxnSpPr>
        <p:spPr>
          <a:xfrm rot="5400000" flipH="1" flipV="1">
            <a:off x="3865571" y="4875232"/>
            <a:ext cx="1330665" cy="231308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2"/>
            <a:endCxn id="54" idx="0"/>
          </p:cNvCxnSpPr>
          <p:nvPr/>
        </p:nvCxnSpPr>
        <p:spPr>
          <a:xfrm flipH="1">
            <a:off x="4829437" y="3901275"/>
            <a:ext cx="97440" cy="24139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325134" y="4129614"/>
            <a:ext cx="365760" cy="3657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59" name="Elbow Connector 58"/>
          <p:cNvCxnSpPr>
            <a:stCxn id="58" idx="6"/>
          </p:cNvCxnSpPr>
          <p:nvPr/>
        </p:nvCxnSpPr>
        <p:spPr>
          <a:xfrm>
            <a:off x="5690894" y="4312494"/>
            <a:ext cx="122077" cy="1356786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58" idx="2"/>
          </p:cNvCxnSpPr>
          <p:nvPr/>
        </p:nvCxnSpPr>
        <p:spPr>
          <a:xfrm rot="5400000" flipH="1" flipV="1">
            <a:off x="4590215" y="4908236"/>
            <a:ext cx="1330660" cy="139177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6" idx="2"/>
            <a:endCxn id="58" idx="0"/>
          </p:cNvCxnSpPr>
          <p:nvPr/>
        </p:nvCxnSpPr>
        <p:spPr>
          <a:xfrm flipH="1">
            <a:off x="5508014" y="3896976"/>
            <a:ext cx="72003" cy="23263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114802" y="5699539"/>
            <a:ext cx="27432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2400" b="1" dirty="0">
              <a:solidFill>
                <a:srgbClr val="A7116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802779" y="5708248"/>
            <a:ext cx="27432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2400" b="1" dirty="0">
              <a:solidFill>
                <a:srgbClr val="A7116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490756" y="5690831"/>
            <a:ext cx="27432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2400" b="1" dirty="0">
              <a:solidFill>
                <a:srgbClr val="A7116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113419" y="5699539"/>
            <a:ext cx="27432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2400" b="1" dirty="0">
              <a:solidFill>
                <a:srgbClr val="A7116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753499" y="5712603"/>
            <a:ext cx="27432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2400" b="1" dirty="0">
              <a:solidFill>
                <a:srgbClr val="A7116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458893" y="5712602"/>
            <a:ext cx="27432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2400" b="1" dirty="0">
              <a:solidFill>
                <a:srgbClr val="A711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83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500"/>
                            </p:stCondLst>
                            <p:childTnLst>
                              <p:par>
                                <p:cTn id="175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000"/>
                            </p:stCondLst>
                            <p:childTnLst>
                              <p:par>
                                <p:cTn id="2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500"/>
                            </p:stCondLst>
                            <p:childTnLst>
                              <p:par>
                                <p:cTn id="205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27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18" grpId="0" animBg="1"/>
      <p:bldP spid="20" grpId="0" animBg="1"/>
      <p:bldP spid="21" grpId="0"/>
      <p:bldP spid="22" grpId="0"/>
      <p:bldP spid="24" grpId="0" animBg="1"/>
      <p:bldP spid="25" grpId="0" animBg="1"/>
      <p:bldP spid="29" grpId="0" animBg="1"/>
      <p:bldP spid="29" grpId="1" animBg="1"/>
      <p:bldP spid="10" grpId="0" animBg="1"/>
      <p:bldP spid="10" grpId="1" animBg="1"/>
      <p:bldP spid="32" grpId="0" animBg="1"/>
      <p:bldP spid="32" grpId="1" animBg="1"/>
      <p:bldP spid="36" grpId="0" animBg="1"/>
      <p:bldP spid="37" grpId="0" animBg="1"/>
      <p:bldP spid="37" grpId="1" animBg="1"/>
      <p:bldP spid="38" grpId="0" animBg="1"/>
      <p:bldP spid="38" grpId="1" animBg="1"/>
      <p:bldP spid="40" grpId="0" animBg="1"/>
      <p:bldP spid="46" grpId="0" animBg="1"/>
      <p:bldP spid="47" grpId="0" animBg="1"/>
      <p:bldP spid="48" grpId="0" animBg="1"/>
      <p:bldP spid="49" grpId="0" animBg="1"/>
      <p:bldP spid="54" grpId="0" animBg="1"/>
      <p:bldP spid="54" grpId="1" animBg="1"/>
      <p:bldP spid="58" grpId="0" animBg="1"/>
      <p:bldP spid="58" grpId="1" animBg="1"/>
      <p:bldP spid="96" grpId="0" animBg="1"/>
      <p:bldP spid="97" grpId="0" animBg="1"/>
      <p:bldP spid="103" grpId="0" animBg="1"/>
      <p:bldP spid="105" grpId="0" animBg="1"/>
      <p:bldP spid="106" grpId="0" animBg="1"/>
      <p:bldP spid="10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output array 𝐵[1…9]. Start positioning elements of Array 𝐴 𝑡𝑜 𝐵  as shown below.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3630116" y="1885402"/>
              <a:ext cx="5293994" cy="95612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88096">
                      <a:extLst>
                        <a:ext uri="{9D8B030D-6E8A-4147-A177-3AD203B41FA5}">
                          <a16:colId xmlns:a16="http://schemas.microsoft.com/office/drawing/2014/main" val="1472687638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635116732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3230966342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501207827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562952866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978850328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903807786"/>
                        </a:ext>
                      </a:extLst>
                    </a:gridCol>
                    <a:gridCol w="588661">
                      <a:extLst>
                        <a:ext uri="{9D8B030D-6E8A-4147-A177-3AD203B41FA5}">
                          <a16:colId xmlns:a16="http://schemas.microsoft.com/office/drawing/2014/main" val="3171734101"/>
                        </a:ext>
                      </a:extLst>
                    </a:gridCol>
                    <a:gridCol w="588661">
                      <a:extLst>
                        <a:ext uri="{9D8B030D-6E8A-4147-A177-3AD203B41FA5}">
                          <a16:colId xmlns:a16="http://schemas.microsoft.com/office/drawing/2014/main" val="457722178"/>
                        </a:ext>
                      </a:extLst>
                    </a:gridCol>
                  </a:tblGrid>
                  <a:tr h="3983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89733249"/>
                      </a:ext>
                    </a:extLst>
                  </a:tr>
                  <a:tr h="55773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6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4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3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4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4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17499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1489739"/>
                  </p:ext>
                </p:extLst>
              </p:nvPr>
            </p:nvGraphicFramePr>
            <p:xfrm>
              <a:off x="3630116" y="1885402"/>
              <a:ext cx="5293994" cy="95612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88096">
                      <a:extLst>
                        <a:ext uri="{9D8B030D-6E8A-4147-A177-3AD203B41FA5}">
                          <a16:colId xmlns:a16="http://schemas.microsoft.com/office/drawing/2014/main" val="1472687638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635116732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3230966342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501207827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562952866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978850328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903807786"/>
                        </a:ext>
                      </a:extLst>
                    </a:gridCol>
                    <a:gridCol w="588661">
                      <a:extLst>
                        <a:ext uri="{9D8B030D-6E8A-4147-A177-3AD203B41FA5}">
                          <a16:colId xmlns:a16="http://schemas.microsoft.com/office/drawing/2014/main" val="3171734101"/>
                        </a:ext>
                      </a:extLst>
                    </a:gridCol>
                    <a:gridCol w="588661">
                      <a:extLst>
                        <a:ext uri="{9D8B030D-6E8A-4147-A177-3AD203B41FA5}">
                          <a16:colId xmlns:a16="http://schemas.microsoft.com/office/drawing/2014/main" val="457722178"/>
                        </a:ext>
                      </a:extLst>
                    </a:gridCol>
                  </a:tblGrid>
                  <a:tr h="3983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1" r="-798969" b="-180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2083" r="-707292" b="-180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r="-600000" b="-180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125" r="-506250" b="-180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8969" r="-401031" b="-180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4167" r="-305208" b="-180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97938" r="-202062" b="-180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05208" r="-104167" b="-180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96907" r="-3093" b="-1803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9733249"/>
                      </a:ext>
                    </a:extLst>
                  </a:tr>
                  <a:tr h="55773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6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4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3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4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4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17499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4283530" y="3298726"/>
              <a:ext cx="3987165" cy="94969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4210">
                      <a:extLst>
                        <a:ext uri="{9D8B030D-6E8A-4147-A177-3AD203B41FA5}">
                          <a16:colId xmlns:a16="http://schemas.microsoft.com/office/drawing/2014/main" val="1328509645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2146407783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524751466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426247012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2265448949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889942487"/>
                        </a:ext>
                      </a:extLst>
                    </a:gridCol>
                  </a:tblGrid>
                  <a:tr h="40105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870284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5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9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861266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278474"/>
                  </p:ext>
                </p:extLst>
              </p:nvPr>
            </p:nvGraphicFramePr>
            <p:xfrm>
              <a:off x="4283530" y="3298726"/>
              <a:ext cx="3987165" cy="94969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4210">
                      <a:extLst>
                        <a:ext uri="{9D8B030D-6E8A-4147-A177-3AD203B41FA5}">
                          <a16:colId xmlns:a16="http://schemas.microsoft.com/office/drawing/2014/main" val="1328509645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2146407783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524751466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426247012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2265448949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889942487"/>
                        </a:ext>
                      </a:extLst>
                    </a:gridCol>
                  </a:tblGrid>
                  <a:tr h="4010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17" t="-1515" r="-502752" b="-1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917" t="-1515" r="-402752" b="-1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917" t="-1515" r="-302752" b="-1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8182" t="-1515" r="-200000" b="-1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835" t="-1515" r="-101835" b="-1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835" t="-1515" r="-1835" b="-16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870284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5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9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861266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1733008" y="3736459"/>
            <a:ext cx="2443298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A71160"/>
                </a:solidFill>
              </a:defRPr>
            </a:lvl1pPr>
          </a:lstStyle>
          <a:p>
            <a:r>
              <a:rPr lang="en-US" dirty="0"/>
              <a:t>Temporary Array 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37066" y="5116767"/>
            <a:ext cx="1951175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A71160"/>
                </a:solidFill>
              </a:defRPr>
            </a:lvl1pPr>
          </a:lstStyle>
          <a:p>
            <a:r>
              <a:rPr lang="en-US" dirty="0"/>
              <a:t>Output Array B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584895" y="5256999"/>
            <a:ext cx="609600" cy="3622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/>
            </p:nvGraphicFramePr>
            <p:xfrm>
              <a:off x="3630116" y="4617245"/>
              <a:ext cx="5293994" cy="100195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88096">
                      <a:extLst>
                        <a:ext uri="{9D8B030D-6E8A-4147-A177-3AD203B41FA5}">
                          <a16:colId xmlns:a16="http://schemas.microsoft.com/office/drawing/2014/main" val="1472687638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635116732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3230966342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501207827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562952866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978850328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903807786"/>
                        </a:ext>
                      </a:extLst>
                    </a:gridCol>
                    <a:gridCol w="588661">
                      <a:extLst>
                        <a:ext uri="{9D8B030D-6E8A-4147-A177-3AD203B41FA5}">
                          <a16:colId xmlns:a16="http://schemas.microsoft.com/office/drawing/2014/main" val="3171734101"/>
                        </a:ext>
                      </a:extLst>
                    </a:gridCol>
                    <a:gridCol w="588661">
                      <a:extLst>
                        <a:ext uri="{9D8B030D-6E8A-4147-A177-3AD203B41FA5}">
                          <a16:colId xmlns:a16="http://schemas.microsoft.com/office/drawing/2014/main" val="457722178"/>
                        </a:ext>
                      </a:extLst>
                    </a:gridCol>
                  </a:tblGrid>
                  <a:tr h="43229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89733249"/>
                      </a:ext>
                    </a:extLst>
                  </a:tr>
                  <a:tr h="56966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17499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6072148"/>
                  </p:ext>
                </p:extLst>
              </p:nvPr>
            </p:nvGraphicFramePr>
            <p:xfrm>
              <a:off x="3630116" y="4617245"/>
              <a:ext cx="5293994" cy="100195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88096">
                      <a:extLst>
                        <a:ext uri="{9D8B030D-6E8A-4147-A177-3AD203B41FA5}">
                          <a16:colId xmlns:a16="http://schemas.microsoft.com/office/drawing/2014/main" val="1472687638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635116732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3230966342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501207827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562952866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978850328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903807786"/>
                        </a:ext>
                      </a:extLst>
                    </a:gridCol>
                    <a:gridCol w="588661">
                      <a:extLst>
                        <a:ext uri="{9D8B030D-6E8A-4147-A177-3AD203B41FA5}">
                          <a16:colId xmlns:a16="http://schemas.microsoft.com/office/drawing/2014/main" val="3171734101"/>
                        </a:ext>
                      </a:extLst>
                    </a:gridCol>
                    <a:gridCol w="588661">
                      <a:extLst>
                        <a:ext uri="{9D8B030D-6E8A-4147-A177-3AD203B41FA5}">
                          <a16:colId xmlns:a16="http://schemas.microsoft.com/office/drawing/2014/main" val="457722178"/>
                        </a:ext>
                      </a:extLst>
                    </a:gridCol>
                  </a:tblGrid>
                  <a:tr h="4322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1" r="-798969" b="-1690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083" r="-707292" b="-1690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000" r="-600000" b="-1690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3125" r="-506250" b="-1690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8969" r="-401031" b="-1690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4167" r="-305208" b="-1690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97938" r="-202062" b="-1690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05208" r="-104167" b="-1690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96907" r="-3093" b="-1690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9733249"/>
                      </a:ext>
                    </a:extLst>
                  </a:tr>
                  <a:tr h="56966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effectLst/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 smtClean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800" dirty="0">
                            <a:effectLst/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 smtClean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800" dirty="0">
                            <a:effectLst/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 smtClean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2800" dirty="0">
                            <a:effectLst/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 smtClean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2800" dirty="0">
                            <a:effectLst/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 smtClean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800" dirty="0">
                            <a:effectLst/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 smtClean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800" dirty="0">
                            <a:effectLst/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 smtClean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800" dirty="0">
                            <a:effectLst/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 smtClean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sz="2800" dirty="0">
                            <a:effectLst/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17499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Oval 10"/>
          <p:cNvSpPr/>
          <p:nvPr/>
        </p:nvSpPr>
        <p:spPr>
          <a:xfrm>
            <a:off x="8401464" y="2322604"/>
            <a:ext cx="457200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29448" y="5175064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71161" y="5162002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78574" y="5162002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92945" y="5138182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48117" y="5158920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35266" y="5158920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296289" y="5148394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925327" y="5138182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518345" y="5167644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1" name="Straight Arrow Connector 20"/>
          <p:cNvCxnSpPr>
            <a:stCxn id="11" idx="4"/>
          </p:cNvCxnSpPr>
          <p:nvPr/>
        </p:nvCxnSpPr>
        <p:spPr>
          <a:xfrm flipH="1">
            <a:off x="5364218" y="2779804"/>
            <a:ext cx="3265846" cy="594234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351154" y="3357154"/>
            <a:ext cx="43806" cy="390993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5087164" y="3790350"/>
            <a:ext cx="361971" cy="347056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3" idx="2"/>
          </p:cNvCxnSpPr>
          <p:nvPr/>
        </p:nvCxnSpPr>
        <p:spPr>
          <a:xfrm flipH="1">
            <a:off x="5087164" y="4137406"/>
            <a:ext cx="180986" cy="609600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4" idx="0"/>
          </p:cNvCxnSpPr>
          <p:nvPr/>
        </p:nvCxnSpPr>
        <p:spPr>
          <a:xfrm flipH="1">
            <a:off x="5130974" y="2677210"/>
            <a:ext cx="3480577" cy="2484792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011968" y="3761908"/>
            <a:ext cx="514372" cy="4097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7830596" y="2343067"/>
            <a:ext cx="457200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7" idx="4"/>
          </p:cNvCxnSpPr>
          <p:nvPr/>
        </p:nvCxnSpPr>
        <p:spPr>
          <a:xfrm flipH="1">
            <a:off x="6672990" y="2800267"/>
            <a:ext cx="1386206" cy="573771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680268" y="3383280"/>
            <a:ext cx="34041" cy="338435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2" idx="2"/>
          </p:cNvCxnSpPr>
          <p:nvPr/>
        </p:nvCxnSpPr>
        <p:spPr>
          <a:xfrm>
            <a:off x="6628621" y="4126419"/>
            <a:ext cx="1431581" cy="606519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9" idx="0"/>
          </p:cNvCxnSpPr>
          <p:nvPr/>
        </p:nvCxnSpPr>
        <p:spPr>
          <a:xfrm>
            <a:off x="8077727" y="2671568"/>
            <a:ext cx="0" cy="2466614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6447635" y="3779363"/>
            <a:ext cx="361971" cy="347056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353148" y="3763547"/>
            <a:ext cx="514372" cy="4097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823558" y="2316871"/>
                <a:ext cx="17490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A71160"/>
                    </a:solidFill>
                  </a:rPr>
                  <a:t>Input array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558" y="2316871"/>
                <a:ext cx="1749005" cy="461665"/>
              </a:xfrm>
              <a:prstGeom prst="rect">
                <a:avLst/>
              </a:prstGeom>
              <a:blipFill>
                <a:blip r:embed="rId5"/>
                <a:stretch>
                  <a:fillRect l="-5226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/>
          <p:cNvSpPr/>
          <p:nvPr/>
        </p:nvSpPr>
        <p:spPr>
          <a:xfrm>
            <a:off x="7212285" y="2338711"/>
            <a:ext cx="457200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4493623" y="2667213"/>
            <a:ext cx="2965793" cy="2466490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624252" y="2664823"/>
            <a:ext cx="2730137" cy="705394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663440" y="3370217"/>
            <a:ext cx="0" cy="391886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455792" y="4133052"/>
            <a:ext cx="180986" cy="609600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4416604" y="3812121"/>
            <a:ext cx="361971" cy="347056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367533" y="3757553"/>
            <a:ext cx="514372" cy="4097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366270" y="3756479"/>
            <a:ext cx="514372" cy="4097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86882" y="3757553"/>
            <a:ext cx="514372" cy="4097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363179" y="3766261"/>
            <a:ext cx="514372" cy="4097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353148" y="3763547"/>
            <a:ext cx="514372" cy="4097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668082" y="3766261"/>
            <a:ext cx="514372" cy="4097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695591" y="3766262"/>
            <a:ext cx="514372" cy="4097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6740434" y="2738845"/>
            <a:ext cx="27432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135188" y="2738845"/>
            <a:ext cx="27432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5547360" y="2738845"/>
            <a:ext cx="27432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4959531" y="2738845"/>
            <a:ext cx="27432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4384765" y="2738845"/>
            <a:ext cx="27432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757748" y="2738845"/>
            <a:ext cx="27432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79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1" grpId="1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3" grpId="1" animBg="1"/>
      <p:bldP spid="26" grpId="0" animBg="1"/>
      <p:bldP spid="27" grpId="0" animBg="1"/>
      <p:bldP spid="27" grpId="1" animBg="1"/>
      <p:bldP spid="32" grpId="0" animBg="1"/>
      <p:bldP spid="32" grpId="1" animBg="1"/>
      <p:bldP spid="33" grpId="0" animBg="1"/>
      <p:bldP spid="38" grpId="0" animBg="1"/>
      <p:bldP spid="38" grpId="1" animBg="1"/>
      <p:bldP spid="52" grpId="0" animBg="1"/>
      <p:bldP spid="52" grpId="1" animBg="1"/>
      <p:bldP spid="53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Single Corner Rounded 25">
            <a:extLst>
              <a:ext uri="{FF2B5EF4-FFF2-40B4-BE49-F238E27FC236}">
                <a16:creationId xmlns:a16="http://schemas.microsoft.com/office/drawing/2014/main" id="{76AD532A-87A9-EC0B-BF2C-A7EE1B3711CA}"/>
              </a:ext>
            </a:extLst>
          </p:cNvPr>
          <p:cNvSpPr/>
          <p:nvPr/>
        </p:nvSpPr>
        <p:spPr>
          <a:xfrm>
            <a:off x="9046346" y="3906500"/>
            <a:ext cx="2737222" cy="1286937"/>
          </a:xfrm>
          <a:prstGeom prst="round1Rect">
            <a:avLst/>
          </a:prstGeom>
          <a:solidFill>
            <a:srgbClr val="558ED5"/>
          </a:solidFill>
          <a:ln w="28575">
            <a:noFill/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Single Corner Rounded 24">
            <a:extLst>
              <a:ext uri="{FF2B5EF4-FFF2-40B4-BE49-F238E27FC236}">
                <a16:creationId xmlns:a16="http://schemas.microsoft.com/office/drawing/2014/main" id="{FCD80E81-02E2-D97D-47E1-E205E070A67B}"/>
              </a:ext>
            </a:extLst>
          </p:cNvPr>
          <p:cNvSpPr/>
          <p:nvPr/>
        </p:nvSpPr>
        <p:spPr>
          <a:xfrm>
            <a:off x="5566299" y="3931920"/>
            <a:ext cx="2487168" cy="2062636"/>
          </a:xfrm>
          <a:prstGeom prst="round1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noFill/>
            <a:prstDash val="sysDash"/>
          </a:ln>
          <a:effectLst>
            <a:glow rad="139700">
              <a:schemeClr val="accent2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561AA6-1204-5D77-BBF0-771750E4291C}"/>
              </a:ext>
            </a:extLst>
          </p:cNvPr>
          <p:cNvSpPr/>
          <p:nvPr/>
        </p:nvSpPr>
        <p:spPr>
          <a:xfrm>
            <a:off x="131177" y="5015899"/>
            <a:ext cx="5053379" cy="1438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39DFB3-A34D-7FAE-96D2-4BF09C1E635E}"/>
              </a:ext>
            </a:extLst>
          </p:cNvPr>
          <p:cNvSpPr/>
          <p:nvPr/>
        </p:nvSpPr>
        <p:spPr>
          <a:xfrm>
            <a:off x="131178" y="4142232"/>
            <a:ext cx="5053379" cy="8736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5C1BCF-3416-CA5A-6676-D74A8F7E7465}"/>
              </a:ext>
            </a:extLst>
          </p:cNvPr>
          <p:cNvSpPr/>
          <p:nvPr/>
        </p:nvSpPr>
        <p:spPr>
          <a:xfrm>
            <a:off x="131179" y="3178204"/>
            <a:ext cx="5053379" cy="9640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25E5C2-2568-4999-AF32-54E48683D528}"/>
              </a:ext>
            </a:extLst>
          </p:cNvPr>
          <p:cNvSpPr/>
          <p:nvPr/>
        </p:nvSpPr>
        <p:spPr>
          <a:xfrm>
            <a:off x="131180" y="2277105"/>
            <a:ext cx="5053379" cy="87366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IN" dirty="0"/>
              <a:t>Algorithm: </a:t>
            </a:r>
            <a:r>
              <a:rPr lang="en-IN" dirty="0" err="1"/>
              <a:t>Counting_Sort</a:t>
            </a:r>
            <a:r>
              <a:rPr lang="en-IN" dirty="0"/>
              <a:t>(A[1,…,n],k)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IN" dirty="0"/>
              <a:t># Input: Array : A, Largest value from A : k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IN" dirty="0"/>
              <a:t># Output: Sorted array A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endParaRPr lang="en-IN" dirty="0"/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 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← 1 to k do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    c[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 ← 0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 j ← 1 to n do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    c[A[j]] ← c[A[j]] + 1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 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 ← 2 to k do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    c[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 ← c[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 + c[i-1]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 j ← n 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downto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1 do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    B[c[A[j]]] ← A[j]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    c[A[j]] ← c[A[j]] - 1</a:t>
            </a:r>
          </a:p>
          <a:p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F32B0BB-BF8C-445A-6C1A-CAEC878EDA3A}"/>
              </a:ext>
            </a:extLst>
          </p:cNvPr>
          <p:cNvSpPr/>
          <p:nvPr/>
        </p:nvSpPr>
        <p:spPr>
          <a:xfrm>
            <a:off x="167753" y="2286249"/>
            <a:ext cx="4971173" cy="873667"/>
          </a:xfrm>
          <a:prstGeom prst="roundRect">
            <a:avLst>
              <a:gd name="adj" fmla="val 20853"/>
            </a:avLst>
          </a:prstGeom>
          <a:noFill/>
          <a:ln w="381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1F74B18-7250-71CC-FDAD-CEBCE7659019}"/>
              </a:ext>
            </a:extLst>
          </p:cNvPr>
          <p:cNvSpPr/>
          <p:nvPr/>
        </p:nvSpPr>
        <p:spPr>
          <a:xfrm>
            <a:off x="167753" y="3159917"/>
            <a:ext cx="4971175" cy="938426"/>
          </a:xfrm>
          <a:prstGeom prst="round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E37041F-F5AC-B573-0703-0A3294BCA4C8}"/>
              </a:ext>
            </a:extLst>
          </p:cNvPr>
          <p:cNvSpPr/>
          <p:nvPr/>
        </p:nvSpPr>
        <p:spPr>
          <a:xfrm>
            <a:off x="167752" y="4160520"/>
            <a:ext cx="4971175" cy="848066"/>
          </a:xfrm>
          <a:prstGeom prst="roundRect">
            <a:avLst/>
          </a:prstGeom>
          <a:noFill/>
          <a:ln w="381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EF4F39C2-33EB-A604-B893-6F6A439931E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2855" y="1139201"/>
              <a:ext cx="3987165" cy="8641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4210">
                      <a:extLst>
                        <a:ext uri="{9D8B030D-6E8A-4147-A177-3AD203B41FA5}">
                          <a16:colId xmlns:a16="http://schemas.microsoft.com/office/drawing/2014/main" val="2738904722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707817619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43130053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37480178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2428321670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190128822"/>
                        </a:ext>
                      </a:extLst>
                    </a:gridCol>
                  </a:tblGrid>
                  <a:tr h="182245"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505456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19907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EF4F39C2-33EB-A604-B893-6F6A439931E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2855" y="1139201"/>
              <a:ext cx="3987165" cy="8641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4210">
                      <a:extLst>
                        <a:ext uri="{9D8B030D-6E8A-4147-A177-3AD203B41FA5}">
                          <a16:colId xmlns:a16="http://schemas.microsoft.com/office/drawing/2014/main" val="2738904722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707817619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43130053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37480178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2428321670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190128822"/>
                        </a:ext>
                      </a:extLst>
                    </a:gridCol>
                  </a:tblGrid>
                  <a:tr h="3154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7" t="-1923" r="-502752" b="-2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17" t="-1923" r="-402752" b="-2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917" t="-1923" r="-302752" b="-2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182" t="-1923" r="-200000" b="-2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835" t="-1923" r="-101835" b="-2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835" t="-1923" r="-1835" b="-209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05456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19907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9D96802-7FE9-52E7-17BC-854BF4EB29DB}"/>
              </a:ext>
            </a:extLst>
          </p:cNvPr>
          <p:cNvSpPr txBox="1"/>
          <p:nvPr/>
        </p:nvSpPr>
        <p:spPr>
          <a:xfrm>
            <a:off x="6694932" y="1450247"/>
            <a:ext cx="603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 :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D5C8A9C0-8A69-95B1-097D-6E60BAC05BAB}"/>
              </a:ext>
            </a:extLst>
          </p:cNvPr>
          <p:cNvSpPr/>
          <p:nvPr/>
        </p:nvSpPr>
        <p:spPr>
          <a:xfrm rot="5400000">
            <a:off x="8909821" y="-712153"/>
            <a:ext cx="523222" cy="3419856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197C2C-9D7A-96DD-F5C7-AD928F081378}"/>
              </a:ext>
            </a:extLst>
          </p:cNvPr>
          <p:cNvSpPr txBox="1"/>
          <p:nvPr/>
        </p:nvSpPr>
        <p:spPr>
          <a:xfrm>
            <a:off x="6694932" y="1056818"/>
            <a:ext cx="362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74B992-5A72-C23D-5599-C2CCDE51A4C9}"/>
              </a:ext>
            </a:extLst>
          </p:cNvPr>
          <p:cNvGraphicFramePr>
            <a:graphicFrameLocks noGrp="1"/>
          </p:cNvGraphicFramePr>
          <p:nvPr/>
        </p:nvGraphicFramePr>
        <p:xfrm>
          <a:off x="6022848" y="2876452"/>
          <a:ext cx="57607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90683831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7465901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50348047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40159293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13908104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57316166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15055082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618867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815252829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59603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15ABA9-D031-435B-D8B1-5016A9E631CB}"/>
              </a:ext>
            </a:extLst>
          </p:cNvPr>
          <p:cNvSpPr txBox="1"/>
          <p:nvPr/>
        </p:nvSpPr>
        <p:spPr>
          <a:xfrm>
            <a:off x="5464974" y="2876452"/>
            <a:ext cx="603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93C85D-8FDC-AD48-0DF9-9C5708CC06E3}"/>
              </a:ext>
            </a:extLst>
          </p:cNvPr>
          <p:cNvSpPr txBox="1"/>
          <p:nvPr/>
        </p:nvSpPr>
        <p:spPr>
          <a:xfrm>
            <a:off x="5465687" y="2377767"/>
            <a:ext cx="362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285F7149-8A04-074A-621D-D63FD07A704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977216" y="2508438"/>
              <a:ext cx="5747656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129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98661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285F7149-8A04-074A-621D-D63FD07A70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5640018"/>
                  </p:ext>
                </p:extLst>
              </p:nvPr>
            </p:nvGraphicFramePr>
            <p:xfrm>
              <a:off x="5977216" y="2508438"/>
              <a:ext cx="5747656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129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98661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79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1304" r="-62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13592" r="-602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0577" r="-497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14563" r="-401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9615" r="-29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15534" r="-2009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08654" r="-99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6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EBDFDFB5-EBFD-FFFD-A920-64D0D2B520DC}"/>
              </a:ext>
            </a:extLst>
          </p:cNvPr>
          <p:cNvSpPr/>
          <p:nvPr/>
        </p:nvSpPr>
        <p:spPr>
          <a:xfrm rot="5400000">
            <a:off x="8615986" y="-259012"/>
            <a:ext cx="461666" cy="518464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CEF104-C446-A930-27F4-7684A0C6D365}"/>
              </a:ext>
            </a:extLst>
          </p:cNvPr>
          <p:cNvSpPr txBox="1"/>
          <p:nvPr/>
        </p:nvSpPr>
        <p:spPr>
          <a:xfrm>
            <a:off x="5756904" y="3931920"/>
            <a:ext cx="24871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j = 1</a:t>
            </a:r>
          </a:p>
          <a:p>
            <a:r>
              <a:rPr lang="en-US" sz="3000" dirty="0"/>
              <a:t>A[j] = 3</a:t>
            </a:r>
          </a:p>
          <a:p>
            <a:r>
              <a:rPr lang="en-US" sz="3000" dirty="0"/>
              <a:t>c[3] = c[3] + 1</a:t>
            </a:r>
          </a:p>
          <a:p>
            <a:r>
              <a:rPr lang="en-US" sz="3000" dirty="0"/>
              <a:t>c[3] = 0+1 =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15BE2B-F679-777B-DB0E-06F102D2EAAE}"/>
              </a:ext>
            </a:extLst>
          </p:cNvPr>
          <p:cNvSpPr txBox="1"/>
          <p:nvPr/>
        </p:nvSpPr>
        <p:spPr>
          <a:xfrm>
            <a:off x="9134856" y="3976988"/>
            <a:ext cx="2648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i = 2</a:t>
            </a:r>
          </a:p>
          <a:p>
            <a:r>
              <a:rPr lang="en-US" sz="3000" dirty="0">
                <a:solidFill>
                  <a:schemeClr val="bg1"/>
                </a:solidFill>
              </a:rPr>
              <a:t>c[2] = c[2] + c[1]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FE342D-42AB-8719-C433-045D28C99CA8}"/>
              </a:ext>
            </a:extLst>
          </p:cNvPr>
          <p:cNvSpPr/>
          <p:nvPr/>
        </p:nvSpPr>
        <p:spPr>
          <a:xfrm>
            <a:off x="6694932" y="711202"/>
            <a:ext cx="4622113" cy="13377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22E1BC-715E-7D88-99F3-76C77F5FFFA5}"/>
              </a:ext>
            </a:extLst>
          </p:cNvPr>
          <p:cNvSpPr/>
          <p:nvPr/>
        </p:nvSpPr>
        <p:spPr>
          <a:xfrm>
            <a:off x="5378824" y="2048986"/>
            <a:ext cx="6540649" cy="15655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123D7D-7B4C-1F6B-86B8-C83B4EB52FFE}"/>
              </a:ext>
            </a:extLst>
          </p:cNvPr>
          <p:cNvSpPr/>
          <p:nvPr/>
        </p:nvSpPr>
        <p:spPr>
          <a:xfrm>
            <a:off x="5425810" y="3728612"/>
            <a:ext cx="2865248" cy="25710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38D89D-CCBA-9AC5-1C46-304F5220B6AB}"/>
              </a:ext>
            </a:extLst>
          </p:cNvPr>
          <p:cNvSpPr/>
          <p:nvPr/>
        </p:nvSpPr>
        <p:spPr>
          <a:xfrm>
            <a:off x="8831635" y="3658726"/>
            <a:ext cx="3166644" cy="18072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2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0" grpId="0" animBg="1"/>
      <p:bldP spid="9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3561AA6-1204-5D77-BBF0-771750E4291C}"/>
              </a:ext>
            </a:extLst>
          </p:cNvPr>
          <p:cNvSpPr/>
          <p:nvPr/>
        </p:nvSpPr>
        <p:spPr>
          <a:xfrm>
            <a:off x="131177" y="5015899"/>
            <a:ext cx="5053379" cy="1438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39DFB3-A34D-7FAE-96D2-4BF09C1E635E}"/>
              </a:ext>
            </a:extLst>
          </p:cNvPr>
          <p:cNvSpPr/>
          <p:nvPr/>
        </p:nvSpPr>
        <p:spPr>
          <a:xfrm>
            <a:off x="131178" y="4142232"/>
            <a:ext cx="5053379" cy="8736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5C1BCF-3416-CA5A-6676-D74A8F7E7465}"/>
              </a:ext>
            </a:extLst>
          </p:cNvPr>
          <p:cNvSpPr/>
          <p:nvPr/>
        </p:nvSpPr>
        <p:spPr>
          <a:xfrm>
            <a:off x="131179" y="3178204"/>
            <a:ext cx="5053379" cy="9640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25E5C2-2568-4999-AF32-54E48683D528}"/>
              </a:ext>
            </a:extLst>
          </p:cNvPr>
          <p:cNvSpPr/>
          <p:nvPr/>
        </p:nvSpPr>
        <p:spPr>
          <a:xfrm>
            <a:off x="131180" y="2277105"/>
            <a:ext cx="5053379" cy="87366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IN" dirty="0"/>
              <a:t>Algorithm: </a:t>
            </a:r>
            <a:r>
              <a:rPr lang="en-IN" dirty="0" err="1"/>
              <a:t>Counting_Sort</a:t>
            </a:r>
            <a:r>
              <a:rPr lang="en-IN" dirty="0"/>
              <a:t>(A[1,…,n],k)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IN" dirty="0"/>
              <a:t># Input: Array : A, Largest value from A : k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IN" dirty="0"/>
              <a:t># Output: Sorted array B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endParaRPr lang="en-IN" dirty="0"/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 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← 1 to k do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    c[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 ← 0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 j ← 1 to n do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    c[A[j]] ← c[A[j]] + 1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 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 ← 2 to k do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    c[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 ← c[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 + c[i-1]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 j ← n 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downto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1 do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    B[c[A[j]]] ← A[j]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    c[A[j]] ← c[A[j]] - 1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713" y="1688950"/>
            <a:ext cx="6386020" cy="387833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F66D131-3836-E95C-FA2C-8E892457ECF9}"/>
              </a:ext>
            </a:extLst>
          </p:cNvPr>
          <p:cNvSpPr/>
          <p:nvPr/>
        </p:nvSpPr>
        <p:spPr>
          <a:xfrm>
            <a:off x="167751" y="5023211"/>
            <a:ext cx="4971175" cy="1412509"/>
          </a:xfrm>
          <a:prstGeom prst="roundRect">
            <a:avLst/>
          </a:prstGeom>
          <a:noFill/>
          <a:ln w="381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F7D327-00CF-3A21-D3C1-DDA8C079AFEF}"/>
              </a:ext>
            </a:extLst>
          </p:cNvPr>
          <p:cNvSpPr txBox="1"/>
          <p:nvPr/>
        </p:nvSpPr>
        <p:spPr>
          <a:xfrm>
            <a:off x="8423238" y="3517748"/>
            <a:ext cx="4410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9399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shruti.maniar@darshan.ac.in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97277 47317 (CE Department)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Shruti Maniar</a:t>
            </a:r>
          </a:p>
        </p:txBody>
      </p:sp>
      <p:sp>
        <p:nvSpPr>
          <p:cNvPr id="9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24" y="5211251"/>
            <a:ext cx="1350943" cy="1359878"/>
          </a:xfrm>
        </p:spPr>
      </p:pic>
    </p:spTree>
    <p:extLst>
      <p:ext uri="{BB962C8B-B14F-4D97-AF65-F5344CB8AC3E}">
        <p14:creationId xmlns:p14="http://schemas.microsoft.com/office/powerpoint/2010/main" val="275626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- Algorithm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811365"/>
            <a:ext cx="876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/>
              <a:t>Search for </a:t>
            </a:r>
            <a:r>
              <a:rPr lang="en-IN" sz="2400" b="1" dirty="0">
                <a:solidFill>
                  <a:srgbClr val="C00000"/>
                </a:solidFill>
              </a:rPr>
              <a:t>6 </a:t>
            </a:r>
            <a:r>
              <a:rPr lang="en-IN" sz="2400" b="1" dirty="0"/>
              <a:t>in given array</a:t>
            </a:r>
            <a:endParaRPr lang="en-US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22890"/>
              </p:ext>
            </p:extLst>
          </p:nvPr>
        </p:nvGraphicFramePr>
        <p:xfrm>
          <a:off x="2666999" y="1407460"/>
          <a:ext cx="7848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-1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114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752600" y="3160060"/>
            <a:ext cx="876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52800" y="3155596"/>
            <a:ext cx="600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Key=6, No of Elements = 10, so left = 0, right=9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752600" y="3617260"/>
            <a:ext cx="876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663604"/>
              </p:ext>
            </p:extLst>
          </p:nvPr>
        </p:nvGraphicFramePr>
        <p:xfrm>
          <a:off x="2667000" y="1910960"/>
          <a:ext cx="7848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52600" y="1917710"/>
            <a:ext cx="71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Index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46551" y="3684530"/>
            <a:ext cx="76747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middle index =</a:t>
            </a:r>
            <a:r>
              <a:rPr lang="en-IN" dirty="0"/>
              <a:t> (left + right) /2 = (0+9)/2 </a:t>
            </a:r>
            <a:r>
              <a:rPr lang="en-IN" b="1" dirty="0">
                <a:solidFill>
                  <a:srgbClr val="C00000"/>
                </a:solidFill>
              </a:rPr>
              <a:t>= 4</a:t>
            </a: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middle element value </a:t>
            </a:r>
            <a:r>
              <a:rPr lang="en-IN" dirty="0"/>
              <a:t>= a[4] = </a:t>
            </a:r>
            <a:r>
              <a:rPr lang="en-IN" b="1" dirty="0">
                <a:solidFill>
                  <a:srgbClr val="C00000"/>
                </a:solidFill>
              </a:rPr>
              <a:t>19</a:t>
            </a: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Key=6</a:t>
            </a:r>
            <a:r>
              <a:rPr lang="en-IN" dirty="0"/>
              <a:t> is </a:t>
            </a:r>
            <a:r>
              <a:rPr lang="en-IN" b="1" dirty="0">
                <a:solidFill>
                  <a:srgbClr val="C00000"/>
                </a:solidFill>
              </a:rPr>
              <a:t>less than </a:t>
            </a:r>
            <a:r>
              <a:rPr lang="en-IN" dirty="0"/>
              <a:t>middle element = </a:t>
            </a:r>
            <a:r>
              <a:rPr lang="en-IN" b="1" dirty="0">
                <a:solidFill>
                  <a:srgbClr val="C00000"/>
                </a:solidFill>
              </a:rPr>
              <a:t>19</a:t>
            </a:r>
            <a:r>
              <a:rPr lang="en-IN" dirty="0"/>
              <a:t>, so </a:t>
            </a:r>
            <a:r>
              <a:rPr lang="en-IN" b="1" dirty="0"/>
              <a:t>right</a:t>
            </a:r>
            <a:r>
              <a:rPr lang="en-IN" dirty="0"/>
              <a:t> = middle – 1 = 4 – 1 = </a:t>
            </a:r>
            <a:r>
              <a:rPr lang="en-IN" b="1" dirty="0">
                <a:solidFill>
                  <a:srgbClr val="C00000"/>
                </a:solidFill>
              </a:rPr>
              <a:t>3, left = 0 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223747"/>
              </p:ext>
            </p:extLst>
          </p:nvPr>
        </p:nvGraphicFramePr>
        <p:xfrm>
          <a:off x="2462665" y="4694640"/>
          <a:ext cx="7848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-1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114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672964"/>
              </p:ext>
            </p:extLst>
          </p:nvPr>
        </p:nvGraphicFramePr>
        <p:xfrm>
          <a:off x="2462666" y="5198140"/>
          <a:ext cx="7848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48266" y="5204890"/>
            <a:ext cx="71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Index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514501" y="5552038"/>
            <a:ext cx="618439" cy="614065"/>
            <a:chOff x="277985" y="3505200"/>
            <a:chExt cx="618439" cy="614065"/>
          </a:xfrm>
        </p:grpSpPr>
        <p:sp>
          <p:nvSpPr>
            <p:cNvPr id="18" name="TextBox 17"/>
            <p:cNvSpPr txBox="1"/>
            <p:nvPr/>
          </p:nvSpPr>
          <p:spPr>
            <a:xfrm>
              <a:off x="277985" y="3657600"/>
              <a:ext cx="618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left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793765" y="5605571"/>
            <a:ext cx="784510" cy="614065"/>
            <a:chOff x="194950" y="3505200"/>
            <a:chExt cx="784510" cy="614065"/>
          </a:xfrm>
        </p:grpSpPr>
        <p:sp>
          <p:nvSpPr>
            <p:cNvPr id="21" name="TextBox 20"/>
            <p:cNvSpPr txBox="1"/>
            <p:nvPr/>
          </p:nvSpPr>
          <p:spPr>
            <a:xfrm>
              <a:off x="194950" y="3657600"/>
              <a:ext cx="7845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right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727426" y="2416263"/>
            <a:ext cx="618439" cy="614065"/>
            <a:chOff x="277985" y="3505200"/>
            <a:chExt cx="618439" cy="614065"/>
          </a:xfrm>
        </p:grpSpPr>
        <p:sp>
          <p:nvSpPr>
            <p:cNvPr id="24" name="TextBox 23"/>
            <p:cNvSpPr txBox="1"/>
            <p:nvPr/>
          </p:nvSpPr>
          <p:spPr>
            <a:xfrm>
              <a:off x="277985" y="3657600"/>
              <a:ext cx="618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left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9731090" y="2469796"/>
            <a:ext cx="784510" cy="614065"/>
            <a:chOff x="194950" y="3505200"/>
            <a:chExt cx="784510" cy="614065"/>
          </a:xfrm>
        </p:grpSpPr>
        <p:sp>
          <p:nvSpPr>
            <p:cNvPr id="27" name="TextBox 26"/>
            <p:cNvSpPr txBox="1"/>
            <p:nvPr/>
          </p:nvSpPr>
          <p:spPr>
            <a:xfrm>
              <a:off x="194950" y="3657600"/>
              <a:ext cx="7845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right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752601" y="3617260"/>
            <a:ext cx="84388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203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2" grpId="0"/>
      <p:bldP spid="16" grpId="0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DeptPPT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17906</TotalTime>
  <Words>7449</Words>
  <Application>Microsoft Office PowerPoint</Application>
  <PresentationFormat>Widescreen</PresentationFormat>
  <Paragraphs>2182</Paragraphs>
  <Slides>84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4" baseType="lpstr">
      <vt:lpstr>Wingdings 2</vt:lpstr>
      <vt:lpstr>Wingdings</vt:lpstr>
      <vt:lpstr>Cambria Math</vt:lpstr>
      <vt:lpstr>Arial</vt:lpstr>
      <vt:lpstr>Wingdings 3</vt:lpstr>
      <vt:lpstr>Consolas</vt:lpstr>
      <vt:lpstr>Roboto Condensed Light</vt:lpstr>
      <vt:lpstr>Calibri</vt:lpstr>
      <vt:lpstr>Roboto Condensed</vt:lpstr>
      <vt:lpstr>Office Theme</vt:lpstr>
      <vt:lpstr>Unit-5  Searching &amp;  Sorting</vt:lpstr>
      <vt:lpstr>PowerPoint Presentation</vt:lpstr>
      <vt:lpstr>Linear Search</vt:lpstr>
      <vt:lpstr>Linear/Sequential Search</vt:lpstr>
      <vt:lpstr>Sequential Search – Algorithm &amp; Example</vt:lpstr>
      <vt:lpstr>Binary Search</vt:lpstr>
      <vt:lpstr>Binary Search</vt:lpstr>
      <vt:lpstr>Binary Search – Algorithm (Iterative Approach)</vt:lpstr>
      <vt:lpstr>Binary Search - Algorithm</vt:lpstr>
      <vt:lpstr>Binary Search - Algorithm</vt:lpstr>
      <vt:lpstr>Binary Search – Algorithm (Recursive Approach)</vt:lpstr>
      <vt:lpstr>Linear Search vs. Binary Search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SELECTION_SORT(K,N)</vt:lpstr>
      <vt:lpstr>SELECTION_SORT(K,N)</vt:lpstr>
      <vt:lpstr>Bubble Sort</vt:lpstr>
      <vt:lpstr>Bubble Sort</vt:lpstr>
      <vt:lpstr>Bubble Sort</vt:lpstr>
      <vt:lpstr>Bubble Sort</vt:lpstr>
      <vt:lpstr>BUBBLE_SORT(K,N)</vt:lpstr>
      <vt:lpstr>Procedure: BUBBLE_SORT (K, N)</vt:lpstr>
      <vt:lpstr>Insertion Sort</vt:lpstr>
      <vt:lpstr>Insertion Sort</vt:lpstr>
      <vt:lpstr>Insertion Sort</vt:lpstr>
      <vt:lpstr>Algorithm : Insertion Sort (A,N)</vt:lpstr>
      <vt:lpstr>Example : Insertion Sort</vt:lpstr>
      <vt:lpstr>Example : Insertion Sort</vt:lpstr>
      <vt:lpstr>Example : Insertion Sort</vt:lpstr>
      <vt:lpstr>Example : Insertion Sort</vt:lpstr>
      <vt:lpstr>Example : Insertion Sort</vt:lpstr>
      <vt:lpstr>Merge Sort</vt:lpstr>
      <vt:lpstr>Merge Sort</vt:lpstr>
      <vt:lpstr>Merge Sort</vt:lpstr>
      <vt:lpstr>Merge Sort</vt:lpstr>
      <vt:lpstr>Merge Sort</vt:lpstr>
      <vt:lpstr>PowerPoint Presentation</vt:lpstr>
      <vt:lpstr>PowerPoint Presentation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Algorithm: QUICK_SORT(K,LB,UB)</vt:lpstr>
      <vt:lpstr>Shell Sort</vt:lpstr>
      <vt:lpstr>Shell Sort - Example</vt:lpstr>
      <vt:lpstr>Shell Sort - Example</vt:lpstr>
      <vt:lpstr>Shell Sort - Example</vt:lpstr>
      <vt:lpstr>Shell Sort - Example</vt:lpstr>
      <vt:lpstr>Algorithm : Shell Sort (A,N)</vt:lpstr>
      <vt:lpstr>Shell Sort - Complexity</vt:lpstr>
      <vt:lpstr>Heap Sort</vt:lpstr>
      <vt:lpstr>Heap Sort</vt:lpstr>
      <vt:lpstr>What is Heap?</vt:lpstr>
      <vt:lpstr>What is Heap sort?</vt:lpstr>
      <vt:lpstr>What is Heap sort?</vt:lpstr>
      <vt:lpstr>What is Heap sort?</vt:lpstr>
      <vt:lpstr>What is Heap?</vt:lpstr>
      <vt:lpstr>What is Heap sort?</vt:lpstr>
      <vt:lpstr>Heap Sort – Example </vt:lpstr>
      <vt:lpstr>Heap Sort – Example </vt:lpstr>
      <vt:lpstr>Heap Sort – Example </vt:lpstr>
      <vt:lpstr>Heap Sort – Example </vt:lpstr>
      <vt:lpstr>Heap Sort – Example </vt:lpstr>
      <vt:lpstr>Heap Sort – Example </vt:lpstr>
      <vt:lpstr>Heap Sort – Example </vt:lpstr>
      <vt:lpstr>Heap Sort – Example </vt:lpstr>
      <vt:lpstr>Heap Sort – Example </vt:lpstr>
      <vt:lpstr>Counting Sort</vt:lpstr>
      <vt:lpstr>Counting Sort</vt:lpstr>
      <vt:lpstr>Counting Sort – Example </vt:lpstr>
      <vt:lpstr>Counting Sort – Example </vt:lpstr>
      <vt:lpstr>Counting Sort – Example </vt:lpstr>
      <vt:lpstr>Algorithm: Counting_Sort(A[1,…,n],k)</vt:lpstr>
      <vt:lpstr>Algorithm: Counting_Sort(A[1,…,n],k)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&amp; Sorting - Data Structure</dc:title>
  <dc:creator>ADMIN</dc:creator>
  <cp:keywords>Searching &amp; Sorting, Data Structure, Darshan Institute of Engineering &amp; Technology, DIET</cp:keywords>
  <cp:lastModifiedBy>HareKrishna</cp:lastModifiedBy>
  <cp:revision>1022</cp:revision>
  <dcterms:created xsi:type="dcterms:W3CDTF">2020-05-01T05:09:15Z</dcterms:created>
  <dcterms:modified xsi:type="dcterms:W3CDTF">2024-08-07T05:51:49Z</dcterms:modified>
</cp:coreProperties>
</file>