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Lst>
  <p:sldSz cx="9144000" cy="5143500" type="screen16x9"/>
  <p:notesSz cx="6858000" cy="9144000"/>
  <p:embeddedFontLst>
    <p:embeddedFont>
      <p:font typeface="PT Sans Narrow" panose="020B0604020202020204" charset="0"/>
      <p:regular r:id="rId16"/>
      <p:bold r:id="rId17"/>
    </p:embeddedFont>
    <p:embeddedFont>
      <p:font typeface="Open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966"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165dc467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165dc467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165dc46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165dc46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165dc467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165dc467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165dc467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165dc467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165dc467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165dc467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1"/>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4" name="Google Shape;24;p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60350" y="1230550"/>
            <a:ext cx="7136700" cy="1880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400"/>
              <a:buNone/>
            </a:pPr>
            <a:r>
              <a:rPr lang="en" sz="4200"/>
              <a:t>Label propagation algorithm for community detection based on node importance and label influence</a:t>
            </a:r>
            <a:endParaRPr sz="4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Text Placeholder 2"/>
          <p:cNvSpPr>
            <a:spLocks noGrp="1"/>
          </p:cNvSpPr>
          <p:nvPr>
            <p:ph type="body" idx="1"/>
          </p:nvPr>
        </p:nvSpPr>
        <p:spPr/>
        <p:txBody>
          <a:bodyPr/>
          <a:lstStyle/>
          <a:p>
            <a:pPr marL="114300" indent="0">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original dataset cannot meet the experimental requirements, it is necessary to preprocess </a:t>
            </a:r>
            <a:r>
              <a:rPr lang="en-US" sz="2200" b="1" dirty="0">
                <a:latin typeface="Times New Roman" panose="02020603050405020304" pitchFamily="18" charset="0"/>
                <a:cs typeface="Times New Roman" panose="02020603050405020304" pitchFamily="18" charset="0"/>
              </a:rPr>
              <a:t>the </a:t>
            </a:r>
            <a:r>
              <a:rPr lang="en-US" sz="2200" b="1" dirty="0" err="1">
                <a:latin typeface="Times New Roman" panose="02020603050405020304" pitchFamily="18" charset="0"/>
                <a:cs typeface="Times New Roman" panose="02020603050405020304" pitchFamily="18" charset="0"/>
              </a:rPr>
              <a:t>Sina</a:t>
            </a:r>
            <a:r>
              <a:rPr lang="en-US" sz="2200" b="1" dirty="0">
                <a:latin typeface="Times New Roman" panose="02020603050405020304" pitchFamily="18" charset="0"/>
                <a:cs typeface="Times New Roman" panose="02020603050405020304" pitchFamily="18" charset="0"/>
              </a:rPr>
              <a:t> micro-blog dataset</a:t>
            </a:r>
            <a:r>
              <a:rPr lang="en-US" sz="2200" dirty="0">
                <a:latin typeface="Times New Roman" panose="02020603050405020304" pitchFamily="18" charset="0"/>
                <a:cs typeface="Times New Roman" panose="02020603050405020304" pitchFamily="18" charset="0"/>
              </a:rPr>
              <a:t>. Specific operations are as follows: (1) If and only if the user nodes are mutual concerned, there is an edge between the nodes, otherwise there is no edge between the nodes; (2) Remove the discrete small community (the total number of nodes in community is less than 5), and obtain a network graph consisting of </a:t>
            </a:r>
            <a:r>
              <a:rPr lang="en-US" sz="2200" dirty="0">
                <a:latin typeface="Times New Roman" panose="02020603050405020304" pitchFamily="18" charset="0"/>
                <a:cs typeface="Times New Roman" panose="02020603050405020304" pitchFamily="18" charset="0"/>
              </a:rPr>
              <a:t>3490 users and 30282 relationships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790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16425"/>
            <a:ext cx="8520600" cy="707400"/>
          </a:xfrm>
        </p:spPr>
        <p:txBody>
          <a:bodyPr/>
          <a:lstStyle/>
          <a:p>
            <a:r>
              <a:rPr lang="en-US" dirty="0"/>
              <a:t>Evaluation criteria</a:t>
            </a:r>
            <a:br>
              <a:rPr lang="en-US" dirty="0"/>
            </a:br>
            <a:endParaRPr lang="en-US" dirty="0"/>
          </a:p>
        </p:txBody>
      </p:sp>
      <p:sp>
        <p:nvSpPr>
          <p:cNvPr id="3" name="Text Placeholder 2"/>
          <p:cNvSpPr>
            <a:spLocks noGrp="1"/>
          </p:cNvSpPr>
          <p:nvPr>
            <p:ph type="body" idx="1"/>
          </p:nvPr>
        </p:nvSpPr>
        <p:spPr>
          <a:xfrm>
            <a:off x="311700" y="923825"/>
            <a:ext cx="8520600" cy="4439482"/>
          </a:xfrm>
        </p:spPr>
        <p:txBody>
          <a:bodyPr/>
          <a:lstStyle/>
          <a:p>
            <a:r>
              <a:rPr lang="en-US" sz="2200" dirty="0" smtClean="0">
                <a:latin typeface="Times New Roman" panose="02020603050405020304" pitchFamily="18" charset="0"/>
                <a:cs typeface="Times New Roman" panose="02020603050405020304" pitchFamily="18" charset="0"/>
              </a:rPr>
              <a:t>For </a:t>
            </a:r>
            <a:r>
              <a:rPr lang="en-US" sz="2200" dirty="0">
                <a:latin typeface="Times New Roman" panose="02020603050405020304" pitchFamily="18" charset="0"/>
                <a:cs typeface="Times New Roman" panose="02020603050405020304" pitchFamily="18" charset="0"/>
              </a:rPr>
              <a:t>a dataset with no overlapping communities, the modularity is defined as</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a:p>
            <a:pPr marL="114300" indent="0">
              <a:buNone/>
            </a:pPr>
            <a:endParaRPr lang="en-US" sz="2200" dirty="0" smtClean="0">
              <a:latin typeface="Times New Roman" panose="02020603050405020304" pitchFamily="18" charset="0"/>
              <a:cs typeface="Times New Roman" panose="02020603050405020304" pitchFamily="18" charset="0"/>
            </a:endParaRPr>
          </a:p>
          <a:p>
            <a:pPr marL="114300" indent="0">
              <a:buNone/>
            </a:pPr>
            <a:endParaRPr lang="en-US" sz="2200" dirty="0">
              <a:latin typeface="Times New Roman" panose="02020603050405020304" pitchFamily="18" charset="0"/>
              <a:cs typeface="Times New Roman" panose="02020603050405020304" pitchFamily="18" charset="0"/>
            </a:endParaRPr>
          </a:p>
          <a:p>
            <a:pPr marL="114300" indent="0">
              <a:buNone/>
            </a:pPr>
            <a:r>
              <a:rPr lang="en-US" sz="2200" dirty="0" smtClean="0">
                <a:latin typeface="Times New Roman" panose="02020603050405020304" pitchFamily="18" charset="0"/>
                <a:cs typeface="Times New Roman" panose="02020603050405020304" pitchFamily="18" charset="0"/>
              </a:rPr>
              <a:t>where </a:t>
            </a:r>
            <a:r>
              <a:rPr lang="en-US" sz="2200" dirty="0">
                <a:latin typeface="Times New Roman" panose="02020603050405020304" pitchFamily="18" charset="0"/>
                <a:cs typeface="Times New Roman" panose="02020603050405020304" pitchFamily="18" charset="0"/>
              </a:rPr>
              <a:t>Q represents the modularity, m represents the number of edges in the network, and A is the adjacency matrix of the network, if node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and node j are directly connected, </a:t>
            </a:r>
            <a:r>
              <a:rPr lang="en-US" sz="2200" dirty="0" err="1">
                <a:latin typeface="Times New Roman" panose="02020603050405020304" pitchFamily="18" charset="0"/>
                <a:cs typeface="Times New Roman" panose="02020603050405020304" pitchFamily="18" charset="0"/>
              </a:rPr>
              <a:t>Aij</a:t>
            </a:r>
            <a:r>
              <a:rPr lang="en-US" sz="2200" dirty="0">
                <a:latin typeface="Times New Roman" panose="02020603050405020304" pitchFamily="18" charset="0"/>
                <a:cs typeface="Times New Roman" panose="02020603050405020304" pitchFamily="18" charset="0"/>
              </a:rPr>
              <a:t> = 1; elsewise, </a:t>
            </a:r>
            <a:r>
              <a:rPr lang="en-US" sz="2200" dirty="0" err="1">
                <a:latin typeface="Times New Roman" panose="02020603050405020304" pitchFamily="18" charset="0"/>
                <a:cs typeface="Times New Roman" panose="02020603050405020304" pitchFamily="18" charset="0"/>
              </a:rPr>
              <a:t>Aij</a:t>
            </a:r>
            <a:r>
              <a:rPr lang="en-US" sz="2200" dirty="0">
                <a:latin typeface="Times New Roman" panose="02020603050405020304" pitchFamily="18" charset="0"/>
                <a:cs typeface="Times New Roman" panose="02020603050405020304" pitchFamily="18" charset="0"/>
              </a:rPr>
              <a:t> = 0. ci and c j, denote the label of node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and node j, respectively, if ci = c j , then δ(ci, c j) = 1, else δ(ci, c j) = 0. </a:t>
            </a:r>
          </a:p>
        </p:txBody>
      </p:sp>
      <p:pic>
        <p:nvPicPr>
          <p:cNvPr id="4" name="Picture 3"/>
          <p:cNvPicPr>
            <a:picLocks noChangeAspect="1"/>
          </p:cNvPicPr>
          <p:nvPr/>
        </p:nvPicPr>
        <p:blipFill>
          <a:blip r:embed="rId2"/>
          <a:stretch>
            <a:fillRect/>
          </a:stretch>
        </p:blipFill>
        <p:spPr>
          <a:xfrm>
            <a:off x="2013439" y="1830394"/>
            <a:ext cx="4695091" cy="875448"/>
          </a:xfrm>
          <a:prstGeom prst="rect">
            <a:avLst/>
          </a:prstGeom>
        </p:spPr>
      </p:pic>
    </p:spTree>
    <p:extLst>
      <p:ext uri="{BB962C8B-B14F-4D97-AF65-F5344CB8AC3E}">
        <p14:creationId xmlns:p14="http://schemas.microsoft.com/office/powerpoint/2010/main" val="614253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on different datasets</a:t>
            </a:r>
            <a:endParaRPr lang="en-US" dirty="0"/>
          </a:p>
        </p:txBody>
      </p:sp>
      <p:sp>
        <p:nvSpPr>
          <p:cNvPr id="3" name="Text Placeholder 2"/>
          <p:cNvSpPr>
            <a:spLocks noGrp="1"/>
          </p:cNvSpPr>
          <p:nvPr>
            <p:ph type="body" idx="1"/>
          </p:nvPr>
        </p:nvSpPr>
        <p:spPr/>
        <p:txBody>
          <a:bodyPr/>
          <a:lstStyle/>
          <a:p>
            <a:pPr marL="114300" indent="0">
              <a:buNone/>
            </a:pPr>
            <a:r>
              <a:rPr lang="en-US" sz="2200" dirty="0" smtClean="0">
                <a:latin typeface="Times New Roman" panose="02020603050405020304" pitchFamily="18" charset="0"/>
                <a:cs typeface="Times New Roman" panose="02020603050405020304" pitchFamily="18" charset="0"/>
              </a:rPr>
              <a:t>Compare </a:t>
            </a:r>
            <a:r>
              <a:rPr lang="en-US" sz="2200" dirty="0">
                <a:latin typeface="Times New Roman" panose="02020603050405020304" pitchFamily="18" charset="0"/>
                <a:cs typeface="Times New Roman" panose="02020603050405020304" pitchFamily="18" charset="0"/>
              </a:rPr>
              <a:t>the performance of LPA_NI, NIBLPA and LPA </a:t>
            </a:r>
            <a:r>
              <a:rPr lang="en-US" sz="2200" dirty="0" smtClean="0">
                <a:latin typeface="Times New Roman" panose="02020603050405020304" pitchFamily="18" charset="0"/>
                <a:cs typeface="Times New Roman" panose="02020603050405020304" pitchFamily="18" charset="0"/>
              </a:rPr>
              <a:t>on</a:t>
            </a:r>
          </a:p>
          <a:p>
            <a:pPr>
              <a:buAutoNum type="arabicPeriod"/>
            </a:pPr>
            <a:r>
              <a:rPr lang="en-US" sz="2200" dirty="0" smtClean="0">
                <a:latin typeface="Times New Roman" panose="02020603050405020304" pitchFamily="18" charset="0"/>
                <a:cs typeface="Times New Roman" panose="02020603050405020304" pitchFamily="18" charset="0"/>
              </a:rPr>
              <a:t>Zachary’s </a:t>
            </a:r>
            <a:r>
              <a:rPr lang="en-US" sz="2200" dirty="0">
                <a:latin typeface="Times New Roman" panose="02020603050405020304" pitchFamily="18" charset="0"/>
                <a:cs typeface="Times New Roman" panose="02020603050405020304" pitchFamily="18" charset="0"/>
              </a:rPr>
              <a:t>karate </a:t>
            </a:r>
            <a:r>
              <a:rPr lang="en-US" sz="2200" dirty="0" smtClean="0">
                <a:latin typeface="Times New Roman" panose="02020603050405020304" pitchFamily="18" charset="0"/>
                <a:cs typeface="Times New Roman" panose="02020603050405020304" pitchFamily="18" charset="0"/>
              </a:rPr>
              <a:t>club</a:t>
            </a:r>
          </a:p>
          <a:p>
            <a:pPr>
              <a:buAutoNum type="arabicPeriod"/>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Football network, </a:t>
            </a:r>
            <a:endParaRPr lang="en-US" sz="2200" dirty="0" smtClean="0">
              <a:latin typeface="Times New Roman" panose="02020603050405020304" pitchFamily="18" charset="0"/>
              <a:cs typeface="Times New Roman" panose="02020603050405020304" pitchFamily="18" charset="0"/>
            </a:endParaRPr>
          </a:p>
          <a:p>
            <a:pPr>
              <a:buAutoNum type="arabicPeriod"/>
            </a:pPr>
            <a:r>
              <a:rPr lang="en-US" sz="2200" dirty="0" smtClean="0">
                <a:latin typeface="Times New Roman" panose="02020603050405020304" pitchFamily="18" charset="0"/>
                <a:cs typeface="Times New Roman" panose="02020603050405020304" pitchFamily="18" charset="0"/>
              </a:rPr>
              <a:t>Dolphins network</a:t>
            </a:r>
          </a:p>
          <a:p>
            <a:pPr marL="114300" indent="0">
              <a:buNone/>
            </a:pPr>
            <a:r>
              <a:rPr lang="en-US" sz="2200" dirty="0" smtClean="0">
                <a:latin typeface="Times New Roman" panose="02020603050405020304" pitchFamily="18" charset="0"/>
                <a:cs typeface="Times New Roman" panose="02020603050405020304" pitchFamily="18" charset="0"/>
              </a:rPr>
              <a:t>The Q-value is measured for this dataset with fixed value of alpha ranging from 0.0 to 1.0.</a:t>
            </a:r>
            <a:endParaRPr lang="en-US" sz="2200" dirty="0">
              <a:latin typeface="Times New Roman" panose="02020603050405020304" pitchFamily="18" charset="0"/>
              <a:cs typeface="Times New Roman" panose="02020603050405020304" pitchFamily="18" charset="0"/>
            </a:endParaRPr>
          </a:p>
          <a:p>
            <a:pPr marL="114300" indent="0">
              <a:buNone/>
            </a:pPr>
            <a:r>
              <a:rPr lang="en-US" sz="2200" dirty="0" smtClean="0">
                <a:latin typeface="Times New Roman" panose="02020603050405020304" pitchFamily="18" charset="0"/>
                <a:cs typeface="Times New Roman" panose="02020603050405020304" pitchFamily="18" charset="0"/>
              </a:rPr>
              <a:t>The Q-value is compared for each dataset ,higher the Q-value more is the accuracy.</a:t>
            </a:r>
          </a:p>
        </p:txBody>
      </p:sp>
    </p:spTree>
    <p:extLst>
      <p:ext uri="{BB962C8B-B14F-4D97-AF65-F5344CB8AC3E}">
        <p14:creationId xmlns:p14="http://schemas.microsoft.com/office/powerpoint/2010/main" val="2064225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4"/>
            <a:ext cx="8520600" cy="3722529"/>
          </a:xfrm>
        </p:spPr>
        <p:txBody>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THANK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418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276400"/>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t>                               OBJECTIVE</a:t>
            </a:r>
            <a:endParaRPr/>
          </a:p>
        </p:txBody>
      </p:sp>
      <p:sp>
        <p:nvSpPr>
          <p:cNvPr id="72" name="Google Shape;72;p14"/>
          <p:cNvSpPr txBox="1">
            <a:spLocks noGrp="1"/>
          </p:cNvSpPr>
          <p:nvPr>
            <p:ph type="body" idx="1"/>
          </p:nvPr>
        </p:nvSpPr>
        <p:spPr>
          <a:xfrm>
            <a:off x="311700" y="720968"/>
            <a:ext cx="8520600" cy="404446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800"/>
              <a:buNone/>
            </a:pPr>
            <a:r>
              <a:rPr lang="en" dirty="0">
                <a:solidFill>
                  <a:schemeClr val="bg2"/>
                </a:solidFill>
                <a:latin typeface="Times New Roman"/>
                <a:ea typeface="Times New Roman"/>
                <a:cs typeface="Times New Roman"/>
                <a:sym typeface="Times New Roman"/>
              </a:rPr>
              <a:t>Community detection using existing approaches like LPA,NIBLPA has </a:t>
            </a:r>
            <a:r>
              <a:rPr lang="en" dirty="0" smtClean="0">
                <a:solidFill>
                  <a:schemeClr val="bg2"/>
                </a:solidFill>
                <a:latin typeface="Times New Roman"/>
                <a:ea typeface="Times New Roman"/>
                <a:cs typeface="Times New Roman"/>
                <a:sym typeface="Times New Roman"/>
              </a:rPr>
              <a:t>drawbacks</a:t>
            </a:r>
            <a:endParaRPr lang="en" dirty="0">
              <a:solidFill>
                <a:schemeClr val="bg2"/>
              </a:solidFill>
              <a:latin typeface="Times New Roman"/>
              <a:ea typeface="Times New Roman"/>
              <a:cs typeface="Times New Roman"/>
              <a:sym typeface="Times New Roman"/>
            </a:endParaRPr>
          </a:p>
          <a:p>
            <a:pPr marL="0" lvl="0" indent="0" algn="l" rtl="0">
              <a:lnSpc>
                <a:spcPct val="115000"/>
              </a:lnSpc>
              <a:spcBef>
                <a:spcPts val="1600"/>
              </a:spcBef>
              <a:spcAft>
                <a:spcPts val="0"/>
              </a:spcAft>
              <a:buSzPts val="1800"/>
              <a:buNone/>
            </a:pPr>
            <a:r>
              <a:rPr lang="en" dirty="0" smtClean="0">
                <a:solidFill>
                  <a:schemeClr val="bg2"/>
                </a:solidFill>
                <a:latin typeface="Times New Roman"/>
                <a:ea typeface="Times New Roman"/>
                <a:cs typeface="Times New Roman"/>
                <a:sym typeface="Times New Roman"/>
              </a:rPr>
              <a:t>1.Uses </a:t>
            </a:r>
            <a:r>
              <a:rPr lang="en" dirty="0">
                <a:solidFill>
                  <a:schemeClr val="bg2"/>
                </a:solidFill>
                <a:latin typeface="Times New Roman"/>
                <a:ea typeface="Times New Roman"/>
                <a:cs typeface="Times New Roman"/>
                <a:sym typeface="Times New Roman"/>
              </a:rPr>
              <a:t>random approach to update node labels(LPA).and k-shell value in NIBLPA.</a:t>
            </a:r>
            <a:endParaRPr dirty="0">
              <a:solidFill>
                <a:schemeClr val="bg2"/>
              </a:solidFill>
              <a:latin typeface="Times New Roman"/>
              <a:ea typeface="Times New Roman"/>
              <a:cs typeface="Times New Roman"/>
              <a:sym typeface="Times New Roman"/>
            </a:endParaRPr>
          </a:p>
          <a:p>
            <a:pPr marL="0" lvl="0" indent="0" algn="l" rtl="0">
              <a:lnSpc>
                <a:spcPct val="115000"/>
              </a:lnSpc>
              <a:spcBef>
                <a:spcPts val="1600"/>
              </a:spcBef>
              <a:spcAft>
                <a:spcPts val="0"/>
              </a:spcAft>
              <a:buSzPts val="1800"/>
              <a:buNone/>
            </a:pPr>
            <a:r>
              <a:rPr lang="en" dirty="0">
                <a:solidFill>
                  <a:schemeClr val="bg2"/>
                </a:solidFill>
                <a:latin typeface="Times New Roman"/>
                <a:ea typeface="Times New Roman"/>
                <a:cs typeface="Times New Roman"/>
                <a:sym typeface="Times New Roman"/>
              </a:rPr>
              <a:t>2.The result of algorithm depends on  the random node label updation(LPA) and k-shell in NIBLPA.</a:t>
            </a:r>
            <a:endParaRPr dirty="0">
              <a:solidFill>
                <a:schemeClr val="bg2"/>
              </a:solidFill>
              <a:latin typeface="Times New Roman"/>
              <a:ea typeface="Times New Roman"/>
              <a:cs typeface="Times New Roman"/>
              <a:sym typeface="Times New Roman"/>
            </a:endParaRPr>
          </a:p>
          <a:p>
            <a:pPr marL="0" lvl="0" indent="0" algn="l" rtl="0">
              <a:lnSpc>
                <a:spcPct val="115000"/>
              </a:lnSpc>
              <a:spcBef>
                <a:spcPts val="1600"/>
              </a:spcBef>
              <a:spcAft>
                <a:spcPts val="0"/>
              </a:spcAft>
              <a:buSzPts val="1800"/>
              <a:buNone/>
            </a:pPr>
            <a:r>
              <a:rPr lang="en" dirty="0">
                <a:solidFill>
                  <a:schemeClr val="bg2"/>
                </a:solidFill>
                <a:latin typeface="Times New Roman"/>
                <a:ea typeface="Times New Roman"/>
                <a:cs typeface="Times New Roman"/>
                <a:sym typeface="Times New Roman"/>
              </a:rPr>
              <a:t>Comparative analysis of </a:t>
            </a:r>
            <a:endParaRPr dirty="0">
              <a:solidFill>
                <a:schemeClr val="bg2"/>
              </a:solidFill>
              <a:latin typeface="Times New Roman"/>
              <a:ea typeface="Times New Roman"/>
              <a:cs typeface="Times New Roman"/>
              <a:sym typeface="Times New Roman"/>
            </a:endParaRPr>
          </a:p>
          <a:p>
            <a:pPr marL="0" lvl="0" indent="0" algn="l" rtl="0">
              <a:lnSpc>
                <a:spcPct val="115000"/>
              </a:lnSpc>
              <a:spcBef>
                <a:spcPts val="1600"/>
              </a:spcBef>
              <a:spcAft>
                <a:spcPts val="0"/>
              </a:spcAft>
              <a:buSzPts val="1800"/>
              <a:buNone/>
            </a:pPr>
            <a:r>
              <a:rPr lang="en" dirty="0">
                <a:solidFill>
                  <a:schemeClr val="bg2"/>
                </a:solidFill>
                <a:latin typeface="Times New Roman"/>
                <a:ea typeface="Times New Roman"/>
                <a:cs typeface="Times New Roman"/>
                <a:sym typeface="Times New Roman"/>
              </a:rPr>
              <a:t>1.LPA_NI(proposed approach)</a:t>
            </a:r>
            <a:endParaRPr dirty="0">
              <a:solidFill>
                <a:schemeClr val="bg2"/>
              </a:solidFill>
              <a:latin typeface="Times New Roman"/>
              <a:ea typeface="Times New Roman"/>
              <a:cs typeface="Times New Roman"/>
              <a:sym typeface="Times New Roman"/>
            </a:endParaRPr>
          </a:p>
          <a:p>
            <a:pPr marL="0" lvl="0" indent="0" algn="l" rtl="0">
              <a:lnSpc>
                <a:spcPct val="115000"/>
              </a:lnSpc>
              <a:spcBef>
                <a:spcPts val="1600"/>
              </a:spcBef>
              <a:spcAft>
                <a:spcPts val="0"/>
              </a:spcAft>
              <a:buSzPts val="1800"/>
              <a:buNone/>
            </a:pPr>
            <a:r>
              <a:rPr lang="en" dirty="0">
                <a:solidFill>
                  <a:schemeClr val="bg2"/>
                </a:solidFill>
                <a:latin typeface="Times New Roman"/>
                <a:ea typeface="Times New Roman"/>
                <a:cs typeface="Times New Roman"/>
                <a:sym typeface="Times New Roman"/>
              </a:rPr>
              <a:t>2.LPA</a:t>
            </a:r>
            <a:endParaRPr dirty="0">
              <a:solidFill>
                <a:schemeClr val="bg2"/>
              </a:solidFill>
              <a:latin typeface="Times New Roman"/>
              <a:ea typeface="Times New Roman"/>
              <a:cs typeface="Times New Roman"/>
              <a:sym typeface="Times New Roman"/>
            </a:endParaRPr>
          </a:p>
          <a:p>
            <a:pPr marL="0" lvl="0" indent="0" algn="l" rtl="0">
              <a:lnSpc>
                <a:spcPct val="115000"/>
              </a:lnSpc>
              <a:spcBef>
                <a:spcPts val="1600"/>
              </a:spcBef>
              <a:spcAft>
                <a:spcPts val="0"/>
              </a:spcAft>
              <a:buSzPts val="1800"/>
              <a:buNone/>
            </a:pPr>
            <a:r>
              <a:rPr lang="en" dirty="0">
                <a:solidFill>
                  <a:schemeClr val="bg2"/>
                </a:solidFill>
                <a:latin typeface="Times New Roman"/>
                <a:ea typeface="Times New Roman"/>
                <a:cs typeface="Times New Roman"/>
                <a:sym typeface="Times New Roman"/>
              </a:rPr>
              <a:t>3.NIBLPA </a:t>
            </a:r>
            <a:endParaRPr dirty="0">
              <a:solidFill>
                <a:schemeClr val="bg2"/>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241450" y="2623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dirty="0"/>
              <a:t> LPA for community detection in networks</a:t>
            </a:r>
            <a:endParaRPr dirty="0"/>
          </a:p>
        </p:txBody>
      </p:sp>
      <p:sp>
        <p:nvSpPr>
          <p:cNvPr id="78" name="Google Shape;78;p15"/>
          <p:cNvSpPr txBox="1">
            <a:spLocks noGrp="1"/>
          </p:cNvSpPr>
          <p:nvPr>
            <p:ph type="body" idx="1"/>
          </p:nvPr>
        </p:nvSpPr>
        <p:spPr>
          <a:xfrm>
            <a:off x="241450" y="1314850"/>
            <a:ext cx="8520600" cy="399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800"/>
              <a:buNone/>
            </a:pPr>
            <a:r>
              <a:rPr lang="en" sz="2200" dirty="0">
                <a:latin typeface="Times New Roman"/>
                <a:ea typeface="Times New Roman"/>
                <a:cs typeface="Times New Roman"/>
                <a:sym typeface="Times New Roman"/>
              </a:rPr>
              <a:t>1. Initialize the labels at all nodes in the network. For a given node x, Cx(0) = x. </a:t>
            </a:r>
            <a:endParaRPr sz="2200" dirty="0">
              <a:latin typeface="Times New Roman"/>
              <a:ea typeface="Times New Roman"/>
              <a:cs typeface="Times New Roman"/>
              <a:sym typeface="Times New Roman"/>
            </a:endParaRPr>
          </a:p>
          <a:p>
            <a:pPr marL="0" lvl="0" indent="0" algn="l" rtl="0">
              <a:lnSpc>
                <a:spcPct val="115000"/>
              </a:lnSpc>
              <a:spcBef>
                <a:spcPts val="1600"/>
              </a:spcBef>
              <a:spcAft>
                <a:spcPts val="0"/>
              </a:spcAft>
              <a:buSzPts val="1800"/>
              <a:buNone/>
            </a:pPr>
            <a:r>
              <a:rPr lang="en" sz="2200" dirty="0">
                <a:latin typeface="Times New Roman"/>
                <a:ea typeface="Times New Roman"/>
                <a:cs typeface="Times New Roman"/>
                <a:sym typeface="Times New Roman"/>
              </a:rPr>
              <a:t>2. Set t = 1. </a:t>
            </a:r>
            <a:endParaRPr sz="2200" dirty="0">
              <a:latin typeface="Times New Roman"/>
              <a:ea typeface="Times New Roman"/>
              <a:cs typeface="Times New Roman"/>
              <a:sym typeface="Times New Roman"/>
            </a:endParaRPr>
          </a:p>
          <a:p>
            <a:pPr marL="0" lvl="0" indent="0" algn="l" rtl="0">
              <a:lnSpc>
                <a:spcPct val="115000"/>
              </a:lnSpc>
              <a:spcBef>
                <a:spcPts val="1600"/>
              </a:spcBef>
              <a:spcAft>
                <a:spcPts val="0"/>
              </a:spcAft>
              <a:buSzPts val="1800"/>
              <a:buNone/>
            </a:pPr>
            <a:r>
              <a:rPr lang="en" sz="2200" dirty="0">
                <a:latin typeface="Times New Roman"/>
                <a:ea typeface="Times New Roman"/>
                <a:cs typeface="Times New Roman"/>
                <a:sym typeface="Times New Roman"/>
              </a:rPr>
              <a:t>3. Arrange the nodes in the network in a random order and set it to </a:t>
            </a:r>
            <a:r>
              <a:rPr lang="en" sz="2200" dirty="0" smtClean="0">
                <a:latin typeface="Times New Roman"/>
                <a:ea typeface="Times New Roman"/>
                <a:cs typeface="Times New Roman"/>
                <a:sym typeface="Times New Roman"/>
              </a:rPr>
              <a:t>X={x1,x2,x3……,xn}.</a:t>
            </a:r>
            <a:endParaRPr sz="2200" dirty="0">
              <a:latin typeface="Times New Roman"/>
              <a:ea typeface="Times New Roman"/>
              <a:cs typeface="Times New Roman"/>
              <a:sym typeface="Times New Roman"/>
            </a:endParaRPr>
          </a:p>
          <a:p>
            <a:pPr marL="0" lvl="0" indent="0" algn="l" rtl="0">
              <a:lnSpc>
                <a:spcPct val="115000"/>
              </a:lnSpc>
              <a:spcBef>
                <a:spcPts val="1600"/>
              </a:spcBef>
              <a:spcAft>
                <a:spcPts val="1600"/>
              </a:spcAft>
              <a:buSzPts val="1800"/>
              <a:buNone/>
            </a:pPr>
            <a:r>
              <a:rPr lang="en" sz="2200" dirty="0">
                <a:latin typeface="Times New Roman"/>
                <a:ea typeface="Times New Roman"/>
                <a:cs typeface="Times New Roman"/>
                <a:sym typeface="Times New Roman"/>
              </a:rPr>
              <a:t> </a:t>
            </a:r>
            <a:endParaRPr sz="22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body" idx="1"/>
          </p:nvPr>
        </p:nvSpPr>
        <p:spPr>
          <a:xfrm>
            <a:off x="311700" y="260875"/>
            <a:ext cx="8520600" cy="43785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sz="2200" dirty="0">
                <a:latin typeface="Times New Roman"/>
                <a:ea typeface="Times New Roman"/>
                <a:cs typeface="Times New Roman"/>
                <a:sym typeface="Times New Roman"/>
              </a:rPr>
              <a:t>4. For each x ∈ X chosen in that specific order, </a:t>
            </a:r>
            <a:r>
              <a:rPr lang="en" sz="2200" dirty="0" smtClean="0">
                <a:latin typeface="Times New Roman"/>
                <a:ea typeface="Times New Roman"/>
                <a:cs typeface="Times New Roman"/>
                <a:sym typeface="Times New Roman"/>
              </a:rPr>
              <a:t>update node label according to given formula. </a:t>
            </a:r>
          </a:p>
          <a:p>
            <a:pPr marL="0" lvl="0" indent="0" algn="l" rtl="0">
              <a:spcBef>
                <a:spcPts val="1600"/>
              </a:spcBef>
              <a:spcAft>
                <a:spcPts val="0"/>
              </a:spcAft>
              <a:buNone/>
            </a:pPr>
            <a:r>
              <a:rPr lang="en" sz="2200" dirty="0" smtClean="0">
                <a:latin typeface="Times New Roman"/>
                <a:ea typeface="Times New Roman"/>
                <a:cs typeface="Times New Roman"/>
                <a:sym typeface="Times New Roman"/>
              </a:rPr>
              <a:t>.</a:t>
            </a:r>
          </a:p>
          <a:p>
            <a:pPr marL="0" lvl="0" indent="0" algn="l" rtl="0">
              <a:spcBef>
                <a:spcPts val="1600"/>
              </a:spcBef>
              <a:spcAft>
                <a:spcPts val="0"/>
              </a:spcAft>
              <a:buNone/>
            </a:pPr>
            <a:r>
              <a:rPr lang="en" sz="2200" dirty="0" smtClean="0">
                <a:latin typeface="Times New Roman"/>
                <a:ea typeface="Times New Roman"/>
                <a:cs typeface="Times New Roman"/>
                <a:sym typeface="Times New Roman"/>
              </a:rPr>
              <a:t> </a:t>
            </a:r>
          </a:p>
          <a:p>
            <a:pPr marL="0" lvl="0" indent="0" algn="l" rtl="0">
              <a:spcBef>
                <a:spcPts val="1600"/>
              </a:spcBef>
              <a:spcAft>
                <a:spcPts val="0"/>
              </a:spcAft>
              <a:buNone/>
            </a:pPr>
            <a:r>
              <a:rPr lang="en" sz="2200" dirty="0" smtClean="0">
                <a:latin typeface="Times New Roman"/>
                <a:ea typeface="Times New Roman"/>
                <a:cs typeface="Times New Roman"/>
                <a:sym typeface="Times New Roman"/>
              </a:rPr>
              <a:t>f </a:t>
            </a:r>
            <a:r>
              <a:rPr lang="en" sz="2200" dirty="0">
                <a:latin typeface="Times New Roman"/>
                <a:ea typeface="Times New Roman"/>
                <a:cs typeface="Times New Roman"/>
                <a:sym typeface="Times New Roman"/>
              </a:rPr>
              <a:t>here returns the label occurring with the highest frequency among neighbors and ties are broken uniformly randomly. </a:t>
            </a:r>
            <a:endParaRPr sz="2200" dirty="0">
              <a:latin typeface="Times New Roman"/>
              <a:ea typeface="Times New Roman"/>
              <a:cs typeface="Times New Roman"/>
              <a:sym typeface="Times New Roman"/>
            </a:endParaRPr>
          </a:p>
          <a:p>
            <a:pPr marL="0" lvl="0" indent="0" algn="l" rtl="0">
              <a:spcBef>
                <a:spcPts val="1600"/>
              </a:spcBef>
              <a:spcAft>
                <a:spcPts val="0"/>
              </a:spcAft>
              <a:buClr>
                <a:srgbClr val="000000"/>
              </a:buClr>
              <a:buSzPts val="1800"/>
              <a:buFont typeface="Arial"/>
              <a:buNone/>
            </a:pPr>
            <a:r>
              <a:rPr lang="en" sz="2200" dirty="0" smtClean="0">
                <a:latin typeface="Times New Roman"/>
                <a:ea typeface="Times New Roman"/>
                <a:cs typeface="Times New Roman"/>
                <a:sym typeface="Times New Roman"/>
              </a:rPr>
              <a:t>5</a:t>
            </a:r>
            <a:r>
              <a:rPr lang="en" sz="2200" dirty="0">
                <a:latin typeface="Times New Roman"/>
                <a:ea typeface="Times New Roman"/>
                <a:cs typeface="Times New Roman"/>
                <a:sym typeface="Times New Roman"/>
              </a:rPr>
              <a:t>. If every node has a label that the maximum number of their neighbors have, then stop the algorithm. Else, set t = t + 1 and go to (3).</a:t>
            </a:r>
            <a:endParaRPr sz="2200" dirty="0">
              <a:latin typeface="Times New Roman"/>
              <a:ea typeface="Times New Roman"/>
              <a:cs typeface="Times New Roman"/>
              <a:sym typeface="Times New Roman"/>
            </a:endParaRPr>
          </a:p>
          <a:p>
            <a:pPr marL="0" lvl="0" indent="0" algn="l" rtl="0">
              <a:spcBef>
                <a:spcPts val="1600"/>
              </a:spcBef>
              <a:spcAft>
                <a:spcPts val="0"/>
              </a:spcAft>
              <a:buNone/>
            </a:pPr>
            <a:endParaRPr sz="2200" dirty="0"/>
          </a:p>
        </p:txBody>
      </p:sp>
      <p:pic>
        <p:nvPicPr>
          <p:cNvPr id="2" name="Picture 1"/>
          <p:cNvPicPr>
            <a:picLocks noChangeAspect="1"/>
          </p:cNvPicPr>
          <p:nvPr/>
        </p:nvPicPr>
        <p:blipFill>
          <a:blip r:embed="rId3"/>
          <a:stretch>
            <a:fillRect/>
          </a:stretch>
        </p:blipFill>
        <p:spPr>
          <a:xfrm>
            <a:off x="580292" y="1301789"/>
            <a:ext cx="7649307" cy="96662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a:off x="241450" y="1531800"/>
            <a:ext cx="8520600" cy="2854500"/>
          </a:xfrm>
          <a:prstGeom prst="rect">
            <a:avLst/>
          </a:prstGeom>
          <a:noFill/>
          <a:ln>
            <a:noFill/>
          </a:ln>
        </p:spPr>
        <p:txBody>
          <a:bodyPr spcFirstLastPara="1" wrap="square" lIns="91425" tIns="91425" rIns="91425" bIns="91425" anchor="t" anchorCtr="0">
            <a:noAutofit/>
          </a:bodyPr>
          <a:lstStyle/>
          <a:p>
            <a:pPr marL="342900" lvl="0" algn="l" rtl="0">
              <a:spcBef>
                <a:spcPts val="0"/>
              </a:spcBef>
              <a:spcAft>
                <a:spcPts val="0"/>
              </a:spcAft>
              <a:buAutoNum type="arabicParenBoth"/>
            </a:pPr>
            <a:r>
              <a:rPr lang="en" sz="2200" dirty="0" smtClean="0">
                <a:latin typeface="Times New Roman" panose="02020603050405020304" pitchFamily="18" charset="0"/>
                <a:cs typeface="Times New Roman" panose="02020603050405020304" pitchFamily="18" charset="0"/>
              </a:rPr>
              <a:t>Obtain </a:t>
            </a:r>
            <a:r>
              <a:rPr lang="en" sz="2200" dirty="0">
                <a:latin typeface="Times New Roman" panose="02020603050405020304" pitchFamily="18" charset="0"/>
                <a:cs typeface="Times New Roman" panose="02020603050405020304" pitchFamily="18" charset="0"/>
              </a:rPr>
              <a:t>user’s basic information which includes the total number of fans, the total number of micro-blogs, the number of concerns, the number of collections and creation time. </a:t>
            </a:r>
            <a:endParaRPr lang="en" sz="2200" dirty="0" smtClean="0">
              <a:latin typeface="Times New Roman" panose="02020603050405020304" pitchFamily="18" charset="0"/>
              <a:cs typeface="Times New Roman" panose="02020603050405020304" pitchFamily="18" charset="0"/>
            </a:endParaRPr>
          </a:p>
          <a:p>
            <a:pPr marL="0" lvl="0" indent="0">
              <a:buNone/>
            </a:pPr>
            <a:r>
              <a:rPr lang="en-US" sz="2200" dirty="0" smtClean="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Calculate the total user influence through multiplying the influence of each attribute factor. </a:t>
            </a:r>
          </a:p>
          <a:p>
            <a:pPr marL="0" lvl="0" indent="0">
              <a:buNone/>
            </a:pPr>
            <a:r>
              <a:rPr lang="en-US" sz="2200" dirty="0">
                <a:latin typeface="Times New Roman" panose="02020603050405020304" pitchFamily="18" charset="0"/>
                <a:cs typeface="Times New Roman" panose="02020603050405020304" pitchFamily="18" charset="0"/>
              </a:rPr>
              <a:t>The formula is as follows: </a:t>
            </a:r>
            <a:r>
              <a:rPr lang="en-US" sz="2200" b="1" dirty="0">
                <a:latin typeface="Times New Roman" panose="02020603050405020304" pitchFamily="18" charset="0"/>
                <a:cs typeface="Times New Roman" panose="02020603050405020304" pitchFamily="18" charset="0"/>
              </a:rPr>
              <a:t>P(</a:t>
            </a:r>
            <a:r>
              <a:rPr lang="en-US" sz="2200" b="1" dirty="0" err="1">
                <a:latin typeface="Times New Roman" panose="02020603050405020304" pitchFamily="18" charset="0"/>
                <a:cs typeface="Times New Roman" panose="02020603050405020304" pitchFamily="18" charset="0"/>
              </a:rPr>
              <a:t>Inf</a:t>
            </a:r>
            <a:r>
              <a:rPr lang="en-US" sz="2200" b="1" dirty="0">
                <a:latin typeface="Times New Roman" panose="02020603050405020304" pitchFamily="18" charset="0"/>
                <a:cs typeface="Times New Roman" panose="02020603050405020304" pitchFamily="18" charset="0"/>
              </a:rPr>
              <a:t>) = P(</a:t>
            </a:r>
            <a:r>
              <a:rPr lang="en-US" sz="2200" b="1" dirty="0" err="1">
                <a:latin typeface="Times New Roman" panose="02020603050405020304" pitchFamily="18" charset="0"/>
                <a:cs typeface="Times New Roman" panose="02020603050405020304" pitchFamily="18" charset="0"/>
              </a:rPr>
              <a:t>Inf|Attr</a:t>
            </a:r>
            <a:r>
              <a:rPr lang="en-US" sz="2200" dirty="0" smtClean="0">
                <a:latin typeface="Times New Roman" panose="02020603050405020304" pitchFamily="18" charset="0"/>
                <a:cs typeface="Times New Roman" panose="02020603050405020304" pitchFamily="18" charset="0"/>
              </a:rPr>
              <a:t>),where </a:t>
            </a:r>
            <a:r>
              <a:rPr lang="en-US" sz="2200" dirty="0">
                <a:latin typeface="Times New Roman" panose="02020603050405020304" pitchFamily="18" charset="0"/>
                <a:cs typeface="Times New Roman" panose="02020603050405020304" pitchFamily="18" charset="0"/>
              </a:rPr>
              <a:t>P(</a:t>
            </a:r>
            <a:r>
              <a:rPr lang="en-US" sz="2200" dirty="0" err="1">
                <a:latin typeface="Times New Roman" panose="02020603050405020304" pitchFamily="18" charset="0"/>
                <a:cs typeface="Times New Roman" panose="02020603050405020304" pitchFamily="18" charset="0"/>
              </a:rPr>
              <a:t>Inf</a:t>
            </a:r>
            <a:r>
              <a:rPr lang="en-US" sz="2200" dirty="0">
                <a:latin typeface="Times New Roman" panose="02020603050405020304" pitchFamily="18" charset="0"/>
                <a:cs typeface="Times New Roman" panose="02020603050405020304" pitchFamily="18" charset="0"/>
              </a:rPr>
              <a:t>) represents the influence of the </a:t>
            </a:r>
            <a:r>
              <a:rPr lang="en-US" sz="2200" dirty="0" err="1" smtClean="0">
                <a:latin typeface="Times New Roman" panose="02020603050405020304" pitchFamily="18" charset="0"/>
                <a:cs typeface="Times New Roman" panose="02020603050405020304" pitchFamily="18" charset="0"/>
              </a:rPr>
              <a:t>user,and</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P(</a:t>
            </a:r>
            <a:r>
              <a:rPr lang="en-US" sz="2200" dirty="0" err="1">
                <a:latin typeface="Times New Roman" panose="02020603050405020304" pitchFamily="18" charset="0"/>
                <a:cs typeface="Times New Roman" panose="02020603050405020304" pitchFamily="18" charset="0"/>
              </a:rPr>
              <a:t>Inf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Attr</a:t>
            </a:r>
            <a:r>
              <a:rPr lang="en-US" sz="2200" dirty="0">
                <a:latin typeface="Times New Roman" panose="02020603050405020304" pitchFamily="18" charset="0"/>
                <a:cs typeface="Times New Roman" panose="02020603050405020304" pitchFamily="18" charset="0"/>
              </a:rPr>
              <a:t>) represents the influence of each attribute of the user.</a:t>
            </a:r>
          </a:p>
          <a:p>
            <a:pPr marL="342900" lvl="0" algn="l" rtl="0">
              <a:spcBef>
                <a:spcPts val="0"/>
              </a:spcBef>
              <a:spcAft>
                <a:spcPts val="0"/>
              </a:spcAft>
              <a:buAutoNum type="arabicParenBoth"/>
            </a:pPr>
            <a:endParaRPr sz="2200" dirty="0">
              <a:latin typeface="Times New Roman" panose="02020603050405020304" pitchFamily="18" charset="0"/>
              <a:cs typeface="Times New Roman" panose="02020603050405020304" pitchFamily="18" charset="0"/>
            </a:endParaRPr>
          </a:p>
        </p:txBody>
      </p:sp>
      <p:sp>
        <p:nvSpPr>
          <p:cNvPr id="89" name="Google Shape;89;p17"/>
          <p:cNvSpPr txBox="1">
            <a:spLocks noGrp="1"/>
          </p:cNvSpPr>
          <p:nvPr>
            <p:ph type="title"/>
          </p:nvPr>
        </p:nvSpPr>
        <p:spPr>
          <a:xfrm>
            <a:off x="241450" y="2623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t>Node importance calculation algorithm based on Bayesian network</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body" idx="1"/>
          </p:nvPr>
        </p:nvSpPr>
        <p:spPr>
          <a:xfrm>
            <a:off x="311700" y="485725"/>
            <a:ext cx="8520600" cy="4083300"/>
          </a:xfrm>
          <a:prstGeom prst="rect">
            <a:avLst/>
          </a:prstGeom>
        </p:spPr>
        <p:txBody>
          <a:bodyPr spcFirstLastPara="1" wrap="square" lIns="91425" tIns="91425" rIns="91425" bIns="91425" anchor="t" anchorCtr="0">
            <a:noAutofit/>
          </a:bodyPr>
          <a:lstStyle/>
          <a:p>
            <a:pPr marL="457200" lvl="1"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(3) </a:t>
            </a:r>
            <a:r>
              <a:rPr lang="en-US" sz="2200" dirty="0">
                <a:latin typeface="Times New Roman" panose="02020603050405020304" pitchFamily="18" charset="0"/>
                <a:cs typeface="Times New Roman" panose="02020603050405020304" pitchFamily="18" charset="0"/>
              </a:rPr>
              <a:t>Normalize the influence of all the users in the dataset, and the importance of each node is obtained</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LPA_NI</a:t>
            </a:r>
            <a:endParaRPr/>
          </a:p>
        </p:txBody>
      </p:sp>
      <p:sp>
        <p:nvSpPr>
          <p:cNvPr id="105" name="Google Shape;105;p20"/>
          <p:cNvSpPr txBox="1">
            <a:spLocks noGrp="1"/>
          </p:cNvSpPr>
          <p:nvPr>
            <p:ph type="body" idx="1"/>
          </p:nvPr>
        </p:nvSpPr>
        <p:spPr>
          <a:xfrm>
            <a:off x="311700" y="11901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2</a:t>
            </a:r>
            <a:r>
              <a:rPr lang="en" dirty="0" smtClean="0"/>
              <a:t>.                                                                             </a:t>
            </a:r>
            <a:r>
              <a:rPr lang="en" dirty="0"/>
              <a:t>3.</a:t>
            </a:r>
            <a:endParaRPr dirty="0"/>
          </a:p>
        </p:txBody>
      </p:sp>
      <p:pic>
        <p:nvPicPr>
          <p:cNvPr id="106" name="Google Shape;106;p20"/>
          <p:cNvPicPr preferRelativeResize="0"/>
          <p:nvPr/>
        </p:nvPicPr>
        <p:blipFill rotWithShape="1">
          <a:blip r:embed="rId3">
            <a:alphaModFix/>
          </a:blip>
          <a:srcRect b="19871"/>
          <a:stretch/>
        </p:blipFill>
        <p:spPr>
          <a:xfrm>
            <a:off x="1295425" y="1363200"/>
            <a:ext cx="3206325" cy="1039925"/>
          </a:xfrm>
          <a:prstGeom prst="rect">
            <a:avLst/>
          </a:prstGeom>
          <a:noFill/>
          <a:ln>
            <a:noFill/>
          </a:ln>
        </p:spPr>
      </p:pic>
      <p:pic>
        <p:nvPicPr>
          <p:cNvPr id="107" name="Google Shape;107;p20"/>
          <p:cNvPicPr preferRelativeResize="0"/>
          <p:nvPr/>
        </p:nvPicPr>
        <p:blipFill>
          <a:blip r:embed="rId4">
            <a:alphaModFix/>
          </a:blip>
          <a:stretch>
            <a:fillRect/>
          </a:stretch>
        </p:blipFill>
        <p:spPr>
          <a:xfrm>
            <a:off x="1459350" y="2945450"/>
            <a:ext cx="1941550" cy="1039925"/>
          </a:xfrm>
          <a:prstGeom prst="rect">
            <a:avLst/>
          </a:prstGeom>
          <a:noFill/>
          <a:ln>
            <a:noFill/>
          </a:ln>
        </p:spPr>
      </p:pic>
      <p:pic>
        <p:nvPicPr>
          <p:cNvPr id="108" name="Google Shape;108;p20"/>
          <p:cNvPicPr preferRelativeResize="0"/>
          <p:nvPr/>
        </p:nvPicPr>
        <p:blipFill>
          <a:blip r:embed="rId5">
            <a:alphaModFix/>
          </a:blip>
          <a:stretch>
            <a:fillRect/>
          </a:stretch>
        </p:blipFill>
        <p:spPr>
          <a:xfrm>
            <a:off x="5717475" y="3028662"/>
            <a:ext cx="2363125" cy="8735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LPA_NI ALGORITHM</a:t>
            </a:r>
            <a:endParaRPr/>
          </a:p>
        </p:txBody>
      </p:sp>
      <p:sp>
        <p:nvSpPr>
          <p:cNvPr id="114" name="Google Shape;114;p21"/>
          <p:cNvSpPr txBox="1">
            <a:spLocks noGrp="1"/>
          </p:cNvSpPr>
          <p:nvPr>
            <p:ph type="body" idx="1"/>
          </p:nvPr>
        </p:nvSpPr>
        <p:spPr>
          <a:xfrm>
            <a:off x="311700" y="1073927"/>
            <a:ext cx="8520600" cy="4348800"/>
          </a:xfrm>
          <a:prstGeom prst="rect">
            <a:avLst/>
          </a:prstGeom>
        </p:spPr>
        <p:txBody>
          <a:bodyPr spcFirstLastPara="1" wrap="square" lIns="91425" tIns="91425" rIns="91425" bIns="91425" anchor="t" anchorCtr="0">
            <a:noAutofit/>
          </a:bodyPr>
          <a:lstStyle/>
          <a:p>
            <a:pPr marL="0" lvl="0" indent="0">
              <a:buNone/>
            </a:pPr>
            <a:r>
              <a:rPr lang="en-US" sz="2200" b="1" dirty="0">
                <a:latin typeface="Times New Roman" panose="02020603050405020304" pitchFamily="18" charset="0"/>
                <a:cs typeface="Times New Roman" panose="02020603050405020304" pitchFamily="18" charset="0"/>
              </a:rPr>
              <a:t>Input:</a:t>
            </a:r>
            <a:r>
              <a:rPr lang="en-US" sz="2200" dirty="0">
                <a:latin typeface="Times New Roman" panose="02020603050405020304" pitchFamily="18" charset="0"/>
                <a:cs typeface="Times New Roman" panose="02020603050405020304" pitchFamily="18" charset="0"/>
              </a:rPr>
              <a:t> Network G = (V , E), maximum number of iterations max </a:t>
            </a:r>
            <a:r>
              <a:rPr lang="en-US" sz="2200" dirty="0" err="1">
                <a:latin typeface="Times New Roman" panose="02020603050405020304" pitchFamily="18" charset="0"/>
                <a:cs typeface="Times New Roman" panose="02020603050405020304" pitchFamily="18" charset="0"/>
              </a:rPr>
              <a:t>Iter</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lvl="0" indent="0">
              <a:buNone/>
            </a:pPr>
            <a:r>
              <a:rPr lang="en-US" sz="2200" b="1" dirty="0" smtClean="0">
                <a:latin typeface="Times New Roman" panose="02020603050405020304" pitchFamily="18" charset="0"/>
                <a:cs typeface="Times New Roman" panose="02020603050405020304" pitchFamily="18" charset="0"/>
              </a:rPr>
              <a:t>Output</a:t>
            </a:r>
            <a:r>
              <a:rPr lang="en-US" sz="2200" dirty="0">
                <a:latin typeface="Times New Roman" panose="02020603050405020304" pitchFamily="18" charset="0"/>
                <a:cs typeface="Times New Roman" panose="02020603050405020304" pitchFamily="18" charset="0"/>
              </a:rPr>
              <a:t>: Community set </a:t>
            </a:r>
            <a:r>
              <a:rPr lang="en-US" sz="2200" dirty="0" err="1">
                <a:latin typeface="Times New Roman" panose="02020603050405020304" pitchFamily="18" charset="0"/>
                <a:cs typeface="Times New Roman" panose="02020603050405020304" pitchFamily="18" charset="0"/>
              </a:rPr>
              <a:t>Setc</a:t>
            </a:r>
            <a:r>
              <a:rPr lang="en-US" sz="2200" dirty="0">
                <a:latin typeface="Times New Roman" panose="02020603050405020304" pitchFamily="18" charset="0"/>
                <a:cs typeface="Times New Roman" panose="02020603050405020304" pitchFamily="18" charset="0"/>
              </a:rPr>
              <a:t> = {c1,···, </a:t>
            </a:r>
            <a:r>
              <a:rPr lang="en-US" sz="2200" dirty="0" err="1">
                <a:latin typeface="Times New Roman" panose="02020603050405020304" pitchFamily="18" charset="0"/>
                <a:cs typeface="Times New Roman" panose="02020603050405020304" pitchFamily="18" charset="0"/>
              </a:rPr>
              <a:t>ck</a:t>
            </a:r>
            <a:r>
              <a:rPr lang="en-US" sz="2200" dirty="0">
                <a:latin typeface="Times New Roman" panose="02020603050405020304" pitchFamily="18" charset="0"/>
                <a:cs typeface="Times New Roman" panose="02020603050405020304" pitchFamily="18" charset="0"/>
              </a:rPr>
              <a:t>}, and k is the number of community.</a:t>
            </a:r>
            <a:endParaRPr sz="2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 sz="2200" dirty="0" smtClean="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2200" dirty="0" smtClean="0">
                <a:latin typeface="Times New Roman" panose="02020603050405020304" pitchFamily="18" charset="0"/>
                <a:cs typeface="Times New Roman" panose="02020603050405020304" pitchFamily="18" charset="0"/>
              </a:rPr>
              <a:t>(</a:t>
            </a:r>
            <a:r>
              <a:rPr lang="en" sz="2200" dirty="0">
                <a:latin typeface="Times New Roman" panose="02020603050405020304" pitchFamily="18" charset="0"/>
                <a:cs typeface="Times New Roman" panose="02020603050405020304" pitchFamily="18" charset="0"/>
              </a:rPr>
              <a:t>1) Initialize the unique label for each node in the network, for a given node x, cx(0) = x.</a:t>
            </a:r>
            <a:endParaRPr sz="2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2200" dirty="0">
                <a:latin typeface="Times New Roman" panose="02020603050405020304" pitchFamily="18" charset="0"/>
                <a:cs typeface="Times New Roman" panose="02020603050405020304" pitchFamily="18" charset="0"/>
              </a:rPr>
              <a:t>(2)Calculate the node importance for each node and sort nodes in descending order of NI, and generate an ordered sequence X = {x1, x2,···, xn}, where NI(x1) ≥ NI(x2) ≥ ···≥ NI(xn</a:t>
            </a:r>
            <a:r>
              <a:rPr lang="en" sz="2200" dirty="0" smtClean="0">
                <a:latin typeface="Times New Roman" panose="02020603050405020304" pitchFamily="18" charset="0"/>
                <a:cs typeface="Times New Roman" panose="02020603050405020304" pitchFamily="18" charset="0"/>
              </a:rPr>
              <a:t>).according to </a:t>
            </a:r>
            <a:r>
              <a:rPr lang="en" sz="2200" b="1" dirty="0" smtClean="0">
                <a:latin typeface="Times New Roman" panose="02020603050405020304" pitchFamily="18" charset="0"/>
                <a:cs typeface="Times New Roman" panose="02020603050405020304" pitchFamily="18" charset="0"/>
              </a:rPr>
              <a:t>formula 1</a:t>
            </a:r>
            <a:r>
              <a:rPr lang="en" sz="2200" dirty="0" smtClean="0">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2200" dirty="0">
                <a:latin typeface="Times New Roman" panose="02020603050405020304" pitchFamily="18" charset="0"/>
                <a:cs typeface="Times New Roman" panose="02020603050405020304" pitchFamily="18" charset="0"/>
              </a:rPr>
              <a:t>(3) Set iteration number t = 1.)</a:t>
            </a:r>
            <a:endParaRPr sz="2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body" idx="1"/>
          </p:nvPr>
        </p:nvSpPr>
        <p:spPr>
          <a:xfrm>
            <a:off x="311700" y="393500"/>
            <a:ext cx="8520600" cy="4175400"/>
          </a:xfrm>
          <a:prstGeom prst="rect">
            <a:avLst/>
          </a:prstGeom>
        </p:spPr>
        <p:txBody>
          <a:bodyPr spcFirstLastPara="1" wrap="square" lIns="91425" tIns="91425" rIns="91425" bIns="91425" anchor="t" anchorCtr="0">
            <a:noAutofit/>
          </a:bodyPr>
          <a:lstStyle/>
          <a:p>
            <a:pPr marL="457200" lvl="1" indent="0">
              <a:spcBef>
                <a:spcPts val="0"/>
              </a:spcBef>
              <a:buNone/>
            </a:pPr>
            <a:r>
              <a:rPr lang="en" sz="2200" dirty="0">
                <a:latin typeface="Times New Roman" panose="02020603050405020304" pitchFamily="18" charset="0"/>
                <a:cs typeface="Times New Roman" panose="02020603050405020304" pitchFamily="18" charset="0"/>
              </a:rPr>
              <a:t>(4)) For each node x ∈ X, iteratively update the node label according to the </a:t>
            </a:r>
            <a:r>
              <a:rPr lang="en" sz="2200" b="1" dirty="0">
                <a:latin typeface="Times New Roman" panose="02020603050405020304" pitchFamily="18" charset="0"/>
                <a:cs typeface="Times New Roman" panose="02020603050405020304" pitchFamily="18" charset="0"/>
              </a:rPr>
              <a:t>formula </a:t>
            </a:r>
            <a:r>
              <a:rPr lang="en" sz="2200" b="1" dirty="0" smtClean="0">
                <a:latin typeface="Times New Roman" panose="02020603050405020304" pitchFamily="18" charset="0"/>
                <a:cs typeface="Times New Roman" panose="02020603050405020304" pitchFamily="18" charset="0"/>
              </a:rPr>
              <a:t>(2) </a:t>
            </a:r>
            <a:r>
              <a:rPr lang="en" sz="2200" b="1" dirty="0">
                <a:latin typeface="Times New Roman" panose="02020603050405020304" pitchFamily="18" charset="0"/>
                <a:cs typeface="Times New Roman" panose="02020603050405020304" pitchFamily="18" charset="0"/>
              </a:rPr>
              <a:t>and </a:t>
            </a:r>
            <a:r>
              <a:rPr lang="en" sz="2200" b="1" dirty="0" smtClean="0">
                <a:latin typeface="Times New Roman" panose="02020603050405020304" pitchFamily="18" charset="0"/>
                <a:cs typeface="Times New Roman" panose="02020603050405020304" pitchFamily="18" charset="0"/>
              </a:rPr>
              <a:t>(3).</a:t>
            </a:r>
            <a:r>
              <a:rPr lang="en" sz="2200" dirty="0" smtClean="0">
                <a:latin typeface="Times New Roman" panose="02020603050405020304" pitchFamily="18" charset="0"/>
                <a:cs typeface="Times New Roman" panose="02020603050405020304" pitchFamily="18" charset="0"/>
              </a:rPr>
              <a:t> </a:t>
            </a:r>
            <a:r>
              <a:rPr lang="en" sz="2200" dirty="0">
                <a:latin typeface="Times New Roman" panose="02020603050405020304" pitchFamily="18" charset="0"/>
                <a:cs typeface="Times New Roman" panose="02020603050405020304" pitchFamily="18" charset="0"/>
              </a:rPr>
              <a:t>In the iterative process, each node uses the label with the largest importance of adjacent nodes as the label itself. When the number of multiple labels in the adjacent node of the node i reaches the maximum value, </a:t>
            </a:r>
            <a:endParaRPr sz="2200" dirty="0">
              <a:latin typeface="Times New Roman" panose="02020603050405020304" pitchFamily="18" charset="0"/>
              <a:cs typeface="Times New Roman" panose="02020603050405020304" pitchFamily="18" charset="0"/>
            </a:endParaRPr>
          </a:p>
          <a:p>
            <a:pPr marL="457200" lvl="1" indent="0">
              <a:spcBef>
                <a:spcPts val="0"/>
              </a:spcBef>
              <a:buNone/>
            </a:pPr>
            <a:endParaRPr sz="2200" dirty="0">
              <a:latin typeface="Times New Roman" panose="02020603050405020304" pitchFamily="18" charset="0"/>
              <a:cs typeface="Times New Roman" panose="02020603050405020304" pitchFamily="18" charset="0"/>
            </a:endParaRPr>
          </a:p>
          <a:p>
            <a:pPr marL="457200" lvl="1" indent="0">
              <a:spcBef>
                <a:spcPts val="0"/>
              </a:spcBef>
              <a:buNone/>
            </a:pPr>
            <a:r>
              <a:rPr lang="en" sz="2200" dirty="0">
                <a:latin typeface="Times New Roman" panose="02020603050405020304" pitchFamily="18" charset="0"/>
                <a:cs typeface="Times New Roman" panose="02020603050405020304" pitchFamily="18" charset="0"/>
              </a:rPr>
              <a:t>(5)If iteration number t = max Iter or the label of each node is the same as that of most of its neighboring nodes, then the nodes with the same label are placed in the same community, and the algorithm ends; otherwise, set t = t + 1 and go to step (4).</a:t>
            </a:r>
            <a:endParaRPr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818</Words>
  <Application>Microsoft Office PowerPoint</Application>
  <PresentationFormat>On-screen Show (16:9)</PresentationFormat>
  <Paragraphs>57</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PT Sans Narrow</vt:lpstr>
      <vt:lpstr>Times New Roman</vt:lpstr>
      <vt:lpstr>Arial</vt:lpstr>
      <vt:lpstr>Open Sans</vt:lpstr>
      <vt:lpstr>Tropic</vt:lpstr>
      <vt:lpstr>Label propagation algorithm for community detection based on node importance and label influence</vt:lpstr>
      <vt:lpstr>                               OBJECTIVE</vt:lpstr>
      <vt:lpstr> LPA for community detection in networks</vt:lpstr>
      <vt:lpstr>PowerPoint Presentation</vt:lpstr>
      <vt:lpstr>Node importance calculation algorithm based on Bayesian network</vt:lpstr>
      <vt:lpstr>PowerPoint Presentation</vt:lpstr>
      <vt:lpstr>LPA_NI</vt:lpstr>
      <vt:lpstr>LPA_NI ALGORITHM</vt:lpstr>
      <vt:lpstr>PowerPoint Presentation</vt:lpstr>
      <vt:lpstr>Dataset</vt:lpstr>
      <vt:lpstr>Evaluation criteria </vt:lpstr>
      <vt:lpstr>Performance on different datasets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 propagation algorithm for community detection based on node importance and label influence</dc:title>
  <cp:lastModifiedBy>nirameroda</cp:lastModifiedBy>
  <cp:revision>9</cp:revision>
  <dcterms:modified xsi:type="dcterms:W3CDTF">2020-04-17T14:23:19Z</dcterms:modified>
</cp:coreProperties>
</file>