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18"/>
  </p:notesMasterIdLst>
  <p:sldIdLst>
    <p:sldId id="256" r:id="rId2"/>
    <p:sldId id="258" r:id="rId3"/>
    <p:sldId id="257" r:id="rId4"/>
    <p:sldId id="334" r:id="rId5"/>
    <p:sldId id="300" r:id="rId6"/>
    <p:sldId id="315" r:id="rId7"/>
    <p:sldId id="264" r:id="rId8"/>
    <p:sldId id="265" r:id="rId9"/>
    <p:sldId id="326" r:id="rId10"/>
    <p:sldId id="327" r:id="rId11"/>
    <p:sldId id="330" r:id="rId12"/>
    <p:sldId id="331" r:id="rId13"/>
    <p:sldId id="332" r:id="rId14"/>
    <p:sldId id="333" r:id="rId15"/>
    <p:sldId id="328" r:id="rId16"/>
    <p:sldId id="32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4660"/>
  </p:normalViewPr>
  <p:slideViewPr>
    <p:cSldViewPr>
      <p:cViewPr>
        <p:scale>
          <a:sx n="60" d="100"/>
          <a:sy n="60" d="100"/>
        </p:scale>
        <p:origin x="1704" y="2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7E31E1-E674-4965-BF14-75B4A47FCCE7}" type="datetimeFigureOut">
              <a:rPr lang="en-US" smtClean="0"/>
              <a:pPr/>
              <a:t>4/17/2020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7BD40A-0B13-4FDE-9701-6DBC408B0E2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ctr">
              <a:defRPr sz="4000"/>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r>
              <a:rPr lang="en-US" smtClean="0"/>
              <a:t>16-Apr-2020</a:t>
            </a:r>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r>
              <a:rPr lang="en-US" smtClean="0"/>
              <a:t>WSC (IT752) - Mini-project Progress Evaluation - I</a:t>
            </a:r>
            <a:endParaRPr lang="en-US"/>
          </a:p>
        </p:txBody>
      </p:sp>
      <p:sp>
        <p:nvSpPr>
          <p:cNvPr id="29" name="Slide Number Placeholder 28"/>
          <p:cNvSpPr>
            <a:spLocks noGrp="1"/>
          </p:cNvSpPr>
          <p:nvPr>
            <p:ph type="sldNum" sz="quarter" idx="12"/>
          </p:nvPr>
        </p:nvSpPr>
        <p:spPr>
          <a:xfrm>
            <a:off x="8392247" y="5752307"/>
            <a:ext cx="502920" cy="365125"/>
          </a:xfrm>
          <a:prstGeom prst="rect">
            <a:avLst/>
          </a:prstGeom>
        </p:spPr>
        <p:txBody>
          <a:bodyPr anchor="ctr"/>
          <a:lstStyle>
            <a:lvl1pPr algn="ctr">
              <a:defRPr sz="1300">
                <a:solidFill>
                  <a:srgbClr val="FFFFFF"/>
                </a:solidFill>
              </a:defRPr>
            </a:lvl1pPr>
          </a:lstStyle>
          <a:p>
            <a:fld id="{2F9A2980-78DE-4375-9EF9-40A556D9046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23106"/>
          </a:xfrm>
        </p:spPr>
        <p:txBody>
          <a:bodyPr/>
          <a:lstStyle>
            <a:lvl1pPr algn="l">
              <a:defRPr/>
            </a:lvl1pPr>
          </a:lstStyle>
          <a:p>
            <a:r>
              <a:rPr kumimoji="0" lang="en-US" dirty="0" smtClean="0"/>
              <a:t>Click to edit Master title style</a:t>
            </a:r>
            <a:endParaRPr kumimoji="0" lang="en-US" dirty="0"/>
          </a:p>
        </p:txBody>
      </p:sp>
      <p:sp>
        <p:nvSpPr>
          <p:cNvPr id="3" name="Content Placeholder 2"/>
          <p:cNvSpPr>
            <a:spLocks noGrp="1"/>
          </p:cNvSpPr>
          <p:nvPr>
            <p:ph idx="1"/>
          </p:nvPr>
        </p:nvSpPr>
        <p:spPr>
          <a:xfrm>
            <a:off x="457200" y="1143000"/>
            <a:ext cx="8229600" cy="4876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629400" y="6480048"/>
            <a:ext cx="2133600" cy="301752"/>
          </a:xfrm>
        </p:spPr>
        <p:txBody>
          <a:bodyPr/>
          <a:lstStyle/>
          <a:p>
            <a:r>
              <a:rPr lang="en-US" smtClean="0"/>
              <a:t>16-Apr-2020</a:t>
            </a:r>
            <a:endParaRPr lang="en-US"/>
          </a:p>
        </p:txBody>
      </p:sp>
      <p:sp>
        <p:nvSpPr>
          <p:cNvPr id="5" name="Footer Placeholder 4"/>
          <p:cNvSpPr>
            <a:spLocks noGrp="1"/>
          </p:cNvSpPr>
          <p:nvPr>
            <p:ph type="ftr" sz="quarter" idx="11"/>
          </p:nvPr>
        </p:nvSpPr>
        <p:spPr>
          <a:xfrm>
            <a:off x="457200" y="6480969"/>
            <a:ext cx="4260056" cy="300831"/>
          </a:xfrm>
        </p:spPr>
        <p:txBody>
          <a:bodyPr/>
          <a:lstStyle/>
          <a:p>
            <a:r>
              <a:rPr lang="en-US" smtClean="0"/>
              <a:t>WSC (IT752) - Mini-project Progress Evaluation - I</a:t>
            </a:r>
            <a:endParaRPr lang="en-US"/>
          </a:p>
        </p:txBody>
      </p:sp>
      <p:cxnSp>
        <p:nvCxnSpPr>
          <p:cNvPr id="7" name="Straight Connector 6"/>
          <p:cNvCxnSpPr/>
          <p:nvPr userDrawn="1"/>
        </p:nvCxnSpPr>
        <p:spPr>
          <a:xfrm>
            <a:off x="457200" y="990600"/>
            <a:ext cx="8077200" cy="158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723106"/>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5235608"/>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53200" y="6480969"/>
            <a:ext cx="2133600" cy="301752"/>
          </a:xfrm>
          <a:prstGeom prst="rect">
            <a:avLst/>
          </a:prstGeom>
        </p:spPr>
        <p:txBody>
          <a:bodyPr vert="horz" anchor="b"/>
          <a:lstStyle>
            <a:lvl1pPr algn="r" eaLnBrk="1" latinLnBrk="0" hangingPunct="1">
              <a:defRPr kumimoji="0" sz="1000" b="0">
                <a:solidFill>
                  <a:schemeClr val="tx1"/>
                </a:solidFill>
              </a:defRPr>
            </a:lvl1pPr>
          </a:lstStyle>
          <a:p>
            <a:r>
              <a:rPr lang="en-US" smtClean="0"/>
              <a:t>16-Apr-2020</a:t>
            </a:r>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l" eaLnBrk="1" latinLnBrk="0" hangingPunct="1">
              <a:defRPr kumimoji="0" sz="1000">
                <a:solidFill>
                  <a:schemeClr val="tx1"/>
                </a:solidFill>
              </a:defRPr>
            </a:lvl1pPr>
          </a:lstStyle>
          <a:p>
            <a:r>
              <a:rPr lang="en-US" smtClean="0"/>
              <a:t>WSC (IT752) - Mini-project Progress Evaluation - I</a:t>
            </a:r>
            <a:endParaRPr lang="en-US"/>
          </a:p>
        </p:txBody>
      </p:sp>
    </p:spTree>
  </p:cSld>
  <p:clrMap bg1="dk1" tx1="lt1" bg2="dk2" tx2="lt2" accent1="accent1" accent2="accent2" accent3="accent3" accent4="accent4" accent5="accent5" accent6="accent6" hlink="hlink" folHlink="folHlink"/>
  <p:sldLayoutIdLst>
    <p:sldLayoutId id="2147483682" r:id="rId1"/>
    <p:sldLayoutId id="2147483683" r:id="rId2"/>
  </p:sldLayoutIdLst>
  <p:hf sldNum="0" hdr="0"/>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sciencedirect.com/science/article/abs/pii/S037596011730586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082675"/>
            <a:ext cx="8839200" cy="2498726"/>
          </a:xfrm>
        </p:spPr>
        <p:txBody>
          <a:bodyPr>
            <a:normAutofit/>
          </a:bodyPr>
          <a:lstStyle/>
          <a:p>
            <a:pPr algn="l"/>
            <a:r>
              <a:rPr lang="en-US" sz="3600" dirty="0" smtClean="0">
                <a:latin typeface="Times New Roman" panose="02020603050405020304" pitchFamily="18" charset="0"/>
                <a:cs typeface="Times New Roman" panose="02020603050405020304" pitchFamily="18" charset="0"/>
              </a:rPr>
              <a:t>Label </a:t>
            </a:r>
            <a:r>
              <a:rPr lang="en-US" sz="3600" dirty="0">
                <a:latin typeface="Times New Roman" panose="02020603050405020304" pitchFamily="18" charset="0"/>
                <a:cs typeface="Times New Roman" panose="02020603050405020304" pitchFamily="18" charset="0"/>
              </a:rPr>
              <a:t>propagation algorithm for community detection based on node importance and </a:t>
            </a:r>
            <a:r>
              <a:rPr lang="en-US" sz="3600" dirty="0" smtClean="0">
                <a:latin typeface="Times New Roman" panose="02020603050405020304" pitchFamily="18" charset="0"/>
                <a:cs typeface="Times New Roman" panose="02020603050405020304" pitchFamily="18" charset="0"/>
              </a:rPr>
              <a:t>label influence</a:t>
            </a:r>
            <a:endParaRPr lang="en-US"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40544" y="4114800"/>
            <a:ext cx="8062912" cy="2057400"/>
          </a:xfrm>
        </p:spPr>
        <p:txBody>
          <a:bodyPr/>
          <a:lstStyle/>
          <a:p>
            <a:pPr algn="l"/>
            <a:r>
              <a:rPr lang="en-US" dirty="0" smtClean="0"/>
              <a:t>NIRANJAN(192IT014)</a:t>
            </a:r>
          </a:p>
          <a:p>
            <a:pPr algn="l"/>
            <a:r>
              <a:rPr lang="en-US" dirty="0" smtClean="0"/>
              <a:t>SHIVANSH RAGHUWANSHI(192IT023)</a:t>
            </a:r>
            <a:endParaRPr lang="en-US" dirty="0"/>
          </a:p>
        </p:txBody>
      </p:sp>
      <p:sp>
        <p:nvSpPr>
          <p:cNvPr id="4" name="Date Placeholder 3"/>
          <p:cNvSpPr>
            <a:spLocks noGrp="1"/>
          </p:cNvSpPr>
          <p:nvPr>
            <p:ph type="dt" sz="half" idx="10"/>
          </p:nvPr>
        </p:nvSpPr>
        <p:spPr>
          <a:xfrm>
            <a:off x="2819400" y="6492875"/>
            <a:ext cx="5791200" cy="365125"/>
          </a:xfrm>
        </p:spPr>
        <p:txBody>
          <a:bodyPr/>
          <a:lstStyle/>
          <a:p>
            <a:r>
              <a:rPr lang="en-US" dirty="0" smtClean="0"/>
              <a:t>16-Apr-2020</a:t>
            </a:r>
            <a:endParaRPr lang="en-US" dirty="0"/>
          </a:p>
        </p:txBody>
      </p:sp>
      <p:sp>
        <p:nvSpPr>
          <p:cNvPr id="5" name="Footer Placeholder 4"/>
          <p:cNvSpPr>
            <a:spLocks noGrp="1"/>
          </p:cNvSpPr>
          <p:nvPr>
            <p:ph type="ftr" sz="quarter" idx="11"/>
          </p:nvPr>
        </p:nvSpPr>
        <p:spPr>
          <a:xfrm>
            <a:off x="990600" y="304800"/>
            <a:ext cx="7315200" cy="457200"/>
          </a:xfrm>
        </p:spPr>
        <p:txBody>
          <a:bodyPr/>
          <a:lstStyle/>
          <a:p>
            <a:pPr algn="ctr"/>
            <a:endParaRPr lang="en-US" sz="1800" b="1" dirty="0" smtClean="0"/>
          </a:p>
          <a:p>
            <a:pPr algn="ctr"/>
            <a:r>
              <a:rPr lang="en-US" sz="2400" b="1" dirty="0" smtClean="0"/>
              <a:t>Department of IT, NITK </a:t>
            </a:r>
            <a:r>
              <a:rPr lang="en-US" sz="2400" b="1" dirty="0" err="1" smtClean="0"/>
              <a:t>Surathkal</a:t>
            </a:r>
            <a:r>
              <a:rPr lang="en-US" sz="2400" b="1" dirty="0" smtClean="0"/>
              <a:t> [Dec-Jun 2020]</a:t>
            </a:r>
          </a:p>
          <a:p>
            <a:pPr algn="ctr"/>
            <a:r>
              <a:rPr lang="en-US" sz="1800" b="1" dirty="0" smtClean="0"/>
              <a:t>WSC (IT752) - Mini-project Progress Evaluation - I</a:t>
            </a:r>
            <a:endParaRPr lang="en-US" sz="1800" b="1" dirty="0"/>
          </a:p>
        </p:txBody>
      </p:sp>
    </p:spTree>
  </p:cSld>
  <p:clrMapOvr>
    <a:overrideClrMapping bg1="lt1" tx1="dk1" bg2="lt2" tx2="dk2" accent1="accent1" accent2="accent2" accent3="accent3" accent4="accent4" accent5="accent5" accent6="accent6" hlink="hlink" folHlink="folHlink"/>
  </p:clrMapOvr>
  <p:transition>
    <p:zoom dir="in"/>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Proposed enhancements/novelty</a:t>
            </a:r>
            <a:endParaRPr lang="en-US" sz="3600" dirty="0" smtClean="0"/>
          </a:p>
        </p:txBody>
      </p:sp>
      <p:sp>
        <p:nvSpPr>
          <p:cNvPr id="32" name="Content Placeholder 31"/>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For calculating the node importance we will consider the hybrid approach .</a:t>
            </a:r>
          </a:p>
          <a:p>
            <a:r>
              <a:rPr lang="en-US" sz="2400" dirty="0" smtClean="0">
                <a:latin typeface="Times New Roman" panose="02020603050405020304" pitchFamily="18" charset="0"/>
                <a:cs typeface="Times New Roman" panose="02020603050405020304" pitchFamily="18" charset="0"/>
              </a:rPr>
              <a:t>In this approach the k-shell value of NIBLPA and the P(</a:t>
            </a:r>
            <a:r>
              <a:rPr lang="en-US" sz="2400" dirty="0" err="1" smtClean="0">
                <a:latin typeface="Times New Roman" panose="02020603050405020304" pitchFamily="18" charset="0"/>
                <a:cs typeface="Times New Roman" panose="02020603050405020304" pitchFamily="18" charset="0"/>
              </a:rPr>
              <a:t>inf</a:t>
            </a:r>
            <a:r>
              <a:rPr lang="en-US" sz="2400" dirty="0" smtClean="0">
                <a:latin typeface="Times New Roman" panose="02020603050405020304" pitchFamily="18" charset="0"/>
                <a:cs typeface="Times New Roman" panose="02020603050405020304" pitchFamily="18" charset="0"/>
              </a:rPr>
              <a:t>) of LPA_NI </a:t>
            </a:r>
            <a:r>
              <a:rPr lang="en-US" sz="2400" dirty="0" err="1" smtClean="0">
                <a:latin typeface="Times New Roman" panose="02020603050405020304" pitchFamily="18" charset="0"/>
                <a:cs typeface="Times New Roman" panose="02020603050405020304" pitchFamily="18" charset="0"/>
              </a:rPr>
              <a:t>wil</a:t>
            </a:r>
            <a:r>
              <a:rPr lang="en-US" sz="2400" dirty="0" smtClean="0">
                <a:latin typeface="Times New Roman" panose="02020603050405020304" pitchFamily="18" charset="0"/>
                <a:cs typeface="Times New Roman" panose="02020603050405020304" pitchFamily="18" charset="0"/>
              </a:rPr>
              <a:t> be taken into </a:t>
            </a:r>
            <a:r>
              <a:rPr lang="en-US" sz="2400" dirty="0" err="1" smtClean="0">
                <a:latin typeface="Times New Roman" panose="02020603050405020304" pitchFamily="18" charset="0"/>
                <a:cs typeface="Times New Roman" panose="02020603050405020304" pitchFamily="18" charset="0"/>
              </a:rPr>
              <a:t>consideration.Add</a:t>
            </a:r>
            <a:r>
              <a:rPr lang="en-US" sz="2400" dirty="0" smtClean="0">
                <a:latin typeface="Times New Roman" panose="02020603050405020304" pitchFamily="18" charset="0"/>
                <a:cs typeface="Times New Roman" panose="02020603050405020304" pitchFamily="18" charset="0"/>
              </a:rPr>
              <a:t> 1and 2 ,sort nodes in descending order of value obtained above.</a:t>
            </a:r>
          </a:p>
          <a:p>
            <a:pPr marL="64008" indent="0">
              <a:buNone/>
            </a:pPr>
            <a:r>
              <a:rPr lang="en-US" sz="2400" dirty="0" smtClean="0">
                <a:latin typeface="Times New Roman" panose="02020603050405020304" pitchFamily="18" charset="0"/>
                <a:cs typeface="Times New Roman" panose="02020603050405020304" pitchFamily="18" charset="0"/>
              </a:rPr>
              <a:t>                                             </a:t>
            </a:r>
          </a:p>
          <a:p>
            <a:pPr marL="64008" indent="0" algn="ctr">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----(1</a:t>
            </a:r>
            <a:r>
              <a:rPr lang="en-US" sz="2400" dirty="0">
                <a:latin typeface="Times New Roman" panose="02020603050405020304" pitchFamily="18" charset="0"/>
                <a:cs typeface="Times New Roman" panose="02020603050405020304" pitchFamily="18" charset="0"/>
              </a:rPr>
              <a:t>) </a:t>
            </a:r>
          </a:p>
          <a:p>
            <a:pPr marL="64008" indent="0">
              <a:buNone/>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represents the neighborhood set of node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                        ----(2)</a:t>
            </a:r>
          </a:p>
          <a:p>
            <a:endParaRPr lang="en-US" sz="2400" dirty="0" smtClean="0">
              <a:latin typeface="Times New Roman" panose="02020603050405020304" pitchFamily="18" charset="0"/>
              <a:cs typeface="Times New Roman" panose="02020603050405020304" pitchFamily="18" charset="0"/>
            </a:endParaRPr>
          </a:p>
          <a:p>
            <a:pPr marL="64008" indent="0">
              <a:buNone/>
            </a:pP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smtClean="0"/>
              <a:t>16-Apr-2020</a:t>
            </a:r>
            <a:endParaRPr lang="en-US"/>
          </a:p>
        </p:txBody>
      </p:sp>
      <p:sp>
        <p:nvSpPr>
          <p:cNvPr id="5" name="Footer Placeholder 4"/>
          <p:cNvSpPr>
            <a:spLocks noGrp="1"/>
          </p:cNvSpPr>
          <p:nvPr>
            <p:ph type="ftr" sz="quarter" idx="11"/>
          </p:nvPr>
        </p:nvSpPr>
        <p:spPr/>
        <p:txBody>
          <a:bodyPr/>
          <a:lstStyle/>
          <a:p>
            <a:r>
              <a:rPr lang="en-US" smtClean="0"/>
              <a:t>WSC (IT752) - Mini-project Progress Evaluation - I</a:t>
            </a:r>
            <a:endParaRPr lang="en-US"/>
          </a:p>
        </p:txBody>
      </p:sp>
      <p:pic>
        <p:nvPicPr>
          <p:cNvPr id="3" name="Picture 2"/>
          <p:cNvPicPr>
            <a:picLocks noChangeAspect="1"/>
          </p:cNvPicPr>
          <p:nvPr/>
        </p:nvPicPr>
        <p:blipFill>
          <a:blip r:embed="rId2"/>
          <a:stretch>
            <a:fillRect/>
          </a:stretch>
        </p:blipFill>
        <p:spPr>
          <a:xfrm>
            <a:off x="2057400" y="3238500"/>
            <a:ext cx="3810000" cy="685800"/>
          </a:xfrm>
          <a:prstGeom prst="rect">
            <a:avLst/>
          </a:prstGeom>
        </p:spPr>
      </p:pic>
      <p:pic>
        <p:nvPicPr>
          <p:cNvPr id="6" name="Picture 5"/>
          <p:cNvPicPr>
            <a:picLocks noChangeAspect="1"/>
          </p:cNvPicPr>
          <p:nvPr/>
        </p:nvPicPr>
        <p:blipFill>
          <a:blip r:embed="rId3"/>
          <a:stretch>
            <a:fillRect/>
          </a:stretch>
        </p:blipFill>
        <p:spPr>
          <a:xfrm>
            <a:off x="2057400" y="4956969"/>
            <a:ext cx="3048000" cy="990600"/>
          </a:xfrm>
          <a:prstGeom prst="rect">
            <a:avLst/>
          </a:prstGeom>
        </p:spPr>
      </p:pic>
    </p:spTree>
    <p:extLst>
      <p:ext uri="{BB962C8B-B14F-4D97-AF65-F5344CB8AC3E}">
        <p14:creationId xmlns:p14="http://schemas.microsoft.com/office/powerpoint/2010/main" val="9170333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Work done and Implementation</a:t>
            </a:r>
            <a:endParaRPr lang="en-US" sz="3600" dirty="0" smtClean="0"/>
          </a:p>
        </p:txBody>
      </p:sp>
      <p:sp>
        <p:nvSpPr>
          <p:cNvPr id="32" name="Content Placeholder 31"/>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The NIBLPA algorithm is implemented .</a:t>
            </a:r>
          </a:p>
          <a:p>
            <a:r>
              <a:rPr lang="en-US" sz="2400" dirty="0" smtClean="0">
                <a:latin typeface="Times New Roman" panose="02020603050405020304" pitchFamily="18" charset="0"/>
                <a:cs typeface="Times New Roman" panose="02020603050405020304" pitchFamily="18" charset="0"/>
              </a:rPr>
              <a:t>The LPA_NI is developed .</a:t>
            </a:r>
          </a:p>
          <a:p>
            <a:r>
              <a:rPr lang="en-US" sz="2400" dirty="0" smtClean="0">
                <a:latin typeface="Times New Roman" panose="02020603050405020304" pitchFamily="18" charset="0"/>
                <a:cs typeface="Times New Roman" panose="02020603050405020304" pitchFamily="18" charset="0"/>
              </a:rPr>
              <a:t>The novelty proposed is also being under implementation.</a:t>
            </a:r>
          </a:p>
          <a:p>
            <a:r>
              <a:rPr lang="en-US" sz="2400" dirty="0" smtClean="0">
                <a:latin typeface="Times New Roman" panose="02020603050405020304" pitchFamily="18" charset="0"/>
                <a:cs typeface="Times New Roman" panose="02020603050405020304" pitchFamily="18" charset="0"/>
              </a:rPr>
              <a:t>The dataset taken is different from the dataset mentioned in the paper based on same </a:t>
            </a:r>
            <a:r>
              <a:rPr lang="en-US" sz="2400" dirty="0" err="1">
                <a:latin typeface="Times New Roman" panose="02020603050405020304" pitchFamily="18" charset="0"/>
                <a:cs typeface="Times New Roman" panose="02020603050405020304" pitchFamily="18" charset="0"/>
              </a:rPr>
              <a:t>S</a:t>
            </a:r>
            <a:r>
              <a:rPr lang="en-US" sz="2400" dirty="0" err="1" smtClean="0">
                <a:latin typeface="Times New Roman" panose="02020603050405020304" pitchFamily="18" charset="0"/>
                <a:cs typeface="Times New Roman" panose="02020603050405020304" pitchFamily="18" charset="0"/>
              </a:rPr>
              <a:t>ina</a:t>
            </a:r>
            <a:r>
              <a:rPr lang="en-US" sz="2400" dirty="0" smtClean="0">
                <a:latin typeface="Times New Roman" panose="02020603050405020304" pitchFamily="18" charset="0"/>
                <a:cs typeface="Times New Roman" panose="02020603050405020304" pitchFamily="18" charset="0"/>
              </a:rPr>
              <a:t> microblog dataset with different values.</a:t>
            </a:r>
          </a:p>
          <a:p>
            <a:r>
              <a:rPr lang="en-US" sz="2400" dirty="0" smtClean="0">
                <a:latin typeface="Times New Roman" panose="02020603050405020304" pitchFamily="18" charset="0"/>
                <a:cs typeface="Times New Roman" panose="02020603050405020304" pitchFamily="18" charset="0"/>
              </a:rPr>
              <a:t>For LPA_NI to calculate node importance the dataset </a:t>
            </a:r>
            <a:r>
              <a:rPr lang="en-US" sz="2400" dirty="0" err="1" smtClean="0">
                <a:latin typeface="Times New Roman" panose="02020603050405020304" pitchFamily="18" charset="0"/>
                <a:cs typeface="Times New Roman" panose="02020603050405020304" pitchFamily="18" charset="0"/>
              </a:rPr>
              <a:t>Inf</a:t>
            </a:r>
            <a:r>
              <a:rPr lang="en-US" sz="2400" dirty="0" smtClean="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node</a:t>
            </a:r>
            <a:r>
              <a:rPr lang="en-US" sz="2400" dirty="0" smtClean="0">
                <a:latin typeface="Times New Roman" panose="02020603050405020304" pitchFamily="18" charset="0"/>
                <a:cs typeface="Times New Roman" panose="02020603050405020304" pitchFamily="18" charset="0"/>
              </a:rPr>
              <a:t>)has to be calculated which is 75% done an</a:t>
            </a:r>
          </a:p>
        </p:txBody>
      </p:sp>
      <p:sp>
        <p:nvSpPr>
          <p:cNvPr id="4" name="Date Placeholder 3"/>
          <p:cNvSpPr>
            <a:spLocks noGrp="1"/>
          </p:cNvSpPr>
          <p:nvPr>
            <p:ph type="dt" sz="half" idx="10"/>
          </p:nvPr>
        </p:nvSpPr>
        <p:spPr/>
        <p:txBody>
          <a:bodyPr/>
          <a:lstStyle/>
          <a:p>
            <a:r>
              <a:rPr lang="en-US" smtClean="0"/>
              <a:t>16-Apr-2020</a:t>
            </a:r>
            <a:endParaRPr lang="en-US"/>
          </a:p>
        </p:txBody>
      </p:sp>
      <p:sp>
        <p:nvSpPr>
          <p:cNvPr id="5" name="Footer Placeholder 4"/>
          <p:cNvSpPr>
            <a:spLocks noGrp="1"/>
          </p:cNvSpPr>
          <p:nvPr>
            <p:ph type="ftr" sz="quarter" idx="11"/>
          </p:nvPr>
        </p:nvSpPr>
        <p:spPr/>
        <p:txBody>
          <a:bodyPr/>
          <a:lstStyle/>
          <a:p>
            <a:r>
              <a:rPr lang="en-US" smtClean="0"/>
              <a:t>WSC (IT752) - Mini-project Progress Evaluation - I</a:t>
            </a:r>
            <a:endParaRPr lang="en-US"/>
          </a:p>
        </p:txBody>
      </p:sp>
    </p:spTree>
    <p:extLst>
      <p:ext uri="{BB962C8B-B14F-4D97-AF65-F5344CB8AC3E}">
        <p14:creationId xmlns:p14="http://schemas.microsoft.com/office/powerpoint/2010/main" val="9170333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Experimental Results and Analysis</a:t>
            </a:r>
            <a:endParaRPr lang="en-US" sz="3600" dirty="0" smtClean="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860039276"/>
              </p:ext>
            </p:extLst>
          </p:nvPr>
        </p:nvGraphicFramePr>
        <p:xfrm>
          <a:off x="457200" y="1143000"/>
          <a:ext cx="8229600" cy="39116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961082268"/>
                    </a:ext>
                  </a:extLst>
                </a:gridCol>
                <a:gridCol w="2743200">
                  <a:extLst>
                    <a:ext uri="{9D8B030D-6E8A-4147-A177-3AD203B41FA5}">
                      <a16:colId xmlns:a16="http://schemas.microsoft.com/office/drawing/2014/main" val="1862774351"/>
                    </a:ext>
                  </a:extLst>
                </a:gridCol>
                <a:gridCol w="2743200">
                  <a:extLst>
                    <a:ext uri="{9D8B030D-6E8A-4147-A177-3AD203B41FA5}">
                      <a16:colId xmlns:a16="http://schemas.microsoft.com/office/drawing/2014/main" val="169798202"/>
                    </a:ext>
                  </a:extLst>
                </a:gridCol>
              </a:tblGrid>
              <a:tr h="558800">
                <a:tc>
                  <a:txBody>
                    <a:bodyPr/>
                    <a:lstStyle/>
                    <a:p>
                      <a:r>
                        <a:rPr lang="en-US" dirty="0" smtClean="0"/>
                        <a:t>   </a:t>
                      </a:r>
                      <a:endParaRPr lang="en-US" dirty="0"/>
                    </a:p>
                  </a:txBody>
                  <a:tcPr/>
                </a:tc>
                <a:tc>
                  <a:txBody>
                    <a:bodyPr/>
                    <a:lstStyle/>
                    <a:p>
                      <a:r>
                        <a:rPr lang="en-US" dirty="0" smtClean="0"/>
                        <a:t>                        Q-VALUE</a:t>
                      </a:r>
                      <a:endParaRPr lang="en-US" dirty="0"/>
                    </a:p>
                  </a:txBody>
                  <a:tcPr/>
                </a:tc>
                <a:tc>
                  <a:txBody>
                    <a:bodyPr/>
                    <a:lstStyle/>
                    <a:p>
                      <a:endParaRPr lang="en-US" dirty="0"/>
                    </a:p>
                  </a:txBody>
                  <a:tcPr/>
                </a:tc>
                <a:extLst>
                  <a:ext uri="{0D108BD9-81ED-4DB2-BD59-A6C34878D82A}">
                    <a16:rowId xmlns:a16="http://schemas.microsoft.com/office/drawing/2014/main" val="2997906168"/>
                  </a:ext>
                </a:extLst>
              </a:tr>
              <a:tr h="558800">
                <a:tc>
                  <a:txBody>
                    <a:bodyPr/>
                    <a:lstStyle/>
                    <a:p>
                      <a:r>
                        <a:rPr lang="en-US" dirty="0" smtClean="0">
                          <a:solidFill>
                            <a:srgbClr val="FF0000"/>
                          </a:solidFill>
                        </a:rPr>
                        <a:t>alpha</a:t>
                      </a:r>
                      <a:endParaRPr lang="en-US" dirty="0">
                        <a:solidFill>
                          <a:srgbClr val="FF0000"/>
                        </a:solidFill>
                      </a:endParaRPr>
                    </a:p>
                  </a:txBody>
                  <a:tcPr/>
                </a:tc>
                <a:tc>
                  <a:txBody>
                    <a:bodyPr/>
                    <a:lstStyle/>
                    <a:p>
                      <a:r>
                        <a:rPr lang="en-US" dirty="0" smtClean="0"/>
                        <a:t>         NIBLPA</a:t>
                      </a:r>
                      <a:endParaRPr lang="en-US" dirty="0"/>
                    </a:p>
                  </a:txBody>
                  <a:tcPr/>
                </a:tc>
                <a:tc>
                  <a:txBody>
                    <a:bodyPr/>
                    <a:lstStyle/>
                    <a:p>
                      <a:r>
                        <a:rPr lang="en-US" dirty="0" smtClean="0"/>
                        <a:t>    LPA</a:t>
                      </a:r>
                      <a:endParaRPr lang="en-US" dirty="0"/>
                    </a:p>
                  </a:txBody>
                  <a:tcPr/>
                </a:tc>
                <a:extLst>
                  <a:ext uri="{0D108BD9-81ED-4DB2-BD59-A6C34878D82A}">
                    <a16:rowId xmlns:a16="http://schemas.microsoft.com/office/drawing/2014/main" val="4290241369"/>
                  </a:ext>
                </a:extLst>
              </a:tr>
              <a:tr h="558800">
                <a:tc>
                  <a:txBody>
                    <a:bodyPr/>
                    <a:lstStyle/>
                    <a:p>
                      <a:r>
                        <a:rPr lang="en-US" dirty="0" smtClean="0"/>
                        <a:t>     0.2</a:t>
                      </a:r>
                      <a:endParaRPr lang="en-US" dirty="0"/>
                    </a:p>
                  </a:txBody>
                  <a:tcPr/>
                </a:tc>
                <a:tc>
                  <a:txBody>
                    <a:bodyPr/>
                    <a:lstStyle/>
                    <a:p>
                      <a:r>
                        <a:rPr lang="en-US" dirty="0" smtClean="0"/>
                        <a:t>-0.1339</a:t>
                      </a:r>
                      <a:endParaRPr lang="en-US" dirty="0"/>
                    </a:p>
                  </a:txBody>
                  <a:tcPr/>
                </a:tc>
                <a:tc>
                  <a:txBody>
                    <a:bodyPr/>
                    <a:lstStyle/>
                    <a:p>
                      <a:r>
                        <a:rPr lang="en-US" dirty="0" smtClean="0"/>
                        <a:t>-0.5211</a:t>
                      </a:r>
                      <a:endParaRPr lang="en-US" dirty="0"/>
                    </a:p>
                  </a:txBody>
                  <a:tcPr/>
                </a:tc>
                <a:extLst>
                  <a:ext uri="{0D108BD9-81ED-4DB2-BD59-A6C34878D82A}">
                    <a16:rowId xmlns:a16="http://schemas.microsoft.com/office/drawing/2014/main" val="2659558979"/>
                  </a:ext>
                </a:extLst>
              </a:tr>
              <a:tr h="558800">
                <a:tc>
                  <a:txBody>
                    <a:bodyPr/>
                    <a:lstStyle/>
                    <a:p>
                      <a:r>
                        <a:rPr lang="en-US" dirty="0" smtClean="0"/>
                        <a:t>     0.4</a:t>
                      </a:r>
                      <a:endParaRPr lang="en-US" dirty="0"/>
                    </a:p>
                  </a:txBody>
                  <a:tcPr/>
                </a:tc>
                <a:tc>
                  <a:txBody>
                    <a:bodyPr/>
                    <a:lstStyle/>
                    <a:p>
                      <a:r>
                        <a:rPr lang="en-US" dirty="0" smtClean="0"/>
                        <a:t>-0.2322</a:t>
                      </a:r>
                      <a:endParaRPr lang="en-US" dirty="0"/>
                    </a:p>
                  </a:txBody>
                  <a:tcPr/>
                </a:tc>
                <a:tc>
                  <a:txBody>
                    <a:bodyPr/>
                    <a:lstStyle/>
                    <a:p>
                      <a:r>
                        <a:rPr lang="en-US" dirty="0" smtClean="0"/>
                        <a:t>-0.5211</a:t>
                      </a:r>
                      <a:endParaRPr lang="en-US" dirty="0"/>
                    </a:p>
                  </a:txBody>
                  <a:tcPr/>
                </a:tc>
                <a:extLst>
                  <a:ext uri="{0D108BD9-81ED-4DB2-BD59-A6C34878D82A}">
                    <a16:rowId xmlns:a16="http://schemas.microsoft.com/office/drawing/2014/main" val="3838687262"/>
                  </a:ext>
                </a:extLst>
              </a:tr>
              <a:tr h="558800">
                <a:tc>
                  <a:txBody>
                    <a:bodyPr/>
                    <a:lstStyle/>
                    <a:p>
                      <a:r>
                        <a:rPr lang="en-US" dirty="0" smtClean="0"/>
                        <a:t>     0.6</a:t>
                      </a:r>
                      <a:endParaRPr lang="en-US" dirty="0"/>
                    </a:p>
                  </a:txBody>
                  <a:tcPr/>
                </a:tc>
                <a:tc>
                  <a:txBody>
                    <a:bodyPr/>
                    <a:lstStyle/>
                    <a:p>
                      <a:r>
                        <a:rPr lang="en-US" dirty="0" smtClean="0"/>
                        <a:t>-0.3749</a:t>
                      </a:r>
                      <a:endParaRPr lang="en-US" dirty="0"/>
                    </a:p>
                  </a:txBody>
                  <a:tcPr/>
                </a:tc>
                <a:tc>
                  <a:txBody>
                    <a:bodyPr/>
                    <a:lstStyle/>
                    <a:p>
                      <a:r>
                        <a:rPr lang="en-US" dirty="0" smtClean="0"/>
                        <a:t>-0.5211</a:t>
                      </a:r>
                      <a:endParaRPr lang="en-US" dirty="0"/>
                    </a:p>
                  </a:txBody>
                  <a:tcPr/>
                </a:tc>
                <a:extLst>
                  <a:ext uri="{0D108BD9-81ED-4DB2-BD59-A6C34878D82A}">
                    <a16:rowId xmlns:a16="http://schemas.microsoft.com/office/drawing/2014/main" val="233487563"/>
                  </a:ext>
                </a:extLst>
              </a:tr>
              <a:tr h="558800">
                <a:tc>
                  <a:txBody>
                    <a:bodyPr/>
                    <a:lstStyle/>
                    <a:p>
                      <a:r>
                        <a:rPr lang="en-US" dirty="0" smtClean="0"/>
                        <a:t>     0.8</a:t>
                      </a:r>
                      <a:endParaRPr lang="en-US" dirty="0"/>
                    </a:p>
                  </a:txBody>
                  <a:tcPr/>
                </a:tc>
                <a:tc>
                  <a:txBody>
                    <a:bodyPr/>
                    <a:lstStyle/>
                    <a:p>
                      <a:r>
                        <a:rPr lang="en-US" dirty="0" smtClean="0"/>
                        <a:t>-0.4050</a:t>
                      </a:r>
                      <a:endParaRPr lang="en-US" dirty="0"/>
                    </a:p>
                  </a:txBody>
                  <a:tcPr/>
                </a:tc>
                <a:tc>
                  <a:txBody>
                    <a:bodyPr/>
                    <a:lstStyle/>
                    <a:p>
                      <a:r>
                        <a:rPr lang="en-US" dirty="0" smtClean="0"/>
                        <a:t>-0.5211</a:t>
                      </a:r>
                      <a:endParaRPr lang="en-US" dirty="0"/>
                    </a:p>
                  </a:txBody>
                  <a:tcPr/>
                </a:tc>
                <a:extLst>
                  <a:ext uri="{0D108BD9-81ED-4DB2-BD59-A6C34878D82A}">
                    <a16:rowId xmlns:a16="http://schemas.microsoft.com/office/drawing/2014/main" val="3106841659"/>
                  </a:ext>
                </a:extLst>
              </a:tr>
              <a:tr h="558800">
                <a:tc>
                  <a:txBody>
                    <a:bodyPr/>
                    <a:lstStyle/>
                    <a:p>
                      <a:r>
                        <a:rPr lang="en-US" dirty="0" smtClean="0"/>
                        <a:t>     1.0</a:t>
                      </a:r>
                      <a:endParaRPr lang="en-US" dirty="0"/>
                    </a:p>
                  </a:txBody>
                  <a:tcPr/>
                </a:tc>
                <a:tc>
                  <a:txBody>
                    <a:bodyPr/>
                    <a:lstStyle/>
                    <a:p>
                      <a:r>
                        <a:rPr lang="en-US" dirty="0" smtClean="0"/>
                        <a:t>-0.3872</a:t>
                      </a:r>
                      <a:endParaRPr lang="en-US" dirty="0"/>
                    </a:p>
                  </a:txBody>
                  <a:tcPr/>
                </a:tc>
                <a:tc>
                  <a:txBody>
                    <a:bodyPr/>
                    <a:lstStyle/>
                    <a:p>
                      <a:r>
                        <a:rPr lang="en-US" dirty="0" smtClean="0"/>
                        <a:t>-0.5211</a:t>
                      </a:r>
                      <a:endParaRPr lang="en-US" dirty="0"/>
                    </a:p>
                  </a:txBody>
                  <a:tcPr/>
                </a:tc>
                <a:extLst>
                  <a:ext uri="{0D108BD9-81ED-4DB2-BD59-A6C34878D82A}">
                    <a16:rowId xmlns:a16="http://schemas.microsoft.com/office/drawing/2014/main" val="299139839"/>
                  </a:ext>
                </a:extLst>
              </a:tr>
            </a:tbl>
          </a:graphicData>
        </a:graphic>
      </p:graphicFrame>
      <p:sp>
        <p:nvSpPr>
          <p:cNvPr id="4" name="Date Placeholder 3"/>
          <p:cNvSpPr>
            <a:spLocks noGrp="1"/>
          </p:cNvSpPr>
          <p:nvPr>
            <p:ph type="dt" sz="half" idx="10"/>
          </p:nvPr>
        </p:nvSpPr>
        <p:spPr/>
        <p:txBody>
          <a:bodyPr/>
          <a:lstStyle/>
          <a:p>
            <a:r>
              <a:rPr lang="en-US" smtClean="0"/>
              <a:t>16-Apr-2020</a:t>
            </a:r>
            <a:endParaRPr lang="en-US"/>
          </a:p>
        </p:txBody>
      </p:sp>
      <p:sp>
        <p:nvSpPr>
          <p:cNvPr id="5" name="Footer Placeholder 4"/>
          <p:cNvSpPr>
            <a:spLocks noGrp="1"/>
          </p:cNvSpPr>
          <p:nvPr>
            <p:ph type="ftr" sz="quarter" idx="11"/>
          </p:nvPr>
        </p:nvSpPr>
        <p:spPr/>
        <p:txBody>
          <a:bodyPr/>
          <a:lstStyle/>
          <a:p>
            <a:r>
              <a:rPr lang="en-US" smtClean="0"/>
              <a:t>WSC (IT752) - Mini-project Progress Evaluation - I</a:t>
            </a:r>
            <a:endParaRPr lang="en-US"/>
          </a:p>
        </p:txBody>
      </p:sp>
    </p:spTree>
    <p:extLst>
      <p:ext uri="{BB962C8B-B14F-4D97-AF65-F5344CB8AC3E}">
        <p14:creationId xmlns:p14="http://schemas.microsoft.com/office/powerpoint/2010/main" val="9170333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Results of Innovative Work </a:t>
            </a:r>
            <a:endParaRPr lang="en-US" sz="3600" dirty="0" smtClean="0"/>
          </a:p>
        </p:txBody>
      </p:sp>
      <p:sp>
        <p:nvSpPr>
          <p:cNvPr id="32" name="Content Placeholder 31"/>
          <p:cNvSpPr>
            <a:spLocks noGrp="1"/>
          </p:cNvSpPr>
          <p:nvPr>
            <p:ph idx="1"/>
          </p:nvPr>
        </p:nvSpPr>
        <p:spPr/>
        <p:txBody>
          <a:bodyPr/>
          <a:lstStyle/>
          <a:p>
            <a:r>
              <a:rPr lang="en-IN" dirty="0" smtClean="0"/>
              <a:t>No results </a:t>
            </a:r>
            <a:endParaRPr lang="en-US" dirty="0"/>
          </a:p>
        </p:txBody>
      </p:sp>
      <p:sp>
        <p:nvSpPr>
          <p:cNvPr id="4" name="Date Placeholder 3"/>
          <p:cNvSpPr>
            <a:spLocks noGrp="1"/>
          </p:cNvSpPr>
          <p:nvPr>
            <p:ph type="dt" sz="half" idx="10"/>
          </p:nvPr>
        </p:nvSpPr>
        <p:spPr/>
        <p:txBody>
          <a:bodyPr/>
          <a:lstStyle/>
          <a:p>
            <a:r>
              <a:rPr lang="en-US" smtClean="0"/>
              <a:t>16-Apr-2020</a:t>
            </a:r>
            <a:endParaRPr lang="en-US"/>
          </a:p>
        </p:txBody>
      </p:sp>
      <p:sp>
        <p:nvSpPr>
          <p:cNvPr id="5" name="Footer Placeholder 4"/>
          <p:cNvSpPr>
            <a:spLocks noGrp="1"/>
          </p:cNvSpPr>
          <p:nvPr>
            <p:ph type="ftr" sz="quarter" idx="11"/>
          </p:nvPr>
        </p:nvSpPr>
        <p:spPr/>
        <p:txBody>
          <a:bodyPr/>
          <a:lstStyle/>
          <a:p>
            <a:r>
              <a:rPr lang="en-US" smtClean="0"/>
              <a:t>WSC (IT752) - Mini-project Progress Evaluation - I</a:t>
            </a:r>
            <a:endParaRPr lang="en-US"/>
          </a:p>
        </p:txBody>
      </p:sp>
    </p:spTree>
    <p:extLst>
      <p:ext uri="{BB962C8B-B14F-4D97-AF65-F5344CB8AC3E}">
        <p14:creationId xmlns:p14="http://schemas.microsoft.com/office/powerpoint/2010/main" val="9170333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Conclusion and Future Work</a:t>
            </a:r>
            <a:endParaRPr lang="en-US" sz="3600" dirty="0" smtClean="0"/>
          </a:p>
        </p:txBody>
      </p:sp>
      <p:sp>
        <p:nvSpPr>
          <p:cNvPr id="32" name="Content Placeholder 31"/>
          <p:cNvSpPr>
            <a:spLocks noGrp="1"/>
          </p:cNvSpPr>
          <p:nvPr>
            <p:ph idx="1"/>
          </p:nvPr>
        </p:nvSpPr>
        <p:spPr>
          <a:xfrm>
            <a:off x="457200" y="1143000"/>
            <a:ext cx="8305800" cy="5337048"/>
          </a:xfrm>
        </p:spPr>
        <p:txBody>
          <a:bodyPr>
            <a:noAutofit/>
          </a:bodyPr>
          <a:lstStyle/>
          <a:p>
            <a:r>
              <a:rPr lang="en-US" sz="2400" dirty="0" smtClean="0">
                <a:latin typeface="Times New Roman" panose="02020603050405020304" pitchFamily="18" charset="0"/>
                <a:cs typeface="Times New Roman" panose="02020603050405020304" pitchFamily="18" charset="0"/>
              </a:rPr>
              <a:t>The base  </a:t>
            </a:r>
            <a:r>
              <a:rPr lang="en-US" sz="2400" dirty="0">
                <a:latin typeface="Times New Roman" panose="02020603050405020304" pitchFamily="18" charset="0"/>
                <a:cs typeface="Times New Roman" panose="02020603050405020304" pitchFamily="18" charset="0"/>
              </a:rPr>
              <a:t>paper presents a label propagation algorithm for community detection based on node importance and label influence.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paper introduces the label influence into the formula of label updating to improve the stability</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This algorithm maintains the advantages of the original LPA algorithm, and it can get stable and efficient results by avoiding the randomness in label propagation process. By experiments on real dataset, we demonstrate that the proposed algorithm has better performance than some of the current representative </a:t>
            </a:r>
            <a:r>
              <a:rPr lang="en-US" sz="2400" dirty="0" smtClean="0">
                <a:latin typeface="Times New Roman" panose="02020603050405020304" pitchFamily="18" charset="0"/>
                <a:cs typeface="Times New Roman" panose="02020603050405020304" pitchFamily="18" charset="0"/>
              </a:rPr>
              <a:t>algorithms.</a:t>
            </a:r>
          </a:p>
          <a:p>
            <a:r>
              <a:rPr lang="en-US" sz="2400" dirty="0" smtClean="0">
                <a:latin typeface="Times New Roman" panose="02020603050405020304" pitchFamily="18" charset="0"/>
                <a:cs typeface="Times New Roman" panose="02020603050405020304" pitchFamily="18" charset="0"/>
              </a:rPr>
              <a:t>The extension to this paper can be done by selecting appropriate </a:t>
            </a:r>
            <a:r>
              <a:rPr lang="en-US" sz="2400" dirty="0" err="1" smtClean="0">
                <a:latin typeface="Times New Roman" panose="02020603050405020304" pitchFamily="18" charset="0"/>
                <a:cs typeface="Times New Roman" panose="02020603050405020304" pitchFamily="18" charset="0"/>
              </a:rPr>
              <a:t>noe</a:t>
            </a:r>
            <a:r>
              <a:rPr lang="en-US" sz="2400" dirty="0" smtClean="0">
                <a:latin typeface="Times New Roman" panose="02020603050405020304" pitchFamily="18" charset="0"/>
                <a:cs typeface="Times New Roman" panose="02020603050405020304" pitchFamily="18" charset="0"/>
              </a:rPr>
              <a:t> importance factors and label </a:t>
            </a:r>
            <a:r>
              <a:rPr lang="en-US" sz="2400" dirty="0" err="1" smtClean="0">
                <a:latin typeface="Times New Roman" panose="02020603050405020304" pitchFamily="18" charset="0"/>
                <a:cs typeface="Times New Roman" panose="02020603050405020304" pitchFamily="18" charset="0"/>
              </a:rPr>
              <a:t>updation</a:t>
            </a:r>
            <a:r>
              <a:rPr lang="en-US" sz="2400" dirty="0" smtClean="0">
                <a:latin typeface="Times New Roman" panose="02020603050405020304" pitchFamily="18" charset="0"/>
                <a:cs typeface="Times New Roman" panose="02020603050405020304" pitchFamily="18" charset="0"/>
              </a:rPr>
              <a:t> and propagation technique like label </a:t>
            </a:r>
            <a:r>
              <a:rPr lang="en-US" sz="2400" dirty="0" err="1" smtClean="0">
                <a:latin typeface="Times New Roman" panose="02020603050405020304" pitchFamily="18" charset="0"/>
                <a:cs typeface="Times New Roman" panose="02020603050405020304" pitchFamily="18" charset="0"/>
              </a:rPr>
              <a:t>upation</a:t>
            </a:r>
            <a:r>
              <a:rPr lang="en-US" sz="2400" dirty="0" smtClean="0">
                <a:latin typeface="Times New Roman" panose="02020603050405020304" pitchFamily="18" charset="0"/>
                <a:cs typeface="Times New Roman" panose="02020603050405020304" pitchFamily="18" charset="0"/>
              </a:rPr>
              <a:t> based on weight of neighbor nodes.</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smtClean="0"/>
              <a:t>16-Apr-2020</a:t>
            </a:r>
            <a:endParaRPr lang="en-US"/>
          </a:p>
        </p:txBody>
      </p:sp>
      <p:sp>
        <p:nvSpPr>
          <p:cNvPr id="5" name="Footer Placeholder 4"/>
          <p:cNvSpPr>
            <a:spLocks noGrp="1"/>
          </p:cNvSpPr>
          <p:nvPr>
            <p:ph type="ftr" sz="quarter" idx="11"/>
          </p:nvPr>
        </p:nvSpPr>
        <p:spPr/>
        <p:txBody>
          <a:bodyPr/>
          <a:lstStyle/>
          <a:p>
            <a:r>
              <a:rPr lang="en-US" smtClean="0"/>
              <a:t>WSC (IT752) - Mini-project Progress Evaluation - I</a:t>
            </a:r>
            <a:endParaRPr lang="en-US"/>
          </a:p>
        </p:txBody>
      </p:sp>
    </p:spTree>
    <p:extLst>
      <p:ext uri="{BB962C8B-B14F-4D97-AF65-F5344CB8AC3E}">
        <p14:creationId xmlns:p14="http://schemas.microsoft.com/office/powerpoint/2010/main" val="9170333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Individual Contribution</a:t>
            </a:r>
          </a:p>
        </p:txBody>
      </p:sp>
      <p:sp>
        <p:nvSpPr>
          <p:cNvPr id="32" name="Content Placeholder 31"/>
          <p:cNvSpPr>
            <a:spLocks noGrp="1"/>
          </p:cNvSpPr>
          <p:nvPr>
            <p:ph idx="1"/>
          </p:nvPr>
        </p:nvSpPr>
        <p:spPr/>
        <p:txBody>
          <a:bodyPr/>
          <a:lstStyle/>
          <a:p>
            <a:r>
              <a:rPr lang="en-US" dirty="0" smtClean="0"/>
              <a:t>NIRANJAN:-</a:t>
            </a:r>
          </a:p>
          <a:p>
            <a:pPr marL="64008" indent="0">
              <a:buNone/>
            </a:pPr>
            <a:r>
              <a:rPr lang="en-US" dirty="0" smtClean="0"/>
              <a:t>Wrote the code for NIBLPA and modified the dataset to calculate node importance for LPA_NI algorithm.</a:t>
            </a:r>
          </a:p>
          <a:p>
            <a:r>
              <a:rPr lang="en-US" dirty="0" smtClean="0"/>
              <a:t>SHIVANSH:-</a:t>
            </a:r>
          </a:p>
          <a:p>
            <a:pPr marL="64008" indent="0">
              <a:buNone/>
            </a:pPr>
            <a:r>
              <a:rPr lang="en-US" dirty="0" smtClean="0"/>
              <a:t>Wrote the code for LPA_NI algorithm mentioned in the base paper.</a:t>
            </a:r>
            <a:endParaRPr lang="en-US" dirty="0"/>
          </a:p>
        </p:txBody>
      </p:sp>
      <p:sp>
        <p:nvSpPr>
          <p:cNvPr id="4" name="Date Placeholder 3"/>
          <p:cNvSpPr>
            <a:spLocks noGrp="1"/>
          </p:cNvSpPr>
          <p:nvPr>
            <p:ph type="dt" sz="half" idx="10"/>
          </p:nvPr>
        </p:nvSpPr>
        <p:spPr/>
        <p:txBody>
          <a:bodyPr/>
          <a:lstStyle/>
          <a:p>
            <a:r>
              <a:rPr lang="en-US" smtClean="0"/>
              <a:t>16-Apr-2020</a:t>
            </a:r>
            <a:endParaRPr lang="en-US"/>
          </a:p>
        </p:txBody>
      </p:sp>
      <p:sp>
        <p:nvSpPr>
          <p:cNvPr id="5" name="Footer Placeholder 4"/>
          <p:cNvSpPr>
            <a:spLocks noGrp="1"/>
          </p:cNvSpPr>
          <p:nvPr>
            <p:ph type="ftr" sz="quarter" idx="11"/>
          </p:nvPr>
        </p:nvSpPr>
        <p:spPr/>
        <p:txBody>
          <a:bodyPr/>
          <a:lstStyle/>
          <a:p>
            <a:r>
              <a:rPr lang="en-US" smtClean="0"/>
              <a:t>WSC (IT752) - Mini-project Progress Evaluation - I</a:t>
            </a:r>
            <a:endParaRPr lang="en-US"/>
          </a:p>
        </p:txBody>
      </p:sp>
    </p:spTree>
    <p:extLst>
      <p:ext uri="{BB962C8B-B14F-4D97-AF65-F5344CB8AC3E}">
        <p14:creationId xmlns:p14="http://schemas.microsoft.com/office/powerpoint/2010/main" val="9170333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References</a:t>
            </a:r>
            <a:endParaRPr lang="en-US" dirty="0"/>
          </a:p>
        </p:txBody>
      </p:sp>
      <p:sp>
        <p:nvSpPr>
          <p:cNvPr id="3" name="Content Placeholder 2"/>
          <p:cNvSpPr>
            <a:spLocks noGrp="1"/>
          </p:cNvSpPr>
          <p:nvPr>
            <p:ph idx="1"/>
          </p:nvPr>
        </p:nvSpPr>
        <p:spPr>
          <a:xfrm>
            <a:off x="325582" y="841248"/>
            <a:ext cx="8361218" cy="5638800"/>
          </a:xfrm>
        </p:spPr>
        <p:txBody>
          <a:bodyPr>
            <a:noAutofit/>
          </a:bodyPr>
          <a:lstStyle/>
          <a:p>
            <a:endParaRPr lang="en-US" sz="1100" dirty="0" smtClean="0"/>
          </a:p>
          <a:p>
            <a:endParaRPr lang="en-US" sz="1100" dirty="0" smtClean="0"/>
          </a:p>
          <a:p>
            <a:r>
              <a:rPr lang="en-US" sz="1400" dirty="0"/>
              <a:t>A Node Influence Based Label Propagation Algorithm for Community Detection in </a:t>
            </a:r>
            <a:r>
              <a:rPr lang="en-US" sz="1400" dirty="0" smtClean="0"/>
              <a:t>Networks ,AU  </a:t>
            </a:r>
            <a:r>
              <a:rPr lang="en-US" sz="1400" dirty="0"/>
              <a:t>- Xing, </a:t>
            </a:r>
            <a:r>
              <a:rPr lang="en-US" sz="1400" dirty="0" err="1" smtClean="0"/>
              <a:t>Yan,AU</a:t>
            </a:r>
            <a:r>
              <a:rPr lang="en-US" sz="1400" dirty="0" smtClean="0"/>
              <a:t>  </a:t>
            </a:r>
            <a:r>
              <a:rPr lang="en-US" sz="1400" dirty="0"/>
              <a:t>- </a:t>
            </a:r>
            <a:r>
              <a:rPr lang="en-US" sz="1400" dirty="0" err="1"/>
              <a:t>Meng</a:t>
            </a:r>
            <a:r>
              <a:rPr lang="en-US" sz="1400" dirty="0"/>
              <a:t>, </a:t>
            </a:r>
            <a:r>
              <a:rPr lang="en-US" sz="1400" dirty="0" err="1" smtClean="0"/>
              <a:t>Fanrong,AU</a:t>
            </a:r>
            <a:r>
              <a:rPr lang="en-US" sz="1400" dirty="0" smtClean="0"/>
              <a:t>  </a:t>
            </a:r>
            <a:r>
              <a:rPr lang="en-US" sz="1400" dirty="0"/>
              <a:t>- Yong, </a:t>
            </a:r>
            <a:r>
              <a:rPr lang="en-US" sz="1400" dirty="0" err="1" smtClean="0"/>
              <a:t>Zhou,AU</a:t>
            </a:r>
            <a:r>
              <a:rPr lang="en-US" sz="1400" dirty="0" smtClean="0"/>
              <a:t>  </a:t>
            </a:r>
            <a:r>
              <a:rPr lang="en-US" sz="1400" dirty="0"/>
              <a:t>- Zhu, </a:t>
            </a:r>
            <a:r>
              <a:rPr lang="en-US" sz="1400" dirty="0" err="1" smtClean="0"/>
              <a:t>Mu,AU</a:t>
            </a:r>
            <a:r>
              <a:rPr lang="en-US" sz="1400" dirty="0" smtClean="0"/>
              <a:t>  </a:t>
            </a:r>
            <a:r>
              <a:rPr lang="en-US" sz="1400" dirty="0"/>
              <a:t>- Shi, </a:t>
            </a:r>
            <a:r>
              <a:rPr lang="en-US" sz="1400" dirty="0" err="1" smtClean="0"/>
              <a:t>Mengyu,AU</a:t>
            </a:r>
            <a:r>
              <a:rPr lang="en-US" sz="1400" dirty="0" smtClean="0"/>
              <a:t>  </a:t>
            </a:r>
            <a:r>
              <a:rPr lang="en-US" sz="1400" dirty="0"/>
              <a:t>- Sun, </a:t>
            </a:r>
            <a:r>
              <a:rPr lang="en-US" sz="1400" dirty="0" err="1" smtClean="0"/>
              <a:t>Guibin</a:t>
            </a:r>
            <a:r>
              <a:rPr lang="en-US" sz="1400" dirty="0" smtClean="0"/>
              <a:t>  ,DO  </a:t>
            </a:r>
            <a:r>
              <a:rPr lang="en-US" sz="1400" dirty="0"/>
              <a:t>- </a:t>
            </a:r>
            <a:r>
              <a:rPr lang="en-US" sz="1400" dirty="0" smtClean="0"/>
              <a:t>10.1155/2014/627581</a:t>
            </a:r>
          </a:p>
          <a:p>
            <a:endParaRPr lang="en-US" sz="1400" dirty="0" smtClean="0"/>
          </a:p>
          <a:p>
            <a:r>
              <a:rPr lang="en-US" sz="1400" dirty="0" smtClean="0"/>
              <a:t>Label </a:t>
            </a:r>
            <a:r>
              <a:rPr lang="en-US" sz="1400" dirty="0"/>
              <a:t>propagation algorithm for community detection based on node importance and label influence Xian-Kun Zhang 1, Jing Ren, Chen Song, </a:t>
            </a:r>
            <a:r>
              <a:rPr lang="en-US" sz="1400" dirty="0" err="1"/>
              <a:t>Jia</a:t>
            </a:r>
            <a:r>
              <a:rPr lang="en-US" sz="1400" dirty="0"/>
              <a:t> </a:t>
            </a:r>
            <a:r>
              <a:rPr lang="en-US" sz="1400" dirty="0" err="1"/>
              <a:t>Jia</a:t>
            </a:r>
            <a:r>
              <a:rPr lang="en-US" sz="1400" dirty="0"/>
              <a:t>, Qian Zhang</a:t>
            </a:r>
          </a:p>
          <a:p>
            <a:pPr marL="64008" indent="0">
              <a:buNone/>
            </a:pPr>
            <a:endParaRPr lang="en-US" sz="1400" dirty="0" smtClean="0"/>
          </a:p>
          <a:p>
            <a:r>
              <a:rPr lang="en-US" sz="1400" dirty="0" err="1" smtClean="0"/>
              <a:t>Youfang</a:t>
            </a:r>
            <a:r>
              <a:rPr lang="en-US" sz="1400" dirty="0" smtClean="0"/>
              <a:t> </a:t>
            </a:r>
            <a:r>
              <a:rPr lang="en-US" sz="1400" dirty="0"/>
              <a:t>Lin, </a:t>
            </a:r>
            <a:r>
              <a:rPr lang="en-US" sz="1400" dirty="0" err="1"/>
              <a:t>Tianyu</a:t>
            </a:r>
            <a:r>
              <a:rPr lang="en-US" sz="1400" dirty="0"/>
              <a:t> Wang, </a:t>
            </a:r>
            <a:r>
              <a:rPr lang="en-US" sz="1400" dirty="0" err="1"/>
              <a:t>Rui</a:t>
            </a:r>
            <a:r>
              <a:rPr lang="en-US" sz="1400" dirty="0"/>
              <a:t> Tang, </a:t>
            </a:r>
            <a:r>
              <a:rPr lang="en-US" sz="1400" dirty="0" err="1"/>
              <a:t>Yuanwei</a:t>
            </a:r>
            <a:r>
              <a:rPr lang="en-US" sz="1400" dirty="0"/>
              <a:t> Zhou, </a:t>
            </a:r>
            <a:r>
              <a:rPr lang="en-US" sz="1400" dirty="0" err="1"/>
              <a:t>Houkuan</a:t>
            </a:r>
            <a:r>
              <a:rPr lang="en-US" sz="1400" dirty="0"/>
              <a:t> Huang, An effective model and algorithm for community detection in social networks, J. </a:t>
            </a:r>
            <a:r>
              <a:rPr lang="en-US" sz="1400" dirty="0" err="1"/>
              <a:t>Comput</a:t>
            </a:r>
            <a:r>
              <a:rPr lang="en-US" sz="1400" dirty="0"/>
              <a:t>. Res. Dev. 49 (2) (2012) 337–345. </a:t>
            </a:r>
            <a:endParaRPr lang="en-US" sz="1400" dirty="0" smtClean="0"/>
          </a:p>
          <a:p>
            <a:r>
              <a:rPr lang="en-US" sz="1400" dirty="0" smtClean="0"/>
              <a:t>[</a:t>
            </a:r>
            <a:r>
              <a:rPr lang="en-US" sz="1400" dirty="0"/>
              <a:t>2] </a:t>
            </a:r>
            <a:r>
              <a:rPr lang="en-US" sz="1400" dirty="0" err="1"/>
              <a:t>Dayou</a:t>
            </a:r>
            <a:r>
              <a:rPr lang="en-US" sz="1400" dirty="0"/>
              <a:t> Liu, Di </a:t>
            </a:r>
            <a:r>
              <a:rPr lang="en-US" sz="1400" dirty="0" err="1"/>
              <a:t>Jin</a:t>
            </a:r>
            <a:r>
              <a:rPr lang="en-US" sz="1400" dirty="0"/>
              <a:t>, </a:t>
            </a:r>
            <a:r>
              <a:rPr lang="en-US" sz="1400" dirty="0" err="1"/>
              <a:t>Dongxiao</a:t>
            </a:r>
            <a:r>
              <a:rPr lang="en-US" sz="1400" dirty="0"/>
              <a:t> He, Jing Huang, </a:t>
            </a:r>
            <a:r>
              <a:rPr lang="en-US" sz="1400" dirty="0" err="1"/>
              <a:t>Jianning</a:t>
            </a:r>
            <a:r>
              <a:rPr lang="en-US" sz="1400" dirty="0"/>
              <a:t> Yang, Bo Yang, Community mining in complex networks, J. </a:t>
            </a:r>
            <a:r>
              <a:rPr lang="en-US" sz="1400" dirty="0" err="1"/>
              <a:t>Comput</a:t>
            </a:r>
            <a:r>
              <a:rPr lang="en-US" sz="1400" dirty="0"/>
              <a:t>. Res. Dev. 50 (10) (2013) 2140–2154</a:t>
            </a:r>
            <a:r>
              <a:rPr lang="en-US" sz="1400" dirty="0" smtClean="0"/>
              <a:t>.</a:t>
            </a:r>
          </a:p>
          <a:p>
            <a:r>
              <a:rPr lang="en-US" sz="1400" dirty="0" smtClean="0"/>
              <a:t> </a:t>
            </a:r>
            <a:r>
              <a:rPr lang="en-US" sz="1400" dirty="0"/>
              <a:t>[3] M. Shiga, I. </a:t>
            </a:r>
            <a:r>
              <a:rPr lang="en-US" sz="1400" dirty="0" err="1"/>
              <a:t>Takigawa</a:t>
            </a:r>
            <a:r>
              <a:rPr lang="en-US" sz="1400" dirty="0"/>
              <a:t>, H. </a:t>
            </a:r>
            <a:r>
              <a:rPr lang="en-US" sz="1400" dirty="0" err="1"/>
              <a:t>Mamitsuka</a:t>
            </a:r>
            <a:r>
              <a:rPr lang="en-US" sz="1400" dirty="0"/>
              <a:t>, A spectral approach to clustering numerical vectors as nodes in a networks, Pattern </a:t>
            </a:r>
            <a:r>
              <a:rPr lang="en-US" sz="1400" dirty="0" err="1"/>
              <a:t>Recognit</a:t>
            </a:r>
            <a:r>
              <a:rPr lang="en-US" sz="1400" dirty="0"/>
              <a:t>. 44 (2) (2011) 236–251. </a:t>
            </a:r>
            <a:endParaRPr lang="en-US" sz="1400" dirty="0" smtClean="0"/>
          </a:p>
          <a:p>
            <a:r>
              <a:rPr lang="en-US" sz="1400" dirty="0" smtClean="0"/>
              <a:t>[</a:t>
            </a:r>
            <a:r>
              <a:rPr lang="en-US" sz="1400" dirty="0"/>
              <a:t>4] Liang Huang, </a:t>
            </a:r>
            <a:r>
              <a:rPr lang="en-US" sz="1400" dirty="0" err="1"/>
              <a:t>Ruixuan</a:t>
            </a:r>
            <a:r>
              <a:rPr lang="en-US" sz="1400" dirty="0"/>
              <a:t> Li, Hong Chen, </a:t>
            </a:r>
            <a:r>
              <a:rPr lang="en-US" sz="1400" dirty="0" err="1"/>
              <a:t>Xiwu</a:t>
            </a:r>
            <a:r>
              <a:rPr lang="en-US" sz="1400" dirty="0"/>
              <a:t> </a:t>
            </a:r>
            <a:r>
              <a:rPr lang="en-US" sz="1400" dirty="0" err="1"/>
              <a:t>Gu</a:t>
            </a:r>
            <a:r>
              <a:rPr lang="en-US" sz="1400" dirty="0"/>
              <a:t>, </a:t>
            </a:r>
            <a:r>
              <a:rPr lang="en-US" sz="1400" dirty="0" err="1"/>
              <a:t>Kunmei</a:t>
            </a:r>
            <a:r>
              <a:rPr lang="en-US" sz="1400" dirty="0"/>
              <a:t> Wen, </a:t>
            </a:r>
            <a:r>
              <a:rPr lang="en-US" sz="1400" dirty="0" err="1"/>
              <a:t>Yuhua</a:t>
            </a:r>
            <a:r>
              <a:rPr lang="en-US" sz="1400" dirty="0"/>
              <a:t> Li, Detecting network communities using regularized spectral clustering algorithm, </a:t>
            </a:r>
            <a:r>
              <a:rPr lang="en-US" sz="1400" dirty="0" err="1"/>
              <a:t>Artif</a:t>
            </a:r>
            <a:r>
              <a:rPr lang="en-US" sz="1400" dirty="0"/>
              <a:t>. </a:t>
            </a:r>
            <a:r>
              <a:rPr lang="en-US" sz="1400" dirty="0" err="1"/>
              <a:t>Intell</a:t>
            </a:r>
            <a:r>
              <a:rPr lang="en-US" sz="1400" dirty="0"/>
              <a:t>. Rev. 41 (4) (2014) 579–594</a:t>
            </a:r>
            <a:r>
              <a:rPr lang="en-US" sz="1400" dirty="0" smtClean="0"/>
              <a:t>.</a:t>
            </a:r>
          </a:p>
          <a:p>
            <a:r>
              <a:rPr lang="en-US" sz="1400" dirty="0" smtClean="0"/>
              <a:t> </a:t>
            </a:r>
            <a:r>
              <a:rPr lang="en-US" sz="1400" dirty="0"/>
              <a:t>[5] R. </a:t>
            </a:r>
            <a:r>
              <a:rPr lang="en-US" sz="1400" dirty="0" err="1"/>
              <a:t>Guimera</a:t>
            </a:r>
            <a:r>
              <a:rPr lang="en-US" sz="1400" dirty="0"/>
              <a:t>, M. Sales-Pardo, L.A. </a:t>
            </a:r>
            <a:r>
              <a:rPr lang="en-US" sz="1400" dirty="0" err="1"/>
              <a:t>Amaral</a:t>
            </a:r>
            <a:r>
              <a:rPr lang="en-US" sz="1400" dirty="0"/>
              <a:t>, Modularity from fluctuations in random graphs and complex networks, Phys. Rev. E 70 (2) (2004) 188. </a:t>
            </a:r>
            <a:endParaRPr lang="en-US" sz="1400" dirty="0" smtClean="0"/>
          </a:p>
          <a:p>
            <a:endParaRPr lang="en-US" sz="1400" dirty="0"/>
          </a:p>
        </p:txBody>
      </p:sp>
      <p:sp>
        <p:nvSpPr>
          <p:cNvPr id="4" name="Date Placeholder 3"/>
          <p:cNvSpPr>
            <a:spLocks noGrp="1"/>
          </p:cNvSpPr>
          <p:nvPr>
            <p:ph type="dt" sz="half" idx="10"/>
          </p:nvPr>
        </p:nvSpPr>
        <p:spPr/>
        <p:txBody>
          <a:bodyPr/>
          <a:lstStyle/>
          <a:p>
            <a:r>
              <a:rPr lang="en-US" smtClean="0"/>
              <a:t>16-Apr-2020</a:t>
            </a:r>
            <a:endParaRPr lang="en-US"/>
          </a:p>
        </p:txBody>
      </p:sp>
      <p:sp>
        <p:nvSpPr>
          <p:cNvPr id="5" name="Footer Placeholder 4"/>
          <p:cNvSpPr>
            <a:spLocks noGrp="1"/>
          </p:cNvSpPr>
          <p:nvPr>
            <p:ph type="ftr" sz="quarter" idx="11"/>
          </p:nvPr>
        </p:nvSpPr>
        <p:spPr/>
        <p:txBody>
          <a:bodyPr/>
          <a:lstStyle/>
          <a:p>
            <a:r>
              <a:rPr lang="en-US" smtClean="0"/>
              <a:t>WSC (IT752) - Mini-project Progress Evaluation - I</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95250"/>
            <a:r>
              <a:rPr lang="en-US" sz="3600" dirty="0" smtClean="0">
                <a:latin typeface="Times New Roman" panose="02020603050405020304" pitchFamily="18" charset="0"/>
                <a:cs typeface="Times New Roman" panose="02020603050405020304" pitchFamily="18" charset="0"/>
              </a:rPr>
              <a:t>Paper</a:t>
            </a:r>
            <a:r>
              <a:rPr lang="en-US" sz="3600" dirty="0" smtClean="0"/>
              <a:t> chosen for implementation</a:t>
            </a:r>
            <a:endParaRPr lang="en-US" sz="3600" dirty="0"/>
          </a:p>
        </p:txBody>
      </p:sp>
      <p:sp>
        <p:nvSpPr>
          <p:cNvPr id="9" name="Content Placeholder 8"/>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Label propagation algorithm for community detection based on node importance and label </a:t>
            </a:r>
            <a:r>
              <a:rPr lang="en-US" sz="2400" dirty="0" smtClean="0">
                <a:latin typeface="Times New Roman" panose="02020603050405020304" pitchFamily="18" charset="0"/>
                <a:cs typeface="Times New Roman" panose="02020603050405020304" pitchFamily="18" charset="0"/>
              </a:rPr>
              <a:t>influence</a:t>
            </a:r>
          </a:p>
          <a:p>
            <a:r>
              <a:rPr lang="en-US" sz="2400" dirty="0" smtClean="0">
                <a:latin typeface="Times New Roman" panose="02020603050405020304" pitchFamily="18" charset="0"/>
                <a:cs typeface="Times New Roman" panose="02020603050405020304" pitchFamily="18" charset="0"/>
              </a:rPr>
              <a:t>AUTHORS:-</a:t>
            </a:r>
          </a:p>
          <a:p>
            <a:pPr marL="64008" indent="0">
              <a:buNone/>
            </a:pPr>
            <a:r>
              <a:rPr lang="en-US" sz="2400" dirty="0" smtClean="0">
                <a:latin typeface="Times New Roman" panose="02020603050405020304" pitchFamily="18" charset="0"/>
                <a:cs typeface="Times New Roman" panose="02020603050405020304" pitchFamily="18" charset="0"/>
              </a:rPr>
              <a:t>      XianKunZhang, JingRen </a:t>
            </a:r>
            <a:r>
              <a:rPr lang="en-US" sz="2400" dirty="0" err="1" smtClean="0">
                <a:latin typeface="Times New Roman" panose="02020603050405020304" pitchFamily="18" charset="0"/>
                <a:cs typeface="Times New Roman" panose="02020603050405020304" pitchFamily="18" charset="0"/>
              </a:rPr>
              <a:t>ChenSong</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JiaJia</a:t>
            </a:r>
            <a:endParaRPr lang="en-US" sz="2400" dirty="0" smtClean="0">
              <a:latin typeface="Times New Roman" panose="02020603050405020304" pitchFamily="18" charset="0"/>
              <a:cs typeface="Times New Roman" panose="02020603050405020304" pitchFamily="18" charset="0"/>
            </a:endParaRPr>
          </a:p>
          <a:p>
            <a:pPr marL="64008" indent="0">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QianZhang</a:t>
            </a:r>
            <a:endParaRPr lang="en-US" sz="2400" dirty="0" smtClean="0">
              <a:latin typeface="Times New Roman" panose="02020603050405020304" pitchFamily="18" charset="0"/>
              <a:cs typeface="Times New Roman" panose="02020603050405020304" pitchFamily="18" charset="0"/>
              <a:hlinkClick r:id="rId2"/>
            </a:endParaRPr>
          </a:p>
          <a:p>
            <a:endParaRPr lang="en-US" sz="2400" dirty="0">
              <a:latin typeface="Times New Roman" panose="02020603050405020304" pitchFamily="18" charset="0"/>
              <a:cs typeface="Times New Roman" panose="02020603050405020304" pitchFamily="18" charset="0"/>
              <a:hlinkClick r:id="rId2"/>
            </a:endParaRPr>
          </a:p>
          <a:p>
            <a:r>
              <a:rPr lang="en-US" sz="2400" dirty="0" smtClean="0">
                <a:latin typeface="Times New Roman" panose="02020603050405020304" pitchFamily="18" charset="0"/>
                <a:cs typeface="Times New Roman" panose="02020603050405020304" pitchFamily="18" charset="0"/>
                <a:hlinkClick r:id="rId2"/>
              </a:rPr>
              <a:t>https</a:t>
            </a:r>
            <a:r>
              <a:rPr lang="en-US" sz="2400" dirty="0">
                <a:latin typeface="Times New Roman" panose="02020603050405020304" pitchFamily="18" charset="0"/>
                <a:cs typeface="Times New Roman" panose="02020603050405020304" pitchFamily="18" charset="0"/>
                <a:hlinkClick r:id="rId2"/>
              </a:rPr>
              <a:t>://www.sciencedirect.com/science/article/abs/pii/S0375960117305868</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smtClean="0"/>
              <a:t>16-Apr-2020</a:t>
            </a:r>
            <a:endParaRPr lang="en-US"/>
          </a:p>
        </p:txBody>
      </p:sp>
      <p:sp>
        <p:nvSpPr>
          <p:cNvPr id="5" name="Footer Placeholder 4"/>
          <p:cNvSpPr>
            <a:spLocks noGrp="1"/>
          </p:cNvSpPr>
          <p:nvPr>
            <p:ph type="ftr" sz="quarter" idx="11"/>
          </p:nvPr>
        </p:nvSpPr>
        <p:spPr/>
        <p:txBody>
          <a:bodyPr/>
          <a:lstStyle/>
          <a:p>
            <a:r>
              <a:rPr lang="en-US" smtClean="0"/>
              <a:t>WSC (IT752) - Mini-project Progress Evaluation - I</a:t>
            </a:r>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875506"/>
          </a:xfrm>
        </p:spPr>
        <p:txBody>
          <a:bodyPr/>
          <a:lstStyle/>
          <a:p>
            <a:r>
              <a:rPr lang="en-US" dirty="0" smtClean="0"/>
              <a:t>Agenda </a:t>
            </a:r>
            <a:endParaRPr lang="en-US" dirty="0"/>
          </a:p>
        </p:txBody>
      </p:sp>
      <p:sp>
        <p:nvSpPr>
          <p:cNvPr id="3" name="Content Placeholder 2"/>
          <p:cNvSpPr>
            <a:spLocks noGrp="1"/>
          </p:cNvSpPr>
          <p:nvPr>
            <p:ph idx="1"/>
          </p:nvPr>
        </p:nvSpPr>
        <p:spPr>
          <a:xfrm>
            <a:off x="457200" y="1295400"/>
            <a:ext cx="8229600" cy="5105400"/>
          </a:xfrm>
        </p:spPr>
        <p:txBody>
          <a:bodyPr>
            <a:normAutofit fontScale="92500" lnSpcReduction="20000"/>
          </a:bodyPr>
          <a:lstStyle/>
          <a:p>
            <a:r>
              <a:rPr lang="en-US" dirty="0" smtClean="0"/>
              <a:t>Introduction </a:t>
            </a:r>
            <a:r>
              <a:rPr lang="en-US" sz="1600" dirty="0" smtClean="0">
                <a:solidFill>
                  <a:srgbClr val="FF0000"/>
                </a:solidFill>
              </a:rPr>
              <a:t>(as required)</a:t>
            </a:r>
          </a:p>
          <a:p>
            <a:r>
              <a:rPr lang="en-US" dirty="0" smtClean="0"/>
              <a:t>Literature Survey </a:t>
            </a:r>
            <a:r>
              <a:rPr lang="en-US" sz="1600" dirty="0" smtClean="0">
                <a:solidFill>
                  <a:srgbClr val="FF0000"/>
                </a:solidFill>
              </a:rPr>
              <a:t>(1 slide)</a:t>
            </a:r>
            <a:endParaRPr lang="en-US" dirty="0" smtClean="0">
              <a:solidFill>
                <a:srgbClr val="FF0000"/>
              </a:solidFill>
            </a:endParaRPr>
          </a:p>
          <a:p>
            <a:r>
              <a:rPr lang="en-US" dirty="0" smtClean="0"/>
              <a:t>Outcome of Literature Survey </a:t>
            </a:r>
            <a:r>
              <a:rPr lang="en-US" sz="1600" dirty="0" smtClean="0">
                <a:solidFill>
                  <a:srgbClr val="FF0000"/>
                </a:solidFill>
              </a:rPr>
              <a:t>(1 slide)</a:t>
            </a:r>
          </a:p>
          <a:p>
            <a:r>
              <a:rPr lang="en-US" dirty="0" smtClean="0"/>
              <a:t>Problem Statement </a:t>
            </a:r>
            <a:r>
              <a:rPr lang="en-US" sz="1600" dirty="0" smtClean="0">
                <a:solidFill>
                  <a:srgbClr val="FF0000"/>
                </a:solidFill>
              </a:rPr>
              <a:t>(1 slide)</a:t>
            </a:r>
          </a:p>
          <a:p>
            <a:r>
              <a:rPr lang="en-US" dirty="0" smtClean="0"/>
              <a:t>Objectives </a:t>
            </a:r>
            <a:r>
              <a:rPr lang="en-US" sz="1600" dirty="0" smtClean="0">
                <a:solidFill>
                  <a:srgbClr val="FF0000"/>
                </a:solidFill>
              </a:rPr>
              <a:t>(1 slide)</a:t>
            </a:r>
          </a:p>
          <a:p>
            <a:r>
              <a:rPr lang="en-US" dirty="0" smtClean="0"/>
              <a:t>Methodology </a:t>
            </a:r>
            <a:r>
              <a:rPr lang="en-US" sz="1600" dirty="0" smtClean="0">
                <a:solidFill>
                  <a:srgbClr val="FF0000"/>
                </a:solidFill>
              </a:rPr>
              <a:t>(as required)</a:t>
            </a:r>
          </a:p>
          <a:p>
            <a:pPr lvl="1"/>
            <a:r>
              <a:rPr lang="en-IN" dirty="0" smtClean="0"/>
              <a:t>Proposed enhancements/novelty </a:t>
            </a:r>
            <a:r>
              <a:rPr lang="en-US" sz="1600" dirty="0" smtClean="0">
                <a:solidFill>
                  <a:srgbClr val="FF0000"/>
                </a:solidFill>
              </a:rPr>
              <a:t>(as required)</a:t>
            </a:r>
          </a:p>
          <a:p>
            <a:r>
              <a:rPr lang="en-IN" dirty="0" smtClean="0"/>
              <a:t>Work done and Implementation </a:t>
            </a:r>
            <a:r>
              <a:rPr lang="en-US" sz="1600" dirty="0" smtClean="0">
                <a:solidFill>
                  <a:srgbClr val="FF0000"/>
                </a:solidFill>
              </a:rPr>
              <a:t>(as required)</a:t>
            </a:r>
            <a:endParaRPr lang="en-IN" sz="1600" dirty="0" smtClean="0">
              <a:solidFill>
                <a:srgbClr val="FF0000"/>
              </a:solidFill>
            </a:endParaRPr>
          </a:p>
          <a:p>
            <a:r>
              <a:rPr lang="en-IN" dirty="0" smtClean="0"/>
              <a:t>Experimental Results and analysis </a:t>
            </a:r>
            <a:r>
              <a:rPr lang="en-US" sz="2000" dirty="0" smtClean="0">
                <a:solidFill>
                  <a:srgbClr val="FF0000"/>
                </a:solidFill>
              </a:rPr>
              <a:t>(as required)</a:t>
            </a:r>
            <a:endParaRPr lang="en-IN" sz="2000" dirty="0" smtClean="0">
              <a:solidFill>
                <a:srgbClr val="FF0000"/>
              </a:solidFill>
            </a:endParaRPr>
          </a:p>
          <a:p>
            <a:pPr lvl="1"/>
            <a:r>
              <a:rPr lang="en-IN" dirty="0" smtClean="0"/>
              <a:t>Results of Innovative work done </a:t>
            </a:r>
            <a:r>
              <a:rPr lang="en-US" sz="1600" dirty="0" smtClean="0">
                <a:solidFill>
                  <a:srgbClr val="FF0000"/>
                </a:solidFill>
              </a:rPr>
              <a:t>(as required)</a:t>
            </a:r>
            <a:endParaRPr lang="en-IN" sz="1600" dirty="0" smtClean="0">
              <a:solidFill>
                <a:srgbClr val="FF0000"/>
              </a:solidFill>
            </a:endParaRPr>
          </a:p>
          <a:p>
            <a:r>
              <a:rPr lang="en-US" dirty="0" smtClean="0"/>
              <a:t>Individual Contribution </a:t>
            </a:r>
            <a:r>
              <a:rPr lang="en-US" sz="1600" dirty="0" smtClean="0">
                <a:solidFill>
                  <a:srgbClr val="FF0000"/>
                </a:solidFill>
              </a:rPr>
              <a:t>(1 slide)</a:t>
            </a:r>
          </a:p>
          <a:p>
            <a:r>
              <a:rPr lang="en-IN" dirty="0" smtClean="0"/>
              <a:t>Conclusion and Future Work </a:t>
            </a:r>
            <a:r>
              <a:rPr lang="en-US" sz="1600" dirty="0" smtClean="0">
                <a:solidFill>
                  <a:srgbClr val="FF0000"/>
                </a:solidFill>
              </a:rPr>
              <a:t>(1-2 slides)</a:t>
            </a:r>
          </a:p>
        </p:txBody>
      </p:sp>
      <p:sp>
        <p:nvSpPr>
          <p:cNvPr id="4" name="Date Placeholder 3"/>
          <p:cNvSpPr>
            <a:spLocks noGrp="1"/>
          </p:cNvSpPr>
          <p:nvPr>
            <p:ph type="dt" sz="half" idx="10"/>
          </p:nvPr>
        </p:nvSpPr>
        <p:spPr/>
        <p:txBody>
          <a:bodyPr/>
          <a:lstStyle/>
          <a:p>
            <a:r>
              <a:rPr lang="en-US" smtClean="0"/>
              <a:t>16-Apr-2020</a:t>
            </a:r>
            <a:endParaRPr lang="en-US" dirty="0"/>
          </a:p>
        </p:txBody>
      </p:sp>
      <p:sp>
        <p:nvSpPr>
          <p:cNvPr id="5" name="Footer Placeholder 4"/>
          <p:cNvSpPr>
            <a:spLocks noGrp="1"/>
          </p:cNvSpPr>
          <p:nvPr>
            <p:ph type="ftr" sz="quarter" idx="11"/>
          </p:nvPr>
        </p:nvSpPr>
        <p:spPr/>
        <p:txBody>
          <a:bodyPr/>
          <a:lstStyle/>
          <a:p>
            <a:r>
              <a:rPr lang="en-US" smtClean="0"/>
              <a:t>WSC (IT752) - Mini-project Progress Evaluation - I</a:t>
            </a:r>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Times New Roman" panose="02020603050405020304" pitchFamily="18" charset="0"/>
                <a:cs typeface="Times New Roman" panose="02020603050405020304" pitchFamily="18" charset="0"/>
              </a:rPr>
              <a:t>Introduction</a:t>
            </a:r>
            <a:endParaRPr lang="en-US" sz="3000"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457200" y="1143000"/>
            <a:ext cx="8458200" cy="4876800"/>
          </a:xfrm>
        </p:spPr>
        <p:txBody>
          <a:bodyPr>
            <a:noAutofit/>
          </a:bodyPr>
          <a:lstStyle/>
          <a:p>
            <a:r>
              <a:rPr lang="en-US" sz="2400" dirty="0" smtClean="0">
                <a:latin typeface="Times New Roman" panose="02020603050405020304" pitchFamily="18" charset="0"/>
                <a:cs typeface="Times New Roman" panose="02020603050405020304" pitchFamily="18" charset="0"/>
              </a:rPr>
              <a:t>Label </a:t>
            </a:r>
            <a:r>
              <a:rPr lang="en-US" sz="2400" dirty="0">
                <a:latin typeface="Times New Roman" panose="02020603050405020304" pitchFamily="18" charset="0"/>
                <a:cs typeface="Times New Roman" panose="02020603050405020304" pitchFamily="18" charset="0"/>
              </a:rPr>
              <a:t>propagation algorithm (LPA) has been widely concerned since it has the advantages of linear time complexity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However</a:t>
            </a:r>
            <a:r>
              <a:rPr lang="en-US" sz="2400" dirty="0">
                <a:latin typeface="Times New Roman" panose="02020603050405020304" pitchFamily="18" charset="0"/>
                <a:cs typeface="Times New Roman" panose="02020603050405020304" pitchFamily="18" charset="0"/>
              </a:rPr>
              <a:t>, LPA has the shortcomings of uncertainty and randomness in the label propagation process, which affects the accuracy and stability of the community. </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a:t>
            </a:r>
            <a:r>
              <a:rPr lang="en-US" sz="2400" dirty="0" smtClean="0">
                <a:latin typeface="Times New Roman" panose="02020603050405020304" pitchFamily="18" charset="0"/>
                <a:cs typeface="Times New Roman" panose="02020603050405020304" pitchFamily="18" charset="0"/>
              </a:rPr>
              <a:t>his </a:t>
            </a:r>
            <a:r>
              <a:rPr lang="en-US" sz="2400" dirty="0">
                <a:latin typeface="Times New Roman" panose="02020603050405020304" pitchFamily="18" charset="0"/>
                <a:cs typeface="Times New Roman" panose="02020603050405020304" pitchFamily="18" charset="0"/>
              </a:rPr>
              <a:t>paper proposes a novel label propagation algorithm for community detection based on node importance and label influence (LPA_NI).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experiments with comparative algorithms on real-world networks and synthetic networks have shown that LPA_NI can significantly improve the quality of community detection and shorten the iteration period. Also, it has better accuracy and stability in the case of similar complexity.</a:t>
            </a:r>
          </a:p>
          <a:p>
            <a:pPr marL="64008" indent="0">
              <a:buNone/>
            </a:pP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smtClean="0"/>
              <a:t>16-Apr-2020</a:t>
            </a:r>
            <a:endParaRPr lang="en-US"/>
          </a:p>
        </p:txBody>
      </p:sp>
      <p:sp>
        <p:nvSpPr>
          <p:cNvPr id="5" name="Footer Placeholder 4"/>
          <p:cNvSpPr>
            <a:spLocks noGrp="1"/>
          </p:cNvSpPr>
          <p:nvPr>
            <p:ph type="ftr" sz="quarter" idx="11"/>
          </p:nvPr>
        </p:nvSpPr>
        <p:spPr/>
        <p:txBody>
          <a:bodyPr/>
          <a:lstStyle/>
          <a:p>
            <a:r>
              <a:rPr lang="en-US" smtClean="0"/>
              <a:t>WSC (IT752) - Mini-project Progress Evaluation - I</a:t>
            </a:r>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Literature Review</a:t>
            </a:r>
            <a:endParaRPr lang="en-US" dirty="0"/>
          </a:p>
        </p:txBody>
      </p:sp>
      <p:sp>
        <p:nvSpPr>
          <p:cNvPr id="5" name="Date Placeholder 4"/>
          <p:cNvSpPr>
            <a:spLocks noGrp="1"/>
          </p:cNvSpPr>
          <p:nvPr>
            <p:ph type="dt" sz="half" idx="10"/>
          </p:nvPr>
        </p:nvSpPr>
        <p:spPr/>
        <p:txBody>
          <a:bodyPr/>
          <a:lstStyle/>
          <a:p>
            <a:r>
              <a:rPr lang="en-US" smtClean="0"/>
              <a:t>16-Apr-2020</a:t>
            </a:r>
            <a:endParaRPr lang="en-US"/>
          </a:p>
        </p:txBody>
      </p:sp>
      <p:sp>
        <p:nvSpPr>
          <p:cNvPr id="6" name="Footer Placeholder 5"/>
          <p:cNvSpPr>
            <a:spLocks noGrp="1"/>
          </p:cNvSpPr>
          <p:nvPr>
            <p:ph type="ftr" sz="quarter" idx="11"/>
          </p:nvPr>
        </p:nvSpPr>
        <p:spPr/>
        <p:txBody>
          <a:bodyPr/>
          <a:lstStyle/>
          <a:p>
            <a:r>
              <a:rPr lang="en-US" smtClean="0"/>
              <a:t>WSC (IT752) - Mini-project Progress Evaluation - I</a:t>
            </a:r>
            <a:endParaRPr lang="en-US"/>
          </a:p>
        </p:txBody>
      </p:sp>
      <p:graphicFrame>
        <p:nvGraphicFramePr>
          <p:cNvPr id="4" name="Content Placeholder 3"/>
          <p:cNvGraphicFramePr>
            <a:graphicFrameLocks/>
          </p:cNvGraphicFramePr>
          <p:nvPr>
            <p:extLst>
              <p:ext uri="{D42A27DB-BD31-4B8C-83A1-F6EECF244321}">
                <p14:modId xmlns:p14="http://schemas.microsoft.com/office/powerpoint/2010/main" val="2514324989"/>
              </p:ext>
            </p:extLst>
          </p:nvPr>
        </p:nvGraphicFramePr>
        <p:xfrm>
          <a:off x="228599" y="990601"/>
          <a:ext cx="8534400" cy="5203517"/>
        </p:xfrm>
        <a:graphic>
          <a:graphicData uri="http://schemas.openxmlformats.org/drawingml/2006/table">
            <a:tbl>
              <a:tblPr>
                <a:tableStyleId>{E8B1032C-EA38-4F05-BA0D-38AFFFC7BED3}</a:tableStyleId>
              </a:tblPr>
              <a:tblGrid>
                <a:gridCol w="1233564">
                  <a:extLst>
                    <a:ext uri="{9D8B030D-6E8A-4147-A177-3AD203B41FA5}">
                      <a16:colId xmlns:a16="http://schemas.microsoft.com/office/drawing/2014/main" val="20000"/>
                    </a:ext>
                  </a:extLst>
                </a:gridCol>
                <a:gridCol w="2501653">
                  <a:extLst>
                    <a:ext uri="{9D8B030D-6E8A-4147-A177-3AD203B41FA5}">
                      <a16:colId xmlns:a16="http://schemas.microsoft.com/office/drawing/2014/main" val="20001"/>
                    </a:ext>
                  </a:extLst>
                </a:gridCol>
                <a:gridCol w="2228038">
                  <a:extLst>
                    <a:ext uri="{9D8B030D-6E8A-4147-A177-3AD203B41FA5}">
                      <a16:colId xmlns:a16="http://schemas.microsoft.com/office/drawing/2014/main" val="20002"/>
                    </a:ext>
                  </a:extLst>
                </a:gridCol>
                <a:gridCol w="2571145">
                  <a:extLst>
                    <a:ext uri="{9D8B030D-6E8A-4147-A177-3AD203B41FA5}">
                      <a16:colId xmlns:a16="http://schemas.microsoft.com/office/drawing/2014/main" val="20003"/>
                    </a:ext>
                  </a:extLst>
                </a:gridCol>
              </a:tblGrid>
              <a:tr h="470719">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Authors</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Methodology</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Advantages</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Limitations</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0000"/>
                  </a:ext>
                </a:extLst>
              </a:tr>
              <a:tr h="1524799">
                <a:tc>
                  <a:txBody>
                    <a:bodyPr/>
                    <a:lstStyle/>
                    <a:p>
                      <a:pPr algn="ctr">
                        <a:lnSpc>
                          <a:spcPct val="115000"/>
                        </a:lnSpc>
                        <a:spcAft>
                          <a:spcPts val="0"/>
                        </a:spcAft>
                      </a:pPr>
                      <a:r>
                        <a:rPr kumimoji="0" lang="en-US" sz="2000" b="0" i="0" u="none" strike="noStrike" kern="1200" dirty="0" smtClean="0">
                          <a:solidFill>
                            <a:schemeClr val="tx1"/>
                          </a:solidFill>
                          <a:effectLst/>
                          <a:latin typeface="Times New Roman" panose="02020603050405020304" pitchFamily="18" charset="0"/>
                          <a:ea typeface="+mn-ea"/>
                          <a:cs typeface="Times New Roman" panose="02020603050405020304" pitchFamily="18" charset="0"/>
                        </a:rPr>
                        <a:t>Usha </a:t>
                      </a:r>
                      <a:r>
                        <a:rPr kumimoji="0" lang="en-US" sz="2000" b="0" i="0" u="none" strike="noStrike" kern="1200" dirty="0" err="1" smtClean="0">
                          <a:solidFill>
                            <a:schemeClr val="tx1"/>
                          </a:solidFill>
                          <a:effectLst/>
                          <a:latin typeface="Times New Roman" panose="02020603050405020304" pitchFamily="18" charset="0"/>
                          <a:ea typeface="+mn-ea"/>
                          <a:cs typeface="Times New Roman" panose="02020603050405020304" pitchFamily="18" charset="0"/>
                        </a:rPr>
                        <a:t>Nandini</a:t>
                      </a:r>
                      <a:r>
                        <a:rPr kumimoji="0" lang="en-US" sz="2000" b="0" i="0" u="none" strike="noStrike" kern="1200" dirty="0" smtClean="0">
                          <a:solidFill>
                            <a:schemeClr val="tx1"/>
                          </a:solidFill>
                          <a:effectLst/>
                          <a:latin typeface="Times New Roman" panose="02020603050405020304" pitchFamily="18" charset="0"/>
                          <a:ea typeface="+mn-ea"/>
                          <a:cs typeface="Times New Roman" panose="02020603050405020304" pitchFamily="18" charset="0"/>
                        </a:rPr>
                        <a:t> </a:t>
                      </a:r>
                      <a:endParaRPr kumimoji="0" lang="en-US" sz="20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endParaRPr>
                    </a:p>
                  </a:txBody>
                  <a:tcPr marL="9525" marR="9525" marT="9525"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Label propagation algorithm for community detection in networks</a:t>
                      </a:r>
                      <a:endParaRPr kumimoji="0" lang="en-US" sz="20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endParaRPr>
                    </a:p>
                    <a:p>
                      <a:pPr algn="ctr" fontAlgn="ct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2000" dirty="0" smtClean="0">
                          <a:latin typeface="Times New Roman" panose="02020603050405020304" pitchFamily="18" charset="0"/>
                          <a:cs typeface="Times New Roman" panose="02020603050405020304" pitchFamily="18" charset="0"/>
                        </a:rPr>
                        <a:t>linear time complexity,</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2000" dirty="0" smtClean="0">
                          <a:latin typeface="Times New Roman" panose="02020603050405020304" pitchFamily="18" charset="0"/>
                          <a:cs typeface="Times New Roman" panose="02020603050405020304" pitchFamily="18" charset="0"/>
                        </a:rPr>
                        <a:t>uncertainty and randomness in the label propagation process,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0001"/>
                  </a:ext>
                </a:extLst>
              </a:tr>
              <a:tr h="918040">
                <a:tc>
                  <a:txBody>
                    <a:bodyPr/>
                    <a:lstStyle/>
                    <a:p>
                      <a:pPr algn="ctr">
                        <a:lnSpc>
                          <a:spcPct val="115000"/>
                        </a:lnSpc>
                        <a:spcAft>
                          <a:spcPts val="0"/>
                        </a:spcAft>
                      </a:pPr>
                      <a:r>
                        <a:rPr lang="en-US" sz="2000" dirty="0" smtClean="0">
                          <a:latin typeface="Times New Roman" panose="02020603050405020304" pitchFamily="18" charset="0"/>
                          <a:cs typeface="Times New Roman" panose="02020603050405020304" pitchFamily="18" charset="0"/>
                        </a:rPr>
                        <a:t>Barber</a:t>
                      </a:r>
                      <a:endParaRPr kumimoji="0" lang="en-US" sz="20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endParaRPr>
                    </a:p>
                  </a:txBody>
                  <a:tcPr marL="9525" marR="9525" marT="9525" marB="0" anchor="ctr"/>
                </a:tc>
                <a:tc>
                  <a:txBody>
                    <a:bodyPr/>
                    <a:lstStyle/>
                    <a:p>
                      <a:pPr algn="ctr" fontAlgn="ctr"/>
                      <a:r>
                        <a:rPr lang="en-US" sz="2000" dirty="0" smtClean="0">
                          <a:latin typeface="Times New Roman" panose="02020603050405020304" pitchFamily="18" charset="0"/>
                          <a:cs typeface="Times New Roman" panose="02020603050405020304" pitchFamily="18" charset="0"/>
                        </a:rPr>
                        <a:t>constrained label propagation algorithm </a:t>
                      </a:r>
                      <a:r>
                        <a:rPr lang="en-US" sz="2000" dirty="0" err="1" smtClean="0">
                          <a:latin typeface="Times New Roman" panose="02020603050405020304" pitchFamily="18" charset="0"/>
                          <a:cs typeface="Times New Roman" panose="02020603050405020304" pitchFamily="18" charset="0"/>
                        </a:rPr>
                        <a:t>LPAm</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2000" dirty="0" smtClean="0">
                          <a:latin typeface="Times New Roman" panose="02020603050405020304" pitchFamily="18" charset="0"/>
                          <a:cs typeface="Times New Roman" panose="02020603050405020304" pitchFamily="18" charset="0"/>
                        </a:rPr>
                        <a:t>solve the problem of clustering performance of LPA</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b="0" i="0" u="none" strike="noStrike" dirty="0" smtClean="0">
                          <a:solidFill>
                            <a:schemeClr val="tx1"/>
                          </a:solidFill>
                          <a:effectLst/>
                          <a:latin typeface="Times New Roman" panose="02020603050405020304" pitchFamily="18" charset="0"/>
                          <a:cs typeface="Times New Roman" panose="02020603050405020304" pitchFamily="18" charset="0"/>
                        </a:rPr>
                        <a:t>Space complexity</a:t>
                      </a:r>
                      <a:r>
                        <a:rPr lang="en-IN" sz="2000" b="0" i="0" u="none" strike="noStrike" baseline="0" dirty="0" smtClean="0">
                          <a:solidFill>
                            <a:schemeClr val="tx1"/>
                          </a:solidFill>
                          <a:effectLst/>
                          <a:latin typeface="Times New Roman" panose="02020603050405020304" pitchFamily="18" charset="0"/>
                          <a:cs typeface="Times New Roman" panose="02020603050405020304" pitchFamily="18" charset="0"/>
                        </a:rPr>
                        <a:t> is more</a:t>
                      </a:r>
                      <a:endParaRPr lang="en-IN"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0002"/>
                  </a:ext>
                </a:extLst>
              </a:tr>
              <a:tr h="1046623">
                <a:tc>
                  <a:txBody>
                    <a:bodyPr/>
                    <a:lstStyle/>
                    <a:p>
                      <a:pPr algn="ctr">
                        <a:lnSpc>
                          <a:spcPct val="115000"/>
                        </a:lnSpc>
                        <a:spcAft>
                          <a:spcPts val="0"/>
                        </a:spcAft>
                      </a:pPr>
                      <a:r>
                        <a:rPr lang="en-US" sz="2000" dirty="0" smtClean="0">
                          <a:latin typeface="Times New Roman" panose="02020603050405020304" pitchFamily="18" charset="0"/>
                          <a:cs typeface="Times New Roman" panose="02020603050405020304" pitchFamily="18" charset="0"/>
                        </a:rPr>
                        <a:t>Zhang</a:t>
                      </a:r>
                      <a:endParaRPr kumimoji="0" lang="en-US" sz="20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endParaRPr>
                    </a:p>
                  </a:txBody>
                  <a:tcPr marL="9525" marR="9525" marT="9525" marB="0" anchor="ctr"/>
                </a:tc>
                <a:tc>
                  <a:txBody>
                    <a:bodyPr/>
                    <a:lstStyle/>
                    <a:p>
                      <a:pPr algn="ctr" fontAlgn="ct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LPAc</a:t>
                      </a:r>
                      <a:r>
                        <a:rPr lang="en-US" sz="2000" dirty="0" smtClean="0">
                          <a:latin typeface="Times New Roman" panose="02020603050405020304" pitchFamily="18" charset="0"/>
                          <a:cs typeface="Times New Roman" panose="02020603050405020304" pitchFamily="18" charset="0"/>
                        </a:rPr>
                        <a:t> algorithm</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2000" dirty="0" smtClean="0">
                          <a:latin typeface="Times New Roman" panose="02020603050405020304" pitchFamily="18" charset="0"/>
                          <a:cs typeface="Times New Roman" panose="02020603050405020304" pitchFamily="18" charset="0"/>
                        </a:rPr>
                        <a:t>Works</a:t>
                      </a:r>
                      <a:r>
                        <a:rPr lang="en-US" sz="2000" baseline="0" dirty="0" smtClean="0">
                          <a:latin typeface="Times New Roman" panose="02020603050405020304" pitchFamily="18" charset="0"/>
                          <a:cs typeface="Times New Roman" panose="02020603050405020304" pitchFamily="18" charset="0"/>
                        </a:rPr>
                        <a:t> effectively </a:t>
                      </a:r>
                      <a:r>
                        <a:rPr lang="en-US" sz="2000" dirty="0" smtClean="0">
                          <a:latin typeface="Times New Roman" panose="02020603050405020304" pitchFamily="18" charset="0"/>
                          <a:cs typeface="Times New Roman" panose="02020603050405020304" pitchFamily="18" charset="0"/>
                        </a:rPr>
                        <a:t> In large-scale social networks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kumimoji="0" lang="en-US" sz="2000" b="0" i="0" kern="1200" dirty="0" smtClean="0">
                          <a:solidFill>
                            <a:schemeClr val="tx1"/>
                          </a:solidFill>
                          <a:effectLst/>
                          <a:latin typeface="Times New Roman" panose="02020603050405020304" pitchFamily="18" charset="0"/>
                          <a:ea typeface="+mn-ea"/>
                          <a:cs typeface="Times New Roman" panose="02020603050405020304" pitchFamily="18" charset="0"/>
                        </a:rPr>
                        <a:t>network size increases, the accuracy</a:t>
                      </a:r>
                      <a:r>
                        <a:rPr kumimoji="0" lang="en-US" sz="2000" b="0" i="0" kern="1200" baseline="0" dirty="0" smtClean="0">
                          <a:solidFill>
                            <a:schemeClr val="tx1"/>
                          </a:solidFill>
                          <a:effectLst/>
                          <a:latin typeface="Times New Roman" panose="02020603050405020304" pitchFamily="18" charset="0"/>
                          <a:ea typeface="+mn-ea"/>
                          <a:cs typeface="Times New Roman" panose="02020603050405020304" pitchFamily="18" charset="0"/>
                        </a:rPr>
                        <a:t> decreases.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0003"/>
                  </a:ext>
                </a:extLst>
              </a:tr>
              <a:tr h="1221419">
                <a:tc>
                  <a:txBody>
                    <a:bodyPr/>
                    <a:lstStyle/>
                    <a:p>
                      <a:pPr algn="ctr">
                        <a:lnSpc>
                          <a:spcPct val="115000"/>
                        </a:lnSpc>
                        <a:spcAft>
                          <a:spcPts val="0"/>
                        </a:spcAft>
                      </a:pPr>
                      <a:r>
                        <a:rPr lang="en-US" sz="2000" dirty="0" smtClean="0">
                          <a:latin typeface="Times New Roman" panose="02020603050405020304" pitchFamily="18" charset="0"/>
                          <a:cs typeface="Times New Roman" panose="02020603050405020304" pitchFamily="18" charset="0"/>
                        </a:rPr>
                        <a:t>Yao</a:t>
                      </a:r>
                      <a:endParaRPr kumimoji="0" lang="en-US" sz="20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endParaRPr>
                    </a:p>
                  </a:txBody>
                  <a:tcPr marL="9525" marR="9525" marT="9525" marB="0" anchor="ctr"/>
                </a:tc>
                <a:tc>
                  <a:txBody>
                    <a:bodyPr/>
                    <a:lstStyle/>
                    <a:p>
                      <a:pPr algn="ctr" fontAlgn="ctr"/>
                      <a:r>
                        <a:rPr lang="en-US" sz="2000" dirty="0" smtClean="0">
                          <a:latin typeface="Times New Roman" panose="02020603050405020304" pitchFamily="18" charset="0"/>
                          <a:cs typeface="Times New Roman" panose="02020603050405020304" pitchFamily="18" charset="0"/>
                        </a:rPr>
                        <a:t> proposed a nodes’ k-shell value based label propagation algorithm NIBLPA</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b="0" i="0" u="none" strike="noStrike" dirty="0" smtClean="0">
                          <a:solidFill>
                            <a:srgbClr val="000000"/>
                          </a:solidFill>
                          <a:effectLst/>
                          <a:latin typeface="Times New Roman" panose="02020603050405020304" pitchFamily="18" charset="0"/>
                          <a:cs typeface="Times New Roman" panose="02020603050405020304" pitchFamily="18" charset="0"/>
                        </a:rPr>
                        <a:t>Shows better results than basic LPA.</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2000" dirty="0" smtClean="0">
                          <a:latin typeface="Times New Roman" panose="02020603050405020304" pitchFamily="18" charset="0"/>
                          <a:cs typeface="Times New Roman" panose="02020603050405020304" pitchFamily="18" charset="0"/>
                        </a:rPr>
                        <a:t>A doesn’t consider the priori property of nodes in social network</a:t>
                      </a:r>
                      <a:endParaRPr lang="en-IN" sz="2000" b="0" i="0" u="none" strike="noStrike" dirty="0">
                        <a:solidFill>
                          <a:srgbClr val="FF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732679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Outcome of Literature Review</a:t>
            </a:r>
            <a:endParaRPr lang="en-US" dirty="0"/>
          </a:p>
        </p:txBody>
      </p:sp>
      <p:sp>
        <p:nvSpPr>
          <p:cNvPr id="10" name="Content Placeholder 9"/>
          <p:cNvSpPr>
            <a:spLocks noGrp="1"/>
          </p:cNvSpPr>
          <p:nvPr>
            <p:ph idx="1"/>
          </p:nvPr>
        </p:nvSpPr>
        <p:spPr>
          <a:xfrm>
            <a:off x="457200" y="1591216"/>
            <a:ext cx="8229600" cy="4876800"/>
          </a:xfrm>
        </p:spPr>
        <p:txBody>
          <a:bodyPr>
            <a:normAutofit/>
          </a:bodyPr>
          <a:lstStyle/>
          <a:p>
            <a:r>
              <a:rPr lang="en-US" sz="2400" dirty="0" smtClean="0">
                <a:latin typeface="Times New Roman" panose="02020603050405020304" pitchFamily="18" charset="0"/>
                <a:cs typeface="Times New Roman" panose="02020603050405020304" pitchFamily="18" charset="0"/>
              </a:rPr>
              <a:t>The NIBLPA considers the k-shell value which will be required and LPA_NI considers the attributes of the network or features of social network .</a:t>
            </a:r>
          </a:p>
          <a:p>
            <a:pPr marL="64008" indent="0">
              <a:buNone/>
            </a:pP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Both parameters are required to improve the performance of the community detection with higher accuracy and the rest of the algorithm will be same as that of LPA_NI.</a:t>
            </a:r>
            <a:endParaRPr lang="en-US" sz="24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US" smtClean="0"/>
              <a:t>16-Apr-2020</a:t>
            </a:r>
            <a:endParaRPr lang="en-US"/>
          </a:p>
        </p:txBody>
      </p:sp>
      <p:sp>
        <p:nvSpPr>
          <p:cNvPr id="6" name="Footer Placeholder 5"/>
          <p:cNvSpPr>
            <a:spLocks noGrp="1"/>
          </p:cNvSpPr>
          <p:nvPr>
            <p:ph type="ftr" sz="quarter" idx="11"/>
          </p:nvPr>
        </p:nvSpPr>
        <p:spPr/>
        <p:txBody>
          <a:bodyPr/>
          <a:lstStyle/>
          <a:p>
            <a:r>
              <a:rPr lang="en-US" smtClean="0"/>
              <a:t>WSC (IT752) - Mini-project Progress Evaluation - I</a:t>
            </a:r>
            <a:endParaRPr lang="en-US"/>
          </a:p>
        </p:txBody>
      </p:sp>
    </p:spTree>
    <p:extLst>
      <p:ext uri="{BB962C8B-B14F-4D97-AF65-F5344CB8AC3E}">
        <p14:creationId xmlns:p14="http://schemas.microsoft.com/office/powerpoint/2010/main" val="20732679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Problem Statement</a:t>
            </a:r>
            <a:endParaRPr lang="en-US" dirty="0"/>
          </a:p>
        </p:txBody>
      </p:sp>
      <p:sp>
        <p:nvSpPr>
          <p:cNvPr id="3" name="Content Placeholder 2"/>
          <p:cNvSpPr>
            <a:spLocks noGrp="1"/>
          </p:cNvSpPr>
          <p:nvPr>
            <p:ph idx="1"/>
          </p:nvPr>
        </p:nvSpPr>
        <p:spPr/>
        <p:txBody>
          <a:bodyPr>
            <a:normAutofit/>
          </a:bodyPr>
          <a:lstStyle/>
          <a:p>
            <a:pPr marL="64008" indent="0">
              <a:buNone/>
            </a:pPr>
            <a:r>
              <a:rPr lang="en-US" sz="2400" dirty="0" smtClean="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Recently</a:t>
            </a:r>
            <a:r>
              <a:rPr lang="en-US" sz="2400" dirty="0">
                <a:latin typeface="Times New Roman" panose="02020603050405020304" pitchFamily="18" charset="0"/>
                <a:cs typeface="Times New Roman" panose="02020603050405020304" pitchFamily="18" charset="0"/>
              </a:rPr>
              <a:t>, the detection of high-quality community has become a hot spot in the research of social network. </a:t>
            </a:r>
            <a:r>
              <a:rPr lang="en-US" sz="2400" dirty="0" smtClean="0">
                <a:latin typeface="Times New Roman" panose="02020603050405020304" pitchFamily="18" charset="0"/>
                <a:cs typeface="Times New Roman" panose="02020603050405020304" pitchFamily="18" charset="0"/>
              </a:rPr>
              <a:t>For </a:t>
            </a:r>
            <a:r>
              <a:rPr lang="en-US" sz="2400" dirty="0">
                <a:latin typeface="Times New Roman" panose="02020603050405020304" pitchFamily="18" charset="0"/>
                <a:cs typeface="Times New Roman" panose="02020603050405020304" pitchFamily="18" charset="0"/>
              </a:rPr>
              <a:t>large-scale social network, t</a:t>
            </a:r>
            <a:r>
              <a:rPr lang="en-US" sz="2400" dirty="0" smtClean="0">
                <a:latin typeface="Times New Roman" panose="02020603050405020304" pitchFamily="18" charset="0"/>
                <a:cs typeface="Times New Roman" panose="02020603050405020304" pitchFamily="18" charset="0"/>
              </a:rPr>
              <a:t>he </a:t>
            </a:r>
            <a:r>
              <a:rPr lang="en-US" sz="2400" dirty="0">
                <a:latin typeface="Times New Roman" panose="02020603050405020304" pitchFamily="18" charset="0"/>
                <a:cs typeface="Times New Roman" panose="02020603050405020304" pitchFamily="18" charset="0"/>
              </a:rPr>
              <a:t>experiments with comparative algorithms </a:t>
            </a:r>
            <a:r>
              <a:rPr lang="en-US" sz="2400" dirty="0" smtClean="0">
                <a:latin typeface="Times New Roman" panose="02020603050405020304" pitchFamily="18" charset="0"/>
                <a:cs typeface="Times New Roman" panose="02020603050405020304" pitchFamily="18" charset="0"/>
              </a:rPr>
              <a:t>Like NIBLPA,LPA with </a:t>
            </a:r>
            <a:r>
              <a:rPr lang="en-US" sz="2400" dirty="0">
                <a:latin typeface="Times New Roman" panose="02020603050405020304" pitchFamily="18" charset="0"/>
                <a:cs typeface="Times New Roman" panose="02020603050405020304" pitchFamily="18" charset="0"/>
              </a:rPr>
              <a:t>novel label propagation algorithm for community detection based on node importance and label influence (LPA_NI</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to improve </a:t>
            </a:r>
            <a:r>
              <a:rPr lang="en-US" sz="2400" dirty="0">
                <a:latin typeface="Times New Roman" panose="02020603050405020304" pitchFamily="18" charset="0"/>
                <a:cs typeface="Times New Roman" panose="02020603050405020304" pitchFamily="18" charset="0"/>
              </a:rPr>
              <a:t>the quality of community detection and shorten the iteration period. </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smtClean="0"/>
              <a:t>16-Apr-2020</a:t>
            </a:r>
            <a:endParaRPr lang="en-US"/>
          </a:p>
        </p:txBody>
      </p:sp>
      <p:sp>
        <p:nvSpPr>
          <p:cNvPr id="5" name="Footer Placeholder 4"/>
          <p:cNvSpPr>
            <a:spLocks noGrp="1"/>
          </p:cNvSpPr>
          <p:nvPr>
            <p:ph type="ftr" sz="quarter" idx="11"/>
          </p:nvPr>
        </p:nvSpPr>
        <p:spPr/>
        <p:txBody>
          <a:bodyPr/>
          <a:lstStyle/>
          <a:p>
            <a:r>
              <a:rPr lang="en-US" smtClean="0"/>
              <a:t>WSC (IT752) - Mini-project Progress Evaluation - I</a:t>
            </a:r>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Research Objectives</a:t>
            </a:r>
            <a:endParaRPr lang="en-US" dirty="0"/>
          </a:p>
        </p:txBody>
      </p:sp>
      <p:sp>
        <p:nvSpPr>
          <p:cNvPr id="3" name="Content Placeholder 2"/>
          <p:cNvSpPr>
            <a:spLocks noGrp="1"/>
          </p:cNvSpPr>
          <p:nvPr>
            <p:ph idx="1"/>
          </p:nvPr>
        </p:nvSpPr>
        <p:spPr/>
        <p:txBody>
          <a:bodyPr>
            <a:normAutofit/>
          </a:bodyPr>
          <a:lstStyle/>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Study th</a:t>
            </a:r>
            <a:r>
              <a:rPr lang="en-US" sz="2400" dirty="0" smtClean="0">
                <a:latin typeface="Times New Roman" panose="02020603050405020304" pitchFamily="18" charset="0"/>
                <a:cs typeface="Times New Roman" panose="02020603050405020304" pitchFamily="18" charset="0"/>
              </a:rPr>
              <a:t>e basic working of LPA,NIBLPA.</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Study and devise the LPA_NI algorithm </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Analyze the various methods to initialize the NODE_INFLUENCE(NI).</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Detect the community to which the nodes belong and apply community detection algorithms on real world  complex networks like </a:t>
            </a:r>
            <a:r>
              <a:rPr lang="en-US" sz="2400" dirty="0" err="1" smtClean="0">
                <a:latin typeface="Times New Roman" panose="02020603050405020304" pitchFamily="18" charset="0"/>
                <a:cs typeface="Times New Roman" panose="02020603050405020304" pitchFamily="18" charset="0"/>
              </a:rPr>
              <a:t>dolphins,football,karate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smtClean="0"/>
              <a:t>16-Apr-2020</a:t>
            </a:r>
            <a:endParaRPr lang="en-US"/>
          </a:p>
        </p:txBody>
      </p:sp>
      <p:sp>
        <p:nvSpPr>
          <p:cNvPr id="5" name="Footer Placeholder 4"/>
          <p:cNvSpPr>
            <a:spLocks noGrp="1"/>
          </p:cNvSpPr>
          <p:nvPr>
            <p:ph type="ftr" sz="quarter" idx="11"/>
          </p:nvPr>
        </p:nvSpPr>
        <p:spPr/>
        <p:txBody>
          <a:bodyPr/>
          <a:lstStyle/>
          <a:p>
            <a:r>
              <a:rPr lang="en-US" smtClean="0"/>
              <a:t>WSC (IT752) - Mini-project Progress Evaluation - I</a:t>
            </a:r>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Methodology</a:t>
            </a:r>
            <a:endParaRPr lang="en-IN" dirty="0"/>
          </a:p>
        </p:txBody>
      </p:sp>
      <p:sp>
        <p:nvSpPr>
          <p:cNvPr id="32" name="Content Placeholder 31"/>
          <p:cNvSpPr>
            <a:spLocks noGrp="1"/>
          </p:cNvSpPr>
          <p:nvPr>
            <p:ph idx="1"/>
          </p:nvPr>
        </p:nvSpPr>
        <p:spPr>
          <a:xfrm>
            <a:off x="457200" y="1143000"/>
            <a:ext cx="8458200" cy="5337048"/>
          </a:xfrm>
        </p:spPr>
        <p:txBody>
          <a:bodyPr>
            <a:noAutofit/>
          </a:bodyPr>
          <a:lstStyle/>
          <a:p>
            <a:r>
              <a:rPr lang="en-US" sz="2000" b="1" dirty="0">
                <a:latin typeface="Times New Roman" panose="02020603050405020304" pitchFamily="18" charset="0"/>
                <a:cs typeface="Times New Roman" panose="02020603050405020304" pitchFamily="18" charset="0"/>
              </a:rPr>
              <a:t>Input</a:t>
            </a:r>
            <a:r>
              <a:rPr lang="en-US" sz="2000" dirty="0">
                <a:latin typeface="Times New Roman" panose="02020603050405020304" pitchFamily="18" charset="0"/>
                <a:cs typeface="Times New Roman" panose="02020603050405020304" pitchFamily="18" charset="0"/>
              </a:rPr>
              <a:t>: Network G = (V , E), maximum number of iterations max </a:t>
            </a:r>
            <a:r>
              <a:rPr lang="en-US" sz="2000" dirty="0" err="1">
                <a:latin typeface="Times New Roman" panose="02020603050405020304" pitchFamily="18" charset="0"/>
                <a:cs typeface="Times New Roman" panose="02020603050405020304" pitchFamily="18" charset="0"/>
              </a:rPr>
              <a:t>Iter</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Output</a:t>
            </a:r>
            <a:r>
              <a:rPr lang="en-US" sz="2000" dirty="0">
                <a:latin typeface="Times New Roman" panose="02020603050405020304" pitchFamily="18" charset="0"/>
                <a:cs typeface="Times New Roman" panose="02020603050405020304" pitchFamily="18" charset="0"/>
              </a:rPr>
              <a:t>: Community set </a:t>
            </a:r>
            <a:r>
              <a:rPr lang="en-US" sz="2000" dirty="0" smtClean="0">
                <a:latin typeface="Times New Roman" panose="02020603050405020304" pitchFamily="18" charset="0"/>
                <a:cs typeface="Times New Roman" panose="02020603050405020304" pitchFamily="18" charset="0"/>
              </a:rPr>
              <a:t>c </a:t>
            </a:r>
            <a:r>
              <a:rPr lang="en-US" sz="2000" dirty="0">
                <a:latin typeface="Times New Roman" panose="02020603050405020304" pitchFamily="18" charset="0"/>
                <a:cs typeface="Times New Roman" panose="02020603050405020304" pitchFamily="18" charset="0"/>
              </a:rPr>
              <a:t>= {c1,···, </a:t>
            </a:r>
            <a:r>
              <a:rPr lang="en-US" sz="2000" dirty="0" err="1">
                <a:latin typeface="Times New Roman" panose="02020603050405020304" pitchFamily="18" charset="0"/>
                <a:cs typeface="Times New Roman" panose="02020603050405020304" pitchFamily="18" charset="0"/>
              </a:rPr>
              <a:t>ck</a:t>
            </a:r>
            <a:r>
              <a:rPr lang="en-US" sz="2000" dirty="0" smtClean="0">
                <a:latin typeface="Times New Roman" panose="02020603050405020304" pitchFamily="18" charset="0"/>
                <a:cs typeface="Times New Roman" panose="02020603050405020304" pitchFamily="18" charset="0"/>
              </a:rPr>
              <a:t>}. </a:t>
            </a:r>
          </a:p>
          <a:p>
            <a:pPr marL="64008" indent="0">
              <a:buNone/>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1) </a:t>
            </a:r>
            <a:r>
              <a:rPr lang="en-US" sz="2000" dirty="0" smtClean="0">
                <a:latin typeface="Times New Roman" panose="02020603050405020304" pitchFamily="18" charset="0"/>
                <a:cs typeface="Times New Roman" panose="02020603050405020304" pitchFamily="18" charset="0"/>
              </a:rPr>
              <a:t>For each node belongs to G, initialize the label for </a:t>
            </a:r>
            <a:r>
              <a:rPr lang="en-US" sz="2000" dirty="0">
                <a:latin typeface="Times New Roman" panose="02020603050405020304" pitchFamily="18" charset="0"/>
                <a:cs typeface="Times New Roman" panose="02020603050405020304" pitchFamily="18" charset="0"/>
              </a:rPr>
              <a:t>a given node </a:t>
            </a:r>
            <a:r>
              <a:rPr lang="en-US" sz="2000" dirty="0" smtClean="0">
                <a:latin typeface="Times New Roman" panose="02020603050405020304" pitchFamily="18" charset="0"/>
                <a:cs typeface="Times New Roman" panose="02020603050405020304" pitchFamily="18" charset="0"/>
              </a:rPr>
              <a:t>x as its index. Starting from 1..</a:t>
            </a:r>
          </a:p>
          <a:p>
            <a:pPr marL="64008" indent="0">
              <a:buNone/>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2) Calculate the node importance for each </a:t>
            </a:r>
            <a:r>
              <a:rPr lang="en-US" sz="2000" dirty="0" smtClean="0">
                <a:latin typeface="Times New Roman" panose="02020603050405020304" pitchFamily="18" charset="0"/>
                <a:cs typeface="Times New Roman" panose="02020603050405020304" pitchFamily="18" charset="0"/>
              </a:rPr>
              <a:t>node </a:t>
            </a:r>
            <a:endParaRPr lang="en-US" sz="2000" dirty="0">
              <a:latin typeface="Times New Roman" panose="02020603050405020304" pitchFamily="18" charset="0"/>
              <a:cs typeface="Times New Roman" panose="02020603050405020304" pitchFamily="18" charset="0"/>
            </a:endParaRPr>
          </a:p>
          <a:p>
            <a:pPr marL="64008" indent="0">
              <a:buNone/>
            </a:pPr>
            <a:r>
              <a:rPr lang="en-US" sz="2000" dirty="0" smtClean="0">
                <a:latin typeface="Times New Roman" panose="02020603050405020304" pitchFamily="18" charset="0"/>
                <a:cs typeface="Times New Roman" panose="02020603050405020304" pitchFamily="18" charset="0"/>
              </a:rPr>
              <a:t>(3) Sort nodes in descending order of NI such that NI(x1</a:t>
            </a:r>
            <a:r>
              <a:rPr lang="en-US" sz="2000" dirty="0">
                <a:latin typeface="Times New Roman" panose="02020603050405020304" pitchFamily="18" charset="0"/>
                <a:cs typeface="Times New Roman" panose="02020603050405020304" pitchFamily="18" charset="0"/>
              </a:rPr>
              <a:t>) ≥ NI(x2) ≥ ···≥ NI(</a:t>
            </a:r>
            <a:r>
              <a:rPr lang="en-US" sz="2000" dirty="0" err="1">
                <a:latin typeface="Times New Roman" panose="02020603050405020304" pitchFamily="18" charset="0"/>
                <a:cs typeface="Times New Roman" panose="02020603050405020304" pitchFamily="18" charset="0"/>
              </a:rPr>
              <a:t>xn</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64008" indent="0">
              <a:buNone/>
            </a:pPr>
            <a:r>
              <a:rPr lang="en-US" sz="2000" dirty="0" smtClean="0">
                <a:latin typeface="Times New Roman" panose="02020603050405020304" pitchFamily="18" charset="0"/>
                <a:cs typeface="Times New Roman" panose="02020603050405020304" pitchFamily="18" charset="0"/>
              </a:rPr>
              <a:t>(4) </a:t>
            </a:r>
            <a:r>
              <a:rPr lang="en-US" sz="2000" dirty="0">
                <a:latin typeface="Times New Roman" panose="02020603050405020304" pitchFamily="18" charset="0"/>
                <a:cs typeface="Times New Roman" panose="02020603050405020304" pitchFamily="18" charset="0"/>
              </a:rPr>
              <a:t>Set iteration number t = 1. </a:t>
            </a:r>
            <a:endParaRPr lang="en-US" sz="2000" dirty="0" smtClean="0">
              <a:latin typeface="Times New Roman" panose="02020603050405020304" pitchFamily="18" charset="0"/>
              <a:cs typeface="Times New Roman" panose="02020603050405020304" pitchFamily="18" charset="0"/>
            </a:endParaRPr>
          </a:p>
          <a:p>
            <a:pPr marL="64008" indent="0">
              <a:buNone/>
            </a:pPr>
            <a:r>
              <a:rPr lang="en-US" sz="2000" dirty="0" smtClean="0">
                <a:latin typeface="Times New Roman" panose="02020603050405020304" pitchFamily="18" charset="0"/>
                <a:cs typeface="Times New Roman" panose="02020603050405020304" pitchFamily="18" charset="0"/>
              </a:rPr>
              <a:t>(5) </a:t>
            </a:r>
            <a:r>
              <a:rPr lang="en-US" sz="2000" dirty="0">
                <a:latin typeface="Times New Roman" panose="02020603050405020304" pitchFamily="18" charset="0"/>
                <a:cs typeface="Times New Roman" panose="02020603050405020304" pitchFamily="18" charset="0"/>
              </a:rPr>
              <a:t>For each node x ∈ X, iteratively update the node label </a:t>
            </a:r>
            <a:r>
              <a:rPr lang="en-US" sz="2000" dirty="0" smtClean="0">
                <a:latin typeface="Times New Roman" panose="02020603050405020304" pitchFamily="18" charset="0"/>
                <a:cs typeface="Times New Roman" panose="02020603050405020304" pitchFamily="18" charset="0"/>
              </a:rPr>
              <a:t>.When </a:t>
            </a:r>
            <a:r>
              <a:rPr lang="en-US" sz="2000" dirty="0">
                <a:latin typeface="Times New Roman" panose="02020603050405020304" pitchFamily="18" charset="0"/>
                <a:cs typeface="Times New Roman" panose="02020603050405020304" pitchFamily="18" charset="0"/>
              </a:rPr>
              <a:t>the number of multiple labels in the adjacent node of the node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reaches the maximum value, LPA_NI recalculates the influence of the labels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selects the most influential label to update node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64008" indent="0">
              <a:buNone/>
            </a:pPr>
            <a:r>
              <a:rPr lang="en-US" sz="2000" dirty="0" smtClean="0">
                <a:latin typeface="Times New Roman" panose="02020603050405020304" pitchFamily="18" charset="0"/>
                <a:cs typeface="Times New Roman" panose="02020603050405020304" pitchFamily="18" charset="0"/>
              </a:rPr>
              <a:t>(6)If max </a:t>
            </a:r>
            <a:r>
              <a:rPr lang="en-US" sz="2000" dirty="0" err="1">
                <a:latin typeface="Times New Roman" panose="02020603050405020304" pitchFamily="18" charset="0"/>
                <a:cs typeface="Times New Roman" panose="02020603050405020304" pitchFamily="18" charset="0"/>
              </a:rPr>
              <a:t>Iter</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is reached or </a:t>
            </a:r>
            <a:r>
              <a:rPr lang="en-US" sz="2000" dirty="0">
                <a:latin typeface="Times New Roman" panose="02020603050405020304" pitchFamily="18" charset="0"/>
                <a:cs typeface="Times New Roman" panose="02020603050405020304" pitchFamily="18" charset="0"/>
              </a:rPr>
              <a:t>the label of each node is the same as that of most of its neighboring nodes, </a:t>
            </a:r>
            <a:r>
              <a:rPr lang="en-US" sz="2000" dirty="0" smtClean="0">
                <a:latin typeface="Times New Roman" panose="02020603050405020304" pitchFamily="18" charset="0"/>
                <a:cs typeface="Times New Roman" panose="02020603050405020304" pitchFamily="18" charset="0"/>
              </a:rPr>
              <a:t>then community c is generated, </a:t>
            </a:r>
            <a:r>
              <a:rPr lang="en-US" sz="2000" dirty="0">
                <a:latin typeface="Times New Roman" panose="02020603050405020304" pitchFamily="18" charset="0"/>
                <a:cs typeface="Times New Roman" panose="02020603050405020304" pitchFamily="18" charset="0"/>
              </a:rPr>
              <a:t>and the algorithm </a:t>
            </a:r>
            <a:r>
              <a:rPr lang="en-US" sz="2000" dirty="0" smtClean="0">
                <a:latin typeface="Times New Roman" panose="02020603050405020304" pitchFamily="18" charset="0"/>
                <a:cs typeface="Times New Roman" panose="02020603050405020304" pitchFamily="18" charset="0"/>
              </a:rPr>
              <a:t>ends ;</a:t>
            </a:r>
          </a:p>
          <a:p>
            <a:pPr marL="64008" indent="0">
              <a:buNone/>
            </a:pPr>
            <a:r>
              <a:rPr lang="en-US" sz="2000" dirty="0" smtClean="0">
                <a:latin typeface="Times New Roman" panose="02020603050405020304" pitchFamily="18" charset="0"/>
                <a:cs typeface="Times New Roman" panose="02020603050405020304" pitchFamily="18" charset="0"/>
              </a:rPr>
              <a:t>   otherwise</a:t>
            </a:r>
            <a:r>
              <a:rPr lang="en-US" sz="2000" dirty="0">
                <a:latin typeface="Times New Roman" panose="02020603050405020304" pitchFamily="18" charset="0"/>
                <a:cs typeface="Times New Roman" panose="02020603050405020304" pitchFamily="18" charset="0"/>
              </a:rPr>
              <a:t>, set t = t + 1 and go to step </a:t>
            </a:r>
            <a:r>
              <a:rPr lang="en-US" sz="2000" dirty="0" smtClean="0">
                <a:latin typeface="Times New Roman" panose="02020603050405020304" pitchFamily="18" charset="0"/>
                <a:cs typeface="Times New Roman" panose="02020603050405020304" pitchFamily="18" charset="0"/>
              </a:rPr>
              <a:t>(5).</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smtClean="0"/>
              <a:t>16-Apr-2020</a:t>
            </a:r>
            <a:endParaRPr lang="en-US"/>
          </a:p>
        </p:txBody>
      </p:sp>
      <p:sp>
        <p:nvSpPr>
          <p:cNvPr id="5" name="Footer Placeholder 4"/>
          <p:cNvSpPr>
            <a:spLocks noGrp="1"/>
          </p:cNvSpPr>
          <p:nvPr>
            <p:ph type="ftr" sz="quarter" idx="11"/>
          </p:nvPr>
        </p:nvSpPr>
        <p:spPr/>
        <p:txBody>
          <a:bodyPr/>
          <a:lstStyle/>
          <a:p>
            <a:r>
              <a:rPr lang="en-US" smtClean="0"/>
              <a:t>WSC (IT752) - Mini-project Progress Evaluation - I</a:t>
            </a:r>
            <a:endParaRPr lang="en-US"/>
          </a:p>
        </p:txBody>
      </p:sp>
    </p:spTree>
    <p:extLst>
      <p:ext uri="{BB962C8B-B14F-4D97-AF65-F5344CB8AC3E}">
        <p14:creationId xmlns:p14="http://schemas.microsoft.com/office/powerpoint/2010/main" val="9170333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20539</TotalTime>
  <Words>1512</Words>
  <Application>Microsoft Office PowerPoint</Application>
  <PresentationFormat>On-screen Show (4:3)</PresentationFormat>
  <Paragraphs>169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Century Gothic</vt:lpstr>
      <vt:lpstr>Times New Roman</vt:lpstr>
      <vt:lpstr>Verdana</vt:lpstr>
      <vt:lpstr>Wingdings 2</vt:lpstr>
      <vt:lpstr>Verve</vt:lpstr>
      <vt:lpstr>Label propagation algorithm for community detection based on node importance and label influence</vt:lpstr>
      <vt:lpstr>Paper chosen for implementation</vt:lpstr>
      <vt:lpstr>Agenda </vt:lpstr>
      <vt:lpstr>Introduction</vt:lpstr>
      <vt:lpstr>Literature Review</vt:lpstr>
      <vt:lpstr>Outcome of Literature Review</vt:lpstr>
      <vt:lpstr>Problem Statement</vt:lpstr>
      <vt:lpstr>Research Objectives</vt:lpstr>
      <vt:lpstr>Methodology</vt:lpstr>
      <vt:lpstr>Proposed enhancements/novelty</vt:lpstr>
      <vt:lpstr>Work done and Implementation</vt:lpstr>
      <vt:lpstr>Experimental Results and Analysis</vt:lpstr>
      <vt:lpstr>Results of Innovative Work </vt:lpstr>
      <vt:lpstr>Conclusion and Future Work</vt:lpstr>
      <vt:lpstr>Individual Contribution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Affective HCI based efficient e-learning environment using IoT</dc:title>
  <dc:creator>asd</dc:creator>
  <cp:lastModifiedBy>nirameroda</cp:lastModifiedBy>
  <cp:revision>680</cp:revision>
  <dcterms:created xsi:type="dcterms:W3CDTF">2016-03-14T14:21:24Z</dcterms:created>
  <dcterms:modified xsi:type="dcterms:W3CDTF">2020-04-17T20:05:21Z</dcterms:modified>
</cp:coreProperties>
</file>