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62" r:id="rId7"/>
    <p:sldId id="260" r:id="rId8"/>
    <p:sldId id="263" r:id="rId9"/>
    <p:sldId id="265" r:id="rId10"/>
    <p:sldId id="266" r:id="rId11"/>
    <p:sldId id="267" r:id="rId12"/>
    <p:sldId id="269" r:id="rId13"/>
    <p:sldId id="270" r:id="rId14"/>
    <p:sldId id="268"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845E58-37D3-4388-BFC6-42D24066CC0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0845E58-37D3-4388-BFC6-42D24066CC0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0845E58-37D3-4388-BFC6-42D24066CC0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0845E58-37D3-4388-BFC6-42D24066CC0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845E58-37D3-4388-BFC6-42D24066CC0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0845E58-37D3-4388-BFC6-42D24066CC0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0845E58-37D3-4388-BFC6-42D24066CC0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0845E58-37D3-4388-BFC6-42D24066CC0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45E58-37D3-4388-BFC6-42D24066CC0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845E58-37D3-4388-BFC6-42D24066CC0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845E58-37D3-4388-BFC6-42D24066CC0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11ED29-75DA-410A-8E0C-E0CC2C98C38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45E58-37D3-4388-BFC6-42D24066CC0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1ED29-75DA-410A-8E0C-E0CC2C98C38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755" y="2250440"/>
            <a:ext cx="9144000" cy="1268730"/>
          </a:xfrm>
        </p:spPr>
        <p:txBody>
          <a:bodyPr/>
          <a:lstStyle/>
          <a:p>
            <a:r>
              <a:rPr lang="en-US" altLang="en-GB" sz="4800" b="1" dirty="0">
                <a:latin typeface="Times New Roman" panose="02020603050405020304" pitchFamily="18" charset="0"/>
                <a:cs typeface="Times New Roman" panose="02020603050405020304" pitchFamily="18" charset="0"/>
              </a:rPr>
              <a:t>RETAIL POINT SALE SYSTEM</a:t>
            </a:r>
            <a:endParaRPr lang="en-US" altLang="en-GB"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35660" y="4752340"/>
            <a:ext cx="3632835" cy="1101725"/>
          </a:xfrm>
        </p:spPr>
        <p:txBody>
          <a:bodyPr>
            <a:noAutofit/>
          </a:bodyPr>
          <a:lstStyle/>
          <a:p>
            <a:pPr algn="l"/>
            <a:r>
              <a:rPr lang="en-IN" dirty="0">
                <a:latin typeface="Times New Roman" panose="02020603050405020304" pitchFamily="18" charset="0"/>
                <a:cs typeface="Times New Roman" panose="02020603050405020304" pitchFamily="18" charset="0"/>
              </a:rPr>
              <a:t>NIRANJAN KUMAR M</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2303811710421107</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8" name="TextBox 7"/>
          <p:cNvSpPr txBox="1"/>
          <p:nvPr/>
        </p:nvSpPr>
        <p:spPr>
          <a:xfrm>
            <a:off x="1630680" y="293370"/>
            <a:ext cx="8639175" cy="1833880"/>
          </a:xfrm>
          <a:prstGeom prst="rect">
            <a:avLst/>
          </a:prstGeom>
          <a:noFill/>
        </p:spPr>
        <p:txBody>
          <a:bodyPr wrap="square">
            <a:noAutofit/>
          </a:bodyPr>
          <a:lstStyle/>
          <a:p>
            <a:pPr algn="ctr" eaLnBrk="1" hangingPunct="1">
              <a:buClr>
                <a:srgbClr val="000000"/>
              </a:buClr>
              <a:buSzPct val="100000"/>
              <a:buFont typeface="Times New Roman" panose="02020603050405020304" pitchFamily="18" charset="0"/>
              <a:buNone/>
            </a:pPr>
            <a:r>
              <a:rPr lang="en-US" altLang="en-US" sz="3200" b="1" dirty="0">
                <a:solidFill>
                  <a:srgbClr val="FF0066"/>
                </a:solidFill>
                <a:latin typeface="Times New Roman" panose="02020603050405020304" pitchFamily="18" charset="0"/>
                <a:cs typeface="Times New Roman" panose="02020603050405020304" pitchFamily="18" charset="0"/>
              </a:rPr>
              <a:t>K.RAMAKRISHNAN COLLEGE OF TECHNOLOGY</a:t>
            </a:r>
            <a:endParaRPr lang="en-US" altLang="en-US" sz="3200" b="1" dirty="0">
              <a:solidFill>
                <a:srgbClr val="FF0066"/>
              </a:solidFill>
              <a:latin typeface="Times New Roman" panose="02020603050405020304" pitchFamily="18" charset="0"/>
              <a:cs typeface="Times New Roman" panose="02020603050405020304" pitchFamily="18" charset="0"/>
            </a:endParaRPr>
          </a:p>
          <a:p>
            <a:pPr algn="ctr" eaLnBrk="1" hangingPunct="1">
              <a:buClr>
                <a:srgbClr val="000000"/>
              </a:buClr>
              <a:buSzPct val="100000"/>
              <a:buFont typeface="Times New Roman" panose="02020603050405020304" pitchFamily="18" charset="0"/>
              <a:buNone/>
            </a:pPr>
            <a:r>
              <a:rPr lang="en-US" altLang="en-US" sz="3200" b="1" dirty="0">
                <a:solidFill>
                  <a:srgbClr val="FF0066"/>
                </a:solidFill>
                <a:latin typeface="Times New Roman" panose="02020603050405020304" pitchFamily="18" charset="0"/>
                <a:cs typeface="Times New Roman" panose="02020603050405020304" pitchFamily="18" charset="0"/>
              </a:rPr>
              <a:t>(AUTONOMOUS), TRICHY.</a:t>
            </a:r>
            <a:endParaRPr lang="en-IN" sz="3200" dirty="0">
              <a:latin typeface="Times New Roman" panose="02020603050405020304" pitchFamily="18" charset="0"/>
              <a:cs typeface="Times New Roman" panose="02020603050405020304" pitchFamily="18" charset="0"/>
            </a:endParaRP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5" name="Text Box 4"/>
          <p:cNvSpPr txBox="1"/>
          <p:nvPr/>
        </p:nvSpPr>
        <p:spPr>
          <a:xfrm>
            <a:off x="7747000" y="4752340"/>
            <a:ext cx="4064000" cy="1568450"/>
          </a:xfrm>
          <a:prstGeom prst="rect">
            <a:avLst/>
          </a:prstGeom>
          <a:noFill/>
        </p:spPr>
        <p:txBody>
          <a:bodyPr wrap="square" rtlCol="0">
            <a:spAutoFit/>
          </a:bodyPr>
          <a:p>
            <a:r>
              <a:rPr lang="en-US" sz="2400" dirty="0" smtClean="0">
                <a:latin typeface="Times New Roman" panose="02020603050405020304" pitchFamily="18" charset="0"/>
                <a:cs typeface="Times New Roman" panose="02020603050405020304" pitchFamily="18" charset="0"/>
                <a:sym typeface="+mn-ea"/>
              </a:rPr>
              <a:t>GUIDED BY</a:t>
            </a:r>
            <a:endParaRPr lang="en-US" sz="2400" dirty="0" smtClean="0">
              <a:latin typeface="Times New Roman" panose="02020603050405020304" pitchFamily="18" charset="0"/>
              <a:cs typeface="Times New Roman" panose="02020603050405020304" pitchFamily="18" charset="0"/>
            </a:endParaRPr>
          </a:p>
          <a:p>
            <a:r>
              <a:rPr lang="en-GB" altLang="en-US" sz="2400" dirty="0" smtClean="0">
                <a:latin typeface="Times New Roman" panose="02020603050405020304" pitchFamily="18" charset="0"/>
                <a:cs typeface="Times New Roman" panose="02020603050405020304" pitchFamily="18" charset="0"/>
                <a:sym typeface="+mn-ea"/>
              </a:rPr>
              <a:t>Mrs </a:t>
            </a:r>
            <a:r>
              <a:rPr lang="en-US" sz="2400" dirty="0" smtClean="0">
                <a:latin typeface="Times New Roman" panose="02020603050405020304" pitchFamily="18" charset="0"/>
                <a:cs typeface="Times New Roman" panose="02020603050405020304" pitchFamily="18" charset="0"/>
                <a:sym typeface="+mn-ea"/>
              </a:rPr>
              <a:t>S.KEERTHANA/CSE/ TEACHING ASSISTANT</a:t>
            </a:r>
            <a:endParaRPr lang="en-US" sz="2400" dirty="0">
              <a:latin typeface="Times New Roman" panose="02020603050405020304" pitchFamily="18" charset="0"/>
              <a:cs typeface="Times New Roman" panose="02020603050405020304" pitchFamily="18" charset="0"/>
            </a:endParaRPr>
          </a:p>
          <a:p>
            <a:endParaRPr lang="en-US" alt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IN" b="1" dirty="0" smtClean="0">
                <a:latin typeface="Times New Roman" panose="02020603050405020304" pitchFamily="18" charset="0"/>
                <a:cs typeface="Times New Roman" panose="02020603050405020304" pitchFamily="18" charset="0"/>
                <a:sym typeface="+mn-ea"/>
              </a:rPr>
              <a:t>SOFWARE ANALYSIS</a:t>
            </a:r>
            <a:br>
              <a:rPr lang="en-US" dirty="0" smtClean="0"/>
            </a:br>
            <a:endParaRPr lang="en-GB" altLang="en-US"/>
          </a:p>
        </p:txBody>
      </p:sp>
      <p:sp>
        <p:nvSpPr>
          <p:cNvPr id="3" name="Content Placeholder 2"/>
          <p:cNvSpPr>
            <a:spLocks noGrp="1"/>
          </p:cNvSpPr>
          <p:nvPr>
            <p:ph idx="1"/>
          </p:nvPr>
        </p:nvSpPr>
        <p:spPr/>
        <p:txBody>
          <a:bodyPr/>
          <a:p>
            <a:r>
              <a:rPr lang="en-US" altLang="en-GB" b="1"/>
              <a:t>Python 3.x </a:t>
            </a:r>
            <a:r>
              <a:rPr lang="en-US" altLang="en-GB"/>
              <a:t>– Core language used for GUI, API, and database interaction</a:t>
            </a:r>
            <a:endParaRPr lang="en-US" altLang="en-GB"/>
          </a:p>
          <a:p>
            <a:endParaRPr lang="en-US" altLang="en-GB"/>
          </a:p>
          <a:p>
            <a:r>
              <a:rPr lang="en-US" altLang="en-GB" b="1"/>
              <a:t>MySQL Server </a:t>
            </a:r>
            <a:r>
              <a:rPr lang="en-US" altLang="en-GB"/>
              <a:t>– For running and managing the MySQL database</a:t>
            </a:r>
            <a:endParaRPr lang="en-US" altLang="en-GB"/>
          </a:p>
          <a:p>
            <a:endParaRPr lang="en-US" altLang="en-GB"/>
          </a:p>
          <a:p>
            <a:r>
              <a:rPr lang="en-US" altLang="en-GB" b="1"/>
              <a:t>pip (Python Package Installer) </a:t>
            </a:r>
            <a:r>
              <a:rPr lang="en-US" altLang="en-GB"/>
              <a:t>– For installing necessary libraries like mysql-connector-python, flask</a:t>
            </a:r>
            <a:endParaRPr lang="en-US" altLang="en-GB"/>
          </a:p>
          <a:p>
            <a:endParaRPr lang="en-US" altLang="en-GB"/>
          </a:p>
          <a:p>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IN" b="1" dirty="0" smtClean="0">
                <a:latin typeface="Times New Roman" panose="02020603050405020304" pitchFamily="18" charset="0"/>
                <a:cs typeface="Times New Roman" panose="02020603050405020304" pitchFamily="18" charset="0"/>
                <a:sym typeface="+mn-ea"/>
              </a:rPr>
              <a:t>OUTPUT</a:t>
            </a:r>
            <a:endParaRPr lang="en-IN" altLang="en-GB" b="1"/>
          </a:p>
        </p:txBody>
      </p:sp>
      <p:sp>
        <p:nvSpPr>
          <p:cNvPr id="3" name="Content Placeholder 2"/>
          <p:cNvSpPr>
            <a:spLocks noGrp="1"/>
          </p:cNvSpPr>
          <p:nvPr>
            <p:ph idx="1"/>
          </p:nvPr>
        </p:nvSpPr>
        <p:spPr/>
        <p:txBody>
          <a:bodyPr/>
          <a:p>
            <a:endParaRPr lang="en-GB" altLang="en-US"/>
          </a:p>
        </p:txBody>
      </p:sp>
      <p:pic>
        <p:nvPicPr>
          <p:cNvPr id="5" name="Picture 4" descr="Screenshot 2025-05-13 193102"/>
          <p:cNvPicPr>
            <a:picLocks noChangeAspect="1"/>
          </p:cNvPicPr>
          <p:nvPr/>
        </p:nvPicPr>
        <p:blipFill>
          <a:blip r:embed="rId1"/>
          <a:srcRect l="30136" r="31650"/>
          <a:stretch>
            <a:fillRect/>
          </a:stretch>
        </p:blipFill>
        <p:spPr>
          <a:xfrm>
            <a:off x="1243965" y="1825625"/>
            <a:ext cx="3967480" cy="4569460"/>
          </a:xfrm>
          <a:prstGeom prst="rect">
            <a:avLst/>
          </a:prstGeom>
        </p:spPr>
      </p:pic>
      <p:pic>
        <p:nvPicPr>
          <p:cNvPr id="6" name="Picture 5" descr="Screenshot 2025-05-13 193124"/>
          <p:cNvPicPr>
            <a:picLocks noChangeAspect="1"/>
          </p:cNvPicPr>
          <p:nvPr/>
        </p:nvPicPr>
        <p:blipFill>
          <a:blip r:embed="rId2"/>
          <a:srcRect l="31000" r="29432"/>
          <a:stretch>
            <a:fillRect/>
          </a:stretch>
        </p:blipFill>
        <p:spPr>
          <a:xfrm>
            <a:off x="6838315" y="1825625"/>
            <a:ext cx="4017010" cy="46818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Screenshot 2025-05-15 202319"/>
          <p:cNvPicPr>
            <a:picLocks noChangeAspect="1"/>
          </p:cNvPicPr>
          <p:nvPr>
            <p:ph idx="1"/>
          </p:nvPr>
        </p:nvPicPr>
        <p:blipFill>
          <a:blip r:embed="rId1"/>
          <a:stretch>
            <a:fillRect/>
          </a:stretch>
        </p:blipFill>
        <p:spPr>
          <a:xfrm>
            <a:off x="6858635" y="1752600"/>
            <a:ext cx="4290695" cy="4351655"/>
          </a:xfrm>
          <a:prstGeom prst="rect">
            <a:avLst/>
          </a:prstGeom>
        </p:spPr>
      </p:pic>
      <p:pic>
        <p:nvPicPr>
          <p:cNvPr id="5" name="Picture 4" descr="Screenshot 2025-05-18 182212"/>
          <p:cNvPicPr>
            <a:picLocks noChangeAspect="1"/>
          </p:cNvPicPr>
          <p:nvPr/>
        </p:nvPicPr>
        <p:blipFill>
          <a:blip r:embed="rId2"/>
          <a:srcRect l="29875" r="30328"/>
          <a:stretch>
            <a:fillRect/>
          </a:stretch>
        </p:blipFill>
        <p:spPr>
          <a:xfrm>
            <a:off x="1060450" y="1691640"/>
            <a:ext cx="3995420" cy="44119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smtClean="0">
                <a:latin typeface="Times New Roman" panose="02020603050405020304" pitchFamily="18" charset="0"/>
                <a:cs typeface="Times New Roman" panose="02020603050405020304" pitchFamily="18" charset="0"/>
                <a:sym typeface="+mn-ea"/>
              </a:rPr>
              <a:t>CONCLUSION</a:t>
            </a:r>
            <a:endParaRPr lang="en-GB" altLang="en-US"/>
          </a:p>
        </p:txBody>
      </p:sp>
      <p:sp>
        <p:nvSpPr>
          <p:cNvPr id="3" name="Content Placeholder 2"/>
          <p:cNvSpPr>
            <a:spLocks noGrp="1"/>
          </p:cNvSpPr>
          <p:nvPr>
            <p:ph idx="1"/>
          </p:nvPr>
        </p:nvSpPr>
        <p:spPr/>
        <p:txBody>
          <a:bodyPr/>
          <a:p>
            <a:pPr marL="0" indent="0" algn="just">
              <a:lnSpc>
                <a:spcPct val="150000"/>
              </a:lnSpc>
              <a:buNone/>
            </a:pPr>
            <a:r>
              <a:rPr lang="en-US" altLang="en-GB"/>
              <a:t>The POS system simplifies sales and inventory management by integrating a user-friendly GUI with a powerful backend and database. It improves accuracy, saves time, and provides a seamless way to track products and sales.</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3757"/>
            <a:ext cx="10515600" cy="1325563"/>
          </a:xfrm>
        </p:spPr>
        <p:txBody>
          <a:bodyPr/>
          <a:lstStyle/>
          <a:p>
            <a:pPr algn="ctr"/>
            <a:r>
              <a:rPr lang="en-IN" b="1" dirty="0">
                <a:latin typeface="Times New Roman" panose="02020603050405020304" pitchFamily="18" charset="0"/>
                <a:cs typeface="Times New Roman" panose="02020603050405020304" pitchFamily="18" charset="0"/>
              </a:rPr>
              <a:t>THANK YOU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altLang="en-GB" sz="2200" dirty="0">
                <a:latin typeface="Times New Roman" panose="02020603050405020304" pitchFamily="18" charset="0"/>
                <a:cs typeface="Times New Roman" panose="02020603050405020304" pitchFamily="18" charset="0"/>
              </a:rPr>
              <a:t>This Retail </a:t>
            </a:r>
            <a:r>
              <a:rPr lang="en-GB" altLang="en-US" sz="2200" dirty="0">
                <a:latin typeface="Times New Roman" panose="02020603050405020304" pitchFamily="18" charset="0"/>
                <a:cs typeface="Times New Roman" panose="02020603050405020304" pitchFamily="18" charset="0"/>
              </a:rPr>
              <a:t>point sale</a:t>
            </a:r>
            <a:r>
              <a:rPr lang="en-US" altLang="en-GB" sz="2200" dirty="0">
                <a:latin typeface="Times New Roman" panose="02020603050405020304" pitchFamily="18" charset="0"/>
                <a:cs typeface="Times New Roman" panose="02020603050405020304" pitchFamily="18" charset="0"/>
              </a:rPr>
              <a:t> System uses Flask (backend), MySQL (database), and Tkinter (frontend) to manage products, track stock, and record sales. The backend provides APIs for product and sales management, while the frontend allows users to add products, process sales, and view transaction history. Ideal for small retail businesses.</a:t>
            </a:r>
            <a:endParaRPr lang="en-US" altLang="en-GB"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755"/>
            <a:ext cx="10515600" cy="1325563"/>
          </a:xfrm>
        </p:spPr>
        <p:txBody>
          <a:bodyPr/>
          <a:lstStyle/>
          <a:p>
            <a:pPr algn="ctr"/>
            <a:r>
              <a:rPr lang="en-IN" sz="3600" b="1" dirty="0">
                <a:latin typeface="Times New Roman" panose="02020603050405020304" pitchFamily="18" charset="0"/>
                <a:cs typeface="Times New Roman" panose="02020603050405020304" pitchFamily="18" charset="0"/>
              </a:rPr>
              <a:t>INTRODUCTION ABOUT PROJECTS</a:t>
            </a:r>
            <a:endParaRPr lang="en-IN" sz="3600"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74955" y="1109345"/>
            <a:ext cx="11330940" cy="4903470"/>
          </a:xfrm>
          <a:prstGeom prst="rect">
            <a:avLst/>
          </a:prstGeom>
          <a:noFill/>
        </p:spPr>
        <p:txBody>
          <a:bodyPr wrap="square" rtlCol="0">
            <a:noAutofit/>
          </a:bodyPr>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Project Objective</a:t>
            </a:r>
            <a:endParaRPr lang="en-US" altLang="en-GB" sz="2200">
              <a:latin typeface="Times New Roman" panose="02020603050405020304" pitchFamily="18" charset="0"/>
              <a:cs typeface="Times New Roman" panose="02020603050405020304" pitchFamily="18" charset="0"/>
            </a:endParaRPr>
          </a:p>
          <a:p>
            <a:pPr marL="457200" lvl="1" indent="457200" algn="just">
              <a:buFont typeface="Arial" panose="020B0604020202020204" pitchFamily="34" charset="0"/>
              <a:buNone/>
            </a:pPr>
            <a:r>
              <a:rPr lang="en-US" altLang="en-GB" sz="2200">
                <a:latin typeface="Times New Roman" panose="02020603050405020304" pitchFamily="18" charset="0"/>
                <a:cs typeface="Times New Roman" panose="02020603050405020304" pitchFamily="18" charset="0"/>
              </a:rPr>
              <a:t>The Retail POS System helps small businesses manage products, track inventory, and record sales efficiently.</a:t>
            </a:r>
            <a:endParaRPr lang="en-US" altLang="en-GB"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Scope &amp; Features</a:t>
            </a:r>
            <a:endParaRPr lang="en-US" altLang="en-GB" sz="2200">
              <a:latin typeface="Times New Roman" panose="02020603050405020304" pitchFamily="18" charset="0"/>
              <a:cs typeface="Times New Roman" panose="02020603050405020304" pitchFamily="18" charset="0"/>
            </a:endParaRPr>
          </a:p>
          <a:p>
            <a:pPr marL="457200" lvl="1" indent="457200" algn="just">
              <a:buFont typeface="Arial" panose="020B0604020202020204" pitchFamily="34" charset="0"/>
              <a:buNone/>
            </a:pPr>
            <a:r>
              <a:rPr lang="en-US" altLang="en-GB" sz="2200">
                <a:latin typeface="Times New Roman" panose="02020603050405020304" pitchFamily="18" charset="0"/>
                <a:cs typeface="Times New Roman" panose="02020603050405020304" pitchFamily="18" charset="0"/>
              </a:rPr>
              <a:t>It allows adding products, updating stock, processing sales, and viewing sales history with real-time updates.</a:t>
            </a:r>
            <a:endParaRPr lang="en-US" altLang="en-GB"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Impact &amp; Benefits</a:t>
            </a:r>
            <a:endParaRPr lang="en-US" altLang="en-GB" sz="2200">
              <a:latin typeface="Times New Roman" panose="02020603050405020304" pitchFamily="18" charset="0"/>
              <a:cs typeface="Times New Roman" panose="02020603050405020304" pitchFamily="18" charset="0"/>
            </a:endParaRPr>
          </a:p>
          <a:p>
            <a:pPr marL="457200" lvl="1" indent="457200" algn="just">
              <a:buFont typeface="Arial" panose="020B0604020202020204" pitchFamily="34" charset="0"/>
              <a:buNone/>
            </a:pPr>
            <a:r>
              <a:rPr lang="en-US" altLang="en-GB" sz="2200">
                <a:latin typeface="Times New Roman" panose="02020603050405020304" pitchFamily="18" charset="0"/>
                <a:cs typeface="Times New Roman" panose="02020603050405020304" pitchFamily="18" charset="0"/>
              </a:rPr>
              <a:t>The system reduces errors, speeds up transactions, prevents stock shortages, and improves business efficiency.</a:t>
            </a:r>
            <a:endParaRPr lang="en-US" altLang="en-GB"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Methodology &amp; Approach</a:t>
            </a:r>
            <a:endParaRPr lang="en-US" altLang="en-GB" sz="2200">
              <a:latin typeface="Times New Roman" panose="02020603050405020304" pitchFamily="18" charset="0"/>
              <a:cs typeface="Times New Roman" panose="02020603050405020304" pitchFamily="18" charset="0"/>
            </a:endParaRPr>
          </a:p>
          <a:p>
            <a:pPr marL="457200" lvl="1" indent="457200" algn="just">
              <a:buFont typeface="Arial" panose="020B0604020202020204" pitchFamily="34" charset="0"/>
              <a:buNone/>
            </a:pPr>
            <a:r>
              <a:rPr lang="en-US" altLang="en-GB" sz="2200">
                <a:latin typeface="Times New Roman" panose="02020603050405020304" pitchFamily="18" charset="0"/>
                <a:cs typeface="Times New Roman" panose="02020603050405020304" pitchFamily="18" charset="0"/>
              </a:rPr>
              <a:t>It uses Flask for the backend, MySQL for data storage, and Tkinter for a simple user interface.</a:t>
            </a:r>
            <a:endParaRPr lang="en-US" altLang="en-GB"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Future Enhancements</a:t>
            </a:r>
            <a:endParaRPr lang="en-US" altLang="en-GB" sz="2200">
              <a:latin typeface="Times New Roman" panose="02020603050405020304" pitchFamily="18" charset="0"/>
              <a:cs typeface="Times New Roman" panose="02020603050405020304" pitchFamily="18" charset="0"/>
            </a:endParaRPr>
          </a:p>
          <a:p>
            <a:pPr marL="457200" lvl="1" indent="457200" algn="just">
              <a:buFont typeface="Arial" panose="020B0604020202020204" pitchFamily="34" charset="0"/>
              <a:buNone/>
            </a:pPr>
            <a:r>
              <a:rPr lang="en-US" altLang="en-GB" sz="2200">
                <a:latin typeface="Times New Roman" panose="02020603050405020304" pitchFamily="18" charset="0"/>
                <a:cs typeface="Times New Roman" panose="02020603050405020304" pitchFamily="18" charset="0"/>
              </a:rPr>
              <a:t>Future upgrades include user authentication, sales reports, barcode scanning, and cloud storage for remote access.</a:t>
            </a:r>
            <a:endParaRPr lang="en-US" altLang="en-GB"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1365140" y="198765"/>
            <a:ext cx="9704438" cy="1198880"/>
          </a:xfrm>
          <a:prstGeom prst="rect">
            <a:avLst/>
          </a:prstGeom>
          <a:noFill/>
        </p:spPr>
        <p:txBody>
          <a:bodyPr wrap="square">
            <a:spAutoFit/>
          </a:bodyPr>
          <a:p>
            <a:pPr algn="ctr"/>
            <a:r>
              <a:rPr lang="en-IN" sz="3600" b="1" dirty="0">
                <a:latin typeface="Times New Roman" panose="02020603050405020304" pitchFamily="18" charset="0"/>
                <a:cs typeface="Times New Roman" panose="02020603050405020304" pitchFamily="18" charset="0"/>
              </a:rPr>
              <a:t>PROPOSED ARCHITECTURE</a:t>
            </a:r>
            <a:endParaRPr lang="en-IN" sz="3600" b="1"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747895" y="1285875"/>
            <a:ext cx="1770184" cy="8206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dirty="0" smtClean="0">
                <a:solidFill>
                  <a:schemeClr val="tx1">
                    <a:lumMod val="85000"/>
                    <a:lumOff val="15000"/>
                  </a:schemeClr>
                </a:solidFill>
              </a:rPr>
              <a:t>USER INTERFACE</a:t>
            </a:r>
            <a:endParaRPr lang="en-US" sz="2000" b="1" dirty="0">
              <a:solidFill>
                <a:schemeClr val="tx1">
                  <a:lumMod val="85000"/>
                  <a:lumOff val="15000"/>
                </a:schemeClr>
              </a:solidFill>
            </a:endParaRPr>
          </a:p>
        </p:txBody>
      </p:sp>
      <p:sp>
        <p:nvSpPr>
          <p:cNvPr id="4" name="Rectangle 3"/>
          <p:cNvSpPr/>
          <p:nvPr/>
        </p:nvSpPr>
        <p:spPr>
          <a:xfrm>
            <a:off x="4724400" y="2514600"/>
            <a:ext cx="1771015" cy="82613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Process Sales</a:t>
            </a:r>
            <a:endParaRPr lang="en-US" altLang="en-GB" sz="2000" b="1" dirty="0">
              <a:solidFill>
                <a:schemeClr val="tx1">
                  <a:lumMod val="85000"/>
                  <a:lumOff val="15000"/>
                </a:schemeClr>
              </a:solidFill>
            </a:endParaRPr>
          </a:p>
        </p:txBody>
      </p:sp>
      <p:sp>
        <p:nvSpPr>
          <p:cNvPr id="7" name="Rectangle 6"/>
          <p:cNvSpPr/>
          <p:nvPr/>
        </p:nvSpPr>
        <p:spPr>
          <a:xfrm>
            <a:off x="4724400" y="3797935"/>
            <a:ext cx="1793875" cy="93789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Backend </a:t>
            </a:r>
            <a:endParaRPr lang="en-US" altLang="en-GB" sz="2000" b="1" dirty="0">
              <a:solidFill>
                <a:schemeClr val="tx1">
                  <a:lumMod val="85000"/>
                  <a:lumOff val="15000"/>
                </a:schemeClr>
              </a:solidFill>
            </a:endParaRPr>
          </a:p>
        </p:txBody>
      </p:sp>
      <p:sp>
        <p:nvSpPr>
          <p:cNvPr id="13" name="Down Arrow 12"/>
          <p:cNvSpPr/>
          <p:nvPr/>
        </p:nvSpPr>
        <p:spPr>
          <a:xfrm>
            <a:off x="5387340" y="3340735"/>
            <a:ext cx="433705" cy="48133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Down Arrow 13"/>
          <p:cNvSpPr/>
          <p:nvPr/>
        </p:nvSpPr>
        <p:spPr>
          <a:xfrm rot="180000">
            <a:off x="5445125" y="2106295"/>
            <a:ext cx="375920" cy="41402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ight Arrow 18"/>
          <p:cNvSpPr/>
          <p:nvPr/>
        </p:nvSpPr>
        <p:spPr>
          <a:xfrm>
            <a:off x="6518275" y="4050030"/>
            <a:ext cx="602615" cy="43370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ight Arrow 19"/>
          <p:cNvSpPr/>
          <p:nvPr/>
        </p:nvSpPr>
        <p:spPr>
          <a:xfrm flipH="1">
            <a:off x="4037330" y="4051935"/>
            <a:ext cx="687070" cy="43370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Down Arrow 4"/>
          <p:cNvSpPr/>
          <p:nvPr/>
        </p:nvSpPr>
        <p:spPr>
          <a:xfrm rot="16200000">
            <a:off x="6553297" y="1444136"/>
            <a:ext cx="433754" cy="50409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 3"/>
          <p:cNvSpPr/>
          <p:nvPr/>
        </p:nvSpPr>
        <p:spPr>
          <a:xfrm>
            <a:off x="7022465" y="1276350"/>
            <a:ext cx="1875155" cy="82042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Add </a:t>
            </a:r>
            <a:r>
              <a:rPr lang="en-GB" altLang="en-US" sz="2000" b="1" dirty="0">
                <a:solidFill>
                  <a:schemeClr val="tx1">
                    <a:lumMod val="85000"/>
                    <a:lumOff val="15000"/>
                  </a:schemeClr>
                </a:solidFill>
              </a:rPr>
              <a:t>and update </a:t>
            </a:r>
            <a:r>
              <a:rPr lang="en-US" altLang="en-GB" sz="2000" b="1" dirty="0">
                <a:solidFill>
                  <a:schemeClr val="tx1">
                    <a:lumMod val="85000"/>
                    <a:lumOff val="15000"/>
                  </a:schemeClr>
                </a:solidFill>
              </a:rPr>
              <a:t>Products </a:t>
            </a:r>
            <a:endParaRPr lang="en-US" altLang="en-GB" sz="2000" b="1" dirty="0">
              <a:solidFill>
                <a:schemeClr val="tx1">
                  <a:lumMod val="85000"/>
                  <a:lumOff val="15000"/>
                </a:schemeClr>
              </a:solidFill>
            </a:endParaRPr>
          </a:p>
        </p:txBody>
      </p:sp>
      <p:sp>
        <p:nvSpPr>
          <p:cNvPr id="17" name="Rectangle 3"/>
          <p:cNvSpPr/>
          <p:nvPr/>
        </p:nvSpPr>
        <p:spPr>
          <a:xfrm>
            <a:off x="2356485" y="1272540"/>
            <a:ext cx="1875155" cy="82042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View Stock</a:t>
            </a:r>
            <a:endParaRPr lang="en-US" altLang="en-GB" sz="2000" b="1" dirty="0">
              <a:solidFill>
                <a:schemeClr val="tx1">
                  <a:lumMod val="85000"/>
                  <a:lumOff val="15000"/>
                </a:schemeClr>
              </a:solidFill>
            </a:endParaRPr>
          </a:p>
        </p:txBody>
      </p:sp>
      <p:sp>
        <p:nvSpPr>
          <p:cNvPr id="18" name="Down Arrow 17"/>
          <p:cNvSpPr/>
          <p:nvPr/>
        </p:nvSpPr>
        <p:spPr>
          <a:xfrm rot="5400000">
            <a:off x="4272377" y="1444136"/>
            <a:ext cx="433754" cy="50409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ectangle 3"/>
          <p:cNvSpPr/>
          <p:nvPr/>
        </p:nvSpPr>
        <p:spPr>
          <a:xfrm>
            <a:off x="7120890" y="3797935"/>
            <a:ext cx="1875155" cy="9372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Manages </a:t>
            </a:r>
            <a:endParaRPr lang="en-US" altLang="en-GB" sz="2000" b="1" dirty="0">
              <a:solidFill>
                <a:schemeClr val="tx1">
                  <a:lumMod val="85000"/>
                  <a:lumOff val="15000"/>
                </a:schemeClr>
              </a:solidFill>
            </a:endParaRPr>
          </a:p>
          <a:p>
            <a:pPr algn="ctr"/>
            <a:r>
              <a:rPr lang="en-US" altLang="en-GB" sz="2000" b="1" dirty="0">
                <a:solidFill>
                  <a:schemeClr val="tx1">
                    <a:lumMod val="85000"/>
                    <a:lumOff val="15000"/>
                  </a:schemeClr>
                </a:solidFill>
              </a:rPr>
              <a:t>Stock</a:t>
            </a:r>
            <a:endParaRPr lang="en-US" altLang="en-GB" sz="2000" b="1" dirty="0">
              <a:solidFill>
                <a:schemeClr val="tx1">
                  <a:lumMod val="85000"/>
                  <a:lumOff val="15000"/>
                </a:schemeClr>
              </a:solidFill>
            </a:endParaRPr>
          </a:p>
        </p:txBody>
      </p:sp>
      <p:sp>
        <p:nvSpPr>
          <p:cNvPr id="26" name="Rectangle 3"/>
          <p:cNvSpPr/>
          <p:nvPr/>
        </p:nvSpPr>
        <p:spPr>
          <a:xfrm>
            <a:off x="2337435" y="3768090"/>
            <a:ext cx="1784350" cy="9372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Handles API calls</a:t>
            </a:r>
            <a:endParaRPr lang="en-US" altLang="en-GB" sz="2000" b="1" dirty="0">
              <a:solidFill>
                <a:schemeClr val="tx1">
                  <a:lumMod val="85000"/>
                  <a:lumOff val="15000"/>
                </a:schemeClr>
              </a:solidFill>
            </a:endParaRPr>
          </a:p>
        </p:txBody>
      </p:sp>
      <p:sp>
        <p:nvSpPr>
          <p:cNvPr id="27" name="Rectangle 6"/>
          <p:cNvSpPr/>
          <p:nvPr/>
        </p:nvSpPr>
        <p:spPr>
          <a:xfrm>
            <a:off x="2327910" y="5332095"/>
            <a:ext cx="1793875" cy="93789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Stores Products</a:t>
            </a:r>
            <a:r>
              <a:rPr lang="en-GB" altLang="en-US" sz="2000" b="1" dirty="0">
                <a:solidFill>
                  <a:schemeClr val="tx1">
                    <a:lumMod val="85000"/>
                    <a:lumOff val="15000"/>
                  </a:schemeClr>
                </a:solidFill>
              </a:rPr>
              <a:t> and sales</a:t>
            </a:r>
            <a:endParaRPr lang="en-GB" altLang="en-US" sz="2000" b="1" dirty="0">
              <a:solidFill>
                <a:schemeClr val="tx1">
                  <a:lumMod val="85000"/>
                  <a:lumOff val="15000"/>
                </a:schemeClr>
              </a:solidFill>
            </a:endParaRPr>
          </a:p>
        </p:txBody>
      </p:sp>
      <p:sp>
        <p:nvSpPr>
          <p:cNvPr id="28" name="Rectangle 6"/>
          <p:cNvSpPr/>
          <p:nvPr/>
        </p:nvSpPr>
        <p:spPr>
          <a:xfrm>
            <a:off x="7202170" y="5332095"/>
            <a:ext cx="1793875" cy="93789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Updates Stock</a:t>
            </a:r>
            <a:endParaRPr lang="en-US" altLang="en-GB" sz="2000" b="1" dirty="0">
              <a:solidFill>
                <a:schemeClr val="tx1">
                  <a:lumMod val="85000"/>
                  <a:lumOff val="15000"/>
                </a:schemeClr>
              </a:solidFill>
            </a:endParaRPr>
          </a:p>
        </p:txBody>
      </p:sp>
      <p:sp>
        <p:nvSpPr>
          <p:cNvPr id="29" name="Rectangle 6"/>
          <p:cNvSpPr/>
          <p:nvPr/>
        </p:nvSpPr>
        <p:spPr>
          <a:xfrm>
            <a:off x="4765040" y="5340985"/>
            <a:ext cx="1793875" cy="93789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000" b="1" dirty="0">
                <a:solidFill>
                  <a:schemeClr val="tx1">
                    <a:lumMod val="85000"/>
                    <a:lumOff val="15000"/>
                  </a:schemeClr>
                </a:solidFill>
              </a:rPr>
              <a:t>Database (MySQL)</a:t>
            </a:r>
            <a:endParaRPr lang="en-US" altLang="en-GB" sz="2000" b="1" dirty="0">
              <a:solidFill>
                <a:schemeClr val="tx1">
                  <a:lumMod val="85000"/>
                  <a:lumOff val="15000"/>
                </a:schemeClr>
              </a:solidFill>
            </a:endParaRPr>
          </a:p>
        </p:txBody>
      </p:sp>
      <p:sp>
        <p:nvSpPr>
          <p:cNvPr id="30" name="Down Arrow 29"/>
          <p:cNvSpPr/>
          <p:nvPr/>
        </p:nvSpPr>
        <p:spPr>
          <a:xfrm>
            <a:off x="5387340" y="4735195"/>
            <a:ext cx="433705" cy="5969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ight Arrow 30"/>
          <p:cNvSpPr/>
          <p:nvPr/>
        </p:nvSpPr>
        <p:spPr>
          <a:xfrm>
            <a:off x="6579235" y="5584190"/>
            <a:ext cx="602615" cy="43370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Right Arrow 31"/>
          <p:cNvSpPr/>
          <p:nvPr/>
        </p:nvSpPr>
        <p:spPr>
          <a:xfrm flipH="1">
            <a:off x="4077970" y="5584190"/>
            <a:ext cx="687070" cy="43370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1055"/>
            <a:ext cx="10515600" cy="598805"/>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PROPOSED EXPLANATION ADVANTAGES</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22655" y="1484630"/>
            <a:ext cx="10855325" cy="4577715"/>
          </a:xfrm>
          <a:prstGeom prst="rect">
            <a:avLst/>
          </a:prstGeom>
          <a:noFill/>
        </p:spPr>
        <p:txBody>
          <a:bodyPr wrap="square" rtlCol="0">
            <a:noAutofit/>
          </a:bodyPr>
          <a:p>
            <a:pPr marL="342900" indent="-342900" algn="just">
              <a:lnSpc>
                <a:spcPct val="150000"/>
              </a:lnSpc>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User-Friendly Interface </a:t>
            </a:r>
            <a:r>
              <a:rPr lang="en-US" altLang="en-GB" sz="2200">
                <a:latin typeface="Times New Roman" panose="02020603050405020304" pitchFamily="18" charset="0"/>
                <a:cs typeface="Times New Roman" panose="02020603050405020304" pitchFamily="18" charset="0"/>
              </a:rPr>
              <a:t>– Simple Tkinter GUI for easy product and sales management.</a:t>
            </a:r>
            <a:endParaRPr lang="en-US" altLang="en-GB" sz="22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Efficient Data Handling</a:t>
            </a:r>
            <a:r>
              <a:rPr lang="en-US" altLang="en-GB" sz="2200">
                <a:latin typeface="Times New Roman" panose="02020603050405020304" pitchFamily="18" charset="0"/>
                <a:cs typeface="Times New Roman" panose="02020603050405020304" pitchFamily="18" charset="0"/>
              </a:rPr>
              <a:t> – MySQL database securely stores and updates product and sales records.</a:t>
            </a:r>
            <a:endParaRPr lang="en-US" altLang="en-GB" sz="22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Fast &amp; Automated Transactions</a:t>
            </a:r>
            <a:r>
              <a:rPr lang="en-US" altLang="en-GB" sz="2200">
                <a:latin typeface="Times New Roman" panose="02020603050405020304" pitchFamily="18" charset="0"/>
                <a:cs typeface="Times New Roman" panose="02020603050405020304" pitchFamily="18" charset="0"/>
              </a:rPr>
              <a:t> – Flask backend processes sales instantly, reducing manual work.</a:t>
            </a:r>
            <a:endParaRPr lang="en-US" altLang="en-GB" sz="22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Stock Management </a:t>
            </a:r>
            <a:r>
              <a:rPr lang="en-US" altLang="en-GB" sz="2200">
                <a:latin typeface="Times New Roman" panose="02020603050405020304" pitchFamily="18" charset="0"/>
                <a:cs typeface="Times New Roman" panose="02020603050405020304" pitchFamily="18" charset="0"/>
              </a:rPr>
              <a:t>– Automatically updates stock after each sale to prevent shortages.</a:t>
            </a:r>
            <a:endParaRPr lang="en-US" altLang="en-GB"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635"/>
            <a:ext cx="10515600" cy="688975"/>
          </a:xfrm>
        </p:spPr>
        <p:txBody>
          <a:bodyPr/>
          <a:lstStyle/>
          <a:p>
            <a:pPr marL="0" indent="0" algn="ctr">
              <a:buNone/>
            </a:pPr>
            <a:r>
              <a:rPr lang="en-IN" sz="3600" b="1" dirty="0">
                <a:latin typeface="Times New Roman" panose="02020603050405020304" pitchFamily="18" charset="0"/>
                <a:cs typeface="Times New Roman" panose="02020603050405020304" pitchFamily="18" charset="0"/>
              </a:rPr>
              <a:t>MODULES OF THE PROJECTS</a:t>
            </a:r>
            <a:endParaRPr lang="en-IN" sz="3600" b="1" dirty="0">
              <a:latin typeface="Times New Roman" panose="02020603050405020304" pitchFamily="18" charset="0"/>
              <a:cs typeface="Times New Roman" panose="02020603050405020304" pitchFamily="18" charset="0"/>
            </a:endParaRPr>
          </a:p>
          <a:p>
            <a:pPr marL="0" indent="0">
              <a:lnSpc>
                <a:spcPct val="150000"/>
              </a:lnSpc>
              <a:buNone/>
            </a:pPr>
            <a:endParaRPr lang="en-IN"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68630" y="1736090"/>
            <a:ext cx="10967085" cy="3476625"/>
          </a:xfrm>
          <a:prstGeom prst="rect">
            <a:avLst/>
          </a:prstGeom>
          <a:noFill/>
        </p:spPr>
        <p:txBody>
          <a:bodyPr wrap="square" rtlCol="0">
            <a:spAutoFit/>
          </a:bodyPr>
          <a:p>
            <a:pPr marL="342900" indent="-342900">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Product Management Module</a:t>
            </a: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Sales Management Module</a:t>
            </a: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Database Management </a:t>
            </a: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Backend API Module</a:t>
            </a: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User Interface Module</a:t>
            </a:r>
            <a:endParaRPr lang="en-US" altLang="en-GB" sz="2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en-GB"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550" y="76200"/>
            <a:ext cx="9756140" cy="1062355"/>
          </a:xfrm>
        </p:spPr>
        <p:txBody>
          <a:bodyPr>
            <a:normAutofit/>
          </a:bodyPr>
          <a:lstStyle/>
          <a:p>
            <a:pPr algn="ctr"/>
            <a:r>
              <a:rPr lang="en-IN" sz="3600" b="1" dirty="0">
                <a:latin typeface="Times New Roman" panose="02020603050405020304" pitchFamily="18" charset="0"/>
                <a:cs typeface="Times New Roman" panose="02020603050405020304" pitchFamily="18" charset="0"/>
              </a:rPr>
              <a:t>EXPLANATION OF MODULES</a:t>
            </a:r>
            <a:endParaRPr lang="en-IN" sz="3600"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59410" y="1062355"/>
            <a:ext cx="11751945" cy="5169535"/>
          </a:xfrm>
          <a:prstGeom prst="rect">
            <a:avLst/>
          </a:prstGeom>
          <a:noFill/>
        </p:spPr>
        <p:txBody>
          <a:bodyPr wrap="square" rtlCol="0">
            <a:spAutoFit/>
          </a:bodyPr>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Product Management Module</a:t>
            </a:r>
            <a:endParaRPr lang="en-US" altLang="en-GB" sz="2200" b="1">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Add, update, and retrieve product details (name, price, stock).</a:t>
            </a:r>
            <a:endParaRPr lang="en-US" altLang="en-GB" sz="220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Ensures inventory is maintained properly.</a:t>
            </a:r>
            <a:endParaRPr lang="en-US" altLang="en-GB"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Sales Management Module</a:t>
            </a:r>
            <a:endParaRPr lang="en-US" altLang="en-GB" sz="2200" b="1">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Processes product sales and updates stock accordingly.</a:t>
            </a:r>
            <a:endParaRPr lang="en-US" altLang="en-GB" sz="220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Calculates total price and records sales transactions.</a:t>
            </a:r>
            <a:endParaRPr lang="en-US" altLang="en-GB"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Database Management Module</a:t>
            </a:r>
            <a:endParaRPr lang="en-US" altLang="en-GB" sz="220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Stores product and sales data using MySQL.</a:t>
            </a:r>
            <a:endParaRPr lang="en-US" altLang="en-GB" sz="220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Ensures data integrity and retrieval for reports.</a:t>
            </a:r>
            <a:endParaRPr lang="en-US" altLang="en-GB"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Backend API Module</a:t>
            </a:r>
            <a:endParaRPr lang="en-US" altLang="en-GB" sz="2200" b="1">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Built with Flask, handling API requests.</a:t>
            </a:r>
            <a:endParaRPr lang="en-US" altLang="en-GB" sz="220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Manages communication between the frontend and the database.</a:t>
            </a:r>
            <a:endParaRPr lang="en-US" altLang="en-GB"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GB" sz="2200" b="1">
                <a:latin typeface="Times New Roman" panose="02020603050405020304" pitchFamily="18" charset="0"/>
                <a:cs typeface="Times New Roman" panose="02020603050405020304" pitchFamily="18" charset="0"/>
              </a:rPr>
              <a:t>User Interface Module</a:t>
            </a:r>
            <a:endParaRPr lang="en-US" altLang="en-GB" sz="2200" b="1">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Developed using Tkinter to provide a graphical interface.</a:t>
            </a:r>
            <a:endParaRPr lang="en-US" altLang="en-GB" sz="220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altLang="en-GB" sz="2200">
                <a:latin typeface="Times New Roman" panose="02020603050405020304" pitchFamily="18" charset="0"/>
                <a:cs typeface="Times New Roman" panose="02020603050405020304" pitchFamily="18" charset="0"/>
              </a:rPr>
              <a:t>Displays products, allows sales processing, and shows sales history.</a:t>
            </a:r>
            <a:endParaRPr lang="en-US" altLang="en-GB"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b="1" dirty="0" smtClean="0">
                <a:latin typeface="Times New Roman" panose="02020603050405020304" pitchFamily="18" charset="0"/>
                <a:cs typeface="Times New Roman" panose="02020603050405020304" pitchFamily="18" charset="0"/>
                <a:sym typeface="+mn-ea"/>
              </a:rPr>
              <a:t>LANGUAGE USED</a:t>
            </a:r>
            <a:endParaRPr lang="en-GB" altLang="en-US"/>
          </a:p>
        </p:txBody>
      </p:sp>
      <p:sp>
        <p:nvSpPr>
          <p:cNvPr id="3" name="Content Placeholder 2"/>
          <p:cNvSpPr>
            <a:spLocks noGrp="1"/>
          </p:cNvSpPr>
          <p:nvPr>
            <p:ph idx="1"/>
          </p:nvPr>
        </p:nvSpPr>
        <p:spPr>
          <a:xfrm>
            <a:off x="424180" y="1555750"/>
            <a:ext cx="11372850" cy="4968240"/>
          </a:xfrm>
        </p:spPr>
        <p:txBody>
          <a:bodyPr>
            <a:noAutofit/>
          </a:bodyPr>
          <a:p>
            <a:pPr marL="0" indent="0">
              <a:buNone/>
            </a:pPr>
            <a:r>
              <a:rPr lang="en-US" altLang="en-GB" b="1"/>
              <a:t>Front-End</a:t>
            </a:r>
            <a:endParaRPr lang="en-US" altLang="en-GB" b="1"/>
          </a:p>
          <a:p>
            <a:pPr lvl="1">
              <a:buFont typeface="Arial" panose="020B0604020202020204" pitchFamily="34" charset="0"/>
              <a:buChar char="•"/>
            </a:pPr>
            <a:r>
              <a:rPr lang="en-US" altLang="en-GB"/>
              <a:t>Tkinter (Python GUI Library)</a:t>
            </a:r>
            <a:endParaRPr lang="en-US" altLang="en-GB"/>
          </a:p>
          <a:p>
            <a:pPr marL="457200" lvl="1" indent="457200">
              <a:buNone/>
            </a:pPr>
            <a:r>
              <a:rPr lang="en-US" altLang="en-GB"/>
              <a:t>Used for designing the user interface of the POS system (product display, input forms, buttons).</a:t>
            </a:r>
            <a:endParaRPr lang="en-US" altLang="en-GB"/>
          </a:p>
          <a:p>
            <a:pPr marL="0" indent="0">
              <a:buNone/>
            </a:pPr>
            <a:r>
              <a:rPr lang="en-US" altLang="en-GB" b="1"/>
              <a:t>Back-End</a:t>
            </a:r>
            <a:endParaRPr lang="en-US" altLang="en-GB" b="1"/>
          </a:p>
          <a:p>
            <a:pPr lvl="1"/>
            <a:r>
              <a:rPr lang="en-US" altLang="en-GB"/>
              <a:t>Flask (Python Web Framework)</a:t>
            </a:r>
            <a:endParaRPr lang="en-US" altLang="en-GB"/>
          </a:p>
          <a:p>
            <a:pPr marL="457200" lvl="1" indent="457200">
              <a:buNone/>
            </a:pPr>
            <a:r>
              <a:rPr lang="en-US" altLang="en-GB"/>
              <a:t>Handles API endpoints for product and sales data (GET and POST requests).</a:t>
            </a:r>
            <a:endParaRPr lang="en-US" altLang="en-GB"/>
          </a:p>
          <a:p>
            <a:pPr marL="0" indent="0">
              <a:buNone/>
            </a:pPr>
            <a:r>
              <a:rPr lang="en-US" altLang="en-GB" b="1"/>
              <a:t>Database</a:t>
            </a:r>
            <a:endParaRPr lang="en-US" altLang="en-GB" b="1"/>
          </a:p>
          <a:p>
            <a:pPr lvl="1"/>
            <a:r>
              <a:rPr lang="en-US" altLang="en-GB"/>
              <a:t>MySQL</a:t>
            </a:r>
            <a:endParaRPr lang="en-US" altLang="en-GB"/>
          </a:p>
          <a:p>
            <a:pPr marL="457200" lvl="1" indent="457200">
              <a:buNone/>
            </a:pPr>
            <a:r>
              <a:rPr lang="en-US" altLang="en-GB"/>
              <a:t>Stores all data related to products, stock, and sales.</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dirty="0" smtClean="0">
                <a:latin typeface="Times New Roman" panose="02020603050405020304" pitchFamily="18" charset="0"/>
                <a:cs typeface="Times New Roman" panose="02020603050405020304" pitchFamily="18" charset="0"/>
                <a:sym typeface="+mn-ea"/>
              </a:rPr>
              <a:t>PROBLEMS TO SOLVE</a:t>
            </a:r>
            <a:endParaRPr lang="en-GB" altLang="en-US"/>
          </a:p>
        </p:txBody>
      </p:sp>
      <p:sp>
        <p:nvSpPr>
          <p:cNvPr id="3" name="Content Placeholder 2"/>
          <p:cNvSpPr>
            <a:spLocks noGrp="1"/>
          </p:cNvSpPr>
          <p:nvPr>
            <p:ph idx="1"/>
          </p:nvPr>
        </p:nvSpPr>
        <p:spPr/>
        <p:txBody>
          <a:bodyPr/>
          <a:p>
            <a:r>
              <a:rPr lang="en-US" altLang="en-GB"/>
              <a:t>Add and manage products</a:t>
            </a:r>
            <a:endParaRPr lang="en-US" altLang="en-GB"/>
          </a:p>
          <a:p>
            <a:endParaRPr lang="en-US" altLang="en-GB"/>
          </a:p>
          <a:p>
            <a:r>
              <a:rPr lang="en-US" altLang="en-GB"/>
              <a:t>Track sales and stock in real time</a:t>
            </a:r>
            <a:endParaRPr lang="en-US" altLang="en-GB"/>
          </a:p>
          <a:p>
            <a:endParaRPr lang="en-US" altLang="en-GB"/>
          </a:p>
          <a:p>
            <a:r>
              <a:rPr lang="en-US" altLang="en-GB"/>
              <a:t>View sales history instantly</a:t>
            </a:r>
            <a:endParaRPr lang="en-US" altLang="en-GB"/>
          </a:p>
          <a:p>
            <a:endParaRPr lang="en-US" altLang="en-GB"/>
          </a:p>
          <a:p>
            <a:r>
              <a:rPr lang="en-US" altLang="en-GB"/>
              <a:t>Reduce manual workload and errors</a:t>
            </a:r>
            <a:endParaRPr lang="en-US" alt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3473</Words>
  <Application>WPS Presentation</Application>
  <PresentationFormat>Widescreen</PresentationFormat>
  <Paragraphs>133</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Times New Roman</vt:lpstr>
      <vt:lpstr>Microsoft YaHei</vt:lpstr>
      <vt:lpstr>Arial Unicode MS</vt:lpstr>
      <vt:lpstr>Calibri Light</vt:lpstr>
      <vt:lpstr>Calibri</vt:lpstr>
      <vt:lpstr>Office Theme</vt:lpstr>
      <vt:lpstr>RETAIL POINT SALE SYSTEM</vt:lpstr>
      <vt:lpstr>ABSTRACT</vt:lpstr>
      <vt:lpstr>INTRODUCTION ABOUT PROJECTS</vt:lpstr>
      <vt:lpstr>PowerPoint 演示文稿</vt:lpstr>
      <vt:lpstr>PROPOSED EXPLANATION ADVANTAGES </vt:lpstr>
      <vt:lpstr>PowerPoint 演示文稿</vt:lpstr>
      <vt:lpstr>EXPLANATION OF MODULES</vt:lpstr>
      <vt:lpstr>LANGUAGE USED</vt:lpstr>
      <vt:lpstr>PROBLEMS TO SOLVE</vt:lpstr>
      <vt:lpstr>SOFWARE ANALYSIS </vt:lpstr>
      <vt:lpstr>OUTPUT</vt:lpstr>
      <vt:lpstr>PowerPoint 演示文稿</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Karthika P</dc:creator>
  <cp:lastModifiedBy>Bala Don</cp:lastModifiedBy>
  <cp:revision>20</cp:revision>
  <dcterms:created xsi:type="dcterms:W3CDTF">2025-02-14T10:51:00Z</dcterms:created>
  <dcterms:modified xsi:type="dcterms:W3CDTF">2025-05-28T03:36:38Z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0090354307B3406B9B911D8EE8CEFC89_12</vt:lpwstr>
  </property>
  <property fmtid="{D5CDD505-2E9C-101B-9397-08002B2CF9AE}" pid="3" name="KSOProductBuildVer">
    <vt:lpwstr>2057-12.2.0.21179</vt:lpwstr>
  </property>
</Properties>
</file>