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I’m whoever is introducing 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we will be presenting our class project, SID VIP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3c926f60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3c926f60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the Display component State machine looks like. </a:t>
            </a:r>
            <a:br>
              <a:rPr lang="en"/>
            </a:br>
            <a:r>
              <a:rPr lang="en"/>
              <a:t>As mentioned, while not calculating the BCD, we are ‘displaying’ the output. We then start converting from Binary to BCD when the US controller sets the “StartDisp” signal to 1. Once the BCD is finished, we load the segment register and display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92608b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092608b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uart component takes an object from the Ultra sonic top component and determines which byte </a:t>
            </a:r>
            <a:r>
              <a:rPr lang="en"/>
              <a:t>classification</a:t>
            </a:r>
            <a:r>
              <a:rPr lang="en"/>
              <a:t> to send to the esp wifi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receives</a:t>
            </a:r>
            <a:r>
              <a:rPr lang="en"/>
              <a:t> a 3 bit signal, which is the object </a:t>
            </a:r>
            <a:r>
              <a:rPr lang="en"/>
              <a:t>classifications concatenated together. (Far, near and close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there, a mux is used to select the byte to send to the esp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selected a 9600 baud rate which aligns with the ESP baud rate, as seen figure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uart begins transmitting it’s byte of data when the Ultrasonic sensor controller has finished classifying the object distance denoted by the “gouart” signal in figure 4</a:t>
            </a:r>
            <a:br>
              <a:rPr lang="en"/>
            </a:b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092608b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092608b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power on, the on board ESP wifi module will connect to the server hosted by the hand held device. Which must be on as well obviously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on board ESP module receives a new byte of information through uart, it will send the byte over wifi via the User datagram protocol or UDP, to the hand held device which will determine chime intervals.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chime function only updates if new data is received from the board, this will limit the amount of udp packets sent over wifi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092608b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092608b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save the main controller for last so we could go over how each component is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UST component drives the entire system as the main FSM.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UST uses the on board PMOD pins jb1 and jb2 for the ultrasonic sensors trigger and echo pin respectively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component mainly sends the go signals for each component as well as loads the component registers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b092608b4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b092608b4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ultrasonic sensor we chose was the Hc-SR04 P a lower power version which can run on 3.3v </a:t>
            </a:r>
            <a:r>
              <a:rPr lang="en"/>
              <a:t>instead</a:t>
            </a:r>
            <a:r>
              <a:rPr lang="en"/>
              <a:t> of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drive sensor, we need to pull the trigger pin high for at least 10 us, at which point it will send out 8 </a:t>
            </a:r>
            <a:r>
              <a:rPr lang="en"/>
              <a:t>pulses at 40Khz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pulses have been sent out, the echo pin, read in on port Jd1 on the board, will go high until all pulses have been received. </a:t>
            </a:r>
            <a:br>
              <a:rPr lang="en"/>
            </a:br>
            <a:br>
              <a:rPr lang="en"/>
            </a:br>
            <a:r>
              <a:rPr lang="en"/>
              <a:t>The echo pin will then go low and we use that time to determine an object’s distance.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measurement will take a total of 60ms which accounts for sensor time out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092608b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092608b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look at the UST desig</a:t>
            </a:r>
            <a:r>
              <a:rPr lang="en"/>
              <a:t>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we’ve got the main controller of the UST. This drives the Sensor’s trigger counter as seen here, followed by the calculation component, and finally, the object classifier which compares distances to predetermined thresholds.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comparator has finished, the FSM will be put in a done state until the next measurement from the sensor is take.</a:t>
            </a:r>
            <a:br>
              <a:rPr lang="en"/>
            </a:br>
            <a:br>
              <a:rPr lang="en"/>
            </a:br>
            <a:r>
              <a:rPr lang="en"/>
              <a:t>On the far left you can see the registers that store the comparator result for the other components.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092608b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092608b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default to the done state on the first cycle on. (Uart defaults to no </a:t>
            </a:r>
            <a:r>
              <a:rPr lang="en"/>
              <a:t>object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three </a:t>
            </a:r>
            <a:r>
              <a:rPr lang="en"/>
              <a:t>states</a:t>
            </a:r>
            <a:r>
              <a:rPr lang="en"/>
              <a:t> are related to the sensor pins.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a:t>
            </a:r>
            <a:r>
              <a:rPr lang="en"/>
              <a:t> the measurement time is recorded, we begin calculating distance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Afterwards we compare against the defined thresholds and allow the </a:t>
            </a:r>
            <a:r>
              <a:rPr lang="en"/>
              <a:t>display</a:t>
            </a:r>
            <a:r>
              <a:rPr lang="en"/>
              <a:t> to calculate and load the led’s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finish comparing, the most recent data is stored in the </a:t>
            </a:r>
            <a:r>
              <a:rPr lang="en"/>
              <a:t>relevant</a:t>
            </a:r>
            <a:r>
              <a:rPr lang="en"/>
              <a:t> registers and the measurement continues to wait in the done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12.5 Mhz, we only require about 1800 us to complete a state </a:t>
            </a:r>
            <a:r>
              <a:rPr lang="en"/>
              <a:t>machine</a:t>
            </a:r>
            <a:r>
              <a:rPr lang="en"/>
              <a:t> cycle.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092608b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092608b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304126c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304126c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2039f38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2039f38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Throughout</a:t>
            </a:r>
            <a:r>
              <a:rPr lang="en"/>
              <a:t> this presentation we will be going over our inspiration behind the project, hardware, the implementation of each component, and finally ending with a live demonstration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304126c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304126c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we’ve discussed in this class, the advances in technology over the last 20 years alone </a:t>
            </a:r>
            <a:r>
              <a:rPr lang="en"/>
              <a:t>have been substantial. </a:t>
            </a:r>
            <a:br>
              <a:rPr lang="en"/>
            </a:br>
            <a:br>
              <a:rPr lang="en"/>
            </a:br>
            <a:r>
              <a:rPr lang="en"/>
              <a:t>We have the capability to design and develop cost effective and available solutions that extend beyond comfort.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use this ease of access to, and understanding of technology to create a product that would provide much more than a luxury to VIP’s (Visually impaired persons)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Devices targeted for this disability can cost between $500 and $4,000.  </a:t>
            </a:r>
            <a:br>
              <a:rPr lang="en"/>
            </a:br>
            <a:br>
              <a:rPr lang="en"/>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304126c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304126c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 we call it SIDS VIP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 combination of both haptic and acoustic feedback, we created a system that </a:t>
            </a:r>
            <a:r>
              <a:rPr lang="en"/>
              <a:t>would</a:t>
            </a:r>
            <a:r>
              <a:rPr lang="en"/>
              <a:t> alert it’s user of nearby objects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varied feedback patterns help the user identify object distance similar to a vehicle with a rear view camera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Nexys board was </a:t>
            </a:r>
            <a:r>
              <a:rPr lang="en"/>
              <a:t>relatively</a:t>
            </a:r>
            <a:r>
              <a:rPr lang="en"/>
              <a:t> expensive, this could be done for significantly less with specially designed 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Making this solution low cost and given the nature of the components, low power as well.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304126c6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304126c6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initial top level hardware design used the </a:t>
            </a:r>
            <a:r>
              <a:rPr lang="en"/>
              <a:t>following</a:t>
            </a:r>
            <a:r>
              <a:rPr lang="en"/>
              <a:t> components</a:t>
            </a:r>
            <a:br>
              <a:rPr lang="en"/>
            </a:br>
            <a:br>
              <a:rPr lang="en"/>
            </a:br>
            <a:r>
              <a:rPr lang="en"/>
              <a:t>2x esp wifi modules (a client and server)</a:t>
            </a:r>
            <a:endParaRPr/>
          </a:p>
          <a:p>
            <a:pPr indent="0" lvl="0" marL="0" rtl="0" algn="l">
              <a:spcBef>
                <a:spcPts val="0"/>
              </a:spcBef>
              <a:spcAft>
                <a:spcPts val="0"/>
              </a:spcAft>
              <a:buNone/>
            </a:pPr>
            <a:r>
              <a:rPr lang="en"/>
              <a:t>1x Ultrasonic sensor</a:t>
            </a:r>
            <a:endParaRPr/>
          </a:p>
          <a:p>
            <a:pPr indent="0" lvl="0" marL="0" rtl="0" algn="l">
              <a:spcBef>
                <a:spcPts val="0"/>
              </a:spcBef>
              <a:spcAft>
                <a:spcPts val="0"/>
              </a:spcAft>
              <a:buNone/>
            </a:pPr>
            <a:r>
              <a:rPr lang="en"/>
              <a:t>1x Buzzer</a:t>
            </a:r>
            <a:endParaRPr/>
          </a:p>
          <a:p>
            <a:pPr indent="0" lvl="0" marL="0" rtl="0" algn="l">
              <a:spcBef>
                <a:spcPts val="0"/>
              </a:spcBef>
              <a:spcAft>
                <a:spcPts val="0"/>
              </a:spcAft>
              <a:buNone/>
            </a:pPr>
            <a:r>
              <a:rPr lang="en"/>
              <a:t>1x Servo motor</a:t>
            </a:r>
            <a:endParaRPr/>
          </a:p>
          <a:p>
            <a:pPr indent="0" lvl="0" marL="0" rtl="0" algn="l">
              <a:spcBef>
                <a:spcPts val="0"/>
              </a:spcBef>
              <a:spcAft>
                <a:spcPts val="0"/>
              </a:spcAft>
              <a:buNone/>
            </a:pPr>
            <a:r>
              <a:rPr lang="en"/>
              <a:t>And the Nexys A7 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Ultrasonic sensor will detect objects, based on the </a:t>
            </a:r>
            <a:r>
              <a:rPr lang="en"/>
              <a:t>object's</a:t>
            </a:r>
            <a:r>
              <a:rPr lang="en"/>
              <a:t> distance, we will send feedback requests to the servo and esp module.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3c926f6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3c926f6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what the </a:t>
            </a:r>
            <a:r>
              <a:rPr lang="en"/>
              <a:t>physical</a:t>
            </a:r>
            <a:r>
              <a:rPr lang="en"/>
              <a:t> implementation of the hardware looks like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***(Wait a few seconds before continuing)****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1162a19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1162a19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well as our design schematic, which can be </a:t>
            </a:r>
            <a:r>
              <a:rPr lang="en"/>
              <a:t>referenced</a:t>
            </a:r>
            <a:r>
              <a:rPr lang="en"/>
              <a:t> to get a bigger picture of who each component is controlled.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4cf2dbd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4cf2dbd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servo component is unique because it contains two </a:t>
            </a:r>
            <a:r>
              <a:rPr lang="en"/>
              <a:t>separate</a:t>
            </a:r>
            <a:r>
              <a:rPr lang="en"/>
              <a:t> clocks and doesn’t require a go signal from the UST controller</a:t>
            </a:r>
            <a:endParaRPr/>
          </a:p>
          <a:p>
            <a:pPr indent="0" lvl="0" marL="0" rtl="0" algn="l">
              <a:spcBef>
                <a:spcPts val="0"/>
              </a:spcBef>
              <a:spcAft>
                <a:spcPts val="0"/>
              </a:spcAft>
              <a:buNone/>
            </a:pPr>
            <a:r>
              <a:rPr lang="en"/>
              <a:t>The 12.5 Mhz clock is used to run the register which reads from the UST (ultrasonic top) controller, this ensures no missed start calls to the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then the counter, which controls the duty cycle, runs on a 100Khz clock. This was done to simplify the duty </a:t>
            </a:r>
            <a:r>
              <a:rPr lang="en"/>
              <a:t>cycle</a:t>
            </a:r>
            <a:r>
              <a:rPr lang="en"/>
              <a:t> calculation.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Objects that trigger haptic feedback must be classified as near or close, denoted by the thresholds above</a:t>
            </a:r>
            <a:endParaRPr/>
          </a:p>
          <a:p>
            <a:pPr indent="0" lvl="0" marL="0" rtl="0" algn="l">
              <a:spcBef>
                <a:spcPts val="0"/>
              </a:spcBef>
              <a:spcAft>
                <a:spcPts val="0"/>
              </a:spcAft>
              <a:buNone/>
            </a:pPr>
            <a:r>
              <a:rPr lang="en"/>
              <a:t>In case of overflow or error in the </a:t>
            </a:r>
            <a:r>
              <a:rPr lang="en"/>
              <a:t>system</a:t>
            </a:r>
            <a:r>
              <a:rPr lang="en"/>
              <a:t>, if an object is classified as both close and near, we will assume the “close”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Duty cycle runs for a max of 500 ms. 50%, or 250 ms intervals, are used for near objects. While a constant vibration, 100% duty cycle, is used for “Close” objects.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servo component will receive the object classifications from the UST controller and on the following cycle, will use an “XOR” gate checking if either a close or near object is detected, which triggers vibration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3c926f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3c926f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display component will store the most recently calculated distance from the UST controller (Ultrasonic top)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then convert the Hex value into Binary Coded Decimal (BCD) which uses the Double Dabble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Double </a:t>
            </a:r>
            <a:r>
              <a:rPr lang="en"/>
              <a:t>dabble looks at each nibble of the BCD and determines if it’s value is greater than 5. If it is, we add 3 and then after checking each nibble we shift the current binary value left and repeat.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in figure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are not currently calculating the Binary Coded Decimal, we are outputting the previously stored BCD to the display. </a:t>
            </a:r>
            <a:endParaRPr/>
          </a:p>
          <a:p>
            <a:pPr indent="0" lvl="0" marL="0" rtl="0" algn="l">
              <a:spcBef>
                <a:spcPts val="0"/>
              </a:spcBef>
              <a:spcAft>
                <a:spcPts val="0"/>
              </a:spcAft>
              <a:buNone/>
            </a:pPr>
            <a:r>
              <a:rPr lang="en"/>
              <a:t>The US component will control when the register for the display is loaded and when it can begin calculating the BCD (Binary Coded Decimal).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component was mainly created for debugging purposes and as a proof of concept for our object thresholds.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dn.sparkfun.com/datasheets/Sensors/Proximity/HCSR04.pdf" TargetMode="External"/><Relationship Id="rId4" Type="http://schemas.openxmlformats.org/officeDocument/2006/relationships/hyperlink" Target="https://www.google.com/url?sa=i&amp;url=https%3A%2F%2Fdiyprojects.io%2Fesp01-get-started-arduino-platformio-ide-module-choose-pinout%2F&amp;psig=AOvVaw3sGhat-j9wfeYdJ7MdyPvO&amp;ust=1670458920578000&amp;source=images&amp;cd=vfe&amp;ved=0CA4QjRxqFwoTCLisvMae5vsCFQAAAAAdAAAAABAE" TargetMode="External"/><Relationship Id="rId9" Type="http://schemas.openxmlformats.org/officeDocument/2006/relationships/hyperlink" Target="https://www.youtube.com/watch?v=Q-hOCVVd7Lk" TargetMode="External"/><Relationship Id="rId5" Type="http://schemas.openxmlformats.org/officeDocument/2006/relationships/hyperlink" Target="https://www.google.com/url?sa=i&amp;url=https%3A%2F%2Frandomnerdtutorials.com%2Fesp8266-pinout-reference-gpios%2F&amp;psig=AOvVaw3ZKGeVCL1qLtCFMhIV9X1k&amp;ust=1670459105422000&amp;source=images&amp;cd=vfe&amp;ved=0CA4QjRxqFwoTCKDRzp6f5vsCFQAAAAAdAAAAABAE" TargetMode="External"/><Relationship Id="rId6" Type="http://schemas.openxmlformats.org/officeDocument/2006/relationships/hyperlink" Target="https://randomnerdtutorials.com/esp8266-web-server/" TargetMode="External"/><Relationship Id="rId7" Type="http://schemas.openxmlformats.org/officeDocument/2006/relationships/hyperlink" Target="https://www.realdigital.org/doc/6dae6583570fd816d1d675b93578203d" TargetMode="External"/><Relationship Id="rId8" Type="http://schemas.openxmlformats.org/officeDocument/2006/relationships/hyperlink" Target="https://www.realdigital.org/img/05824566b6b8b7e5fb9da9451a8018a4.sv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11" Type="http://schemas.openxmlformats.org/officeDocument/2006/relationships/image" Target="../media/image22.png"/><Relationship Id="rId10"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25.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142700" y="1127350"/>
            <a:ext cx="83703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SID VIP</a:t>
            </a:r>
            <a:endParaRPr sz="1922"/>
          </a:p>
        </p:txBody>
      </p:sp>
      <p:sp>
        <p:nvSpPr>
          <p:cNvPr id="59" name="Google Shape;59;p13"/>
          <p:cNvSpPr txBox="1"/>
          <p:nvPr>
            <p:ph idx="1" type="subTitle"/>
          </p:nvPr>
        </p:nvSpPr>
        <p:spPr>
          <a:xfrm>
            <a:off x="142700" y="3274150"/>
            <a:ext cx="5934000" cy="10917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523"/>
              <a:buNone/>
            </a:pPr>
            <a:r>
              <a:rPr lang="en" sz="1650"/>
              <a:t>By: </a:t>
            </a:r>
            <a:br>
              <a:rPr lang="en" sz="1650"/>
            </a:br>
            <a:r>
              <a:rPr lang="en" sz="1650"/>
              <a:t>Michael Muller</a:t>
            </a:r>
            <a:endParaRPr sz="1650"/>
          </a:p>
          <a:p>
            <a:pPr indent="0" lvl="0" marL="0" rtl="0" algn="l">
              <a:lnSpc>
                <a:spcPct val="80000"/>
              </a:lnSpc>
              <a:spcBef>
                <a:spcPts val="0"/>
              </a:spcBef>
              <a:spcAft>
                <a:spcPts val="0"/>
              </a:spcAft>
              <a:buSzPts val="523"/>
              <a:buNone/>
            </a:pPr>
            <a:r>
              <a:rPr lang="en" sz="1650"/>
              <a:t>Austin Nguyen</a:t>
            </a:r>
            <a:endParaRPr sz="1650"/>
          </a:p>
          <a:p>
            <a:pPr indent="0" lvl="0" marL="0" rtl="0" algn="l">
              <a:lnSpc>
                <a:spcPct val="80000"/>
              </a:lnSpc>
              <a:spcBef>
                <a:spcPts val="0"/>
              </a:spcBef>
              <a:spcAft>
                <a:spcPts val="0"/>
              </a:spcAft>
              <a:buSzPts val="523"/>
              <a:buNone/>
            </a:pPr>
            <a:r>
              <a:rPr lang="en" sz="1650"/>
              <a:t>Joshua Kulwicki</a:t>
            </a:r>
            <a:endParaRPr sz="1650"/>
          </a:p>
          <a:p>
            <a:pPr indent="0" lvl="0" marL="0" rtl="0" algn="l">
              <a:lnSpc>
                <a:spcPct val="80000"/>
              </a:lnSpc>
              <a:spcBef>
                <a:spcPts val="0"/>
              </a:spcBef>
              <a:spcAft>
                <a:spcPts val="0"/>
              </a:spcAft>
              <a:buSzPts val="523"/>
              <a:buNone/>
            </a:pPr>
            <a:r>
              <a:rPr lang="en" sz="1650"/>
              <a:t>Niranjan Chennasamudram Balaji</a:t>
            </a:r>
            <a:endParaRPr sz="16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FSM</a:t>
            </a:r>
            <a:endParaRPr/>
          </a:p>
        </p:txBody>
      </p:sp>
      <p:pic>
        <p:nvPicPr>
          <p:cNvPr id="162" name="Google Shape;162;p22"/>
          <p:cNvPicPr preferRelativeResize="0"/>
          <p:nvPr/>
        </p:nvPicPr>
        <p:blipFill>
          <a:blip r:embed="rId3">
            <a:alphaModFix/>
          </a:blip>
          <a:stretch>
            <a:fillRect/>
          </a:stretch>
        </p:blipFill>
        <p:spPr>
          <a:xfrm>
            <a:off x="152400" y="1287225"/>
            <a:ext cx="8839202" cy="28916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UART Component</a:t>
            </a:r>
            <a:endParaRPr/>
          </a:p>
        </p:txBody>
      </p:sp>
      <p:sp>
        <p:nvSpPr>
          <p:cNvPr id="168" name="Google Shape;168;p23"/>
          <p:cNvSpPr txBox="1"/>
          <p:nvPr>
            <p:ph idx="1" type="body"/>
          </p:nvPr>
        </p:nvSpPr>
        <p:spPr>
          <a:xfrm>
            <a:off x="311700" y="1234075"/>
            <a:ext cx="4425900" cy="3611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Receives object classification each measurement as 3 bit signal</a:t>
            </a:r>
            <a:endParaRPr/>
          </a:p>
          <a:p>
            <a:pPr indent="-310832" lvl="1" marL="914400" rtl="0" algn="l">
              <a:spcBef>
                <a:spcPts val="0"/>
              </a:spcBef>
              <a:spcAft>
                <a:spcPts val="0"/>
              </a:spcAft>
              <a:buSzPct val="100000"/>
              <a:buChar char="○"/>
            </a:pPr>
            <a:r>
              <a:rPr lang="en"/>
              <a:t>Far, near, and close classes are concatenated respectively </a:t>
            </a:r>
            <a:endParaRPr/>
          </a:p>
          <a:p>
            <a:pPr indent="-334327" lvl="0" marL="457200" rtl="0" algn="l">
              <a:spcBef>
                <a:spcPts val="0"/>
              </a:spcBef>
              <a:spcAft>
                <a:spcPts val="0"/>
              </a:spcAft>
              <a:buSzPct val="100000"/>
              <a:buChar char="●"/>
            </a:pPr>
            <a:r>
              <a:rPr lang="en"/>
              <a:t>A mux selector determines byte to be sent</a:t>
            </a:r>
            <a:endParaRPr/>
          </a:p>
          <a:p>
            <a:pPr indent="-310832" lvl="1" marL="1828800" rtl="0" algn="l">
              <a:spcBef>
                <a:spcPts val="0"/>
              </a:spcBef>
              <a:spcAft>
                <a:spcPts val="0"/>
              </a:spcAft>
              <a:buSzPct val="100000"/>
              <a:buChar char="○"/>
            </a:pPr>
            <a:r>
              <a:rPr lang="en"/>
              <a:t>“001” - X”0A” </a:t>
            </a:r>
            <a:endParaRPr/>
          </a:p>
          <a:p>
            <a:pPr indent="-310832" lvl="1" marL="1828800" rtl="0" algn="l">
              <a:spcBef>
                <a:spcPts val="0"/>
              </a:spcBef>
              <a:spcAft>
                <a:spcPts val="0"/>
              </a:spcAft>
              <a:buSzPct val="100000"/>
              <a:buChar char="○"/>
            </a:pPr>
            <a:r>
              <a:rPr lang="en"/>
              <a:t>“010” - X”0B”</a:t>
            </a:r>
            <a:endParaRPr/>
          </a:p>
          <a:p>
            <a:pPr indent="-310832" lvl="1" marL="1828800" rtl="0" algn="l">
              <a:spcBef>
                <a:spcPts val="0"/>
              </a:spcBef>
              <a:spcAft>
                <a:spcPts val="0"/>
              </a:spcAft>
              <a:buSzPct val="100000"/>
              <a:buChar char="○"/>
            </a:pPr>
            <a:r>
              <a:rPr lang="en"/>
              <a:t>“100” - X”0C”</a:t>
            </a:r>
            <a:endParaRPr/>
          </a:p>
          <a:p>
            <a:pPr indent="-310832" lvl="1" marL="1828800" rtl="0" algn="l">
              <a:spcBef>
                <a:spcPts val="0"/>
              </a:spcBef>
              <a:spcAft>
                <a:spcPts val="0"/>
              </a:spcAft>
              <a:buSzPct val="100000"/>
              <a:buChar char="○"/>
            </a:pPr>
            <a:r>
              <a:rPr lang="en"/>
              <a:t>Default - X”0D”</a:t>
            </a:r>
            <a:endParaRPr/>
          </a:p>
          <a:p>
            <a:pPr indent="-334327" lvl="0" marL="457200" rtl="0" algn="l">
              <a:spcBef>
                <a:spcPts val="0"/>
              </a:spcBef>
              <a:spcAft>
                <a:spcPts val="0"/>
              </a:spcAft>
              <a:buSzPct val="100000"/>
              <a:buChar char="●"/>
            </a:pPr>
            <a:r>
              <a:rPr lang="en"/>
              <a:t>9600 baud rate was selected arbitrarily </a:t>
            </a:r>
            <a:endParaRPr/>
          </a:p>
          <a:p>
            <a:pPr indent="-334327" lvl="0" marL="457200" rtl="0" algn="l">
              <a:spcBef>
                <a:spcPts val="0"/>
              </a:spcBef>
              <a:spcAft>
                <a:spcPts val="0"/>
              </a:spcAft>
              <a:buSzPct val="100000"/>
              <a:buChar char="●"/>
            </a:pPr>
            <a:r>
              <a:rPr lang="en"/>
              <a:t>UltraSonic controller sends “gouart” signal</a:t>
            </a:r>
            <a:endParaRPr/>
          </a:p>
          <a:p>
            <a:pPr indent="0" lvl="0" marL="0" rtl="0" algn="l">
              <a:spcBef>
                <a:spcPts val="1200"/>
              </a:spcBef>
              <a:spcAft>
                <a:spcPts val="1200"/>
              </a:spcAft>
              <a:buNone/>
            </a:pPr>
            <a:r>
              <a:t/>
            </a:r>
            <a:endParaRPr/>
          </a:p>
        </p:txBody>
      </p:sp>
      <p:pic>
        <p:nvPicPr>
          <p:cNvPr id="169" name="Google Shape;169;p23"/>
          <p:cNvPicPr preferRelativeResize="0"/>
          <p:nvPr/>
        </p:nvPicPr>
        <p:blipFill rotWithShape="1">
          <a:blip r:embed="rId3">
            <a:alphaModFix/>
          </a:blip>
          <a:srcRect b="0" l="0" r="0" t="52961"/>
          <a:stretch/>
        </p:blipFill>
        <p:spPr>
          <a:xfrm>
            <a:off x="4737600" y="1281976"/>
            <a:ext cx="4330675" cy="1069400"/>
          </a:xfrm>
          <a:prstGeom prst="rect">
            <a:avLst/>
          </a:prstGeom>
          <a:noFill/>
          <a:ln cap="flat" cmpd="sng" w="9525">
            <a:solidFill>
              <a:schemeClr val="dk2"/>
            </a:solidFill>
            <a:prstDash val="solid"/>
            <a:round/>
            <a:headEnd len="sm" w="sm" type="none"/>
            <a:tailEnd len="sm" w="sm" type="none"/>
          </a:ln>
        </p:spPr>
      </p:pic>
      <p:sp>
        <p:nvSpPr>
          <p:cNvPr id="170" name="Google Shape;170;p23"/>
          <p:cNvSpPr txBox="1"/>
          <p:nvPr/>
        </p:nvSpPr>
        <p:spPr>
          <a:xfrm>
            <a:off x="4747275" y="2413700"/>
            <a:ext cx="27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Figure 3: UART 9600 Baud</a:t>
            </a:r>
            <a:endParaRPr sz="1200">
              <a:latin typeface="Playfair Display"/>
              <a:ea typeface="Playfair Display"/>
              <a:cs typeface="Playfair Display"/>
              <a:sym typeface="Playfair Display"/>
            </a:endParaRPr>
          </a:p>
        </p:txBody>
      </p:sp>
      <p:pic>
        <p:nvPicPr>
          <p:cNvPr id="171" name="Google Shape;171;p23"/>
          <p:cNvPicPr preferRelativeResize="0"/>
          <p:nvPr/>
        </p:nvPicPr>
        <p:blipFill rotWithShape="1">
          <a:blip r:embed="rId4">
            <a:alphaModFix/>
          </a:blip>
          <a:srcRect b="12349" l="0" r="0" t="0"/>
          <a:stretch/>
        </p:blipFill>
        <p:spPr>
          <a:xfrm>
            <a:off x="4737600" y="2783000"/>
            <a:ext cx="3736025" cy="1898550"/>
          </a:xfrm>
          <a:prstGeom prst="rect">
            <a:avLst/>
          </a:prstGeom>
          <a:noFill/>
          <a:ln>
            <a:noFill/>
          </a:ln>
        </p:spPr>
      </p:pic>
      <p:sp>
        <p:nvSpPr>
          <p:cNvPr id="172" name="Google Shape;172;p23"/>
          <p:cNvSpPr txBox="1"/>
          <p:nvPr/>
        </p:nvSpPr>
        <p:spPr>
          <a:xfrm>
            <a:off x="4747275" y="4681550"/>
            <a:ext cx="273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Figure 4: UST to UART Top</a:t>
            </a:r>
            <a:endParaRPr sz="1200">
              <a:latin typeface="Playfair Display"/>
              <a:ea typeface="Playfair Display"/>
              <a:cs typeface="Playfair Display"/>
              <a:sym typeface="Playfair Display"/>
            </a:endParaRPr>
          </a:p>
        </p:txBody>
      </p:sp>
      <p:cxnSp>
        <p:nvCxnSpPr>
          <p:cNvPr id="173" name="Google Shape;173;p23"/>
          <p:cNvCxnSpPr/>
          <p:nvPr/>
        </p:nvCxnSpPr>
        <p:spPr>
          <a:xfrm flipH="1" rot="10800000">
            <a:off x="6850500" y="4196375"/>
            <a:ext cx="1031700" cy="100200"/>
          </a:xfrm>
          <a:prstGeom prst="straightConnector1">
            <a:avLst/>
          </a:prstGeom>
          <a:noFill/>
          <a:ln cap="flat" cmpd="sng" w="19050">
            <a:solidFill>
              <a:srgbClr val="FF0000"/>
            </a:solidFill>
            <a:prstDash val="solid"/>
            <a:round/>
            <a:headEnd len="med" w="med" type="none"/>
            <a:tailEnd len="med" w="med" type="triangle"/>
          </a:ln>
        </p:spPr>
      </p:cxnSp>
      <p:cxnSp>
        <p:nvCxnSpPr>
          <p:cNvPr id="174" name="Google Shape;174;p23"/>
          <p:cNvCxnSpPr/>
          <p:nvPr/>
        </p:nvCxnSpPr>
        <p:spPr>
          <a:xfrm rot="10800000">
            <a:off x="5628575" y="3725850"/>
            <a:ext cx="751200" cy="4806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ESP Communication</a:t>
            </a:r>
            <a:endParaRPr/>
          </a:p>
        </p:txBody>
      </p:sp>
      <p:sp>
        <p:nvSpPr>
          <p:cNvPr id="180" name="Google Shape;180;p24"/>
          <p:cNvSpPr txBox="1"/>
          <p:nvPr>
            <p:ph idx="1" type="body"/>
          </p:nvPr>
        </p:nvSpPr>
        <p:spPr>
          <a:xfrm>
            <a:off x="311700" y="1234075"/>
            <a:ext cx="42051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ESP modules communicate using UDP </a:t>
            </a:r>
            <a:r>
              <a:rPr lang="en"/>
              <a:t>packets</a:t>
            </a:r>
            <a:endParaRPr/>
          </a:p>
          <a:p>
            <a:pPr indent="-317500" lvl="1" marL="914400" rtl="0" algn="l">
              <a:spcBef>
                <a:spcPts val="0"/>
              </a:spcBef>
              <a:spcAft>
                <a:spcPts val="0"/>
              </a:spcAft>
              <a:buSzPts val="1400"/>
              <a:buChar char="○"/>
            </a:pPr>
            <a:r>
              <a:rPr lang="en"/>
              <a:t>On board ESP is client</a:t>
            </a:r>
            <a:endParaRPr/>
          </a:p>
          <a:p>
            <a:pPr indent="-317500" lvl="1" marL="914400" rtl="0" algn="l">
              <a:spcBef>
                <a:spcPts val="0"/>
              </a:spcBef>
              <a:spcAft>
                <a:spcPts val="0"/>
              </a:spcAft>
              <a:buSzPts val="1400"/>
              <a:buChar char="○"/>
            </a:pPr>
            <a:r>
              <a:rPr lang="en"/>
              <a:t>Handheld device hosts server (Access point)</a:t>
            </a:r>
            <a:endParaRPr/>
          </a:p>
          <a:p>
            <a:pPr indent="-342900" lvl="0" marL="457200" rtl="0" algn="l">
              <a:spcBef>
                <a:spcPts val="0"/>
              </a:spcBef>
              <a:spcAft>
                <a:spcPts val="0"/>
              </a:spcAft>
              <a:buSzPts val="1800"/>
              <a:buChar char="●"/>
            </a:pPr>
            <a:r>
              <a:rPr lang="en"/>
              <a:t>Handheld device only updates on new data</a:t>
            </a:r>
            <a:endParaRPr/>
          </a:p>
          <a:p>
            <a:pPr indent="-342900" lvl="0" marL="457200" rtl="0" algn="l">
              <a:spcBef>
                <a:spcPts val="0"/>
              </a:spcBef>
              <a:spcAft>
                <a:spcPts val="0"/>
              </a:spcAft>
              <a:buSzPts val="1800"/>
              <a:buChar char="●"/>
            </a:pPr>
            <a:r>
              <a:rPr lang="en"/>
              <a:t>Chiming is duty based</a:t>
            </a:r>
            <a:endParaRPr/>
          </a:p>
          <a:p>
            <a:pPr indent="-317500" lvl="1" marL="914400" rtl="0" algn="l">
              <a:spcBef>
                <a:spcPts val="0"/>
              </a:spcBef>
              <a:spcAft>
                <a:spcPts val="0"/>
              </a:spcAft>
              <a:buSzPts val="1400"/>
              <a:buChar char="○"/>
            </a:pPr>
            <a:r>
              <a:rPr lang="en"/>
              <a:t>Intervals are completed for smooth toggling</a:t>
            </a:r>
            <a:endParaRPr/>
          </a:p>
        </p:txBody>
      </p:sp>
      <p:pic>
        <p:nvPicPr>
          <p:cNvPr id="181" name="Google Shape;181;p24"/>
          <p:cNvPicPr preferRelativeResize="0"/>
          <p:nvPr/>
        </p:nvPicPr>
        <p:blipFill>
          <a:blip r:embed="rId3">
            <a:alphaModFix/>
          </a:blip>
          <a:stretch>
            <a:fillRect/>
          </a:stretch>
        </p:blipFill>
        <p:spPr>
          <a:xfrm>
            <a:off x="4817488" y="1492600"/>
            <a:ext cx="3895725" cy="265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Ultrasonic Top Component</a:t>
            </a:r>
            <a:endParaRPr/>
          </a:p>
        </p:txBody>
      </p:sp>
      <p:sp>
        <p:nvSpPr>
          <p:cNvPr id="187" name="Google Shape;187;p25"/>
          <p:cNvSpPr txBox="1"/>
          <p:nvPr>
            <p:ph idx="1" type="body"/>
          </p:nvPr>
        </p:nvSpPr>
        <p:spPr>
          <a:xfrm>
            <a:off x="311700" y="1234075"/>
            <a:ext cx="3604200" cy="3334800"/>
          </a:xfrm>
          <a:prstGeom prst="rect">
            <a:avLst/>
          </a:prstGeom>
        </p:spPr>
        <p:txBody>
          <a:bodyPr anchorCtr="0" anchor="t" bIns="91425" lIns="91425" spcFirstLastPara="1" rIns="91425" wrap="square" tIns="91425">
            <a:noAutofit/>
          </a:bodyPr>
          <a:lstStyle/>
          <a:p>
            <a:pPr indent="-307022" lvl="0" marL="457200" rtl="0" algn="l">
              <a:lnSpc>
                <a:spcPct val="95000"/>
              </a:lnSpc>
              <a:spcBef>
                <a:spcPts val="0"/>
              </a:spcBef>
              <a:spcAft>
                <a:spcPts val="0"/>
              </a:spcAft>
              <a:buSzPts val="1235"/>
              <a:buChar char="●"/>
            </a:pPr>
            <a:r>
              <a:rPr lang="en" sz="1235"/>
              <a:t>Drives the entire system</a:t>
            </a:r>
            <a:endParaRPr sz="1235"/>
          </a:p>
          <a:p>
            <a:pPr indent="-293052" lvl="1" marL="914400" rtl="0" algn="l">
              <a:lnSpc>
                <a:spcPct val="95000"/>
              </a:lnSpc>
              <a:spcBef>
                <a:spcPts val="0"/>
              </a:spcBef>
              <a:spcAft>
                <a:spcPts val="0"/>
              </a:spcAft>
              <a:buSzPts val="1015"/>
              <a:buChar char="○"/>
            </a:pPr>
            <a:r>
              <a:rPr lang="en" sz="1014"/>
              <a:t>Ultrasonic sensor</a:t>
            </a:r>
            <a:endParaRPr sz="1014"/>
          </a:p>
          <a:p>
            <a:pPr indent="-293052" lvl="1" marL="914400" rtl="0" algn="l">
              <a:lnSpc>
                <a:spcPct val="95000"/>
              </a:lnSpc>
              <a:spcBef>
                <a:spcPts val="0"/>
              </a:spcBef>
              <a:spcAft>
                <a:spcPts val="0"/>
              </a:spcAft>
              <a:buSzPts val="1015"/>
              <a:buChar char="○"/>
            </a:pPr>
            <a:r>
              <a:rPr lang="en" sz="1014"/>
              <a:t>Feedback duties</a:t>
            </a:r>
            <a:endParaRPr sz="1014"/>
          </a:p>
          <a:p>
            <a:pPr indent="-293052" lvl="1" marL="914400" rtl="0" algn="l">
              <a:lnSpc>
                <a:spcPct val="95000"/>
              </a:lnSpc>
              <a:spcBef>
                <a:spcPts val="0"/>
              </a:spcBef>
              <a:spcAft>
                <a:spcPts val="0"/>
              </a:spcAft>
              <a:buSzPts val="1015"/>
              <a:buChar char="○"/>
            </a:pPr>
            <a:r>
              <a:rPr lang="en" sz="1014"/>
              <a:t>Display </a:t>
            </a:r>
            <a:endParaRPr sz="1014"/>
          </a:p>
          <a:p>
            <a:pPr indent="0" lvl="0" marL="0" rtl="0" algn="l">
              <a:lnSpc>
                <a:spcPct val="95000"/>
              </a:lnSpc>
              <a:spcBef>
                <a:spcPts val="1200"/>
              </a:spcBef>
              <a:spcAft>
                <a:spcPts val="0"/>
              </a:spcAft>
              <a:buSzPts val="605"/>
              <a:buNone/>
            </a:pPr>
            <a:r>
              <a:t/>
            </a:r>
            <a:endParaRPr sz="1235"/>
          </a:p>
          <a:p>
            <a:pPr indent="-307022" lvl="0" marL="457200" rtl="0" algn="l">
              <a:lnSpc>
                <a:spcPct val="95000"/>
              </a:lnSpc>
              <a:spcBef>
                <a:spcPts val="1200"/>
              </a:spcBef>
              <a:spcAft>
                <a:spcPts val="0"/>
              </a:spcAft>
              <a:buSzPts val="1235"/>
              <a:buChar char="●"/>
            </a:pPr>
            <a:r>
              <a:rPr lang="en" sz="1235"/>
              <a:t>Loads component registers</a:t>
            </a:r>
            <a:endParaRPr sz="1235"/>
          </a:p>
          <a:p>
            <a:pPr indent="0" lvl="0" marL="0" rtl="0" algn="l">
              <a:lnSpc>
                <a:spcPct val="95000"/>
              </a:lnSpc>
              <a:spcBef>
                <a:spcPts val="1200"/>
              </a:spcBef>
              <a:spcAft>
                <a:spcPts val="0"/>
              </a:spcAft>
              <a:buSzPts val="605"/>
              <a:buNone/>
            </a:pPr>
            <a:r>
              <a:t/>
            </a:r>
            <a:endParaRPr sz="1235"/>
          </a:p>
          <a:p>
            <a:pPr indent="-307022" lvl="0" marL="457200" rtl="0" algn="l">
              <a:lnSpc>
                <a:spcPct val="95000"/>
              </a:lnSpc>
              <a:spcBef>
                <a:spcPts val="1200"/>
              </a:spcBef>
              <a:spcAft>
                <a:spcPts val="0"/>
              </a:spcAft>
              <a:buSzPts val="1235"/>
              <a:buChar char="●"/>
            </a:pPr>
            <a:r>
              <a:rPr lang="en" sz="1235"/>
              <a:t>Echo is read in from jb2</a:t>
            </a:r>
            <a:endParaRPr sz="1235"/>
          </a:p>
          <a:p>
            <a:pPr indent="-307022" lvl="1" marL="914400" rtl="0" algn="l">
              <a:lnSpc>
                <a:spcPct val="95000"/>
              </a:lnSpc>
              <a:spcBef>
                <a:spcPts val="0"/>
              </a:spcBef>
              <a:spcAft>
                <a:spcPts val="0"/>
              </a:spcAft>
              <a:buSzPts val="1235"/>
              <a:buChar char="○"/>
            </a:pPr>
            <a:r>
              <a:rPr lang="en" sz="1235"/>
              <a:t>Connected to sensor echo pin</a:t>
            </a:r>
            <a:endParaRPr sz="1235"/>
          </a:p>
          <a:p>
            <a:pPr indent="0" lvl="0" marL="0" rtl="0" algn="l">
              <a:lnSpc>
                <a:spcPct val="95000"/>
              </a:lnSpc>
              <a:spcBef>
                <a:spcPts val="1200"/>
              </a:spcBef>
              <a:spcAft>
                <a:spcPts val="0"/>
              </a:spcAft>
              <a:buSzPts val="605"/>
              <a:buNone/>
            </a:pPr>
            <a:r>
              <a:t/>
            </a:r>
            <a:endParaRPr sz="1235"/>
          </a:p>
          <a:p>
            <a:pPr indent="-307022" lvl="0" marL="457200" rtl="0" algn="l">
              <a:lnSpc>
                <a:spcPct val="95000"/>
              </a:lnSpc>
              <a:spcBef>
                <a:spcPts val="1200"/>
              </a:spcBef>
              <a:spcAft>
                <a:spcPts val="0"/>
              </a:spcAft>
              <a:buSzPts val="1235"/>
              <a:buChar char="●"/>
            </a:pPr>
            <a:r>
              <a:rPr lang="en" sz="1235"/>
              <a:t>T is output to Jb1</a:t>
            </a:r>
            <a:endParaRPr sz="1235"/>
          </a:p>
          <a:p>
            <a:pPr indent="-307022" lvl="1" marL="914400" rtl="0" algn="l">
              <a:lnSpc>
                <a:spcPct val="95000"/>
              </a:lnSpc>
              <a:spcBef>
                <a:spcPts val="0"/>
              </a:spcBef>
              <a:spcAft>
                <a:spcPts val="0"/>
              </a:spcAft>
              <a:buSzPts val="1235"/>
              <a:buChar char="○"/>
            </a:pPr>
            <a:r>
              <a:rPr lang="en" sz="1235"/>
              <a:t>Connected to sensor trigger pin</a:t>
            </a:r>
            <a:endParaRPr sz="1235"/>
          </a:p>
          <a:p>
            <a:pPr indent="0" lvl="0" marL="0" rtl="0" algn="l">
              <a:lnSpc>
                <a:spcPct val="95000"/>
              </a:lnSpc>
              <a:spcBef>
                <a:spcPts val="1200"/>
              </a:spcBef>
              <a:spcAft>
                <a:spcPts val="0"/>
              </a:spcAft>
              <a:buSzPts val="605"/>
              <a:buNone/>
            </a:pPr>
            <a:r>
              <a:t/>
            </a:r>
            <a:endParaRPr sz="1235"/>
          </a:p>
          <a:p>
            <a:pPr indent="0" lvl="0" marL="457200" rtl="0" algn="l">
              <a:lnSpc>
                <a:spcPct val="95000"/>
              </a:lnSpc>
              <a:spcBef>
                <a:spcPts val="1200"/>
              </a:spcBef>
              <a:spcAft>
                <a:spcPts val="1200"/>
              </a:spcAft>
              <a:buSzPts val="605"/>
              <a:buNone/>
            </a:pPr>
            <a:r>
              <a:t/>
            </a:r>
            <a:endParaRPr sz="1235"/>
          </a:p>
        </p:txBody>
      </p:sp>
      <p:pic>
        <p:nvPicPr>
          <p:cNvPr id="188" name="Google Shape;188;p25"/>
          <p:cNvPicPr preferRelativeResize="0"/>
          <p:nvPr/>
        </p:nvPicPr>
        <p:blipFill>
          <a:blip r:embed="rId3">
            <a:alphaModFix/>
          </a:blip>
          <a:stretch>
            <a:fillRect/>
          </a:stretch>
        </p:blipFill>
        <p:spPr>
          <a:xfrm>
            <a:off x="4387853" y="1234066"/>
            <a:ext cx="3112426" cy="3080384"/>
          </a:xfrm>
          <a:prstGeom prst="rect">
            <a:avLst/>
          </a:prstGeom>
          <a:noFill/>
          <a:ln cap="flat" cmpd="sng" w="9525">
            <a:solidFill>
              <a:schemeClr val="dk2"/>
            </a:solidFill>
            <a:prstDash val="solid"/>
            <a:round/>
            <a:headEnd len="sm" w="sm" type="none"/>
            <a:tailEnd len="sm" w="sm" type="none"/>
          </a:ln>
        </p:spPr>
      </p:pic>
      <p:sp>
        <p:nvSpPr>
          <p:cNvPr id="189" name="Google Shape;189;p25"/>
          <p:cNvSpPr txBox="1"/>
          <p:nvPr/>
        </p:nvSpPr>
        <p:spPr>
          <a:xfrm>
            <a:off x="4394100" y="4385200"/>
            <a:ext cx="311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Figure 5: UST component</a:t>
            </a:r>
            <a:endParaRPr sz="120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Ultrasonic Sensor</a:t>
            </a:r>
            <a:endParaRPr/>
          </a:p>
        </p:txBody>
      </p:sp>
      <p:sp>
        <p:nvSpPr>
          <p:cNvPr id="195" name="Google Shape;195;p26"/>
          <p:cNvSpPr txBox="1"/>
          <p:nvPr>
            <p:ph idx="1" type="body"/>
          </p:nvPr>
        </p:nvSpPr>
        <p:spPr>
          <a:xfrm>
            <a:off x="311700" y="1234075"/>
            <a:ext cx="4047900" cy="33348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Trigger pin requires at least 10 us high</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8 pulses at 40 Khz are output</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Echo pin remains high until pulses </a:t>
            </a:r>
            <a:r>
              <a:rPr lang="en"/>
              <a:t>received</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60 ms recommended measurement time </a:t>
            </a:r>
            <a:endParaRPr/>
          </a:p>
          <a:p>
            <a:pPr indent="0" lvl="0" marL="914400" rtl="0" algn="l">
              <a:spcBef>
                <a:spcPts val="1200"/>
              </a:spcBef>
              <a:spcAft>
                <a:spcPts val="1200"/>
              </a:spcAft>
              <a:buNone/>
            </a:pPr>
            <a:r>
              <a:rPr lang="en"/>
              <a:t> </a:t>
            </a:r>
            <a:endParaRPr/>
          </a:p>
        </p:txBody>
      </p:sp>
      <p:pic>
        <p:nvPicPr>
          <p:cNvPr id="196" name="Google Shape;196;p26"/>
          <p:cNvPicPr preferRelativeResize="0"/>
          <p:nvPr/>
        </p:nvPicPr>
        <p:blipFill>
          <a:blip r:embed="rId3">
            <a:alphaModFix/>
          </a:blip>
          <a:stretch>
            <a:fillRect/>
          </a:stretch>
        </p:blipFill>
        <p:spPr>
          <a:xfrm>
            <a:off x="4525775" y="3017828"/>
            <a:ext cx="2799832" cy="1786100"/>
          </a:xfrm>
          <a:prstGeom prst="rect">
            <a:avLst/>
          </a:prstGeom>
          <a:noFill/>
          <a:ln cap="flat" cmpd="sng" w="9525">
            <a:solidFill>
              <a:schemeClr val="dk2"/>
            </a:solidFill>
            <a:prstDash val="solid"/>
            <a:round/>
            <a:headEnd len="sm" w="sm" type="none"/>
            <a:tailEnd len="sm" w="sm" type="none"/>
          </a:ln>
        </p:spPr>
      </p:pic>
      <p:pic>
        <p:nvPicPr>
          <p:cNvPr id="197" name="Google Shape;197;p26"/>
          <p:cNvPicPr preferRelativeResize="0"/>
          <p:nvPr/>
        </p:nvPicPr>
        <p:blipFill>
          <a:blip r:embed="rId4">
            <a:alphaModFix/>
          </a:blip>
          <a:stretch>
            <a:fillRect/>
          </a:stretch>
        </p:blipFill>
        <p:spPr>
          <a:xfrm>
            <a:off x="4525775" y="561350"/>
            <a:ext cx="4479600" cy="2117772"/>
          </a:xfrm>
          <a:prstGeom prst="rect">
            <a:avLst/>
          </a:prstGeom>
          <a:noFill/>
          <a:ln cap="flat" cmpd="sng" w="9525">
            <a:solidFill>
              <a:schemeClr val="dk2"/>
            </a:solidFill>
            <a:prstDash val="solid"/>
            <a:round/>
            <a:headEnd len="sm" w="sm" type="none"/>
            <a:tailEnd len="sm" w="sm" type="none"/>
          </a:ln>
        </p:spPr>
      </p:pic>
      <p:sp>
        <p:nvSpPr>
          <p:cNvPr id="198" name="Google Shape;198;p26"/>
          <p:cNvSpPr txBox="1"/>
          <p:nvPr/>
        </p:nvSpPr>
        <p:spPr>
          <a:xfrm>
            <a:off x="4525775" y="2679125"/>
            <a:ext cx="323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Figure 6: Sparkfun HCSR04 datasheet</a:t>
            </a:r>
            <a:endParaRPr sz="1000">
              <a:latin typeface="Playfair Display"/>
              <a:ea typeface="Playfair Display"/>
              <a:cs typeface="Playfair Display"/>
              <a:sym typeface="Playfair Display"/>
            </a:endParaRPr>
          </a:p>
        </p:txBody>
      </p:sp>
      <p:pic>
        <p:nvPicPr>
          <p:cNvPr id="199" name="Google Shape;199;p26"/>
          <p:cNvPicPr preferRelativeResize="0"/>
          <p:nvPr/>
        </p:nvPicPr>
        <p:blipFill rotWithShape="1">
          <a:blip r:embed="rId5">
            <a:alphaModFix/>
          </a:blip>
          <a:srcRect b="31001" l="0" r="0" t="0"/>
          <a:stretch/>
        </p:blipFill>
        <p:spPr>
          <a:xfrm rot="5272622">
            <a:off x="6840816" y="3451879"/>
            <a:ext cx="609816" cy="337389"/>
          </a:xfrm>
          <a:prstGeom prst="rect">
            <a:avLst/>
          </a:prstGeom>
          <a:noFill/>
          <a:ln>
            <a:noFill/>
          </a:ln>
        </p:spPr>
      </p:pic>
      <p:cxnSp>
        <p:nvCxnSpPr>
          <p:cNvPr id="200" name="Google Shape;200;p26"/>
          <p:cNvCxnSpPr/>
          <p:nvPr/>
        </p:nvCxnSpPr>
        <p:spPr>
          <a:xfrm>
            <a:off x="3931575" y="1485450"/>
            <a:ext cx="2291700" cy="2489100"/>
          </a:xfrm>
          <a:prstGeom prst="straightConnector1">
            <a:avLst/>
          </a:prstGeom>
          <a:noFill/>
          <a:ln cap="flat" cmpd="sng" w="19050">
            <a:solidFill>
              <a:srgbClr val="00FF00"/>
            </a:solidFill>
            <a:prstDash val="solid"/>
            <a:round/>
            <a:headEnd len="med" w="med" type="none"/>
            <a:tailEnd len="med" w="med" type="triangle"/>
          </a:ln>
        </p:spPr>
      </p:cxnSp>
      <p:pic>
        <p:nvPicPr>
          <p:cNvPr id="201" name="Google Shape;201;p26"/>
          <p:cNvPicPr preferRelativeResize="0"/>
          <p:nvPr/>
        </p:nvPicPr>
        <p:blipFill rotWithShape="1">
          <a:blip r:embed="rId5">
            <a:alphaModFix/>
          </a:blip>
          <a:srcRect b="31001" l="0" r="0" t="0"/>
          <a:stretch/>
        </p:blipFill>
        <p:spPr>
          <a:xfrm rot="-5399964">
            <a:off x="6840813" y="4243778"/>
            <a:ext cx="609819" cy="337388"/>
          </a:xfrm>
          <a:prstGeom prst="rect">
            <a:avLst/>
          </a:prstGeom>
          <a:noFill/>
          <a:ln>
            <a:noFill/>
          </a:ln>
        </p:spPr>
      </p:pic>
      <p:cxnSp>
        <p:nvCxnSpPr>
          <p:cNvPr id="202" name="Google Shape;202;p26"/>
          <p:cNvCxnSpPr/>
          <p:nvPr/>
        </p:nvCxnSpPr>
        <p:spPr>
          <a:xfrm>
            <a:off x="1734525" y="3175500"/>
            <a:ext cx="3278400" cy="661500"/>
          </a:xfrm>
          <a:prstGeom prst="straightConnector1">
            <a:avLst/>
          </a:prstGeom>
          <a:noFill/>
          <a:ln cap="flat" cmpd="sng" w="19050">
            <a:solidFill>
              <a:srgbClr val="FF00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p:nvPr/>
        </p:nvSpPr>
        <p:spPr>
          <a:xfrm>
            <a:off x="976450" y="3479425"/>
            <a:ext cx="2104200" cy="148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Ultrasonic Top Component (Design)</a:t>
            </a:r>
            <a:endParaRPr/>
          </a:p>
        </p:txBody>
      </p:sp>
      <p:pic>
        <p:nvPicPr>
          <p:cNvPr id="209" name="Google Shape;209;p27"/>
          <p:cNvPicPr preferRelativeResize="0"/>
          <p:nvPr/>
        </p:nvPicPr>
        <p:blipFill>
          <a:blip r:embed="rId3">
            <a:alphaModFix/>
          </a:blip>
          <a:stretch>
            <a:fillRect/>
          </a:stretch>
        </p:blipFill>
        <p:spPr>
          <a:xfrm>
            <a:off x="36650" y="1017725"/>
            <a:ext cx="8847573" cy="4083500"/>
          </a:xfrm>
          <a:prstGeom prst="rect">
            <a:avLst/>
          </a:prstGeom>
          <a:noFill/>
          <a:ln cap="flat" cmpd="sng" w="9525">
            <a:solidFill>
              <a:schemeClr val="dk2"/>
            </a:solidFill>
            <a:prstDash val="solid"/>
            <a:round/>
            <a:headEnd len="sm" w="sm" type="none"/>
            <a:tailEnd len="sm" w="sm" type="none"/>
          </a:ln>
        </p:spPr>
      </p:pic>
      <p:cxnSp>
        <p:nvCxnSpPr>
          <p:cNvPr id="210" name="Google Shape;210;p27"/>
          <p:cNvCxnSpPr>
            <a:stCxn id="211" idx="0"/>
          </p:cNvCxnSpPr>
          <p:nvPr/>
        </p:nvCxnSpPr>
        <p:spPr>
          <a:xfrm rot="10800000">
            <a:off x="5177900" y="3266225"/>
            <a:ext cx="1017600" cy="1059000"/>
          </a:xfrm>
          <a:prstGeom prst="straightConnector1">
            <a:avLst/>
          </a:prstGeom>
          <a:noFill/>
          <a:ln cap="flat" cmpd="sng" w="38100">
            <a:solidFill>
              <a:srgbClr val="FF0000"/>
            </a:solidFill>
            <a:prstDash val="solid"/>
            <a:round/>
            <a:headEnd len="med" w="med" type="none"/>
            <a:tailEnd len="med" w="med" type="triangle"/>
          </a:ln>
        </p:spPr>
      </p:cxnSp>
      <p:sp>
        <p:nvSpPr>
          <p:cNvPr id="211" name="Google Shape;211;p27"/>
          <p:cNvSpPr txBox="1"/>
          <p:nvPr/>
        </p:nvSpPr>
        <p:spPr>
          <a:xfrm>
            <a:off x="5466650" y="4325225"/>
            <a:ext cx="145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layfair Display"/>
                <a:ea typeface="Playfair Display"/>
                <a:cs typeface="Playfair Display"/>
                <a:sym typeface="Playfair Display"/>
              </a:rPr>
              <a:t>Trigger component Drives sensor</a:t>
            </a:r>
            <a:endParaRPr sz="900">
              <a:latin typeface="Playfair Display"/>
              <a:ea typeface="Playfair Display"/>
              <a:cs typeface="Playfair Display"/>
              <a:sym typeface="Playfair Display"/>
            </a:endParaRPr>
          </a:p>
        </p:txBody>
      </p:sp>
      <p:cxnSp>
        <p:nvCxnSpPr>
          <p:cNvPr id="212" name="Google Shape;212;p27"/>
          <p:cNvCxnSpPr>
            <a:stCxn id="213" idx="3"/>
          </p:cNvCxnSpPr>
          <p:nvPr/>
        </p:nvCxnSpPr>
        <p:spPr>
          <a:xfrm>
            <a:off x="1492250" y="2814925"/>
            <a:ext cx="887100" cy="18000"/>
          </a:xfrm>
          <a:prstGeom prst="straightConnector1">
            <a:avLst/>
          </a:prstGeom>
          <a:noFill/>
          <a:ln cap="flat" cmpd="sng" w="38100">
            <a:solidFill>
              <a:srgbClr val="FF0000"/>
            </a:solidFill>
            <a:prstDash val="solid"/>
            <a:round/>
            <a:headEnd len="med" w="med" type="none"/>
            <a:tailEnd len="med" w="med" type="triangle"/>
          </a:ln>
        </p:spPr>
      </p:cxnSp>
      <p:sp>
        <p:nvSpPr>
          <p:cNvPr id="213" name="Google Shape;213;p27"/>
          <p:cNvSpPr txBox="1"/>
          <p:nvPr/>
        </p:nvSpPr>
        <p:spPr>
          <a:xfrm>
            <a:off x="393050" y="2599375"/>
            <a:ext cx="1099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Playfair Display"/>
                <a:ea typeface="Playfair Display"/>
                <a:cs typeface="Playfair Display"/>
                <a:sym typeface="Playfair Display"/>
              </a:rPr>
              <a:t>Determines object classification</a:t>
            </a:r>
            <a:endParaRPr sz="800">
              <a:latin typeface="Playfair Display"/>
              <a:ea typeface="Playfair Display"/>
              <a:cs typeface="Playfair Display"/>
              <a:sym typeface="Playfair Display"/>
            </a:endParaRPr>
          </a:p>
        </p:txBody>
      </p:sp>
      <p:cxnSp>
        <p:nvCxnSpPr>
          <p:cNvPr id="214" name="Google Shape;214;p27"/>
          <p:cNvCxnSpPr>
            <a:stCxn id="215" idx="1"/>
          </p:cNvCxnSpPr>
          <p:nvPr/>
        </p:nvCxnSpPr>
        <p:spPr>
          <a:xfrm rot="10800000">
            <a:off x="1959925" y="4145000"/>
            <a:ext cx="861600" cy="557700"/>
          </a:xfrm>
          <a:prstGeom prst="straightConnector1">
            <a:avLst/>
          </a:prstGeom>
          <a:noFill/>
          <a:ln cap="flat" cmpd="sng" w="38100">
            <a:solidFill>
              <a:srgbClr val="FF0000"/>
            </a:solidFill>
            <a:prstDash val="solid"/>
            <a:round/>
            <a:headEnd len="med" w="med" type="none"/>
            <a:tailEnd len="med" w="med" type="triangle"/>
          </a:ln>
        </p:spPr>
      </p:cxnSp>
      <p:sp>
        <p:nvSpPr>
          <p:cNvPr id="215" name="Google Shape;215;p27"/>
          <p:cNvSpPr txBox="1"/>
          <p:nvPr/>
        </p:nvSpPr>
        <p:spPr>
          <a:xfrm>
            <a:off x="2821525" y="4471850"/>
            <a:ext cx="145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layfair Display"/>
                <a:ea typeface="Playfair Display"/>
                <a:cs typeface="Playfair Display"/>
                <a:sym typeface="Playfair Display"/>
              </a:rPr>
              <a:t>Math component and 2 regs calculates distance</a:t>
            </a:r>
            <a:endParaRPr sz="900">
              <a:latin typeface="Playfair Display"/>
              <a:ea typeface="Playfair Display"/>
              <a:cs typeface="Playfair Display"/>
              <a:sym typeface="Playfair Display"/>
            </a:endParaRPr>
          </a:p>
        </p:txBody>
      </p:sp>
      <p:cxnSp>
        <p:nvCxnSpPr>
          <p:cNvPr id="216" name="Google Shape;216;p27"/>
          <p:cNvCxnSpPr>
            <a:stCxn id="217" idx="1"/>
          </p:cNvCxnSpPr>
          <p:nvPr/>
        </p:nvCxnSpPr>
        <p:spPr>
          <a:xfrm rot="10800000">
            <a:off x="5487550" y="1664150"/>
            <a:ext cx="993300" cy="242700"/>
          </a:xfrm>
          <a:prstGeom prst="straightConnector1">
            <a:avLst/>
          </a:prstGeom>
          <a:noFill/>
          <a:ln cap="flat" cmpd="sng" w="38100">
            <a:solidFill>
              <a:srgbClr val="FF0000"/>
            </a:solidFill>
            <a:prstDash val="solid"/>
            <a:round/>
            <a:headEnd len="med" w="med" type="none"/>
            <a:tailEnd len="med" w="med" type="triangle"/>
          </a:ln>
        </p:spPr>
      </p:cxnSp>
      <p:sp>
        <p:nvSpPr>
          <p:cNvPr id="217" name="Google Shape;217;p27"/>
          <p:cNvSpPr txBox="1"/>
          <p:nvPr/>
        </p:nvSpPr>
        <p:spPr>
          <a:xfrm>
            <a:off x="6480850" y="1660550"/>
            <a:ext cx="145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Controller for the entire system</a:t>
            </a:r>
            <a:endParaRPr sz="1000">
              <a:latin typeface="Playfair Display"/>
              <a:ea typeface="Playfair Display"/>
              <a:cs typeface="Playfair Display"/>
              <a:sym typeface="Playfair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UST State Machine</a:t>
            </a:r>
            <a:endParaRPr/>
          </a:p>
        </p:txBody>
      </p:sp>
      <p:sp>
        <p:nvSpPr>
          <p:cNvPr id="223" name="Google Shape;223;p28"/>
          <p:cNvSpPr txBox="1"/>
          <p:nvPr>
            <p:ph idx="1" type="body"/>
          </p:nvPr>
        </p:nvSpPr>
        <p:spPr>
          <a:xfrm>
            <a:off x="311700" y="1234075"/>
            <a:ext cx="24375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Sensor uses first 3 states</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The servo and display component function during comparing</a:t>
            </a:r>
            <a:endParaRPr sz="1300"/>
          </a:p>
          <a:p>
            <a:pPr indent="0" lvl="0" marL="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The Uart component begins transmitting during done state</a:t>
            </a:r>
            <a:endParaRPr sz="1300"/>
          </a:p>
        </p:txBody>
      </p:sp>
      <p:pic>
        <p:nvPicPr>
          <p:cNvPr id="224" name="Google Shape;224;p28"/>
          <p:cNvPicPr preferRelativeResize="0"/>
          <p:nvPr/>
        </p:nvPicPr>
        <p:blipFill>
          <a:blip r:embed="rId3">
            <a:alphaModFix/>
          </a:blip>
          <a:stretch>
            <a:fillRect/>
          </a:stretch>
        </p:blipFill>
        <p:spPr>
          <a:xfrm>
            <a:off x="2749193" y="996975"/>
            <a:ext cx="6394807" cy="4146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500"/>
              <a:t>SID </a:t>
            </a:r>
            <a:r>
              <a:rPr lang="en" sz="5500"/>
              <a:t>DEMO</a:t>
            </a:r>
            <a:endParaRPr sz="5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5" name="Google Shape;235;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85000" lnSpcReduction="20000"/>
          </a:bodyPr>
          <a:lstStyle/>
          <a:p>
            <a:pPr indent="-303212" lvl="0" marL="457200" rtl="0" algn="l">
              <a:spcBef>
                <a:spcPts val="0"/>
              </a:spcBef>
              <a:spcAft>
                <a:spcPts val="0"/>
              </a:spcAft>
              <a:buSzPct val="100000"/>
              <a:buChar char="●"/>
            </a:pPr>
            <a:r>
              <a:rPr lang="en" sz="1382"/>
              <a:t>UltraSonic sensor data sheet</a:t>
            </a:r>
            <a:endParaRPr sz="1382"/>
          </a:p>
          <a:p>
            <a:pPr indent="-287972" lvl="1" marL="914400" rtl="0" algn="l">
              <a:spcBef>
                <a:spcPts val="0"/>
              </a:spcBef>
              <a:spcAft>
                <a:spcPts val="0"/>
              </a:spcAft>
              <a:buSzPct val="100000"/>
              <a:buChar char="○"/>
            </a:pPr>
            <a:r>
              <a:rPr lang="en" sz="1100" u="sng">
                <a:solidFill>
                  <a:schemeClr val="hlink"/>
                </a:solidFill>
                <a:hlinkClick r:id="rId3"/>
              </a:rPr>
              <a:t>https://cdn.sparkfun.com/datasheets/Sensors/Proximity/HCSR04.pdf</a:t>
            </a:r>
            <a:endParaRPr sz="1100"/>
          </a:p>
          <a:p>
            <a:pPr indent="-303212" lvl="0" marL="457200" rtl="0" algn="l">
              <a:spcBef>
                <a:spcPts val="0"/>
              </a:spcBef>
              <a:spcAft>
                <a:spcPts val="0"/>
              </a:spcAft>
              <a:buSzPct val="100000"/>
              <a:buChar char="●"/>
            </a:pPr>
            <a:r>
              <a:rPr lang="en" sz="1382"/>
              <a:t>Esp Pinouts</a:t>
            </a:r>
            <a:endParaRPr sz="1382"/>
          </a:p>
          <a:p>
            <a:pPr indent="-287972" lvl="1" marL="914400" rtl="0" algn="l">
              <a:spcBef>
                <a:spcPts val="0"/>
              </a:spcBef>
              <a:spcAft>
                <a:spcPts val="0"/>
              </a:spcAft>
              <a:buSzPct val="100000"/>
              <a:buChar char="○"/>
            </a:pPr>
            <a:r>
              <a:rPr lang="en" sz="1100"/>
              <a:t>ESP 01</a:t>
            </a:r>
            <a:endParaRPr sz="1100"/>
          </a:p>
          <a:p>
            <a:pPr indent="-287972" lvl="2" marL="1371600" rtl="0" algn="l">
              <a:spcBef>
                <a:spcPts val="0"/>
              </a:spcBef>
              <a:spcAft>
                <a:spcPts val="0"/>
              </a:spcAft>
              <a:buSzPct val="100000"/>
              <a:buChar char="■"/>
            </a:pPr>
            <a:r>
              <a:rPr lang="en" sz="1100" u="sng">
                <a:solidFill>
                  <a:schemeClr val="hlink"/>
                </a:solidFill>
                <a:hlinkClick r:id="rId4"/>
              </a:rPr>
              <a:t>https://www.google.com/url?sa=i&amp;url=https%3A%2F%2Fdiyprojects.io%2Fesp01-get-started-arduino-platformio-ide-module-choose-pinout%2F&amp;psig=AOvVaw3sGhat-j9wfeYdJ7MdyPvO&amp;ust=1670458920578000&amp;source=images&amp;cd=vfe&amp;ved=0CA4QjRxqFwoTCLisvMae5vsCFQAAAAAdAAAAABAE</a:t>
            </a:r>
            <a:endParaRPr sz="1100"/>
          </a:p>
          <a:p>
            <a:pPr indent="-287972" lvl="1" marL="914400" rtl="0" algn="l">
              <a:spcBef>
                <a:spcPts val="0"/>
              </a:spcBef>
              <a:spcAft>
                <a:spcPts val="0"/>
              </a:spcAft>
              <a:buSzPct val="100000"/>
              <a:buChar char="○"/>
            </a:pPr>
            <a:r>
              <a:rPr lang="en" sz="1100"/>
              <a:t>Esp Generic</a:t>
            </a:r>
            <a:endParaRPr sz="1100"/>
          </a:p>
          <a:p>
            <a:pPr indent="-287972" lvl="2" marL="1371600" rtl="0" algn="l">
              <a:spcBef>
                <a:spcPts val="0"/>
              </a:spcBef>
              <a:spcAft>
                <a:spcPts val="0"/>
              </a:spcAft>
              <a:buSzPct val="100000"/>
              <a:buChar char="■"/>
            </a:pPr>
            <a:r>
              <a:rPr lang="en" sz="1100" u="sng">
                <a:solidFill>
                  <a:schemeClr val="hlink"/>
                </a:solidFill>
                <a:hlinkClick r:id="rId5"/>
              </a:rPr>
              <a:t>https://www.google.com/url?sa=i&amp;url=https%3A%2F%2Frandomnerdtutorials.com%2Fesp8266-pinout-reference-gpios%2F&amp;psig=AOvVaw3ZKGeVCL1qLtCFMhIV9X1k&amp;ust=1670459105422000&amp;source=images&amp;cd=vfe&amp;ved=0CA4QjRxqFwoTCKDRzp6f5vsCFQAAAAAdAAAAABAE</a:t>
            </a:r>
            <a:endParaRPr sz="1100"/>
          </a:p>
          <a:p>
            <a:pPr indent="-300672" lvl="0" marL="457200" rtl="0" algn="l">
              <a:spcBef>
                <a:spcPts val="0"/>
              </a:spcBef>
              <a:spcAft>
                <a:spcPts val="0"/>
              </a:spcAft>
              <a:buSzPct val="100000"/>
              <a:buChar char="●"/>
            </a:pPr>
            <a:r>
              <a:rPr lang="en" sz="1335"/>
              <a:t>ESP Server/Client</a:t>
            </a:r>
            <a:endParaRPr sz="1335"/>
          </a:p>
          <a:p>
            <a:pPr indent="-287972" lvl="1" marL="914400" rtl="0" algn="l">
              <a:spcBef>
                <a:spcPts val="0"/>
              </a:spcBef>
              <a:spcAft>
                <a:spcPts val="0"/>
              </a:spcAft>
              <a:buSzPct val="100000"/>
              <a:buChar char="○"/>
            </a:pPr>
            <a:r>
              <a:rPr lang="en" sz="1100" u="sng">
                <a:solidFill>
                  <a:schemeClr val="hlink"/>
                </a:solidFill>
                <a:hlinkClick r:id="rId6"/>
              </a:rPr>
              <a:t>https://randomnerdtutorials.com/esp8266-web-server/</a:t>
            </a:r>
            <a:endParaRPr sz="1100"/>
          </a:p>
          <a:p>
            <a:pPr indent="-287972" lvl="1" marL="914400" rtl="0" algn="l">
              <a:spcBef>
                <a:spcPts val="0"/>
              </a:spcBef>
              <a:spcAft>
                <a:spcPts val="0"/>
              </a:spcAft>
              <a:buSzPct val="100000"/>
              <a:buChar char="○"/>
            </a:pPr>
            <a:r>
              <a:rPr lang="en" sz="1100"/>
              <a:t>https://randomnerdtutorials.com/esp8266-nodemcu-client-server-wi-fi/</a:t>
            </a:r>
            <a:endParaRPr sz="1100"/>
          </a:p>
          <a:p>
            <a:pPr indent="-304165" lvl="0" marL="457200" rtl="0" algn="l">
              <a:spcBef>
                <a:spcPts val="0"/>
              </a:spcBef>
              <a:spcAft>
                <a:spcPts val="0"/>
              </a:spcAft>
              <a:buSzPct val="100000"/>
              <a:buChar char="●"/>
            </a:pPr>
            <a:r>
              <a:rPr lang="en" sz="1400"/>
              <a:t>Double Dabble</a:t>
            </a:r>
            <a:endParaRPr sz="1400"/>
          </a:p>
          <a:p>
            <a:pPr indent="-304165" lvl="1" marL="914400" rtl="0" algn="l">
              <a:spcBef>
                <a:spcPts val="0"/>
              </a:spcBef>
              <a:spcAft>
                <a:spcPts val="0"/>
              </a:spcAft>
              <a:buSzPct val="100000"/>
              <a:buChar char="○"/>
            </a:pPr>
            <a:r>
              <a:rPr lang="en" u="sng">
                <a:solidFill>
                  <a:schemeClr val="hlink"/>
                </a:solidFill>
                <a:hlinkClick r:id="rId7"/>
              </a:rPr>
              <a:t>https://www.realdigital.org/doc/6dae6583570fd816d1d675b93578203d</a:t>
            </a:r>
            <a:r>
              <a:rPr lang="en"/>
              <a:t> </a:t>
            </a:r>
            <a:endParaRPr/>
          </a:p>
          <a:p>
            <a:pPr indent="-304165" lvl="1" marL="914400" rtl="0" algn="l">
              <a:spcBef>
                <a:spcPts val="0"/>
              </a:spcBef>
              <a:spcAft>
                <a:spcPts val="0"/>
              </a:spcAft>
              <a:buSzPct val="100000"/>
              <a:buChar char="○"/>
            </a:pPr>
            <a:r>
              <a:rPr lang="en" u="sng">
                <a:solidFill>
                  <a:schemeClr val="hlink"/>
                </a:solidFill>
                <a:hlinkClick r:id="rId8"/>
              </a:rPr>
              <a:t>https://www.realdigital.org/img/05824566b6b8b7e5fb9da9451a8018a4.svg</a:t>
            </a:r>
            <a:r>
              <a:rPr lang="en"/>
              <a:t> (Figure 1)</a:t>
            </a:r>
            <a:endParaRPr/>
          </a:p>
          <a:p>
            <a:pPr indent="-304165" lvl="0" marL="457200" rtl="0" algn="l">
              <a:spcBef>
                <a:spcPts val="0"/>
              </a:spcBef>
              <a:spcAft>
                <a:spcPts val="0"/>
              </a:spcAft>
              <a:buSzPct val="100000"/>
              <a:buChar char="●"/>
            </a:pPr>
            <a:r>
              <a:rPr lang="en" sz="1400"/>
              <a:t>Double Dabble Creator Link/repo (GEEK)</a:t>
            </a:r>
            <a:endParaRPr sz="1400"/>
          </a:p>
          <a:p>
            <a:pPr indent="-304165" lvl="1" marL="914400" rtl="0" algn="l">
              <a:spcBef>
                <a:spcPts val="0"/>
              </a:spcBef>
              <a:spcAft>
                <a:spcPts val="0"/>
              </a:spcAft>
              <a:buSzPct val="100000"/>
              <a:buChar char="○"/>
            </a:pPr>
            <a:r>
              <a:rPr lang="en" u="sng">
                <a:solidFill>
                  <a:schemeClr val="hlink"/>
                </a:solidFill>
                <a:hlinkClick r:id="rId9"/>
              </a:rPr>
              <a:t>https://www.youtube.com/watch?v=Q-hOCVVd7Lk</a:t>
            </a:r>
            <a:endParaRPr/>
          </a:p>
          <a:p>
            <a:pPr indent="-304165" lvl="1" marL="914400" rtl="0" algn="l">
              <a:spcBef>
                <a:spcPts val="0"/>
              </a:spcBef>
              <a:spcAft>
                <a:spcPts val="0"/>
              </a:spcAft>
              <a:buSzPct val="100000"/>
              <a:buChar char="○"/>
            </a:pPr>
            <a:r>
              <a:rPr lang="en"/>
              <a:t>https://github.com/josh-macfie/VerilogDoubleDabble/blob/master/BCDConvert.v</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Problem Statement/Solution</a:t>
            </a:r>
            <a:endParaRPr/>
          </a:p>
          <a:p>
            <a:pPr indent="-342900" lvl="0" marL="457200" rtl="0" algn="l">
              <a:spcBef>
                <a:spcPts val="0"/>
              </a:spcBef>
              <a:spcAft>
                <a:spcPts val="0"/>
              </a:spcAft>
              <a:buSzPts val="1800"/>
              <a:buChar char="●"/>
            </a:pPr>
            <a:r>
              <a:rPr lang="en"/>
              <a:t>Hardware View</a:t>
            </a:r>
            <a:endParaRPr/>
          </a:p>
          <a:p>
            <a:pPr indent="-342900" lvl="0" marL="457200" rtl="0" algn="l">
              <a:spcBef>
                <a:spcPts val="0"/>
              </a:spcBef>
              <a:spcAft>
                <a:spcPts val="0"/>
              </a:spcAft>
              <a:buSzPts val="1800"/>
              <a:buChar char="●"/>
            </a:pPr>
            <a:r>
              <a:rPr lang="en"/>
              <a:t>Top Level Components</a:t>
            </a:r>
            <a:endParaRPr/>
          </a:p>
          <a:p>
            <a:pPr indent="-317500" lvl="1" marL="914400" rtl="0" algn="l">
              <a:spcBef>
                <a:spcPts val="0"/>
              </a:spcBef>
              <a:spcAft>
                <a:spcPts val="0"/>
              </a:spcAft>
              <a:buSzPts val="1400"/>
              <a:buChar char="○"/>
            </a:pPr>
            <a:r>
              <a:rPr lang="en"/>
              <a:t>Acoustic</a:t>
            </a:r>
            <a:endParaRPr/>
          </a:p>
          <a:p>
            <a:pPr indent="-317500" lvl="1" marL="914400" rtl="0" algn="l">
              <a:spcBef>
                <a:spcPts val="0"/>
              </a:spcBef>
              <a:spcAft>
                <a:spcPts val="0"/>
              </a:spcAft>
              <a:buSzPts val="1400"/>
              <a:buChar char="○"/>
            </a:pPr>
            <a:r>
              <a:rPr lang="en"/>
              <a:t>Haptic</a:t>
            </a:r>
            <a:endParaRPr/>
          </a:p>
          <a:p>
            <a:pPr indent="-317500" lvl="1" marL="914400" rtl="0" algn="l">
              <a:spcBef>
                <a:spcPts val="0"/>
              </a:spcBef>
              <a:spcAft>
                <a:spcPts val="0"/>
              </a:spcAft>
              <a:buSzPts val="1400"/>
              <a:buChar char="○"/>
            </a:pPr>
            <a:r>
              <a:rPr lang="en"/>
              <a:t>Sensor</a:t>
            </a:r>
            <a:endParaRPr/>
          </a:p>
          <a:p>
            <a:pPr indent="-317500" lvl="1" marL="914400" rtl="0" algn="l">
              <a:spcBef>
                <a:spcPts val="0"/>
              </a:spcBef>
              <a:spcAft>
                <a:spcPts val="0"/>
              </a:spcAft>
              <a:buSzPts val="1400"/>
              <a:buChar char="○"/>
            </a:pPr>
            <a:r>
              <a:rPr lang="en"/>
              <a:t>Display</a:t>
            </a:r>
            <a:endParaRPr/>
          </a:p>
          <a:p>
            <a:pPr indent="-317500" lvl="1" marL="914400" rtl="0" algn="l">
              <a:spcBef>
                <a:spcPts val="0"/>
              </a:spcBef>
              <a:spcAft>
                <a:spcPts val="0"/>
              </a:spcAft>
              <a:buSzPts val="1400"/>
              <a:buChar char="○"/>
            </a:pPr>
            <a:r>
              <a:rPr lang="en"/>
              <a:t>Wifi</a:t>
            </a:r>
            <a:endParaRPr/>
          </a:p>
          <a:p>
            <a:pPr indent="-342900" lvl="0" marL="457200" rtl="0" algn="l">
              <a:spcBef>
                <a:spcPts val="0"/>
              </a:spcBef>
              <a:spcAft>
                <a:spcPts val="0"/>
              </a:spcAft>
              <a:buSzPts val="1800"/>
              <a:buChar char="●"/>
            </a:pPr>
            <a:r>
              <a:rPr lang="en"/>
              <a:t>Demo</a:t>
            </a:r>
            <a:endParaRPr/>
          </a:p>
          <a:p>
            <a:pPr indent="-342900" lvl="0" marL="457200" rtl="0" algn="l">
              <a:spcBef>
                <a:spcPts val="0"/>
              </a:spcBef>
              <a:spcAft>
                <a:spcPts val="0"/>
              </a:spcAft>
              <a:buSzPts val="1800"/>
              <a:buChar char="●"/>
            </a:pPr>
            <a:r>
              <a:rPr lang="en"/>
              <a:t>Questions</a:t>
            </a:r>
            <a:endParaRPr/>
          </a:p>
          <a:p>
            <a:pPr indent="0" lvl="0" marL="9144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Technology advances can be expanded </a:t>
            </a:r>
            <a:r>
              <a:rPr lang="en"/>
              <a:t>beyond</a:t>
            </a:r>
            <a:r>
              <a:rPr lang="en"/>
              <a:t> “convenience”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Visual impairment assistance devices are expensive</a:t>
            </a:r>
            <a:endParaRPr/>
          </a:p>
          <a:p>
            <a:pPr indent="-317500" lvl="1" marL="914400" rtl="0" algn="l">
              <a:spcBef>
                <a:spcPts val="0"/>
              </a:spcBef>
              <a:spcAft>
                <a:spcPts val="0"/>
              </a:spcAft>
              <a:buSzPts val="1400"/>
              <a:buChar char="○"/>
            </a:pPr>
            <a:r>
              <a:rPr lang="en"/>
              <a:t>Between $500 - $4,000 depending on cane or shoe device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Technology is cheaper and more available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4346125" y="1222375"/>
            <a:ext cx="4531642" cy="3398749"/>
          </a:xfrm>
          <a:prstGeom prst="rect">
            <a:avLst/>
          </a:prstGeom>
          <a:noFill/>
          <a:ln>
            <a:noFill/>
          </a:ln>
        </p:spPr>
      </p:pic>
      <p:sp>
        <p:nvSpPr>
          <p:cNvPr id="77" name="Google Shape;77;p16"/>
          <p:cNvSpPr txBox="1"/>
          <p:nvPr>
            <p:ph type="title"/>
          </p:nvPr>
        </p:nvSpPr>
        <p:spPr>
          <a:xfrm>
            <a:off x="311700" y="445025"/>
            <a:ext cx="3055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78" name="Google Shape;78;p16"/>
          <p:cNvSpPr txBox="1"/>
          <p:nvPr>
            <p:ph idx="1" type="body"/>
          </p:nvPr>
        </p:nvSpPr>
        <p:spPr>
          <a:xfrm>
            <a:off x="408750" y="1286325"/>
            <a:ext cx="3256800" cy="33348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 sz="1400"/>
              <a:t>Fusion between haptic and acoustic feedback</a:t>
            </a:r>
            <a:endParaRPr sz="1400"/>
          </a:p>
          <a:p>
            <a:pPr indent="0" lvl="0" marL="0" rtl="0" algn="l">
              <a:lnSpc>
                <a:spcPct val="150000"/>
              </a:lnSpc>
              <a:spcBef>
                <a:spcPts val="1200"/>
              </a:spcBef>
              <a:spcAft>
                <a:spcPts val="0"/>
              </a:spcAft>
              <a:buNone/>
            </a:pPr>
            <a:r>
              <a:t/>
            </a:r>
            <a:endParaRPr sz="1400"/>
          </a:p>
          <a:p>
            <a:pPr indent="-317500" lvl="0" marL="457200" rtl="0" algn="l">
              <a:lnSpc>
                <a:spcPct val="150000"/>
              </a:lnSpc>
              <a:spcBef>
                <a:spcPts val="1200"/>
              </a:spcBef>
              <a:spcAft>
                <a:spcPts val="0"/>
              </a:spcAft>
              <a:buSzPts val="1400"/>
              <a:buChar char="●"/>
            </a:pPr>
            <a:r>
              <a:rPr lang="en" sz="1400"/>
              <a:t>Identifiably different feedback patterns for objects</a:t>
            </a:r>
            <a:endParaRPr sz="1400"/>
          </a:p>
          <a:p>
            <a:pPr indent="0" lvl="0" marL="0" rtl="0" algn="l">
              <a:lnSpc>
                <a:spcPct val="150000"/>
              </a:lnSpc>
              <a:spcBef>
                <a:spcPts val="1200"/>
              </a:spcBef>
              <a:spcAft>
                <a:spcPts val="0"/>
              </a:spcAft>
              <a:buNone/>
            </a:pPr>
            <a:r>
              <a:t/>
            </a:r>
            <a:endParaRPr sz="1400"/>
          </a:p>
          <a:p>
            <a:pPr indent="-317500" lvl="0" marL="457200" rtl="0" algn="l">
              <a:lnSpc>
                <a:spcPct val="150000"/>
              </a:lnSpc>
              <a:spcBef>
                <a:spcPts val="1200"/>
              </a:spcBef>
              <a:spcAft>
                <a:spcPts val="0"/>
              </a:spcAft>
              <a:buSzPts val="1400"/>
              <a:buChar char="●"/>
            </a:pPr>
            <a:r>
              <a:rPr lang="en" sz="1400"/>
              <a:t>Low cost, low power</a:t>
            </a:r>
            <a:endParaRPr sz="1400"/>
          </a:p>
        </p:txBody>
      </p:sp>
      <p:pic>
        <p:nvPicPr>
          <p:cNvPr id="79" name="Google Shape;79;p16"/>
          <p:cNvPicPr preferRelativeResize="0"/>
          <p:nvPr/>
        </p:nvPicPr>
        <p:blipFill>
          <a:blip r:embed="rId4">
            <a:alphaModFix/>
          </a:blip>
          <a:stretch>
            <a:fillRect/>
          </a:stretch>
        </p:blipFill>
        <p:spPr>
          <a:xfrm>
            <a:off x="5656175" y="3909329"/>
            <a:ext cx="398275" cy="398275"/>
          </a:xfrm>
          <a:prstGeom prst="rect">
            <a:avLst/>
          </a:prstGeom>
          <a:noFill/>
          <a:ln>
            <a:noFill/>
          </a:ln>
        </p:spPr>
      </p:pic>
      <p:pic>
        <p:nvPicPr>
          <p:cNvPr id="80" name="Google Shape;80;p16"/>
          <p:cNvPicPr preferRelativeResize="0"/>
          <p:nvPr/>
        </p:nvPicPr>
        <p:blipFill>
          <a:blip r:embed="rId5">
            <a:alphaModFix/>
          </a:blip>
          <a:stretch>
            <a:fillRect/>
          </a:stretch>
        </p:blipFill>
        <p:spPr>
          <a:xfrm>
            <a:off x="6303700" y="3953951"/>
            <a:ext cx="245923" cy="353652"/>
          </a:xfrm>
          <a:prstGeom prst="rect">
            <a:avLst/>
          </a:prstGeom>
          <a:noFill/>
          <a:ln>
            <a:noFill/>
          </a:ln>
        </p:spPr>
      </p:pic>
      <p:pic>
        <p:nvPicPr>
          <p:cNvPr id="81" name="Google Shape;81;p16"/>
          <p:cNvPicPr preferRelativeResize="0"/>
          <p:nvPr/>
        </p:nvPicPr>
        <p:blipFill>
          <a:blip r:embed="rId6">
            <a:alphaModFix/>
          </a:blip>
          <a:stretch>
            <a:fillRect/>
          </a:stretch>
        </p:blipFill>
        <p:spPr>
          <a:xfrm flipH="1">
            <a:off x="5417899" y="1680301"/>
            <a:ext cx="353650" cy="353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 Design</a:t>
            </a:r>
            <a:endParaRPr/>
          </a:p>
        </p:txBody>
      </p:sp>
      <p:pic>
        <p:nvPicPr>
          <p:cNvPr id="87" name="Google Shape;87;p17"/>
          <p:cNvPicPr preferRelativeResize="0"/>
          <p:nvPr/>
        </p:nvPicPr>
        <p:blipFill>
          <a:blip r:embed="rId3">
            <a:alphaModFix/>
          </a:blip>
          <a:stretch>
            <a:fillRect/>
          </a:stretch>
        </p:blipFill>
        <p:spPr>
          <a:xfrm rot="5400000">
            <a:off x="7598048" y="3065464"/>
            <a:ext cx="1130141" cy="1187013"/>
          </a:xfrm>
          <a:prstGeom prst="rect">
            <a:avLst/>
          </a:prstGeom>
          <a:noFill/>
          <a:ln>
            <a:noFill/>
          </a:ln>
        </p:spPr>
      </p:pic>
      <p:pic>
        <p:nvPicPr>
          <p:cNvPr id="88" name="Google Shape;88;p17"/>
          <p:cNvPicPr preferRelativeResize="0"/>
          <p:nvPr/>
        </p:nvPicPr>
        <p:blipFill>
          <a:blip r:embed="rId4">
            <a:alphaModFix/>
          </a:blip>
          <a:stretch>
            <a:fillRect/>
          </a:stretch>
        </p:blipFill>
        <p:spPr>
          <a:xfrm>
            <a:off x="3690900" y="1522875"/>
            <a:ext cx="3273770" cy="2903925"/>
          </a:xfrm>
          <a:prstGeom prst="rect">
            <a:avLst/>
          </a:prstGeom>
          <a:noFill/>
          <a:ln>
            <a:noFill/>
          </a:ln>
        </p:spPr>
      </p:pic>
      <p:cxnSp>
        <p:nvCxnSpPr>
          <p:cNvPr id="89" name="Google Shape;89;p17"/>
          <p:cNvCxnSpPr/>
          <p:nvPr/>
        </p:nvCxnSpPr>
        <p:spPr>
          <a:xfrm>
            <a:off x="6929332" y="3702949"/>
            <a:ext cx="946500" cy="29700"/>
          </a:xfrm>
          <a:prstGeom prst="straightConnector1">
            <a:avLst/>
          </a:prstGeom>
          <a:noFill/>
          <a:ln cap="flat" cmpd="sng" w="38100">
            <a:solidFill>
              <a:schemeClr val="dk2"/>
            </a:solidFill>
            <a:prstDash val="solid"/>
            <a:round/>
            <a:headEnd len="med" w="med" type="none"/>
            <a:tailEnd len="med" w="med" type="none"/>
          </a:ln>
        </p:spPr>
      </p:cxnSp>
      <p:cxnSp>
        <p:nvCxnSpPr>
          <p:cNvPr id="90" name="Google Shape;90;p17"/>
          <p:cNvCxnSpPr/>
          <p:nvPr/>
        </p:nvCxnSpPr>
        <p:spPr>
          <a:xfrm flipH="1" rot="10800000">
            <a:off x="6927675" y="3583350"/>
            <a:ext cx="955500" cy="179100"/>
          </a:xfrm>
          <a:prstGeom prst="straightConnector1">
            <a:avLst/>
          </a:prstGeom>
          <a:noFill/>
          <a:ln cap="flat" cmpd="sng" w="38100">
            <a:solidFill>
              <a:srgbClr val="FF0000"/>
            </a:solidFill>
            <a:prstDash val="solid"/>
            <a:round/>
            <a:headEnd len="med" w="med" type="none"/>
            <a:tailEnd len="med" w="med" type="none"/>
          </a:ln>
        </p:spPr>
      </p:cxnSp>
      <p:cxnSp>
        <p:nvCxnSpPr>
          <p:cNvPr id="91" name="Google Shape;91;p17"/>
          <p:cNvCxnSpPr/>
          <p:nvPr/>
        </p:nvCxnSpPr>
        <p:spPr>
          <a:xfrm>
            <a:off x="6920200" y="3433975"/>
            <a:ext cx="963000" cy="201600"/>
          </a:xfrm>
          <a:prstGeom prst="straightConnector1">
            <a:avLst/>
          </a:prstGeom>
          <a:noFill/>
          <a:ln cap="flat" cmpd="sng" w="38100">
            <a:solidFill>
              <a:srgbClr val="6AA84F"/>
            </a:solidFill>
            <a:prstDash val="solid"/>
            <a:round/>
            <a:headEnd len="med" w="med" type="none"/>
            <a:tailEnd len="med" w="med" type="none"/>
          </a:ln>
        </p:spPr>
      </p:cxnSp>
      <p:cxnSp>
        <p:nvCxnSpPr>
          <p:cNvPr id="92" name="Google Shape;92;p17"/>
          <p:cNvCxnSpPr/>
          <p:nvPr/>
        </p:nvCxnSpPr>
        <p:spPr>
          <a:xfrm>
            <a:off x="6927675" y="3501175"/>
            <a:ext cx="963000" cy="194100"/>
          </a:xfrm>
          <a:prstGeom prst="straightConnector1">
            <a:avLst/>
          </a:prstGeom>
          <a:noFill/>
          <a:ln cap="flat" cmpd="sng" w="38100">
            <a:solidFill>
              <a:schemeClr val="accent3"/>
            </a:solidFill>
            <a:prstDash val="solid"/>
            <a:round/>
            <a:headEnd len="med" w="med" type="none"/>
            <a:tailEnd len="med" w="med" type="none"/>
          </a:ln>
        </p:spPr>
      </p:cxnSp>
      <p:pic>
        <p:nvPicPr>
          <p:cNvPr id="93" name="Google Shape;93;p17"/>
          <p:cNvPicPr preferRelativeResize="0"/>
          <p:nvPr/>
        </p:nvPicPr>
        <p:blipFill rotWithShape="1">
          <a:blip r:embed="rId5">
            <a:alphaModFix/>
          </a:blip>
          <a:srcRect b="33657" l="18807" r="37645" t="257"/>
          <a:stretch/>
        </p:blipFill>
        <p:spPr>
          <a:xfrm rot="-5400000">
            <a:off x="2116387" y="3172850"/>
            <a:ext cx="679326" cy="1089899"/>
          </a:xfrm>
          <a:prstGeom prst="rect">
            <a:avLst/>
          </a:prstGeom>
          <a:noFill/>
          <a:ln>
            <a:noFill/>
          </a:ln>
        </p:spPr>
      </p:pic>
      <p:cxnSp>
        <p:nvCxnSpPr>
          <p:cNvPr id="94" name="Google Shape;94;p17"/>
          <p:cNvCxnSpPr/>
          <p:nvPr/>
        </p:nvCxnSpPr>
        <p:spPr>
          <a:xfrm flipH="1" rot="10800000">
            <a:off x="2881550" y="3441450"/>
            <a:ext cx="828600" cy="126900"/>
          </a:xfrm>
          <a:prstGeom prst="straightConnector1">
            <a:avLst/>
          </a:prstGeom>
          <a:noFill/>
          <a:ln cap="flat" cmpd="sng" w="38100">
            <a:solidFill>
              <a:srgbClr val="FF0000"/>
            </a:solidFill>
            <a:prstDash val="solid"/>
            <a:round/>
            <a:headEnd len="med" w="med" type="none"/>
            <a:tailEnd len="med" w="med" type="none"/>
          </a:ln>
        </p:spPr>
      </p:cxnSp>
      <p:cxnSp>
        <p:nvCxnSpPr>
          <p:cNvPr id="95" name="Google Shape;95;p17"/>
          <p:cNvCxnSpPr/>
          <p:nvPr/>
        </p:nvCxnSpPr>
        <p:spPr>
          <a:xfrm flipH="1" rot="10800000">
            <a:off x="2777050" y="3471250"/>
            <a:ext cx="933000" cy="201600"/>
          </a:xfrm>
          <a:prstGeom prst="straightConnector1">
            <a:avLst/>
          </a:prstGeom>
          <a:noFill/>
          <a:ln cap="flat" cmpd="sng" w="38100">
            <a:solidFill>
              <a:srgbClr val="FF0000"/>
            </a:solidFill>
            <a:prstDash val="solid"/>
            <a:round/>
            <a:headEnd len="med" w="med" type="none"/>
            <a:tailEnd len="med" w="med" type="none"/>
          </a:ln>
        </p:spPr>
      </p:cxnSp>
      <p:cxnSp>
        <p:nvCxnSpPr>
          <p:cNvPr id="96" name="Google Shape;96;p17"/>
          <p:cNvCxnSpPr/>
          <p:nvPr/>
        </p:nvCxnSpPr>
        <p:spPr>
          <a:xfrm flipH="1" rot="10800000">
            <a:off x="2799450" y="3486250"/>
            <a:ext cx="910800" cy="380700"/>
          </a:xfrm>
          <a:prstGeom prst="straightConnector1">
            <a:avLst/>
          </a:prstGeom>
          <a:noFill/>
          <a:ln cap="flat" cmpd="sng" w="38100">
            <a:solidFill>
              <a:schemeClr val="dk2"/>
            </a:solidFill>
            <a:prstDash val="solid"/>
            <a:round/>
            <a:headEnd len="med" w="med" type="none"/>
            <a:tailEnd len="med" w="med" type="none"/>
          </a:ln>
        </p:spPr>
      </p:cxnSp>
      <p:cxnSp>
        <p:nvCxnSpPr>
          <p:cNvPr id="97" name="Google Shape;97;p17"/>
          <p:cNvCxnSpPr/>
          <p:nvPr/>
        </p:nvCxnSpPr>
        <p:spPr>
          <a:xfrm flipH="1" rot="10800000">
            <a:off x="2889025" y="3762525"/>
            <a:ext cx="843600" cy="111900"/>
          </a:xfrm>
          <a:prstGeom prst="straightConnector1">
            <a:avLst/>
          </a:prstGeom>
          <a:noFill/>
          <a:ln cap="flat" cmpd="sng" w="38100">
            <a:solidFill>
              <a:srgbClr val="6AA84F"/>
            </a:solidFill>
            <a:prstDash val="solid"/>
            <a:round/>
            <a:headEnd len="med" w="med" type="none"/>
            <a:tailEnd len="med" w="med" type="none"/>
          </a:ln>
        </p:spPr>
      </p:cxnSp>
      <p:pic>
        <p:nvPicPr>
          <p:cNvPr id="98" name="Google Shape;98;p17"/>
          <p:cNvPicPr preferRelativeResize="0"/>
          <p:nvPr/>
        </p:nvPicPr>
        <p:blipFill rotWithShape="1">
          <a:blip r:embed="rId6">
            <a:alphaModFix/>
          </a:blip>
          <a:srcRect b="0" l="25359" r="37170" t="0"/>
          <a:stretch/>
        </p:blipFill>
        <p:spPr>
          <a:xfrm>
            <a:off x="222125" y="3057638"/>
            <a:ext cx="679325" cy="1202675"/>
          </a:xfrm>
          <a:prstGeom prst="rect">
            <a:avLst/>
          </a:prstGeom>
          <a:noFill/>
          <a:ln>
            <a:noFill/>
          </a:ln>
        </p:spPr>
      </p:pic>
      <p:pic>
        <p:nvPicPr>
          <p:cNvPr id="99" name="Google Shape;99;p17"/>
          <p:cNvPicPr preferRelativeResize="0"/>
          <p:nvPr/>
        </p:nvPicPr>
        <p:blipFill>
          <a:blip r:embed="rId7">
            <a:alphaModFix/>
          </a:blip>
          <a:stretch>
            <a:fillRect/>
          </a:stretch>
        </p:blipFill>
        <p:spPr>
          <a:xfrm>
            <a:off x="984475" y="3433985"/>
            <a:ext cx="843599" cy="676470"/>
          </a:xfrm>
          <a:prstGeom prst="rect">
            <a:avLst/>
          </a:prstGeom>
          <a:noFill/>
          <a:ln>
            <a:noFill/>
          </a:ln>
        </p:spPr>
      </p:pic>
      <p:pic>
        <p:nvPicPr>
          <p:cNvPr id="100" name="Google Shape;100;p17"/>
          <p:cNvPicPr preferRelativeResize="0"/>
          <p:nvPr/>
        </p:nvPicPr>
        <p:blipFill>
          <a:blip r:embed="rId8">
            <a:alphaModFix/>
          </a:blip>
          <a:stretch>
            <a:fillRect/>
          </a:stretch>
        </p:blipFill>
        <p:spPr>
          <a:xfrm>
            <a:off x="1788350" y="1060049"/>
            <a:ext cx="633302" cy="910752"/>
          </a:xfrm>
          <a:prstGeom prst="rect">
            <a:avLst/>
          </a:prstGeom>
          <a:noFill/>
          <a:ln>
            <a:noFill/>
          </a:ln>
        </p:spPr>
      </p:pic>
      <p:pic>
        <p:nvPicPr>
          <p:cNvPr id="101" name="Google Shape;101;p17"/>
          <p:cNvPicPr preferRelativeResize="0"/>
          <p:nvPr/>
        </p:nvPicPr>
        <p:blipFill>
          <a:blip r:embed="rId9">
            <a:alphaModFix/>
          </a:blip>
          <a:stretch>
            <a:fillRect/>
          </a:stretch>
        </p:blipFill>
        <p:spPr>
          <a:xfrm>
            <a:off x="2989901" y="2306800"/>
            <a:ext cx="529901" cy="529901"/>
          </a:xfrm>
          <a:prstGeom prst="rect">
            <a:avLst/>
          </a:prstGeom>
          <a:noFill/>
          <a:ln>
            <a:noFill/>
          </a:ln>
        </p:spPr>
      </p:pic>
      <p:cxnSp>
        <p:nvCxnSpPr>
          <p:cNvPr id="102" name="Google Shape;102;p17"/>
          <p:cNvCxnSpPr/>
          <p:nvPr/>
        </p:nvCxnSpPr>
        <p:spPr>
          <a:xfrm>
            <a:off x="2269400" y="1828975"/>
            <a:ext cx="1538100" cy="1037700"/>
          </a:xfrm>
          <a:prstGeom prst="straightConnector1">
            <a:avLst/>
          </a:prstGeom>
          <a:noFill/>
          <a:ln cap="flat" cmpd="sng" w="38100">
            <a:solidFill>
              <a:srgbClr val="FF0000"/>
            </a:solidFill>
            <a:prstDash val="solid"/>
            <a:round/>
            <a:headEnd len="med" w="med" type="none"/>
            <a:tailEnd len="med" w="med" type="none"/>
          </a:ln>
        </p:spPr>
      </p:cxnSp>
      <p:cxnSp>
        <p:nvCxnSpPr>
          <p:cNvPr id="103" name="Google Shape;103;p17"/>
          <p:cNvCxnSpPr>
            <a:stCxn id="100" idx="2"/>
          </p:cNvCxnSpPr>
          <p:nvPr/>
        </p:nvCxnSpPr>
        <p:spPr>
          <a:xfrm>
            <a:off x="2105001" y="1970801"/>
            <a:ext cx="1109400" cy="739200"/>
          </a:xfrm>
          <a:prstGeom prst="straightConnector1">
            <a:avLst/>
          </a:prstGeom>
          <a:noFill/>
          <a:ln cap="flat" cmpd="sng" w="38100">
            <a:solidFill>
              <a:schemeClr val="dk2"/>
            </a:solidFill>
            <a:prstDash val="solid"/>
            <a:round/>
            <a:headEnd len="med" w="med" type="none"/>
            <a:tailEnd len="med" w="med" type="none"/>
          </a:ln>
        </p:spPr>
      </p:cxnSp>
      <p:cxnSp>
        <p:nvCxnSpPr>
          <p:cNvPr id="104" name="Google Shape;104;p17"/>
          <p:cNvCxnSpPr>
            <a:stCxn id="101" idx="2"/>
          </p:cNvCxnSpPr>
          <p:nvPr/>
        </p:nvCxnSpPr>
        <p:spPr>
          <a:xfrm>
            <a:off x="3254851" y="2836701"/>
            <a:ext cx="485100" cy="343500"/>
          </a:xfrm>
          <a:prstGeom prst="straightConnector1">
            <a:avLst/>
          </a:prstGeom>
          <a:noFill/>
          <a:ln cap="flat" cmpd="sng" w="38100">
            <a:solidFill>
              <a:srgbClr val="6AA84F"/>
            </a:solidFill>
            <a:prstDash val="solid"/>
            <a:round/>
            <a:headEnd len="med" w="med" type="none"/>
            <a:tailEnd len="med" w="med" type="none"/>
          </a:ln>
        </p:spPr>
      </p:cxnSp>
      <p:cxnSp>
        <p:nvCxnSpPr>
          <p:cNvPr id="105" name="Google Shape;105;p17"/>
          <p:cNvCxnSpPr>
            <a:endCxn id="88" idx="1"/>
          </p:cNvCxnSpPr>
          <p:nvPr/>
        </p:nvCxnSpPr>
        <p:spPr>
          <a:xfrm>
            <a:off x="3314700" y="2680238"/>
            <a:ext cx="376200" cy="294600"/>
          </a:xfrm>
          <a:prstGeom prst="straightConnector1">
            <a:avLst/>
          </a:prstGeom>
          <a:noFill/>
          <a:ln cap="flat" cmpd="sng" w="38100">
            <a:solidFill>
              <a:schemeClr val="dk2"/>
            </a:solidFill>
            <a:prstDash val="solid"/>
            <a:round/>
            <a:headEnd len="med" w="med" type="none"/>
            <a:tailEnd len="med" w="med" type="none"/>
          </a:ln>
        </p:spPr>
      </p:cxnSp>
      <p:pic>
        <p:nvPicPr>
          <p:cNvPr id="106" name="Google Shape;106;p17"/>
          <p:cNvPicPr preferRelativeResize="0"/>
          <p:nvPr/>
        </p:nvPicPr>
        <p:blipFill>
          <a:blip r:embed="rId10">
            <a:alphaModFix/>
          </a:blip>
          <a:stretch>
            <a:fillRect/>
          </a:stretch>
        </p:blipFill>
        <p:spPr>
          <a:xfrm rot="-5400000">
            <a:off x="373687" y="2333800"/>
            <a:ext cx="376200" cy="376200"/>
          </a:xfrm>
          <a:prstGeom prst="rect">
            <a:avLst/>
          </a:prstGeom>
          <a:noFill/>
          <a:ln>
            <a:noFill/>
          </a:ln>
        </p:spPr>
      </p:pic>
      <p:cxnSp>
        <p:nvCxnSpPr>
          <p:cNvPr id="107" name="Google Shape;107;p17"/>
          <p:cNvCxnSpPr>
            <a:endCxn id="106" idx="2"/>
          </p:cNvCxnSpPr>
          <p:nvPr/>
        </p:nvCxnSpPr>
        <p:spPr>
          <a:xfrm rot="10800000">
            <a:off x="749887" y="2521900"/>
            <a:ext cx="108600" cy="650700"/>
          </a:xfrm>
          <a:prstGeom prst="straightConnector1">
            <a:avLst/>
          </a:prstGeom>
          <a:noFill/>
          <a:ln cap="flat" cmpd="sng" w="28575">
            <a:solidFill>
              <a:schemeClr val="dk2"/>
            </a:solidFill>
            <a:prstDash val="solid"/>
            <a:round/>
            <a:headEnd len="med" w="med" type="none"/>
            <a:tailEnd len="med" w="med" type="none"/>
          </a:ln>
        </p:spPr>
      </p:cxnSp>
      <p:cxnSp>
        <p:nvCxnSpPr>
          <p:cNvPr id="108" name="Google Shape;108;p17"/>
          <p:cNvCxnSpPr>
            <a:stCxn id="106" idx="0"/>
          </p:cNvCxnSpPr>
          <p:nvPr/>
        </p:nvCxnSpPr>
        <p:spPr>
          <a:xfrm flipH="1">
            <a:off x="283687" y="2521900"/>
            <a:ext cx="90000" cy="919500"/>
          </a:xfrm>
          <a:prstGeom prst="straightConnector1">
            <a:avLst/>
          </a:prstGeom>
          <a:noFill/>
          <a:ln cap="flat" cmpd="sng" w="28575">
            <a:solidFill>
              <a:srgbClr val="6AA84F"/>
            </a:solidFill>
            <a:prstDash val="solid"/>
            <a:round/>
            <a:headEnd len="med" w="med" type="none"/>
            <a:tailEnd len="med" w="med" type="none"/>
          </a:ln>
        </p:spPr>
      </p:cxnSp>
      <p:pic>
        <p:nvPicPr>
          <p:cNvPr id="109" name="Google Shape;109;p17"/>
          <p:cNvPicPr preferRelativeResize="0"/>
          <p:nvPr/>
        </p:nvPicPr>
        <p:blipFill rotWithShape="1">
          <a:blip r:embed="rId11">
            <a:alphaModFix/>
          </a:blip>
          <a:srcRect b="0" l="52514" r="0" t="-573"/>
          <a:stretch/>
        </p:blipFill>
        <p:spPr>
          <a:xfrm rot="-5400000">
            <a:off x="431159" y="1887126"/>
            <a:ext cx="261275" cy="518226"/>
          </a:xfrm>
          <a:prstGeom prst="rect">
            <a:avLst/>
          </a:prstGeom>
          <a:noFill/>
          <a:ln>
            <a:noFill/>
          </a:ln>
        </p:spPr>
      </p:pic>
      <p:sp>
        <p:nvSpPr>
          <p:cNvPr id="110" name="Google Shape;110;p17"/>
          <p:cNvSpPr txBox="1"/>
          <p:nvPr/>
        </p:nvSpPr>
        <p:spPr>
          <a:xfrm>
            <a:off x="7135775" y="4342200"/>
            <a:ext cx="2134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layfair Display"/>
                <a:ea typeface="Playfair Display"/>
                <a:cs typeface="Playfair Display"/>
                <a:sym typeface="Playfair Display"/>
              </a:rPr>
              <a:t>HC SR04-P Ultrasonic Sensor</a:t>
            </a:r>
            <a:endParaRPr sz="1100">
              <a:latin typeface="Playfair Display"/>
              <a:ea typeface="Playfair Display"/>
              <a:cs typeface="Playfair Display"/>
              <a:sym typeface="Playfair Display"/>
            </a:endParaRPr>
          </a:p>
        </p:txBody>
      </p:sp>
      <p:sp>
        <p:nvSpPr>
          <p:cNvPr id="111" name="Google Shape;111;p17"/>
          <p:cNvSpPr txBox="1"/>
          <p:nvPr/>
        </p:nvSpPr>
        <p:spPr>
          <a:xfrm>
            <a:off x="1901350" y="4161475"/>
            <a:ext cx="110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ESP8266-01 Wifi module (client)</a:t>
            </a:r>
            <a:endParaRPr sz="1000">
              <a:latin typeface="Playfair Display"/>
              <a:ea typeface="Playfair Display"/>
              <a:cs typeface="Playfair Display"/>
              <a:sym typeface="Playfair Display"/>
            </a:endParaRPr>
          </a:p>
        </p:txBody>
      </p:sp>
      <p:sp>
        <p:nvSpPr>
          <p:cNvPr id="112" name="Google Shape;112;p17"/>
          <p:cNvSpPr txBox="1"/>
          <p:nvPr/>
        </p:nvSpPr>
        <p:spPr>
          <a:xfrm>
            <a:off x="102396" y="4342200"/>
            <a:ext cx="131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ESP8266 Wifi module with Buzzer (server)</a:t>
            </a:r>
            <a:endParaRPr sz="1000">
              <a:latin typeface="Playfair Display"/>
              <a:ea typeface="Playfair Display"/>
              <a:cs typeface="Playfair Display"/>
              <a:sym typeface="Playfair Display"/>
            </a:endParaRPr>
          </a:p>
        </p:txBody>
      </p:sp>
      <p:sp>
        <p:nvSpPr>
          <p:cNvPr id="113" name="Google Shape;113;p17"/>
          <p:cNvSpPr txBox="1"/>
          <p:nvPr/>
        </p:nvSpPr>
        <p:spPr>
          <a:xfrm>
            <a:off x="2493496" y="1209450"/>
            <a:ext cx="131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3.3V vibrating micro servo</a:t>
            </a:r>
            <a:endParaRPr sz="1000">
              <a:latin typeface="Playfair Display"/>
              <a:ea typeface="Playfair Display"/>
              <a:cs typeface="Playfair Display"/>
              <a:sym typeface="Playfair Display"/>
            </a:endParaRPr>
          </a:p>
        </p:txBody>
      </p:sp>
      <p:cxnSp>
        <p:nvCxnSpPr>
          <p:cNvPr id="114" name="Google Shape;114;p17"/>
          <p:cNvCxnSpPr/>
          <p:nvPr/>
        </p:nvCxnSpPr>
        <p:spPr>
          <a:xfrm flipH="1">
            <a:off x="5527150" y="1874400"/>
            <a:ext cx="1896600" cy="1800600"/>
          </a:xfrm>
          <a:prstGeom prst="straightConnector1">
            <a:avLst/>
          </a:prstGeom>
          <a:noFill/>
          <a:ln cap="flat" cmpd="sng" w="38100">
            <a:solidFill>
              <a:schemeClr val="accent3"/>
            </a:solidFill>
            <a:prstDash val="solid"/>
            <a:round/>
            <a:headEnd len="med" w="med" type="none"/>
            <a:tailEnd len="med" w="med" type="triangle"/>
          </a:ln>
        </p:spPr>
      </p:cxnSp>
      <p:sp>
        <p:nvSpPr>
          <p:cNvPr id="115" name="Google Shape;115;p17"/>
          <p:cNvSpPr txBox="1"/>
          <p:nvPr/>
        </p:nvSpPr>
        <p:spPr>
          <a:xfrm>
            <a:off x="7394063" y="1522875"/>
            <a:ext cx="153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layfair Display"/>
                <a:ea typeface="Playfair Display"/>
                <a:cs typeface="Playfair Display"/>
                <a:sym typeface="Playfair Display"/>
              </a:rPr>
              <a:t>7 Segment Display</a:t>
            </a:r>
            <a:endParaRPr sz="1300">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Hardware Implementation</a:t>
            </a:r>
            <a:endParaRPr/>
          </a:p>
        </p:txBody>
      </p:sp>
      <p:pic>
        <p:nvPicPr>
          <p:cNvPr id="121" name="Google Shape;121;p18"/>
          <p:cNvPicPr preferRelativeResize="0"/>
          <p:nvPr/>
        </p:nvPicPr>
        <p:blipFill>
          <a:blip r:embed="rId3">
            <a:alphaModFix/>
          </a:blip>
          <a:stretch>
            <a:fillRect/>
          </a:stretch>
        </p:blipFill>
        <p:spPr>
          <a:xfrm>
            <a:off x="4317811" y="445025"/>
            <a:ext cx="4307358" cy="3144300"/>
          </a:xfrm>
          <a:prstGeom prst="rect">
            <a:avLst/>
          </a:prstGeom>
          <a:noFill/>
          <a:ln>
            <a:noFill/>
          </a:ln>
        </p:spPr>
      </p:pic>
      <p:cxnSp>
        <p:nvCxnSpPr>
          <p:cNvPr id="122" name="Google Shape;122;p18"/>
          <p:cNvCxnSpPr>
            <a:stCxn id="123" idx="0"/>
          </p:cNvCxnSpPr>
          <p:nvPr/>
        </p:nvCxnSpPr>
        <p:spPr>
          <a:xfrm flipH="1" rot="10800000">
            <a:off x="4524025" y="2464626"/>
            <a:ext cx="715200" cy="1628700"/>
          </a:xfrm>
          <a:prstGeom prst="straightConnector1">
            <a:avLst/>
          </a:prstGeom>
          <a:noFill/>
          <a:ln cap="flat" cmpd="sng" w="38100">
            <a:solidFill>
              <a:srgbClr val="FF0000"/>
            </a:solidFill>
            <a:prstDash val="solid"/>
            <a:round/>
            <a:headEnd len="med" w="med" type="none"/>
            <a:tailEnd len="med" w="med" type="triangle"/>
          </a:ln>
        </p:spPr>
      </p:cxnSp>
      <p:cxnSp>
        <p:nvCxnSpPr>
          <p:cNvPr id="124" name="Google Shape;124;p18"/>
          <p:cNvCxnSpPr/>
          <p:nvPr/>
        </p:nvCxnSpPr>
        <p:spPr>
          <a:xfrm rot="10800000">
            <a:off x="7091675" y="2479775"/>
            <a:ext cx="1084800" cy="1305900"/>
          </a:xfrm>
          <a:prstGeom prst="straightConnector1">
            <a:avLst/>
          </a:prstGeom>
          <a:noFill/>
          <a:ln cap="flat" cmpd="sng" w="28575">
            <a:solidFill>
              <a:srgbClr val="FF0000"/>
            </a:solidFill>
            <a:prstDash val="solid"/>
            <a:round/>
            <a:headEnd len="med" w="med" type="none"/>
            <a:tailEnd len="med" w="med" type="triangle"/>
          </a:ln>
        </p:spPr>
      </p:cxnSp>
      <p:cxnSp>
        <p:nvCxnSpPr>
          <p:cNvPr id="125" name="Google Shape;125;p18"/>
          <p:cNvCxnSpPr/>
          <p:nvPr/>
        </p:nvCxnSpPr>
        <p:spPr>
          <a:xfrm>
            <a:off x="3793975" y="1475900"/>
            <a:ext cx="1460100" cy="649500"/>
          </a:xfrm>
          <a:prstGeom prst="straightConnector1">
            <a:avLst/>
          </a:prstGeom>
          <a:noFill/>
          <a:ln cap="flat" cmpd="sng" w="28575">
            <a:solidFill>
              <a:srgbClr val="FF0000"/>
            </a:solidFill>
            <a:prstDash val="solid"/>
            <a:round/>
            <a:headEnd len="med" w="med" type="none"/>
            <a:tailEnd len="med" w="med" type="triangle"/>
          </a:ln>
        </p:spPr>
      </p:cxnSp>
      <p:sp>
        <p:nvSpPr>
          <p:cNvPr id="126" name="Google Shape;126;p18"/>
          <p:cNvSpPr txBox="1"/>
          <p:nvPr/>
        </p:nvSpPr>
        <p:spPr>
          <a:xfrm>
            <a:off x="2774462" y="1215555"/>
            <a:ext cx="11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Servo module</a:t>
            </a:r>
            <a:endParaRPr sz="1200">
              <a:latin typeface="Playfair Display"/>
              <a:ea typeface="Playfair Display"/>
              <a:cs typeface="Playfair Display"/>
              <a:sym typeface="Playfair Display"/>
            </a:endParaRPr>
          </a:p>
        </p:txBody>
      </p:sp>
      <p:sp>
        <p:nvSpPr>
          <p:cNvPr id="123" name="Google Shape;123;p18"/>
          <p:cNvSpPr txBox="1"/>
          <p:nvPr/>
        </p:nvSpPr>
        <p:spPr>
          <a:xfrm>
            <a:off x="3924475" y="4093326"/>
            <a:ext cx="119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Uart to ESP module (Wifi)</a:t>
            </a:r>
            <a:endParaRPr sz="1200">
              <a:latin typeface="Playfair Display"/>
              <a:ea typeface="Playfair Display"/>
              <a:cs typeface="Playfair Display"/>
              <a:sym typeface="Playfair Display"/>
            </a:endParaRPr>
          </a:p>
        </p:txBody>
      </p:sp>
      <p:sp>
        <p:nvSpPr>
          <p:cNvPr id="127" name="Google Shape;127;p18"/>
          <p:cNvSpPr txBox="1"/>
          <p:nvPr/>
        </p:nvSpPr>
        <p:spPr>
          <a:xfrm>
            <a:off x="7826813" y="3763683"/>
            <a:ext cx="119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Ultrasonic </a:t>
            </a:r>
            <a:r>
              <a:rPr lang="en" sz="1200">
                <a:latin typeface="Playfair Display"/>
                <a:ea typeface="Playfair Display"/>
                <a:cs typeface="Playfair Display"/>
                <a:sym typeface="Playfair Display"/>
              </a:rPr>
              <a:t>Sensor</a:t>
            </a:r>
            <a:endParaRPr sz="1200">
              <a:latin typeface="Playfair Display"/>
              <a:ea typeface="Playfair Display"/>
              <a:cs typeface="Playfair Display"/>
              <a:sym typeface="Playfair Display"/>
            </a:endParaRPr>
          </a:p>
        </p:txBody>
      </p:sp>
      <p:pic>
        <p:nvPicPr>
          <p:cNvPr id="128" name="Google Shape;128;p18"/>
          <p:cNvPicPr preferRelativeResize="0"/>
          <p:nvPr/>
        </p:nvPicPr>
        <p:blipFill>
          <a:blip r:embed="rId4">
            <a:alphaModFix/>
          </a:blip>
          <a:stretch>
            <a:fillRect/>
          </a:stretch>
        </p:blipFill>
        <p:spPr>
          <a:xfrm>
            <a:off x="373800" y="2251002"/>
            <a:ext cx="1478343" cy="2146925"/>
          </a:xfrm>
          <a:prstGeom prst="rect">
            <a:avLst/>
          </a:prstGeom>
          <a:noFill/>
          <a:ln>
            <a:noFill/>
          </a:ln>
        </p:spPr>
      </p:pic>
      <p:cxnSp>
        <p:nvCxnSpPr>
          <p:cNvPr id="129" name="Google Shape;129;p18"/>
          <p:cNvCxnSpPr>
            <a:stCxn id="130" idx="1"/>
          </p:cNvCxnSpPr>
          <p:nvPr/>
        </p:nvCxnSpPr>
        <p:spPr>
          <a:xfrm rot="10800000">
            <a:off x="1328125" y="3512801"/>
            <a:ext cx="826500" cy="628800"/>
          </a:xfrm>
          <a:prstGeom prst="straightConnector1">
            <a:avLst/>
          </a:prstGeom>
          <a:noFill/>
          <a:ln cap="flat" cmpd="sng" w="38100">
            <a:solidFill>
              <a:srgbClr val="FF0000"/>
            </a:solidFill>
            <a:prstDash val="solid"/>
            <a:round/>
            <a:headEnd len="med" w="med" type="none"/>
            <a:tailEnd len="med" w="med" type="triangle"/>
          </a:ln>
        </p:spPr>
      </p:cxnSp>
      <p:sp>
        <p:nvSpPr>
          <p:cNvPr id="130" name="Google Shape;130;p18"/>
          <p:cNvSpPr txBox="1"/>
          <p:nvPr/>
        </p:nvSpPr>
        <p:spPr>
          <a:xfrm>
            <a:off x="2154625" y="3864551"/>
            <a:ext cx="1199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ESP Server Module (Wifi)</a:t>
            </a:r>
            <a:endParaRPr sz="1200">
              <a:latin typeface="Playfair Display"/>
              <a:ea typeface="Playfair Display"/>
              <a:cs typeface="Playfair Display"/>
              <a:sym typeface="Playfair Display"/>
            </a:endParaRPr>
          </a:p>
        </p:txBody>
      </p:sp>
      <p:cxnSp>
        <p:nvCxnSpPr>
          <p:cNvPr id="131" name="Google Shape;131;p18"/>
          <p:cNvCxnSpPr/>
          <p:nvPr/>
        </p:nvCxnSpPr>
        <p:spPr>
          <a:xfrm>
            <a:off x="619875" y="1446375"/>
            <a:ext cx="310200" cy="974100"/>
          </a:xfrm>
          <a:prstGeom prst="straightConnector1">
            <a:avLst/>
          </a:prstGeom>
          <a:noFill/>
          <a:ln cap="flat" cmpd="sng" w="38100">
            <a:solidFill>
              <a:srgbClr val="FF0000"/>
            </a:solidFill>
            <a:prstDash val="solid"/>
            <a:round/>
            <a:headEnd len="med" w="med" type="none"/>
            <a:tailEnd len="med" w="med" type="triangle"/>
          </a:ln>
        </p:spPr>
      </p:cxnSp>
      <p:sp>
        <p:nvSpPr>
          <p:cNvPr id="132" name="Google Shape;132;p18"/>
          <p:cNvSpPr txBox="1"/>
          <p:nvPr/>
        </p:nvSpPr>
        <p:spPr>
          <a:xfrm>
            <a:off x="373800" y="1132226"/>
            <a:ext cx="11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Playfair Display"/>
                <a:ea typeface="Playfair Display"/>
                <a:cs typeface="Playfair Display"/>
                <a:sym typeface="Playfair Display"/>
              </a:rPr>
              <a:t>Buzzer</a:t>
            </a:r>
            <a:endParaRPr sz="1200">
              <a:latin typeface="Playfair Display"/>
              <a:ea typeface="Playfair Display"/>
              <a:cs typeface="Playfair Display"/>
              <a:sym typeface="Playfair Display"/>
            </a:endParaRPr>
          </a:p>
        </p:txBody>
      </p:sp>
      <p:sp>
        <p:nvSpPr>
          <p:cNvPr id="133" name="Google Shape;133;p18"/>
          <p:cNvSpPr txBox="1"/>
          <p:nvPr/>
        </p:nvSpPr>
        <p:spPr>
          <a:xfrm>
            <a:off x="339450" y="4494100"/>
            <a:ext cx="157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(Handheld Device)</a:t>
            </a:r>
            <a:endParaRPr sz="1000">
              <a:latin typeface="Playfair Display"/>
              <a:ea typeface="Playfair Display"/>
              <a:cs typeface="Playfair Display"/>
              <a:sym typeface="Playfair Display"/>
            </a:endParaRPr>
          </a:p>
        </p:txBody>
      </p:sp>
      <p:sp>
        <p:nvSpPr>
          <p:cNvPr id="134" name="Google Shape;134;p18"/>
          <p:cNvSpPr txBox="1"/>
          <p:nvPr/>
        </p:nvSpPr>
        <p:spPr>
          <a:xfrm>
            <a:off x="5642725" y="3657850"/>
            <a:ext cx="157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(SID controller)</a:t>
            </a:r>
            <a:endParaRPr sz="10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Schematic</a:t>
            </a:r>
            <a:endParaRPr/>
          </a:p>
        </p:txBody>
      </p:sp>
      <p:pic>
        <p:nvPicPr>
          <p:cNvPr id="140" name="Google Shape;140;p19"/>
          <p:cNvPicPr preferRelativeResize="0"/>
          <p:nvPr/>
        </p:nvPicPr>
        <p:blipFill>
          <a:blip r:embed="rId3">
            <a:alphaModFix/>
          </a:blip>
          <a:stretch>
            <a:fillRect/>
          </a:stretch>
        </p:blipFill>
        <p:spPr>
          <a:xfrm>
            <a:off x="311700" y="1017725"/>
            <a:ext cx="8109209" cy="3820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Servo component</a:t>
            </a:r>
            <a:endParaRPr/>
          </a:p>
        </p:txBody>
      </p:sp>
      <p:sp>
        <p:nvSpPr>
          <p:cNvPr id="146" name="Google Shape;146;p20"/>
          <p:cNvSpPr txBox="1"/>
          <p:nvPr>
            <p:ph idx="1" type="body"/>
          </p:nvPr>
        </p:nvSpPr>
        <p:spPr>
          <a:xfrm>
            <a:off x="311700" y="1234075"/>
            <a:ext cx="6388500" cy="3443100"/>
          </a:xfrm>
          <a:prstGeom prst="rect">
            <a:avLst/>
          </a:prstGeom>
        </p:spPr>
        <p:txBody>
          <a:bodyPr anchorCtr="0" anchor="t" bIns="91425" lIns="91425" spcFirstLastPara="1" rIns="91425" wrap="square" tIns="91425">
            <a:normAutofit fontScale="47500" lnSpcReduction="10000"/>
          </a:bodyPr>
          <a:lstStyle/>
          <a:p>
            <a:pPr indent="-336941" lvl="0" marL="457200" rtl="0" algn="l">
              <a:spcBef>
                <a:spcPts val="0"/>
              </a:spcBef>
              <a:spcAft>
                <a:spcPts val="0"/>
              </a:spcAft>
              <a:buSzPct val="100000"/>
              <a:buChar char="●"/>
            </a:pPr>
            <a:r>
              <a:rPr lang="en" sz="3591"/>
              <a:t>Servo Component uses both 12.5 Mhz and 100 Khz clock</a:t>
            </a:r>
            <a:endParaRPr sz="3591"/>
          </a:p>
          <a:p>
            <a:pPr indent="-336941" lvl="0" marL="457200" rtl="0" algn="l">
              <a:spcBef>
                <a:spcPts val="0"/>
              </a:spcBef>
              <a:spcAft>
                <a:spcPts val="0"/>
              </a:spcAft>
              <a:buSzPct val="100000"/>
              <a:buChar char="●"/>
            </a:pPr>
            <a:r>
              <a:rPr lang="en" sz="3591"/>
              <a:t>Servo duty cycle component runs on 100 Khz clock</a:t>
            </a:r>
            <a:endParaRPr sz="3591"/>
          </a:p>
          <a:p>
            <a:pPr indent="-336941" lvl="0" marL="457200" rtl="0" algn="l">
              <a:spcBef>
                <a:spcPts val="0"/>
              </a:spcBef>
              <a:spcAft>
                <a:spcPts val="0"/>
              </a:spcAft>
              <a:buSzPct val="100000"/>
              <a:buChar char="●"/>
            </a:pPr>
            <a:r>
              <a:rPr lang="en" sz="3591"/>
              <a:t>Object distance ranges for servo</a:t>
            </a:r>
            <a:endParaRPr sz="3591"/>
          </a:p>
          <a:p>
            <a:pPr indent="-324876" lvl="1" marL="914400" rtl="0" algn="l">
              <a:spcBef>
                <a:spcPts val="0"/>
              </a:spcBef>
              <a:spcAft>
                <a:spcPts val="0"/>
              </a:spcAft>
              <a:buSzPct val="100000"/>
              <a:buChar char="○"/>
            </a:pPr>
            <a:r>
              <a:rPr lang="en" sz="3191"/>
              <a:t>“Close” - range: 0 - 39 cm</a:t>
            </a:r>
            <a:endParaRPr sz="3191"/>
          </a:p>
          <a:p>
            <a:pPr indent="-324876" lvl="1" marL="914400" rtl="0" algn="l">
              <a:spcBef>
                <a:spcPts val="0"/>
              </a:spcBef>
              <a:spcAft>
                <a:spcPts val="0"/>
              </a:spcAft>
              <a:buSzPct val="100000"/>
              <a:buChar char="○"/>
            </a:pPr>
            <a:r>
              <a:rPr lang="en" sz="3191"/>
              <a:t>“Near” - range: 40 - 59 cm</a:t>
            </a:r>
            <a:endParaRPr sz="3591"/>
          </a:p>
          <a:p>
            <a:pPr indent="-336941" lvl="0" marL="457200" rtl="0" algn="l">
              <a:spcBef>
                <a:spcPts val="0"/>
              </a:spcBef>
              <a:spcAft>
                <a:spcPts val="0"/>
              </a:spcAft>
              <a:buSzPct val="100000"/>
              <a:buChar char="●"/>
            </a:pPr>
            <a:r>
              <a:rPr lang="en" sz="3591"/>
              <a:t>Priority of object in case of conflict</a:t>
            </a:r>
            <a:endParaRPr sz="3591"/>
          </a:p>
          <a:p>
            <a:pPr indent="-324876" lvl="1" marL="914400" rtl="0" algn="l">
              <a:spcBef>
                <a:spcPts val="0"/>
              </a:spcBef>
              <a:spcAft>
                <a:spcPts val="0"/>
              </a:spcAft>
              <a:buSzPct val="100000"/>
              <a:buChar char="○"/>
            </a:pPr>
            <a:r>
              <a:rPr lang="en" sz="3191"/>
              <a:t>1) Close</a:t>
            </a:r>
            <a:endParaRPr sz="3191"/>
          </a:p>
          <a:p>
            <a:pPr indent="-324876" lvl="1" marL="914400" rtl="0" algn="l">
              <a:spcBef>
                <a:spcPts val="0"/>
              </a:spcBef>
              <a:spcAft>
                <a:spcPts val="0"/>
              </a:spcAft>
              <a:buSzPct val="100000"/>
              <a:buChar char="○"/>
            </a:pPr>
            <a:r>
              <a:rPr lang="en" sz="3191"/>
              <a:t>2) Near</a:t>
            </a:r>
            <a:endParaRPr sz="3191"/>
          </a:p>
          <a:p>
            <a:pPr indent="-336941" lvl="0" marL="457200" rtl="0" algn="l">
              <a:spcBef>
                <a:spcPts val="0"/>
              </a:spcBef>
              <a:spcAft>
                <a:spcPts val="0"/>
              </a:spcAft>
              <a:buSzPct val="100000"/>
              <a:buChar char="●"/>
            </a:pPr>
            <a:r>
              <a:rPr lang="en" sz="3591"/>
              <a:t>The servo duty cycle based on object distance</a:t>
            </a:r>
            <a:endParaRPr sz="3591"/>
          </a:p>
          <a:p>
            <a:pPr indent="-324876" lvl="1" marL="914400" rtl="0" algn="l">
              <a:spcBef>
                <a:spcPts val="0"/>
              </a:spcBef>
              <a:spcAft>
                <a:spcPts val="0"/>
              </a:spcAft>
              <a:buSzPct val="100000"/>
              <a:buChar char="○"/>
            </a:pPr>
            <a:r>
              <a:rPr lang="en" sz="3191"/>
              <a:t>100% at close (full 500 ms)</a:t>
            </a:r>
            <a:endParaRPr sz="3191"/>
          </a:p>
          <a:p>
            <a:pPr indent="-324876" lvl="1" marL="914400" rtl="0" algn="l">
              <a:spcBef>
                <a:spcPts val="0"/>
              </a:spcBef>
              <a:spcAft>
                <a:spcPts val="0"/>
              </a:spcAft>
              <a:buSzPct val="100000"/>
              <a:buChar char="○"/>
            </a:pPr>
            <a:r>
              <a:rPr lang="en" sz="3191"/>
              <a:t>50% at near (250 ms intervals)</a:t>
            </a:r>
            <a:endParaRPr sz="3191"/>
          </a:p>
          <a:p>
            <a:pPr indent="0" lvl="0" marL="914400" rtl="0" algn="l">
              <a:spcBef>
                <a:spcPts val="1200"/>
              </a:spcBef>
              <a:spcAft>
                <a:spcPts val="1200"/>
              </a:spcAft>
              <a:buNone/>
            </a:pPr>
            <a:r>
              <a:t/>
            </a:r>
            <a:endParaRPr/>
          </a:p>
        </p:txBody>
      </p:sp>
      <p:pic>
        <p:nvPicPr>
          <p:cNvPr id="147" name="Google Shape;147;p20"/>
          <p:cNvPicPr preferRelativeResize="0"/>
          <p:nvPr/>
        </p:nvPicPr>
        <p:blipFill rotWithShape="1">
          <a:blip r:embed="rId3">
            <a:alphaModFix/>
          </a:blip>
          <a:srcRect b="0" l="0" r="0" t="16645"/>
          <a:stretch/>
        </p:blipFill>
        <p:spPr>
          <a:xfrm>
            <a:off x="5863225" y="3114798"/>
            <a:ext cx="2609850" cy="1151250"/>
          </a:xfrm>
          <a:prstGeom prst="rect">
            <a:avLst/>
          </a:prstGeom>
          <a:noFill/>
          <a:ln cap="flat" cmpd="sng" w="9525">
            <a:solidFill>
              <a:schemeClr val="dk2"/>
            </a:solidFill>
            <a:prstDash val="solid"/>
            <a:round/>
            <a:headEnd len="sm" w="sm" type="none"/>
            <a:tailEnd len="sm" w="sm" type="none"/>
          </a:ln>
        </p:spPr>
      </p:pic>
      <p:sp>
        <p:nvSpPr>
          <p:cNvPr id="148" name="Google Shape;148;p20"/>
          <p:cNvSpPr txBox="1"/>
          <p:nvPr/>
        </p:nvSpPr>
        <p:spPr>
          <a:xfrm>
            <a:off x="5776000" y="4323175"/>
            <a:ext cx="278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layfair Display"/>
                <a:ea typeface="Playfair Display"/>
                <a:cs typeface="Playfair Display"/>
                <a:sym typeface="Playfair Display"/>
              </a:rPr>
              <a:t>Figure 1: XOR triggers Haptic Feedback</a:t>
            </a:r>
            <a:endParaRPr sz="11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Display Component</a:t>
            </a:r>
            <a:endParaRPr/>
          </a:p>
        </p:txBody>
      </p:sp>
      <p:sp>
        <p:nvSpPr>
          <p:cNvPr id="154" name="Google Shape;154;p21"/>
          <p:cNvSpPr txBox="1"/>
          <p:nvPr>
            <p:ph idx="1" type="body"/>
          </p:nvPr>
        </p:nvSpPr>
        <p:spPr>
          <a:xfrm>
            <a:off x="311700" y="1234075"/>
            <a:ext cx="5540100" cy="3334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Stores distance from Ultrasonic sensor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Performs Double Dabble Algorithm </a:t>
            </a:r>
            <a:endParaRPr/>
          </a:p>
          <a:p>
            <a:pPr indent="-317500" lvl="1" marL="914400" rtl="0" algn="l">
              <a:spcBef>
                <a:spcPts val="0"/>
              </a:spcBef>
              <a:spcAft>
                <a:spcPts val="0"/>
              </a:spcAft>
              <a:buSzPts val="1400"/>
              <a:buChar char="○"/>
            </a:pPr>
            <a:r>
              <a:rPr lang="en"/>
              <a:t>Convert from binary to Binary Decimal (Hex -&gt; Decimal)</a:t>
            </a:r>
            <a:endParaRPr/>
          </a:p>
          <a:p>
            <a:pPr indent="-317500" lvl="1" marL="914400" rtl="0" algn="l">
              <a:spcBef>
                <a:spcPts val="0"/>
              </a:spcBef>
              <a:spcAft>
                <a:spcPts val="0"/>
              </a:spcAft>
              <a:buSzPts val="1400"/>
              <a:buChar char="○"/>
            </a:pPr>
            <a:r>
              <a:rPr lang="en"/>
              <a:t>If a nibble contains &gt; 5, then add 3 and shift</a:t>
            </a:r>
            <a:endParaRPr/>
          </a:p>
          <a:p>
            <a:pPr indent="-317500" lvl="1" marL="914400" rtl="0" algn="l">
              <a:spcBef>
                <a:spcPts val="0"/>
              </a:spcBef>
              <a:spcAft>
                <a:spcPts val="0"/>
              </a:spcAft>
              <a:buSzPts val="1400"/>
              <a:buChar char="○"/>
            </a:pPr>
            <a:r>
              <a:rPr lang="en"/>
              <a:t>Repeat until binary has been fully shifted</a:t>
            </a:r>
            <a:endParaRPr/>
          </a:p>
          <a:p>
            <a:pPr indent="0" lvl="0" marL="0" rtl="0" algn="l">
              <a:spcBef>
                <a:spcPts val="1200"/>
              </a:spcBef>
              <a:spcAft>
                <a:spcPts val="0"/>
              </a:spcAft>
              <a:buNone/>
            </a:pPr>
            <a:r>
              <a:t/>
            </a:r>
            <a:endParaRPr sz="1400"/>
          </a:p>
          <a:p>
            <a:pPr indent="-330200" lvl="0" marL="457200" rtl="0" algn="l">
              <a:spcBef>
                <a:spcPts val="1200"/>
              </a:spcBef>
              <a:spcAft>
                <a:spcPts val="0"/>
              </a:spcAft>
              <a:buSzPts val="1600"/>
              <a:buChar char="●"/>
            </a:pPr>
            <a:r>
              <a:rPr lang="en" sz="1600"/>
              <a:t>Post Double Dabble, Decimal is displayed</a:t>
            </a:r>
            <a:endParaRPr sz="1600"/>
          </a:p>
          <a:p>
            <a:pPr indent="-323850" lvl="1" marL="1371600" rtl="0" algn="l">
              <a:spcBef>
                <a:spcPts val="0"/>
              </a:spcBef>
              <a:spcAft>
                <a:spcPts val="0"/>
              </a:spcAft>
              <a:buSzPts val="1500"/>
              <a:buChar char="○"/>
            </a:pPr>
            <a:r>
              <a:rPr lang="en" sz="1500"/>
              <a:t>Distance in Cm is displayed</a:t>
            </a:r>
            <a:endParaRPr sz="1500"/>
          </a:p>
          <a:p>
            <a:pPr indent="-323850" lvl="1" marL="1371600" rtl="0" algn="l">
              <a:spcBef>
                <a:spcPts val="0"/>
              </a:spcBef>
              <a:spcAft>
                <a:spcPts val="0"/>
              </a:spcAft>
              <a:buSzPts val="1500"/>
              <a:buChar char="○"/>
            </a:pPr>
            <a:r>
              <a:rPr lang="en" sz="1500"/>
              <a:t>Max </a:t>
            </a:r>
            <a:r>
              <a:rPr lang="en" sz="1500"/>
              <a:t>distance</a:t>
            </a:r>
            <a:r>
              <a:rPr lang="en" sz="1500"/>
              <a:t> displayable 400cm</a:t>
            </a:r>
            <a:endParaRPr sz="1500"/>
          </a:p>
        </p:txBody>
      </p:sp>
      <p:pic>
        <p:nvPicPr>
          <p:cNvPr id="155" name="Google Shape;155;p21"/>
          <p:cNvPicPr preferRelativeResize="0"/>
          <p:nvPr/>
        </p:nvPicPr>
        <p:blipFill>
          <a:blip r:embed="rId3">
            <a:alphaModFix/>
          </a:blip>
          <a:stretch>
            <a:fillRect/>
          </a:stretch>
        </p:blipFill>
        <p:spPr>
          <a:xfrm>
            <a:off x="5937775" y="1354600"/>
            <a:ext cx="2987400" cy="2694983"/>
          </a:xfrm>
          <a:prstGeom prst="rect">
            <a:avLst/>
          </a:prstGeom>
          <a:noFill/>
          <a:ln>
            <a:noFill/>
          </a:ln>
        </p:spPr>
      </p:pic>
      <p:sp>
        <p:nvSpPr>
          <p:cNvPr id="156" name="Google Shape;156;p21"/>
          <p:cNvSpPr txBox="1"/>
          <p:nvPr/>
        </p:nvSpPr>
        <p:spPr>
          <a:xfrm>
            <a:off x="6006900" y="4110375"/>
            <a:ext cx="276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Playfair Display"/>
                <a:ea typeface="Playfair Display"/>
                <a:cs typeface="Playfair Display"/>
                <a:sym typeface="Playfair Display"/>
              </a:rPr>
              <a:t>Figure 2: Double Dabble Steps</a:t>
            </a:r>
            <a:endParaRPr sz="10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