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C2DDC-A474-4F5D-8FAB-86908CF31649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19827-F019-4BF5-A96A-64D3ABAEE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587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19827-F019-4BF5-A96A-64D3ABAEE25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120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19827-F019-4BF5-A96A-64D3ABAEE25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223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earch?bih=691&amp;biw=817&amp;rlz=1C1RXQR_enIN956IN957&amp;hl=en&amp;sxsrf=APq-WBs7YqIy-NIpqoAONEkFAN7KW85Rog:1645606098934&amp;q=Android&amp;stick=H4sIAAAAAAAAAOOQUeLSz9U3MCqvKEkvNxLIL0gtSizJzEtXKK4sLknNjZJOrUjMLchJVchPU0CXPMXIAdJrUhRvcYqRE8Q0rjAthAmbmlYWQZnmxckVpxh59dP1DQ0LjUqSzE2qjE8xIlkM5ZiVG2YUFfxiFPBHs6mBhXERK7tjXkpRfmbKLTZJhgtCs853NXRNKfpoczZxl1-E1L6JVU9uL2ABAE72u4jQAAAA&amp;sa=X&amp;ved=2ahUKEwiM9N23uJX2AhW1wTgGHX-dDO4Qs9oBKAV6BAhEEA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Introduction to Linux/Unix </a:t>
            </a:r>
            <a:r>
              <a:rPr lang="en-IN" dirty="0"/>
              <a:t>O</a:t>
            </a:r>
            <a:r>
              <a:rPr lang="en-IN" dirty="0" smtClean="0"/>
              <a:t>perating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6501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076253"/>
          </a:xfrm>
        </p:spPr>
        <p:txBody>
          <a:bodyPr>
            <a:normAutofit lnSpcReduction="10000"/>
          </a:bodyPr>
          <a:lstStyle/>
          <a:p>
            <a:r>
              <a:rPr lang="en-IN" b="1" dirty="0" smtClean="0"/>
              <a:t>MICRO KERNEL </a:t>
            </a:r>
            <a:r>
              <a:rPr lang="en-IN" dirty="0"/>
              <a:t>--: In this user services and </a:t>
            </a:r>
            <a:r>
              <a:rPr lang="en-IN" dirty="0" smtClean="0"/>
              <a:t>kernel </a:t>
            </a:r>
            <a:r>
              <a:rPr lang="en-IN" dirty="0"/>
              <a:t>services are implemented into two different address : user space and </a:t>
            </a:r>
            <a:r>
              <a:rPr lang="en-IN" dirty="0" smtClean="0"/>
              <a:t>kernel </a:t>
            </a:r>
            <a:r>
              <a:rPr lang="en-IN" dirty="0"/>
              <a:t>space</a:t>
            </a:r>
            <a:r>
              <a:rPr lang="en-IN" dirty="0" smtClean="0"/>
              <a:t>.</a:t>
            </a:r>
          </a:p>
          <a:p>
            <a:r>
              <a:rPr lang="en-IN" dirty="0"/>
              <a:t>example: </a:t>
            </a:r>
            <a:r>
              <a:rPr lang="en-IN" dirty="0" smtClean="0"/>
              <a:t>AmigaOS,K42</a:t>
            </a:r>
          </a:p>
          <a:p>
            <a:pPr marL="0" indent="0">
              <a:buNone/>
            </a:pPr>
            <a:r>
              <a:rPr lang="en-IN" dirty="0" smtClean="0"/>
              <a:t>Advantage  :-</a:t>
            </a:r>
            <a:endParaRPr lang="en-IN" dirty="0"/>
          </a:p>
          <a:p>
            <a:r>
              <a:rPr lang="en-IN" dirty="0"/>
              <a:t>because of using different spaces for both services</a:t>
            </a:r>
            <a:r>
              <a:rPr lang="en-IN" dirty="0" smtClean="0"/>
              <a:t>, size </a:t>
            </a:r>
            <a:r>
              <a:rPr lang="en-IN" dirty="0"/>
              <a:t>of microkernel is decreased.</a:t>
            </a:r>
          </a:p>
          <a:p>
            <a:r>
              <a:rPr lang="en-IN" dirty="0"/>
              <a:t>easy to manage compare to monolithic kernel.</a:t>
            </a:r>
          </a:p>
          <a:p>
            <a:pPr marL="0" indent="0">
              <a:buNone/>
            </a:pPr>
            <a:r>
              <a:rPr lang="en-IN" dirty="0" smtClean="0"/>
              <a:t>Disadvantage :-</a:t>
            </a:r>
            <a:endParaRPr lang="en-IN" dirty="0"/>
          </a:p>
          <a:p>
            <a:r>
              <a:rPr lang="en-IN" dirty="0"/>
              <a:t>process management  is very </a:t>
            </a:r>
            <a:r>
              <a:rPr lang="en-IN" dirty="0" err="1"/>
              <a:t>complecated</a:t>
            </a:r>
            <a:r>
              <a:rPr lang="en-IN" dirty="0"/>
              <a:t>.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kernel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4943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057401"/>
            <a:ext cx="8610599" cy="4648200"/>
          </a:xfrm>
        </p:spPr>
        <p:txBody>
          <a:bodyPr/>
          <a:lstStyle/>
          <a:p>
            <a:r>
              <a:rPr lang="en-IN" dirty="0"/>
              <a:t>HYBRID KERNEL --: known as modular </a:t>
            </a:r>
            <a:r>
              <a:rPr lang="en-IN" dirty="0" smtClean="0"/>
              <a:t>kernel.</a:t>
            </a:r>
          </a:p>
          <a:p>
            <a:r>
              <a:rPr lang="en-IN" dirty="0" smtClean="0"/>
              <a:t>It  is the combination </a:t>
            </a:r>
            <a:r>
              <a:rPr lang="en-IN" dirty="0"/>
              <a:t>of both </a:t>
            </a:r>
            <a:r>
              <a:rPr lang="en-IN" dirty="0" smtClean="0"/>
              <a:t>monolithic </a:t>
            </a:r>
            <a:r>
              <a:rPr lang="en-IN" dirty="0"/>
              <a:t>and </a:t>
            </a:r>
            <a:r>
              <a:rPr lang="en-IN" dirty="0" smtClean="0"/>
              <a:t>micro kernel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Example :- Netware , windows NT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NANO KERNEL :-</a:t>
            </a:r>
            <a:r>
              <a:rPr lang="en-IN" dirty="0"/>
              <a:t> </a:t>
            </a:r>
            <a:r>
              <a:rPr lang="en-IN" dirty="0" smtClean="0"/>
              <a:t> this kernel is  very small in size and it offers hardware abstraction without system services.</a:t>
            </a:r>
          </a:p>
          <a:p>
            <a:endParaRPr lang="en-IN" dirty="0" smtClean="0"/>
          </a:p>
          <a:p>
            <a:r>
              <a:rPr lang="en-IN" dirty="0" smtClean="0"/>
              <a:t>EXO KERNEL:  This offers process protection and resource handling and nothing else.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570156"/>
            <a:ext cx="9144000" cy="1054250"/>
          </a:xfrm>
        </p:spPr>
        <p:txBody>
          <a:bodyPr/>
          <a:lstStyle/>
          <a:p>
            <a:pPr algn="l"/>
            <a:r>
              <a:rPr lang="en-IN" dirty="0" smtClean="0"/>
              <a:t>Hybrid, Nano &amp; Exo Kernel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2438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process management</a:t>
            </a:r>
            <a:endParaRPr lang="en-IN" sz="2800" dirty="0"/>
          </a:p>
          <a:p>
            <a:r>
              <a:rPr lang="en-IN" sz="2800" dirty="0"/>
              <a:t>access computer resources</a:t>
            </a:r>
          </a:p>
          <a:p>
            <a:r>
              <a:rPr lang="en-IN" sz="2800" dirty="0"/>
              <a:t>device management</a:t>
            </a:r>
          </a:p>
          <a:p>
            <a:r>
              <a:rPr lang="en-IN" sz="2800" dirty="0" smtClean="0"/>
              <a:t>memory </a:t>
            </a:r>
            <a:r>
              <a:rPr lang="en-IN" sz="2800" dirty="0"/>
              <a:t>management</a:t>
            </a:r>
          </a:p>
          <a:p>
            <a:r>
              <a:rPr lang="en-IN" sz="2800" dirty="0"/>
              <a:t>i/o communication</a:t>
            </a:r>
          </a:p>
          <a:p>
            <a:r>
              <a:rPr lang="en-IN" sz="2800" dirty="0"/>
              <a:t>task management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8490" y="152400"/>
            <a:ext cx="7756263" cy="1472006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Various Function </a:t>
            </a:r>
            <a:r>
              <a:rPr lang="en-IN" dirty="0"/>
              <a:t>of K</a:t>
            </a:r>
            <a:r>
              <a:rPr lang="en-IN" dirty="0" smtClean="0"/>
              <a:t>ernel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3022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057399"/>
            <a:ext cx="7745505" cy="4648201"/>
          </a:xfrm>
        </p:spPr>
        <p:txBody>
          <a:bodyPr>
            <a:noAutofit/>
          </a:bodyPr>
          <a:lstStyle/>
          <a:p>
            <a:r>
              <a:rPr lang="en-IN" dirty="0" smtClean="0"/>
              <a:t>It </a:t>
            </a:r>
            <a:r>
              <a:rPr lang="en-IN" dirty="0"/>
              <a:t>is </a:t>
            </a:r>
            <a:r>
              <a:rPr lang="en-IN" dirty="0" smtClean="0"/>
              <a:t>Linux </a:t>
            </a:r>
            <a:r>
              <a:rPr lang="en-IN" dirty="0"/>
              <a:t>command line interpreter.</a:t>
            </a:r>
          </a:p>
          <a:p>
            <a:r>
              <a:rPr lang="en-IN" dirty="0" smtClean="0"/>
              <a:t>I</a:t>
            </a:r>
            <a:r>
              <a:rPr lang="en-IN" dirty="0"/>
              <a:t>t</a:t>
            </a:r>
            <a:r>
              <a:rPr lang="en-IN" dirty="0" smtClean="0"/>
              <a:t> </a:t>
            </a:r>
            <a:r>
              <a:rPr lang="en-IN" dirty="0"/>
              <a:t>provide an interface between user and the </a:t>
            </a:r>
            <a:r>
              <a:rPr lang="en-IN" dirty="0" smtClean="0"/>
              <a:t>kernel.</a:t>
            </a:r>
          </a:p>
          <a:p>
            <a:r>
              <a:rPr lang="en-IN" dirty="0" smtClean="0"/>
              <a:t>It take the commands through the user and runs the functions of the kernel.</a:t>
            </a:r>
          </a:p>
          <a:p>
            <a:r>
              <a:rPr lang="en-IN" dirty="0" smtClean="0"/>
              <a:t>Types of shell :-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i)Bourne shell (</a:t>
            </a:r>
            <a:r>
              <a:rPr lang="en-IN" dirty="0" err="1"/>
              <a:t>sh</a:t>
            </a:r>
            <a:r>
              <a:rPr lang="en-IN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ii)</a:t>
            </a:r>
            <a:r>
              <a:rPr lang="en-IN" dirty="0" err="1"/>
              <a:t>Korn</a:t>
            </a:r>
            <a:r>
              <a:rPr lang="en-IN" dirty="0"/>
              <a:t> Shell(</a:t>
            </a:r>
            <a:r>
              <a:rPr lang="en-IN" dirty="0" err="1"/>
              <a:t>ksh</a:t>
            </a:r>
            <a:r>
              <a:rPr lang="en-IN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iii) Bourne Again shell(BASH)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iv) POSIX shell (</a:t>
            </a:r>
            <a:r>
              <a:rPr lang="en-IN" dirty="0" err="1"/>
              <a:t>sh</a:t>
            </a:r>
            <a:r>
              <a:rPr lang="en-IN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V) C shell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Shell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6047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381053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Hardware Layer</a:t>
            </a:r>
          </a:p>
          <a:p>
            <a:r>
              <a:rPr lang="en-IN" dirty="0" smtClean="0"/>
              <a:t>This layer consists all peripheral devices like RAM/HDD/CPU etc.</a:t>
            </a:r>
          </a:p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r>
              <a:rPr lang="en-IN" b="1" dirty="0" smtClean="0"/>
              <a:t>System Utility</a:t>
            </a:r>
          </a:p>
          <a:p>
            <a:r>
              <a:rPr lang="en-IN" dirty="0" smtClean="0"/>
              <a:t>It provides the functionalities of an operating system to the user.</a:t>
            </a:r>
            <a:endParaRPr lang="en-IN" dirty="0"/>
          </a:p>
          <a:p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56263" cy="1563444"/>
          </a:xfrm>
        </p:spPr>
        <p:txBody>
          <a:bodyPr/>
          <a:lstStyle/>
          <a:p>
            <a:r>
              <a:rPr lang="en-IN" dirty="0" smtClean="0"/>
              <a:t>Hardware Layer &amp; System Utility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0791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848600" cy="2586319"/>
          </a:xfrm>
        </p:spPr>
        <p:txBody>
          <a:bodyPr/>
          <a:lstStyle/>
          <a:p>
            <a:r>
              <a:rPr lang="en-IN" dirty="0" smtClean="0"/>
              <a:t>Introduction to </a:t>
            </a:r>
            <a:r>
              <a:rPr lang="en-IN" dirty="0"/>
              <a:t>E</a:t>
            </a:r>
            <a:r>
              <a:rPr lang="en-IN" dirty="0" smtClean="0"/>
              <a:t>mbedded Linux and it </a:t>
            </a:r>
            <a:r>
              <a:rPr lang="en-IN" dirty="0"/>
              <a:t>F</a:t>
            </a:r>
            <a:r>
              <a:rPr lang="en-IN" dirty="0" smtClean="0"/>
              <a:t>lavors.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6575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Embedded system :-</a:t>
            </a:r>
          </a:p>
          <a:p>
            <a:r>
              <a:rPr lang="en-IN" dirty="0" smtClean="0"/>
              <a:t>Embedded system is the special system computer custom built to serve a specific purpose.</a:t>
            </a:r>
          </a:p>
          <a:p>
            <a:r>
              <a:rPr lang="en-IN" dirty="0" smtClean="0"/>
              <a:t>For example : a calculator is the special purpose computer as compared to laptop.</a:t>
            </a:r>
          </a:p>
          <a:p>
            <a:r>
              <a:rPr lang="en-IN" dirty="0"/>
              <a:t>Embedded system is flexible , low </a:t>
            </a:r>
            <a:r>
              <a:rPr lang="en-IN" dirty="0" smtClean="0"/>
              <a:t>cost as compare to general purpose  computer.</a:t>
            </a:r>
            <a:endParaRPr lang="en-IN" dirty="0"/>
          </a:p>
          <a:p>
            <a:endParaRPr lang="en-IN" dirty="0" smtClean="0"/>
          </a:p>
          <a:p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Embedded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8883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609653"/>
          </a:xfrm>
        </p:spPr>
        <p:txBody>
          <a:bodyPr>
            <a:noAutofit/>
          </a:bodyPr>
          <a:lstStyle/>
          <a:p>
            <a:r>
              <a:rPr lang="en-IN" dirty="0" smtClean="0"/>
              <a:t>Embedded Linux is a type of </a:t>
            </a:r>
            <a:r>
              <a:rPr lang="en-IN" dirty="0"/>
              <a:t>L</a:t>
            </a:r>
            <a:r>
              <a:rPr lang="en-IN" dirty="0" smtClean="0"/>
              <a:t>inux operating system/kernel that was designed to be installed and used in embedded devices or systems.</a:t>
            </a:r>
          </a:p>
          <a:p>
            <a:r>
              <a:rPr lang="en-IN" dirty="0" smtClean="0"/>
              <a:t>Many electronics devices  such as phones,smart tablets, digital storage devices,  cameras, wearable and many mores are developed with  Linux.</a:t>
            </a:r>
          </a:p>
          <a:p>
            <a:r>
              <a:rPr lang="en-IN" dirty="0" smtClean="0"/>
              <a:t>Linux is mostly used in embedded systems like routers ,automation controls, televisions etc.</a:t>
            </a:r>
          </a:p>
          <a:p>
            <a:endParaRPr lang="en-IN" dirty="0"/>
          </a:p>
          <a:p>
            <a:r>
              <a:rPr lang="en-IN" dirty="0" smtClean="0"/>
              <a:t>Simply we can say.. It is customized Linux OS keeping the device specific requirements in mind.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Embedded Linux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2500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1" y="2248347"/>
            <a:ext cx="8382000" cy="4000053"/>
          </a:xfrm>
        </p:spPr>
        <p:txBody>
          <a:bodyPr>
            <a:normAutofit fontScale="92500" lnSpcReduction="10000"/>
          </a:bodyPr>
          <a:lstStyle/>
          <a:p>
            <a:r>
              <a:rPr lang="en-IN" sz="2800" b="1" i="1" dirty="0"/>
              <a:t>Android OS is a type of embedded Linux, customized to be </a:t>
            </a:r>
            <a:r>
              <a:rPr lang="en-IN" sz="2800" b="1" i="1" dirty="0" smtClean="0"/>
              <a:t>used on smartphones.</a:t>
            </a:r>
          </a:p>
          <a:p>
            <a:r>
              <a:rPr lang="en-IN" sz="2800" dirty="0" smtClean="0"/>
              <a:t>Other </a:t>
            </a:r>
            <a:r>
              <a:rPr lang="en-IN" sz="2800" dirty="0"/>
              <a:t>devices on which embedded Linux is used include:</a:t>
            </a:r>
          </a:p>
          <a:p>
            <a:r>
              <a:rPr lang="en-IN" sz="2800" dirty="0"/>
              <a:t>Smart TVs</a:t>
            </a:r>
          </a:p>
          <a:p>
            <a:r>
              <a:rPr lang="en-IN" sz="2800" dirty="0"/>
              <a:t>Wireless routers</a:t>
            </a:r>
          </a:p>
          <a:p>
            <a:r>
              <a:rPr lang="en-IN" sz="2800" dirty="0"/>
              <a:t>Tablet PCs</a:t>
            </a:r>
          </a:p>
          <a:p>
            <a:r>
              <a:rPr lang="en-IN" sz="2800" dirty="0"/>
              <a:t>Navigation devices</a:t>
            </a:r>
          </a:p>
          <a:p>
            <a:r>
              <a:rPr lang="en-IN" sz="2800" dirty="0"/>
              <a:t>Other industrial and consumer electronic </a:t>
            </a:r>
            <a:r>
              <a:rPr lang="en-IN" sz="2800" dirty="0" smtClean="0"/>
              <a:t>equipment</a:t>
            </a:r>
            <a:r>
              <a:rPr lang="en-IN" sz="2800" b="1" i="1" dirty="0" smtClean="0"/>
              <a:t>.</a:t>
            </a:r>
            <a:endParaRPr lang="en-IN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Embedded Linux</a:t>
            </a:r>
          </a:p>
        </p:txBody>
      </p:sp>
    </p:spTree>
    <p:extLst>
      <p:ext uri="{BB962C8B-B14F-4D97-AF65-F5344CB8AC3E}">
        <p14:creationId xmlns:p14="http://schemas.microsoft.com/office/powerpoint/2010/main" val="3724380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304853"/>
          </a:xfrm>
        </p:spPr>
        <p:txBody>
          <a:bodyPr/>
          <a:lstStyle/>
          <a:p>
            <a:r>
              <a:rPr lang="en-IN" dirty="0" smtClean="0"/>
              <a:t>Linux distribution is an operating system that made up of collection software based on linux kernel or we can say distribution contains the Linux kernel and supporting libraries and software.</a:t>
            </a:r>
          </a:p>
          <a:p>
            <a:r>
              <a:rPr lang="en-IN" dirty="0" smtClean="0"/>
              <a:t>There are 600+ linux distributions are available.</a:t>
            </a:r>
          </a:p>
          <a:p>
            <a:r>
              <a:rPr lang="en-IN" dirty="0" smtClean="0"/>
              <a:t>Some popular distribution are :</a:t>
            </a:r>
          </a:p>
          <a:p>
            <a:pPr marL="0" indent="0">
              <a:buNone/>
            </a:pPr>
            <a:r>
              <a:rPr lang="en-IN" dirty="0"/>
              <a:t>☻</a:t>
            </a:r>
            <a:r>
              <a:rPr lang="en-IN" dirty="0" smtClean="0"/>
              <a:t>MX Linux   ☻</a:t>
            </a:r>
            <a:r>
              <a:rPr lang="en-IN" dirty="0" err="1" smtClean="0"/>
              <a:t>Manjaro</a:t>
            </a:r>
            <a:r>
              <a:rPr lang="en-IN" dirty="0" smtClean="0"/>
              <a:t> ☻</a:t>
            </a:r>
            <a:r>
              <a:rPr lang="en-IN" dirty="0" err="1" smtClean="0"/>
              <a:t>Debian</a:t>
            </a:r>
            <a:r>
              <a:rPr lang="en-IN" dirty="0" smtClean="0"/>
              <a:t>  ☻Ubuntu ☻Fedora  ☻</a:t>
            </a:r>
            <a:r>
              <a:rPr lang="en-IN" dirty="0" err="1" smtClean="0"/>
              <a:t>CentOs</a:t>
            </a:r>
            <a:r>
              <a:rPr lang="en-IN" dirty="0" smtClean="0"/>
              <a:t>/Red Hat  ☻</a:t>
            </a:r>
            <a:r>
              <a:rPr lang="en-IN" dirty="0" err="1" smtClean="0"/>
              <a:t>Deepin</a:t>
            </a:r>
            <a:r>
              <a:rPr lang="en-IN" dirty="0" smtClean="0"/>
              <a:t> etc.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Flavors of Linux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573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Is is a software that enables the communications between the computer hardware and software.</a:t>
            </a:r>
          </a:p>
          <a:p>
            <a:r>
              <a:rPr lang="en-IN" sz="2800" dirty="0" smtClean="0"/>
              <a:t>Operating system  manage and  operate the computing device like-  computer, smartphones.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Operating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9538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Also called </a:t>
            </a:r>
            <a:r>
              <a:rPr lang="en-IN" dirty="0" err="1" smtClean="0"/>
              <a:t>Debian</a:t>
            </a:r>
            <a:r>
              <a:rPr lang="en-IN" dirty="0" smtClean="0"/>
              <a:t> GNU/Linux.</a:t>
            </a:r>
          </a:p>
          <a:p>
            <a:r>
              <a:rPr lang="en-IN" dirty="0" smtClean="0"/>
              <a:t>Unix like OS (free &amp; </a:t>
            </a:r>
            <a:r>
              <a:rPr lang="en-IN" dirty="0" err="1" smtClean="0"/>
              <a:t>opensource</a:t>
            </a:r>
            <a:r>
              <a:rPr lang="en-IN" dirty="0" smtClean="0"/>
              <a:t>)</a:t>
            </a:r>
          </a:p>
          <a:p>
            <a:r>
              <a:rPr lang="en-IN" dirty="0" smtClean="0"/>
              <a:t>Most of the famous distribution are based on linux: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Ubuntu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Damn small linux</a:t>
            </a:r>
          </a:p>
          <a:p>
            <a:r>
              <a:rPr lang="en-IN" dirty="0" smtClean="0"/>
              <a:t>Three branches of </a:t>
            </a:r>
            <a:r>
              <a:rPr lang="en-IN" dirty="0" err="1" smtClean="0"/>
              <a:t>Debian</a:t>
            </a:r>
            <a:r>
              <a:rPr lang="en-IN" dirty="0" smtClean="0"/>
              <a:t> Releases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Stable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Testing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Unstable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Debian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920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Fedora is a Linux distribution developed by the </a:t>
            </a:r>
            <a:r>
              <a:rPr lang="en-IN" dirty="0" smtClean="0"/>
              <a:t>community-supported Fedora Project.</a:t>
            </a:r>
          </a:p>
          <a:p>
            <a:r>
              <a:rPr lang="en-IN" dirty="0"/>
              <a:t>Fedora was founded when Red Hat decided to discontinue Red Hat </a:t>
            </a:r>
            <a:r>
              <a:rPr lang="en-IN" dirty="0" smtClean="0"/>
              <a:t>Linux.</a:t>
            </a:r>
          </a:p>
          <a:p>
            <a:r>
              <a:rPr lang="en-IN" dirty="0"/>
              <a:t>Fedora provides users with an easy-to-use build </a:t>
            </a:r>
            <a:r>
              <a:rPr lang="en-IN" dirty="0" smtClean="0"/>
              <a:t>system.</a:t>
            </a:r>
          </a:p>
          <a:p>
            <a:pPr marL="0" indent="0">
              <a:buNone/>
            </a:pPr>
            <a:r>
              <a:rPr lang="en-IN" dirty="0"/>
              <a:t>Three Primary Editions: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</a:t>
            </a:r>
            <a:r>
              <a:rPr lang="en-IN" dirty="0"/>
              <a:t>. Fedora Workstation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ii</a:t>
            </a:r>
            <a:r>
              <a:rPr lang="en-IN" dirty="0"/>
              <a:t>. Fedora Server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iii</a:t>
            </a:r>
            <a:r>
              <a:rPr lang="en-IN" dirty="0"/>
              <a:t>. Fedora Cloud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Fedora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6978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RPM stands for Red Hat Package </a:t>
            </a:r>
            <a:r>
              <a:rPr lang="en-IN" dirty="0" smtClean="0"/>
              <a:t>Manager.</a:t>
            </a:r>
          </a:p>
          <a:p>
            <a:r>
              <a:rPr lang="en-IN" dirty="0"/>
              <a:t>RPM archive contains following files: </a:t>
            </a:r>
            <a:endParaRPr lang="en-IN" dirty="0" smtClean="0"/>
          </a:p>
          <a:p>
            <a:pPr marL="514350" indent="-514350">
              <a:buAutoNum type="romanLcPeriod"/>
            </a:pPr>
            <a:r>
              <a:rPr lang="en-IN" dirty="0" smtClean="0"/>
              <a:t>Program files</a:t>
            </a:r>
          </a:p>
          <a:p>
            <a:pPr marL="514350" indent="-514350">
              <a:buAutoNum type="romanLcPeriod"/>
            </a:pPr>
            <a:r>
              <a:rPr lang="en-IN" dirty="0" smtClean="0"/>
              <a:t>Configuration </a:t>
            </a:r>
            <a:r>
              <a:rPr lang="en-IN" dirty="0"/>
              <a:t>files </a:t>
            </a:r>
            <a:endParaRPr lang="en-IN" dirty="0" smtClean="0"/>
          </a:p>
          <a:p>
            <a:pPr marL="514350" indent="-514350">
              <a:buAutoNum type="romanLcPeriod"/>
            </a:pPr>
            <a:r>
              <a:rPr lang="en-IN" dirty="0" smtClean="0"/>
              <a:t>.Data </a:t>
            </a:r>
            <a:r>
              <a:rPr lang="en-IN" dirty="0"/>
              <a:t>files </a:t>
            </a:r>
            <a:endParaRPr lang="en-IN" dirty="0" smtClean="0"/>
          </a:p>
          <a:p>
            <a:pPr marL="514350" indent="-514350">
              <a:buAutoNum type="romanLcPeriod"/>
            </a:pPr>
            <a:r>
              <a:rPr lang="en-IN" dirty="0" smtClean="0"/>
              <a:t>Documentation </a:t>
            </a:r>
            <a:r>
              <a:rPr lang="en-IN" dirty="0"/>
              <a:t>of software </a:t>
            </a:r>
            <a:r>
              <a:rPr lang="en-IN" dirty="0" smtClean="0"/>
              <a:t>application</a:t>
            </a:r>
          </a:p>
          <a:p>
            <a:r>
              <a:rPr lang="en-IN" dirty="0"/>
              <a:t>Users can create their own RPM packages to install or uninstall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RPM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8405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Ubuntu is the </a:t>
            </a:r>
            <a:r>
              <a:rPr lang="en-IN" dirty="0" err="1"/>
              <a:t>Debian</a:t>
            </a:r>
            <a:r>
              <a:rPr lang="en-IN" dirty="0"/>
              <a:t> based free and Open source Linux Operating </a:t>
            </a:r>
            <a:r>
              <a:rPr lang="en-IN" dirty="0" smtClean="0"/>
              <a:t>system</a:t>
            </a:r>
          </a:p>
          <a:p>
            <a:r>
              <a:rPr lang="en-IN" dirty="0"/>
              <a:t>Its distributions are used for personal computers and network </a:t>
            </a:r>
            <a:r>
              <a:rPr lang="en-IN" dirty="0" smtClean="0"/>
              <a:t>servers</a:t>
            </a:r>
          </a:p>
          <a:p>
            <a:pPr marL="0" indent="0">
              <a:buNone/>
            </a:pPr>
            <a:r>
              <a:rPr lang="en-IN" dirty="0"/>
              <a:t>Features : </a:t>
            </a:r>
            <a:endParaRPr lang="en-IN" dirty="0" smtClean="0"/>
          </a:p>
          <a:p>
            <a:pPr marL="514350" indent="-514350">
              <a:buAutoNum type="romanLcPeriod"/>
            </a:pPr>
            <a:r>
              <a:rPr lang="en-IN" dirty="0" smtClean="0"/>
              <a:t>Complete </a:t>
            </a:r>
          </a:p>
          <a:p>
            <a:pPr marL="514350" indent="-514350">
              <a:buAutoNum type="romanLcPeriod"/>
            </a:pPr>
            <a:r>
              <a:rPr lang="en-IN" dirty="0" smtClean="0"/>
              <a:t>Open </a:t>
            </a:r>
            <a:r>
              <a:rPr lang="en-IN" dirty="0"/>
              <a:t>Source </a:t>
            </a:r>
          </a:p>
          <a:p>
            <a:pPr marL="514350" indent="-514350">
              <a:buAutoNum type="romanLcPeriod"/>
            </a:pPr>
            <a:r>
              <a:rPr lang="en-IN" dirty="0" smtClean="0"/>
              <a:t>Secure </a:t>
            </a:r>
          </a:p>
          <a:p>
            <a:pPr marL="514350" indent="-514350">
              <a:buAutoNum type="romanLcPeriod"/>
            </a:pPr>
            <a:r>
              <a:rPr lang="en-IN" dirty="0" smtClean="0"/>
              <a:t>Accessible </a:t>
            </a:r>
            <a:r>
              <a:rPr lang="en-IN" dirty="0"/>
              <a:t>to everyone </a:t>
            </a:r>
          </a:p>
          <a:p>
            <a:pPr marL="514350" indent="-514350">
              <a:buAutoNum type="romanLcPeriod"/>
            </a:pPr>
            <a:r>
              <a:rPr lang="en-IN" dirty="0" smtClean="0"/>
              <a:t>Customisable</a:t>
            </a:r>
            <a:r>
              <a:rPr lang="en-IN" dirty="0"/>
              <a:t>, Built in firewall and virus protection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UBUNTU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783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2514600"/>
            <a:ext cx="7745505" cy="3877815"/>
          </a:xfrm>
        </p:spPr>
        <p:txBody>
          <a:bodyPr>
            <a:normAutofit/>
          </a:bodyPr>
          <a:lstStyle/>
          <a:p>
            <a:r>
              <a:rPr lang="en-IN" sz="2800" dirty="0" smtClean="0"/>
              <a:t>Windows</a:t>
            </a:r>
          </a:p>
          <a:p>
            <a:r>
              <a:rPr lang="en-IN" sz="2800" dirty="0" smtClean="0"/>
              <a:t>Ubuntu</a:t>
            </a:r>
          </a:p>
          <a:p>
            <a:r>
              <a:rPr lang="en-IN" sz="2800" dirty="0" smtClean="0"/>
              <a:t>macOS</a:t>
            </a:r>
          </a:p>
          <a:p>
            <a:r>
              <a:rPr lang="en-IN" sz="2800" dirty="0" smtClean="0"/>
              <a:t>Unix</a:t>
            </a:r>
          </a:p>
          <a:p>
            <a:r>
              <a:rPr lang="en-IN" sz="2800" dirty="0" smtClean="0"/>
              <a:t>Android</a:t>
            </a:r>
          </a:p>
          <a:p>
            <a:endParaRPr lang="en-IN" sz="2800" dirty="0">
              <a:hlinkClick r:id="rId2" tooltip="Android (GNU General Public License)"/>
            </a:endParaRPr>
          </a:p>
          <a:p>
            <a:endParaRPr lang="en-IN" sz="2800" dirty="0" smtClean="0"/>
          </a:p>
          <a:p>
            <a:endParaRPr lang="en-IN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8490" y="228600"/>
            <a:ext cx="7756263" cy="1524000"/>
          </a:xfrm>
        </p:spPr>
        <p:txBody>
          <a:bodyPr/>
          <a:lstStyle/>
          <a:p>
            <a:r>
              <a:rPr lang="en-IN" dirty="0" smtClean="0"/>
              <a:t>Examples of operating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4140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Both  are  different Operating System.</a:t>
            </a:r>
          </a:p>
          <a:p>
            <a:r>
              <a:rPr lang="en-IN" sz="2800" dirty="0" smtClean="0"/>
              <a:t>Most of the </a:t>
            </a:r>
            <a:r>
              <a:rPr lang="en-IN" sz="2800" dirty="0" err="1" smtClean="0"/>
              <a:t>unix</a:t>
            </a:r>
            <a:r>
              <a:rPr lang="en-IN" sz="2800" dirty="0"/>
              <a:t> </a:t>
            </a:r>
            <a:r>
              <a:rPr lang="en-IN" sz="2800" dirty="0" smtClean="0"/>
              <a:t>and linux commands are similar in nature.</a:t>
            </a:r>
          </a:p>
          <a:p>
            <a:r>
              <a:rPr lang="en-IN" sz="2800" dirty="0" smtClean="0"/>
              <a:t>Unix is older than linux and windows.</a:t>
            </a:r>
          </a:p>
          <a:p>
            <a:r>
              <a:rPr lang="en-IN" sz="2800" dirty="0" smtClean="0"/>
              <a:t>Linux is open source and </a:t>
            </a:r>
            <a:r>
              <a:rPr lang="en-IN" sz="2800" dirty="0" err="1" smtClean="0"/>
              <a:t>unix</a:t>
            </a:r>
            <a:r>
              <a:rPr lang="en-IN" sz="2800" dirty="0" smtClean="0"/>
              <a:t> is used by only the copyrighters. (ex- IBM,HP </a:t>
            </a:r>
            <a:r>
              <a:rPr lang="en-IN" sz="2800" dirty="0" err="1" smtClean="0"/>
              <a:t>etc</a:t>
            </a:r>
            <a:r>
              <a:rPr lang="en-IN" sz="2800" dirty="0" smtClean="0"/>
              <a:t> ).</a:t>
            </a:r>
          </a:p>
          <a:p>
            <a:r>
              <a:rPr lang="en-IN" sz="2800" dirty="0" smtClean="0"/>
              <a:t>Linux is a </a:t>
            </a:r>
            <a:r>
              <a:rPr lang="en-IN" sz="2800" dirty="0" err="1" smtClean="0"/>
              <a:t>unix</a:t>
            </a:r>
            <a:r>
              <a:rPr lang="en-IN" sz="2800" dirty="0" smtClean="0"/>
              <a:t> clone.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Linux || Unix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2008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Linux is an open-source fastest growing operating system like other operating systems such as Microsoft </a:t>
            </a:r>
            <a:r>
              <a:rPr lang="en-IN" sz="2800" dirty="0" smtClean="0"/>
              <a:t>, </a:t>
            </a:r>
            <a:r>
              <a:rPr lang="en-IN" sz="2800" dirty="0" err="1"/>
              <a:t>iOS</a:t>
            </a:r>
            <a:r>
              <a:rPr lang="en-IN" sz="2800" dirty="0" smtClean="0"/>
              <a:t>, android</a:t>
            </a:r>
            <a:r>
              <a:rPr lang="en-IN" sz="2800" dirty="0"/>
              <a:t>, etc</a:t>
            </a:r>
            <a:r>
              <a:rPr lang="en-IN" sz="2800" dirty="0" smtClean="0"/>
              <a:t>.</a:t>
            </a:r>
          </a:p>
          <a:p>
            <a:r>
              <a:rPr lang="en-IN" sz="2800" dirty="0" smtClean="0"/>
              <a:t>It was developed by Linus Torvalds in 1991.</a:t>
            </a:r>
          </a:p>
          <a:p>
            <a:r>
              <a:rPr lang="en-IN" sz="2800" dirty="0" smtClean="0"/>
              <a:t>Now a days linux is also used in embedded systems like routers, automation controls, television, </a:t>
            </a:r>
            <a:r>
              <a:rPr lang="en-IN" sz="2800" dirty="0" err="1" smtClean="0"/>
              <a:t>smartwatches</a:t>
            </a:r>
            <a:r>
              <a:rPr lang="en-IN" sz="2800" dirty="0" smtClean="0"/>
              <a:t> etc.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Linux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4132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Secure</a:t>
            </a:r>
          </a:p>
          <a:p>
            <a:r>
              <a:rPr lang="en-IN" sz="2800" dirty="0" smtClean="0"/>
              <a:t>Open source</a:t>
            </a:r>
          </a:p>
          <a:p>
            <a:r>
              <a:rPr lang="en-IN" sz="2800" dirty="0" smtClean="0"/>
              <a:t>free</a:t>
            </a:r>
          </a:p>
          <a:p>
            <a:r>
              <a:rPr lang="en-IN" sz="2800" dirty="0" smtClean="0"/>
              <a:t>Good performance</a:t>
            </a:r>
          </a:p>
          <a:p>
            <a:r>
              <a:rPr lang="en-IN" sz="2800" dirty="0" smtClean="0"/>
              <a:t>Community support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of Linux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0850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 of Linux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7010400" cy="4678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3861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1981201"/>
            <a:ext cx="7745505" cy="4648200"/>
          </a:xfrm>
        </p:spPr>
        <p:txBody>
          <a:bodyPr>
            <a:normAutofit fontScale="92500" lnSpcReduction="10000"/>
          </a:bodyPr>
          <a:lstStyle/>
          <a:p>
            <a:r>
              <a:rPr lang="en-IN" sz="2800" b="1" dirty="0" smtClean="0"/>
              <a:t>Kernel </a:t>
            </a:r>
            <a:r>
              <a:rPr lang="en-IN" sz="2800" b="1" dirty="0"/>
              <a:t>: </a:t>
            </a:r>
            <a:r>
              <a:rPr lang="en-IN" sz="2800" dirty="0"/>
              <a:t> </a:t>
            </a:r>
            <a:r>
              <a:rPr lang="en-IN" sz="2800" dirty="0" smtClean="0"/>
              <a:t>Kernel </a:t>
            </a:r>
            <a:r>
              <a:rPr lang="en-IN" sz="2800" dirty="0"/>
              <a:t>is the most important part of the </a:t>
            </a:r>
            <a:r>
              <a:rPr lang="en-IN" sz="2800" dirty="0" smtClean="0"/>
              <a:t>OS.</a:t>
            </a:r>
          </a:p>
          <a:p>
            <a:r>
              <a:rPr lang="en-IN" sz="2800" dirty="0" smtClean="0"/>
              <a:t>It is the core of  the linux based OS. </a:t>
            </a:r>
          </a:p>
          <a:p>
            <a:r>
              <a:rPr lang="en-IN" sz="2800" dirty="0" smtClean="0"/>
              <a:t>It </a:t>
            </a:r>
            <a:r>
              <a:rPr lang="en-IN" sz="2800" dirty="0"/>
              <a:t>is interface between the hardware and processes of a computer. it serves as the bridge between the </a:t>
            </a:r>
            <a:r>
              <a:rPr lang="en-IN" sz="2800" dirty="0" smtClean="0"/>
              <a:t>OS </a:t>
            </a:r>
            <a:r>
              <a:rPr lang="en-IN" sz="2800" dirty="0"/>
              <a:t>and </a:t>
            </a:r>
            <a:r>
              <a:rPr lang="en-IN" sz="2800" dirty="0" smtClean="0"/>
              <a:t>H/W.</a:t>
            </a:r>
            <a:endParaRPr lang="en-IN" sz="2800" dirty="0"/>
          </a:p>
          <a:p>
            <a:r>
              <a:rPr lang="en-IN" sz="2800" dirty="0" smtClean="0"/>
              <a:t>Types of kernel :-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/>
              <a:t>Monolithic kernel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/>
              <a:t>Hybrid kernel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/>
              <a:t>Exo kernel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/>
              <a:t>Micro kernel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/>
              <a:t>Nano kernel</a:t>
            </a:r>
          </a:p>
          <a:p>
            <a:pPr marL="514350" indent="-514350">
              <a:buFont typeface="+mj-lt"/>
              <a:buAutoNum type="arabicPeriod"/>
            </a:pPr>
            <a:endParaRPr lang="en-IN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 of Linux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3628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152453"/>
          </a:xfrm>
        </p:spPr>
        <p:txBody>
          <a:bodyPr>
            <a:normAutofit/>
          </a:bodyPr>
          <a:lstStyle/>
          <a:p>
            <a:r>
              <a:rPr lang="en-IN" b="1" dirty="0" smtClean="0"/>
              <a:t>MONOLITHIC </a:t>
            </a:r>
            <a:r>
              <a:rPr lang="en-IN" b="1" dirty="0"/>
              <a:t>KERNEL-</a:t>
            </a:r>
            <a:r>
              <a:rPr lang="en-IN" dirty="0"/>
              <a:t>-: In monolithic kernel same memory space is used to implement user services and kernel services</a:t>
            </a:r>
            <a:r>
              <a:rPr lang="en-IN" dirty="0" smtClean="0"/>
              <a:t>.</a:t>
            </a:r>
          </a:p>
          <a:p>
            <a:r>
              <a:rPr lang="en-IN" dirty="0"/>
              <a:t>example - Unix</a:t>
            </a:r>
            <a:r>
              <a:rPr lang="en-IN" dirty="0" smtClean="0"/>
              <a:t>, Linux </a:t>
            </a:r>
            <a:r>
              <a:rPr lang="en-IN" dirty="0"/>
              <a:t>etc</a:t>
            </a:r>
            <a:r>
              <a:rPr lang="en-IN" dirty="0" smtClean="0"/>
              <a:t>.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Advantage :-</a:t>
            </a:r>
            <a:endParaRPr lang="en-IN" dirty="0"/>
          </a:p>
          <a:p>
            <a:r>
              <a:rPr lang="en-IN" dirty="0"/>
              <a:t>execution of processes is also faster than other kernel type because using same memory space.</a:t>
            </a:r>
          </a:p>
          <a:p>
            <a:pPr marL="0" indent="0">
              <a:buNone/>
            </a:pPr>
            <a:r>
              <a:rPr lang="en-IN" dirty="0" smtClean="0"/>
              <a:t>Disadvantage:-</a:t>
            </a:r>
            <a:endParaRPr lang="en-IN" dirty="0"/>
          </a:p>
          <a:p>
            <a:r>
              <a:rPr lang="en-IN" dirty="0"/>
              <a:t>large </a:t>
            </a:r>
            <a:r>
              <a:rPr lang="en-IN" dirty="0" smtClean="0"/>
              <a:t>in size </a:t>
            </a:r>
            <a:r>
              <a:rPr lang="en-IN" dirty="0"/>
              <a:t>and if any service generate any error it may crash the whole system.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kernel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235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582</TotalTime>
  <Words>939</Words>
  <Application>Microsoft Office PowerPoint</Application>
  <PresentationFormat>On-screen Show (4:3)</PresentationFormat>
  <Paragraphs>148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Hardcover</vt:lpstr>
      <vt:lpstr>Introduction to Linux/Unix Operating System</vt:lpstr>
      <vt:lpstr>Operating System</vt:lpstr>
      <vt:lpstr>Examples of operating Systems</vt:lpstr>
      <vt:lpstr>Linux || Unix</vt:lpstr>
      <vt:lpstr>Linux</vt:lpstr>
      <vt:lpstr>Features of Linux</vt:lpstr>
      <vt:lpstr>Architecture of Linux</vt:lpstr>
      <vt:lpstr>Architecture of Linux</vt:lpstr>
      <vt:lpstr>Types of kernel</vt:lpstr>
      <vt:lpstr>Types of kernel</vt:lpstr>
      <vt:lpstr>Hybrid, Nano &amp; Exo Kernel</vt:lpstr>
      <vt:lpstr> Various Function of Kernel </vt:lpstr>
      <vt:lpstr>Shell</vt:lpstr>
      <vt:lpstr>Hardware Layer &amp; System Utility</vt:lpstr>
      <vt:lpstr>Introduction to Embedded Linux and it Flavors.</vt:lpstr>
      <vt:lpstr>Embedded System</vt:lpstr>
      <vt:lpstr>Embedded Linux</vt:lpstr>
      <vt:lpstr>Embedded Linux</vt:lpstr>
      <vt:lpstr>Flavors of Linux</vt:lpstr>
      <vt:lpstr>Debian</vt:lpstr>
      <vt:lpstr>Fedora</vt:lpstr>
      <vt:lpstr>RPM</vt:lpstr>
      <vt:lpstr>UBUNTU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Linux/Unix Operating System</dc:title>
  <dc:creator>Admin</dc:creator>
  <cp:lastModifiedBy>Admin</cp:lastModifiedBy>
  <cp:revision>34</cp:revision>
  <dcterms:created xsi:type="dcterms:W3CDTF">2006-08-16T00:00:00Z</dcterms:created>
  <dcterms:modified xsi:type="dcterms:W3CDTF">2022-02-24T04:05:22Z</dcterms:modified>
</cp:coreProperties>
</file>