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377" y="1335748"/>
            <a:ext cx="8385571" cy="2234242"/>
          </a:xfrm>
        </p:spPr>
        <p:txBody>
          <a:bodyPr>
            <a:noAutofit/>
          </a:bodyPr>
          <a:lstStyle/>
          <a:p>
            <a:pPr algn="l"/>
            <a:r>
              <a:rPr lang="en-US" sz="4400" b="1" dirty="0"/>
              <a:t>Network </a:t>
            </a:r>
            <a:r>
              <a:rPr lang="en-US" sz="4400" b="1" dirty="0" err="1"/>
              <a:t>PenTesting</a:t>
            </a:r>
            <a:r>
              <a:rPr lang="en-US" sz="4400" b="1" dirty="0"/>
              <a:t> Automation Workflow Using LLM</a:t>
            </a:r>
            <a:br>
              <a:rPr lang="en-US" sz="4000" b="1" dirty="0"/>
            </a:b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56C45-FC73-67C4-CB20-35E5F1C8A204}"/>
              </a:ext>
            </a:extLst>
          </p:cNvPr>
          <p:cNvSpPr txBox="1"/>
          <p:nvPr/>
        </p:nvSpPr>
        <p:spPr>
          <a:xfrm>
            <a:off x="643507" y="3977299"/>
            <a:ext cx="77188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Team : Defenders</a:t>
            </a:r>
          </a:p>
          <a:p>
            <a:endParaRPr lang="en-IN" sz="2400" dirty="0">
              <a:latin typeface="Aptos" panose="020B0004020202020204" pitchFamily="34" charset="0"/>
            </a:endParaRPr>
          </a:p>
          <a:p>
            <a:r>
              <a:rPr lang="en-IN" sz="2400" dirty="0">
                <a:latin typeface="Aptos" panose="020B0004020202020204" pitchFamily="34" charset="0"/>
              </a:rPr>
              <a:t>B Niranjan               - 1RV24MC022</a:t>
            </a:r>
          </a:p>
          <a:p>
            <a:r>
              <a:rPr lang="en-IN" sz="2400" dirty="0">
                <a:latin typeface="Aptos" panose="020B0004020202020204" pitchFamily="34" charset="0"/>
              </a:rPr>
              <a:t>Pavan Kumar		- 1RV24MC022</a:t>
            </a:r>
          </a:p>
          <a:p>
            <a:r>
              <a:rPr lang="en-IN" sz="2400" dirty="0">
                <a:latin typeface="Aptos" panose="020B0004020202020204" pitchFamily="34" charset="0"/>
              </a:rPr>
              <a:t>Manasa S			- 1RV24MC022</a:t>
            </a:r>
          </a:p>
          <a:p>
            <a:r>
              <a:rPr lang="en-IN" sz="2400" dirty="0">
                <a:latin typeface="Aptos" panose="020B0004020202020204" pitchFamily="34" charset="0"/>
              </a:rPr>
              <a:t>Girish </a:t>
            </a:r>
            <a:r>
              <a:rPr lang="en-IN" sz="2400" dirty="0" err="1">
                <a:latin typeface="Aptos" panose="020B0004020202020204" pitchFamily="34" charset="0"/>
              </a:rPr>
              <a:t>Yandigeri</a:t>
            </a:r>
            <a:r>
              <a:rPr lang="en-IN" sz="2400" dirty="0">
                <a:latin typeface="Aptos" panose="020B0004020202020204" pitchFamily="34" charset="0"/>
              </a:rPr>
              <a:t>    - 1RV24MC022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C78AD-5697-FC00-C4A9-C383219492AF}"/>
              </a:ext>
            </a:extLst>
          </p:cNvPr>
          <p:cNvSpPr txBox="1"/>
          <p:nvPr/>
        </p:nvSpPr>
        <p:spPr>
          <a:xfrm>
            <a:off x="2389517" y="251421"/>
            <a:ext cx="973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ptos" panose="020B0004020202020204" pitchFamily="34" charset="0"/>
              </a:rPr>
              <a:t>Neo Hire  |  Societe Generale  |  2026 RVCE Hackathon</a:t>
            </a:r>
            <a:endParaRPr lang="en-IN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686CA1F-7D0E-A4E2-23D8-5420100B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895" y="520516"/>
            <a:ext cx="10075416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Platform Architecture</a:t>
            </a:r>
            <a:endParaRPr lang="en-US" altLang="en-US" sz="28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IP/domain is submitted via our UI portal( hosted locally)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Orchestration Layer: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n8n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custom Python orchestrate the workflow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tool execution sequence: </a:t>
            </a:r>
            <a:r>
              <a:rPr lang="en-US" altLang="en-US" sz="2000" dirty="0">
                <a:latin typeface="Arial" panose="020B0604020202020204" pitchFamily="34" charset="0"/>
              </a:rPr>
              <a:t>Webhook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Scan → Exploit → Report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Auto-generated vulnerability report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Summarized insights from LLM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Engine: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commands (</a:t>
            </a:r>
            <a:r>
              <a:rPr lang="en-US" altLang="en-US" sz="2000" dirty="0">
                <a:latin typeface="Arial" panose="020B0604020202020204" pitchFamily="34" charset="0"/>
              </a:rPr>
              <a:t> Summarizes the logs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output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recommendations or next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84A99-DE03-645E-DACE-7E92DC58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E932D9-A97C-044E-97DE-116FB2E3F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B2BD0F-53B3-0ACF-09D6-DF846532A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46A281F-F445-D4C7-7A0F-0CDB30F6B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F65D4564-B22A-3BFE-4240-5EA08A1D5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0921B4AA-7715-73A2-36A5-AD04E3C15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7540638D-8F1B-1A31-92F6-3359E082C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CFCDB2A2-6360-CD8D-F403-B1E02EB7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1588A0A-FE2A-CF84-AD0F-5931FBD0E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43DBB-EAE5-2F8C-D616-BCE29C5DACFA}"/>
              </a:ext>
            </a:extLst>
          </p:cNvPr>
          <p:cNvSpPr txBox="1"/>
          <p:nvPr/>
        </p:nvSpPr>
        <p:spPr>
          <a:xfrm>
            <a:off x="1238723" y="766732"/>
            <a:ext cx="117428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Trigger  </a:t>
            </a:r>
          </a:p>
          <a:p>
            <a:r>
              <a:rPr lang="en-US" sz="2000" dirty="0"/>
              <a:t>(  UI / Webhook)  </a:t>
            </a:r>
          </a:p>
          <a:p>
            <a:r>
              <a:rPr lang="en-US" sz="2000" dirty="0"/>
              <a:t>   ↓  </a:t>
            </a:r>
          </a:p>
          <a:p>
            <a:r>
              <a:rPr lang="en-US" sz="2000" dirty="0"/>
              <a:t>Reconnaissance  </a:t>
            </a:r>
          </a:p>
          <a:p>
            <a:r>
              <a:rPr lang="en-US" sz="2000" dirty="0"/>
              <a:t>(Nessus via n8n)  </a:t>
            </a:r>
          </a:p>
          <a:p>
            <a:r>
              <a:rPr lang="en-US" sz="2000" dirty="0"/>
              <a:t>   ↓  </a:t>
            </a:r>
          </a:p>
          <a:p>
            <a:r>
              <a:rPr lang="en-US" sz="2000" dirty="0"/>
              <a:t>Store &amp; Format Results  </a:t>
            </a:r>
          </a:p>
          <a:p>
            <a:r>
              <a:rPr lang="en-US" sz="2000" dirty="0"/>
              <a:t>(File / Database / JSON)  </a:t>
            </a:r>
          </a:p>
          <a:p>
            <a:r>
              <a:rPr lang="en-US" sz="2000" dirty="0"/>
              <a:t>   ↓  </a:t>
            </a:r>
          </a:p>
          <a:p>
            <a:r>
              <a:rPr lang="en-US" sz="2000" dirty="0"/>
              <a:t>LLM Analysis  </a:t>
            </a:r>
          </a:p>
          <a:p>
            <a:r>
              <a:rPr lang="en-US" sz="2000" dirty="0"/>
              <a:t>( </a:t>
            </a:r>
            <a:r>
              <a:rPr lang="en-US" sz="2000" dirty="0" err="1"/>
              <a:t>Groq</a:t>
            </a:r>
            <a:r>
              <a:rPr lang="en-US" sz="2000" dirty="0"/>
              <a:t> chat model )  </a:t>
            </a:r>
          </a:p>
          <a:p>
            <a:r>
              <a:rPr lang="en-US" sz="2000" dirty="0"/>
              <a:t>   ↓  </a:t>
            </a:r>
          </a:p>
          <a:p>
            <a:r>
              <a:rPr lang="en-US" sz="2000" dirty="0"/>
              <a:t>Insights &amp; Remediation  </a:t>
            </a:r>
          </a:p>
          <a:p>
            <a:r>
              <a:rPr lang="en-US" sz="2000" dirty="0"/>
              <a:t>(Summarized Findings + Fixes)  </a:t>
            </a:r>
          </a:p>
          <a:p>
            <a:r>
              <a:rPr lang="en-US" sz="2000" dirty="0"/>
              <a:t>   ↓  </a:t>
            </a:r>
          </a:p>
          <a:p>
            <a:r>
              <a:rPr lang="en-US" sz="2000" dirty="0"/>
              <a:t>Report Generation  </a:t>
            </a:r>
          </a:p>
          <a:p>
            <a:r>
              <a:rPr lang="en-US" sz="2000" dirty="0"/>
              <a:t>(Text / PDF)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9FA6FE-2898-A5D1-B5FC-729828894B80}"/>
              </a:ext>
            </a:extLst>
          </p:cNvPr>
          <p:cNvSpPr txBox="1"/>
          <p:nvPr/>
        </p:nvSpPr>
        <p:spPr>
          <a:xfrm>
            <a:off x="5081791" y="385447"/>
            <a:ext cx="500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ptos Black" panose="020B0004020202020204" pitchFamily="34" charset="0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4268510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33081-5771-1E09-C73F-CEDD4098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01CADF-639D-953C-FBD0-5A4BD677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A5228-39DF-1184-948F-3B4FB2FB9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E134D88-5F57-B5DA-9A72-264655057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452CA076-1735-19F7-61E3-CE9741D5E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C32C186F-A528-BC52-F14C-FAEDB6AF9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0B07E52F-CA38-3559-171D-5400087B4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B7823E56-9E50-F87B-7342-745E4215D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652C3AC2-B767-2D0C-0A14-02060F125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6576C4-BA18-4234-763F-C74D495FC861}"/>
              </a:ext>
            </a:extLst>
          </p:cNvPr>
          <p:cNvSpPr txBox="1"/>
          <p:nvPr/>
        </p:nvSpPr>
        <p:spPr>
          <a:xfrm>
            <a:off x="650877" y="326351"/>
            <a:ext cx="1174282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2. User Interface Design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b="1" dirty="0"/>
              <a:t>CLI &amp; Web UI Options:</a:t>
            </a:r>
            <a:endParaRPr lang="en-US" dirty="0"/>
          </a:p>
          <a:p>
            <a:pPr lvl="1"/>
            <a:r>
              <a:rPr lang="en-US" dirty="0"/>
              <a:t>Web interface using HTML/CSS/JS</a:t>
            </a:r>
          </a:p>
          <a:p>
            <a:pPr lvl="1"/>
            <a:r>
              <a:rPr lang="en-US" dirty="0"/>
              <a:t>CLI interaction with progress/ status messages</a:t>
            </a:r>
          </a:p>
          <a:p>
            <a:r>
              <a:rPr lang="en-US" b="1" dirty="0"/>
              <a:t>User Flow:</a:t>
            </a:r>
            <a:endParaRPr lang="en-US" dirty="0"/>
          </a:p>
          <a:p>
            <a:pPr lvl="1"/>
            <a:r>
              <a:rPr lang="en-US" dirty="0"/>
              <a:t>Enter Target</a:t>
            </a:r>
          </a:p>
          <a:p>
            <a:pPr lvl="1"/>
            <a:r>
              <a:rPr lang="en-US" dirty="0"/>
              <a:t>Select Operation (Scan / Full Pentest)</a:t>
            </a:r>
          </a:p>
          <a:p>
            <a:pPr lvl="1"/>
            <a:r>
              <a:rPr lang="en-US" dirty="0"/>
              <a:t>See Real-Time Logs</a:t>
            </a:r>
          </a:p>
          <a:p>
            <a:pPr lvl="1"/>
            <a:r>
              <a:rPr lang="en-US" dirty="0"/>
              <a:t>View/Download Report</a:t>
            </a:r>
          </a:p>
          <a:p>
            <a:r>
              <a:rPr lang="en-US" b="1" dirty="0"/>
              <a:t>LLM Summary Panel:</a:t>
            </a:r>
            <a:r>
              <a:rPr lang="en-US" dirty="0"/>
              <a:t> Optional window showing GPT-generated insights (optional)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b="1" dirty="0">
                <a:solidFill>
                  <a:schemeClr val="accent1"/>
                </a:solidFill>
              </a:rPr>
              <a:t>3. Analysis Algorithms</a:t>
            </a:r>
          </a:p>
          <a:p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b="1" dirty="0"/>
              <a:t>LLM Prompt Engineering:</a:t>
            </a:r>
            <a:r>
              <a:rPr lang="en-US" dirty="0"/>
              <a:t> Custom prompts guide GPT to:</a:t>
            </a:r>
          </a:p>
          <a:p>
            <a:pPr lvl="1"/>
            <a:r>
              <a:rPr lang="en-US" dirty="0"/>
              <a:t>Select optimal scan parameters</a:t>
            </a:r>
          </a:p>
          <a:p>
            <a:pPr lvl="1"/>
            <a:r>
              <a:rPr lang="en-US" dirty="0"/>
              <a:t>Interpret scan results</a:t>
            </a:r>
          </a:p>
          <a:p>
            <a:pPr lvl="1"/>
            <a:r>
              <a:rPr lang="en-US" dirty="0"/>
              <a:t>Recommend exploit paths</a:t>
            </a:r>
          </a:p>
          <a:p>
            <a:pPr lvl="1"/>
            <a:r>
              <a:rPr lang="en-US" b="1" dirty="0"/>
              <a:t>Risk Scoring Logic (if used) :</a:t>
            </a:r>
            <a:r>
              <a:rPr lang="en-US" dirty="0"/>
              <a:t> CVSS-style impact scoring</a:t>
            </a:r>
          </a:p>
          <a:p>
            <a:pPr lvl="1"/>
            <a:r>
              <a:rPr lang="en-US" b="1" dirty="0"/>
              <a:t>Decision Tree Logic (optional):</a:t>
            </a:r>
            <a:r>
              <a:rPr lang="en-US" dirty="0"/>
              <a:t> LLM helps decide next action (e.g., escalate to exploit or report)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89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B21F1-3C72-CC97-A0E1-679B3A86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E0298BC-3B9C-7217-95F8-860948F86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5075F-48A7-71CF-7853-F4AD6A5D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CC18977-D766-316F-400C-C3D80317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E712AD8-825A-FC40-0CBB-9B4FB2F2F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FDB99BC-5DA3-EEA9-131F-5E607603F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766A5C4-695A-6D40-8E9E-7E4B2FFAE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7796FF7D-12D6-F9E1-8DE1-1D3859A6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44C31D57-C0AB-09B3-DF21-893FEB863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204B1E-CDF5-7B2F-0B5B-B5D9D8998854}"/>
              </a:ext>
            </a:extLst>
          </p:cNvPr>
          <p:cNvSpPr txBox="1"/>
          <p:nvPr/>
        </p:nvSpPr>
        <p:spPr>
          <a:xfrm>
            <a:off x="224589" y="256674"/>
            <a:ext cx="11742821" cy="52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</a:rPr>
              <a:t>Problem Addressed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Traditional network penetration testing is a labor-intensive and expertise-driven process. It requires manual execution of various tools such as Nmap, Nessus, and Metasploit to identify vulnerabilities in systems. This leads to several challenges: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High Manual Effort:</a:t>
            </a:r>
            <a:r>
              <a:rPr lang="en-US" sz="2000" dirty="0"/>
              <a:t> Operators need to run tools individually and interpret results.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Inconsistency in Reporting:</a:t>
            </a:r>
            <a:r>
              <a:rPr lang="en-US" sz="2000" dirty="0"/>
              <a:t> Findings depend heavily on human interpretation and formatting.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Lack of Scalability:</a:t>
            </a:r>
            <a:r>
              <a:rPr lang="en-US" sz="2000" dirty="0"/>
              <a:t> It is inefficient for large-scale, continuous assessments.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Slow Remediation:</a:t>
            </a:r>
            <a:r>
              <a:rPr lang="en-US" sz="2000" dirty="0"/>
              <a:t> Reports take time to generate and are often too technical for non-security teams.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These limitations restrict the agility and efficiency of security operations, especially in dynamic environments or CI/CD-based pipelines.</a:t>
            </a:r>
          </a:p>
        </p:txBody>
      </p:sp>
    </p:spTree>
    <p:extLst>
      <p:ext uri="{BB962C8B-B14F-4D97-AF65-F5344CB8AC3E}">
        <p14:creationId xmlns:p14="http://schemas.microsoft.com/office/powerpoint/2010/main" val="125153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A6F47-B109-1215-5B0F-6E182515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21E8E4-2876-18DF-73E6-6CD041597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0982CF-4B5F-AA00-42AF-9F08899B0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DECB59E5-9FF2-8768-A9A6-905C163A5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A4E62B0-60D1-B901-23AD-276470CD4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AC70F724-36B8-DED7-7A3A-BE3E56438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65FFD42-7692-70F1-96C0-AB6A12F9B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E2999FC0-050A-FE06-37A7-E90DC463E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0A4E4E3-25CE-EE2B-7A2D-14DA83DF1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CBF1602-C892-C329-42B1-1ED25E63F4FC}"/>
              </a:ext>
            </a:extLst>
          </p:cNvPr>
          <p:cNvSpPr txBox="1"/>
          <p:nvPr/>
        </p:nvSpPr>
        <p:spPr>
          <a:xfrm>
            <a:off x="224589" y="256674"/>
            <a:ext cx="11742821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Solution Developed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To address these challenges, I developed an </a:t>
            </a:r>
            <a:r>
              <a:rPr lang="en-US" sz="2000" b="1" dirty="0"/>
              <a:t>automated network penetration testing workflow</a:t>
            </a:r>
            <a:r>
              <a:rPr lang="en-US" sz="2000" dirty="0"/>
              <a:t> that integrates: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Simple Frontend:</a:t>
            </a:r>
            <a:r>
              <a:rPr lang="en-US" sz="2000" dirty="0"/>
              <a:t> User interface for inputting target details and visualizing results.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n8n Workflow Automation:</a:t>
            </a:r>
            <a:r>
              <a:rPr lang="en-US" sz="2000" dirty="0"/>
              <a:t> Automates the execution of scanning tools like Nmap or Nessus, formats results, and forwards data through the pipeline.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LLM Integration (</a:t>
            </a:r>
            <a:r>
              <a:rPr lang="en-US" sz="2000" b="1" dirty="0" err="1"/>
              <a:t>Groq</a:t>
            </a:r>
            <a:r>
              <a:rPr lang="en-US" sz="2000" b="1" dirty="0"/>
              <a:t> API):</a:t>
            </a:r>
            <a:r>
              <a:rPr lang="en-US" sz="2000" dirty="0"/>
              <a:t> Provides intelligent analysis of scan outputs, summaries, and human-readable remediation steps.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Reporting Module:</a:t>
            </a:r>
            <a:r>
              <a:rPr lang="en-US" sz="2000" dirty="0"/>
              <a:t> Generates structured reports in PDF/Markdown format and sends them via email or displays them in the web dashboard.</a:t>
            </a:r>
          </a:p>
        </p:txBody>
      </p:sp>
    </p:spTree>
    <p:extLst>
      <p:ext uri="{BB962C8B-B14F-4D97-AF65-F5344CB8AC3E}">
        <p14:creationId xmlns:p14="http://schemas.microsoft.com/office/powerpoint/2010/main" val="259643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9605C-4DA7-3B57-03E3-BCA7DF7B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16217B0-8560-DF57-BAEB-CCBB41DB1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CD6828-F17B-F9A3-08F6-DF2193AC6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A4BA0B63-9B61-70BB-7791-6D630F550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DAF9DC6B-5853-56D5-35CF-49B57088C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BA21DC49-AB26-C517-3BE4-BD587F55E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5C40FA1-F0FC-EA1B-55F9-0C19E459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532A4F3-FEFE-DBB4-40E2-2EBB5D8AC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26E7389-21CB-ADFB-710C-E1B7F536B1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699A7CA-D4BE-52CA-7F1F-91A20FAB2872}"/>
              </a:ext>
            </a:extLst>
          </p:cNvPr>
          <p:cNvSpPr txBox="1"/>
          <p:nvPr/>
        </p:nvSpPr>
        <p:spPr>
          <a:xfrm>
            <a:off x="517887" y="601335"/>
            <a:ext cx="11742821" cy="3368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/>
                </a:solidFill>
              </a:rPr>
              <a:t>Key Outcomes</a:t>
            </a:r>
          </a:p>
          <a:p>
            <a:pPr>
              <a:lnSpc>
                <a:spcPct val="150000"/>
              </a:lnSpc>
            </a:pPr>
            <a:endParaRPr lang="en-US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Reduced time and manual effort by automating repetitive steps.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Enhanced decision-making with LLM-powered analysis and interpretation.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Generated clear, actionable insights for developers and security teams.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Enabled a scalable, modular system suitable for both individual assessments and enterprise security operations.</a:t>
            </a:r>
          </a:p>
        </p:txBody>
      </p:sp>
    </p:spTree>
    <p:extLst>
      <p:ext uri="{BB962C8B-B14F-4D97-AF65-F5344CB8AC3E}">
        <p14:creationId xmlns:p14="http://schemas.microsoft.com/office/powerpoint/2010/main" val="4007956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79A96-BDB1-65E9-C165-89DA35B8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30A3C86-2B91-236F-95CD-2C5836DCF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026174-30D5-BA70-BE18-91CD287C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85DECA4-6D5E-E7CA-BFBC-2594A0E7F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D55E5FF-C6D1-25CA-D34F-9A612E5B6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7D01556C-8217-E4E7-BB11-0E8474C29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2B93EA46-B5C0-89AF-516B-CC045FE3A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5A7B0E96-507D-706D-9302-45D1C03E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C475EB6-943D-2718-7A8F-7A4E67471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B754116-3256-295E-4AF4-CA0A9C5525CD}"/>
              </a:ext>
            </a:extLst>
          </p:cNvPr>
          <p:cNvSpPr txBox="1"/>
          <p:nvPr/>
        </p:nvSpPr>
        <p:spPr>
          <a:xfrm>
            <a:off x="449179" y="282556"/>
            <a:ext cx="11742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GIT hub Repository Link: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   https://github.com/Pavanbsc/defenders_pentesting_project</a:t>
            </a:r>
          </a:p>
          <a:p>
            <a:endParaRPr lang="en-US" sz="2400" b="1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</a:rPr>
              <a:t>Solution Video: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https://drive.google.com/drive/folders/1wwrT0Hwa9fYafuY-vXdnCSpKK95b9Qd-?usp=sharing</a:t>
            </a:r>
            <a:r>
              <a:rPr lang="en-US" sz="2400" b="1" dirty="0">
                <a:solidFill>
                  <a:schemeClr val="accent1"/>
                </a:solidFill>
              </a:rPr>
              <a:t>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0224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0419A-B18C-198F-C740-4E8040599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8DBA81-2F17-BCF8-5865-F2375FFE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65E1D2-5538-C041-751D-5EEF5A08C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7AA6424E-0BFE-2364-F62B-7CB17E4B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C99E1F0-4FE3-7B31-0499-24B600D99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AB310561-ED05-DFF7-20F9-F7342CDD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4D0FA66D-942E-C30C-A8FD-43069E0A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16881BCE-183B-E85F-4F21-EE72D1C2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D3923393-DFC4-B93B-466A-0715499D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10DC5A5-6A4B-33C6-1D8D-8EFC0BA47767}"/>
              </a:ext>
            </a:extLst>
          </p:cNvPr>
          <p:cNvSpPr txBox="1"/>
          <p:nvPr/>
        </p:nvSpPr>
        <p:spPr>
          <a:xfrm>
            <a:off x="4010745" y="2673350"/>
            <a:ext cx="3850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2625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 design</Template>
  <TotalTime>83</TotalTime>
  <Words>585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Black</vt:lpstr>
      <vt:lpstr>Arial</vt:lpstr>
      <vt:lpstr>Arial Unicode MS</vt:lpstr>
      <vt:lpstr>Calibri</vt:lpstr>
      <vt:lpstr>Corbel</vt:lpstr>
      <vt:lpstr>Wingdings</vt:lpstr>
      <vt:lpstr>Parallax</vt:lpstr>
      <vt:lpstr>Network PenTesting Automation Workflow Using LLM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k</dc:creator>
  <cp:lastModifiedBy>Niranjan Acharya</cp:lastModifiedBy>
  <cp:revision>6</cp:revision>
  <dcterms:created xsi:type="dcterms:W3CDTF">2025-07-13T11:23:25Z</dcterms:created>
  <dcterms:modified xsi:type="dcterms:W3CDTF">2025-07-13T17:25:55Z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