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67836D-E49D-46E6-BCC8-B7DDA31457A0}">
  <a:tblStyle styleId="{1867836D-E49D-46E6-BCC8-B7DDA3145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9c282818_2_102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9c28281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9c282818_2_111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9c282818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9c282818_6_47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9c282818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9c282818_2_107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9c28281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9c282818_6_15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9c282818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9c282818_2_119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9c282818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9c282818_2_123:notes"/>
          <p:cNvSpPr/>
          <p:nvPr>
            <p:ph idx="2" type="sldImg"/>
          </p:nvPr>
        </p:nvSpPr>
        <p:spPr>
          <a:xfrm>
            <a:off x="1210563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9c282818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2450" y="0"/>
            <a:ext cx="10117500" cy="1718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400">
                <a:solidFill>
                  <a:srgbClr val="FFFFFF"/>
                </a:solidFill>
              </a:rPr>
              <a:t>Temporal User Embeddings for Mood Prediction</a:t>
            </a:r>
            <a:endParaRPr b="1" sz="3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Matthew Matero | Akash Idnani | Radhika Gaonkar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Department of Computer Science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25" y="1235550"/>
            <a:ext cx="394500" cy="3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51250" y="1164300"/>
            <a:ext cx="2727900" cy="39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Stony Brook University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364300"/>
            <a:ext cx="10058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User embeddings have been shown to be helpful in tasks where author context is relevant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Task - use these embeddings to improve user mood prediction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Mood obtained by the affect score, where this score is a proxy to a user’s sentiments or emotions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User embeddings taken over time capture unique factors of change in a person’s language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Changes in user’s personality and therefore, her/his sentiments over time, can help in many user-centric NLP tasks: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Mood prediction, Addiction, Personalized Recommender Systems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774173"/>
            <a:ext cx="10058400" cy="6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Weekly twitter data gathered from ~2,000 users over a span of 20 weeks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Labeled with Affect score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Train : 15 weeks, Test : 5 weeks for all users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Preprocessing : stopword removal, @ mentions, URLs and non-english characters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enhance the uniqueness of each user embedding, further removal of the top 5% words from corpus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215050" y="42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{1867836D-E49D-46E6-BCC8-B7DDA31457A0}</a:tableStyleId>
              </a:tblPr>
              <a:tblGrid>
                <a:gridCol w="3069325"/>
                <a:gridCol w="3069325"/>
                <a:gridCol w="3069325"/>
              </a:tblGrid>
              <a:tr h="55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FFFFFF"/>
                          </a:solidFill>
                        </a:rPr>
                        <a:t>User Tweet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FFFFFF"/>
                          </a:solidFill>
                        </a:rPr>
                        <a:t>Intensity Value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FFFFFF"/>
                          </a:solidFill>
                        </a:rPr>
                        <a:t>Affect Value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Had the best day geochaching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4F8">
                        <a:alpha val="74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3.495457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5.717990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008"/>
                    </a:solidFill>
                  </a:tcPr>
                </a:tc>
              </a:tr>
              <a:tr h="55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Enjoying boca grande :) http://twitpic.com/1yi7hb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B7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3.066374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5.656499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F0C">
                        <a:alpha val="89600"/>
                      </a:srgbClr>
                    </a:solidFill>
                  </a:tcPr>
                </a:tc>
              </a:tr>
              <a:tr h="5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Going round the Holocaust Exhibition *shudder*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8F6">
                        <a:alpha val="84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3.122231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5.160040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F3B">
                        <a:alpha val="734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4"/>
          <p:cNvSpPr/>
          <p:nvPr/>
        </p:nvSpPr>
        <p:spPr>
          <a:xfrm>
            <a:off x="8775350" y="4979125"/>
            <a:ext cx="368700" cy="210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User Embeddings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764098"/>
            <a:ext cx="10058400" cy="6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2" name="Google Shape;72;p15"/>
          <p:cNvSpPr/>
          <p:nvPr/>
        </p:nvSpPr>
        <p:spPr>
          <a:xfrm>
            <a:off x="131525" y="895425"/>
            <a:ext cx="5521200" cy="3270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1525" y="4301375"/>
            <a:ext cx="5521200" cy="327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972" l="8701" r="9519" t="6566"/>
          <a:stretch/>
        </p:blipFill>
        <p:spPr>
          <a:xfrm>
            <a:off x="189038" y="928125"/>
            <a:ext cx="5406179" cy="31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6642" l="8828" r="9651" t="8955"/>
          <a:stretch/>
        </p:blipFill>
        <p:spPr>
          <a:xfrm>
            <a:off x="193725" y="4398700"/>
            <a:ext cx="5406179" cy="31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784150" y="685800"/>
            <a:ext cx="4274400" cy="708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Capturing change in user tweets over weeks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For each user matrix: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Size - weeks x vocabulary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Term Frequency Matrix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Temporal info captured in boolean difference matrix: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 : </a:t>
            </a:r>
            <a:r>
              <a:rPr lang="en" sz="1800"/>
              <a:t>new word appeared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-1 : </a:t>
            </a:r>
            <a:r>
              <a:rPr lang="en" sz="1800"/>
              <a:t>word disappeared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 : </a:t>
            </a:r>
            <a:r>
              <a:rPr lang="en" sz="1800"/>
              <a:t>no change in word use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SVD on boolean matrix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User 1: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Week 1: </a:t>
            </a:r>
            <a:r>
              <a:rPr lang="en" sz="1600"/>
              <a:t>i just had popcorn flavoured jellybeans! wow...what mind trip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Week 3: </a:t>
            </a:r>
            <a:r>
              <a:rPr lang="en" sz="1600"/>
              <a:t>Sadly nobody will ever understand my very personal plight', 'When will this life end? Soon pls...soon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User 2: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Week 6:</a:t>
            </a:r>
            <a:r>
              <a:rPr lang="en" sz="1600"/>
              <a:t>Bus has coffee all over the floor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Week 18: </a:t>
            </a:r>
            <a:r>
              <a:rPr lang="en" sz="1600"/>
              <a:t>Biggest problem when drinking coffee when you have a big moustache?\coffee-flavoured moustache.'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164375" y="7123225"/>
            <a:ext cx="1002300" cy="406500"/>
          </a:xfrm>
          <a:prstGeom prst="rect">
            <a:avLst/>
          </a:prstGeom>
          <a:solidFill>
            <a:srgbClr val="FFE00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2</a:t>
            </a:r>
            <a:endParaRPr b="1" sz="2000"/>
          </a:p>
        </p:txBody>
      </p:sp>
      <p:sp>
        <p:nvSpPr>
          <p:cNvPr id="78" name="Google Shape;78;p15"/>
          <p:cNvSpPr txBox="1"/>
          <p:nvPr/>
        </p:nvSpPr>
        <p:spPr>
          <a:xfrm>
            <a:off x="164375" y="3694225"/>
            <a:ext cx="1002300" cy="406500"/>
          </a:xfrm>
          <a:prstGeom prst="rect">
            <a:avLst/>
          </a:prstGeom>
          <a:solidFill>
            <a:srgbClr val="FFE00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1</a:t>
            </a:r>
            <a:endParaRPr b="1" sz="2000"/>
          </a:p>
        </p:txBody>
      </p:sp>
      <p:sp>
        <p:nvSpPr>
          <p:cNvPr id="79" name="Google Shape;79;p15"/>
          <p:cNvSpPr/>
          <p:nvPr/>
        </p:nvSpPr>
        <p:spPr>
          <a:xfrm>
            <a:off x="1725600" y="5788650"/>
            <a:ext cx="531000" cy="40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30200" y="988050"/>
            <a:ext cx="531000" cy="28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30600" y="3045450"/>
            <a:ext cx="531000" cy="28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User Embeddings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0" y="764098"/>
            <a:ext cx="10058400" cy="6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1014" l="14586" r="10416" t="12445"/>
          <a:stretch/>
        </p:blipFill>
        <p:spPr>
          <a:xfrm>
            <a:off x="195625" y="1343450"/>
            <a:ext cx="4600421" cy="292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11840" l="14596" r="10045" t="10520"/>
          <a:stretch/>
        </p:blipFill>
        <p:spPr>
          <a:xfrm>
            <a:off x="417175" y="4619575"/>
            <a:ext cx="4490754" cy="279345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64375" y="3694225"/>
            <a:ext cx="1166700" cy="406500"/>
          </a:xfrm>
          <a:prstGeom prst="rect">
            <a:avLst/>
          </a:prstGeom>
          <a:solidFill>
            <a:srgbClr val="FFE00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Week 4</a:t>
            </a:r>
            <a:endParaRPr b="1" sz="2000"/>
          </a:p>
        </p:txBody>
      </p:sp>
      <p:sp>
        <p:nvSpPr>
          <p:cNvPr id="91" name="Google Shape;91;p16"/>
          <p:cNvSpPr txBox="1"/>
          <p:nvPr/>
        </p:nvSpPr>
        <p:spPr>
          <a:xfrm>
            <a:off x="240575" y="7047025"/>
            <a:ext cx="1166700" cy="406500"/>
          </a:xfrm>
          <a:prstGeom prst="rect">
            <a:avLst/>
          </a:prstGeom>
          <a:solidFill>
            <a:srgbClr val="FFE00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Week 5</a:t>
            </a:r>
            <a:endParaRPr b="1" sz="2000"/>
          </a:p>
        </p:txBody>
      </p:sp>
      <p:sp>
        <p:nvSpPr>
          <p:cNvPr id="92" name="Google Shape;92;p16"/>
          <p:cNvSpPr txBox="1"/>
          <p:nvPr/>
        </p:nvSpPr>
        <p:spPr>
          <a:xfrm>
            <a:off x="0" y="685800"/>
            <a:ext cx="100584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Overall change in tweet topics over weeks</a:t>
            </a:r>
            <a:endParaRPr b="1" sz="24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9797" l="15279" r="13454" t="19305"/>
          <a:stretch/>
        </p:blipFill>
        <p:spPr>
          <a:xfrm>
            <a:off x="5221625" y="4306475"/>
            <a:ext cx="4600425" cy="3147051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6">
            <a:alphaModFix/>
          </a:blip>
          <a:srcRect b="14741" l="12869" r="19681" t="17700"/>
          <a:stretch/>
        </p:blipFill>
        <p:spPr>
          <a:xfrm>
            <a:off x="5178500" y="1163575"/>
            <a:ext cx="4600425" cy="3018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5050" y="5621600"/>
            <a:ext cx="9948300" cy="208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Architecture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0" y="893575"/>
            <a:ext cx="9512700" cy="4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25" y="5754700"/>
            <a:ext cx="4506050" cy="14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425" y="5682950"/>
            <a:ext cx="4594125" cy="15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72850" y="626800"/>
            <a:ext cx="72414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Gated Recurrent Unit Network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Predicts Score of User, per Week</a:t>
            </a:r>
            <a:endParaRPr sz="2400"/>
          </a:p>
        </p:txBody>
      </p:sp>
      <p:sp>
        <p:nvSpPr>
          <p:cNvPr id="105" name="Google Shape;105;p17"/>
          <p:cNvSpPr/>
          <p:nvPr/>
        </p:nvSpPr>
        <p:spPr>
          <a:xfrm>
            <a:off x="4859650" y="4559600"/>
            <a:ext cx="811200" cy="1062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40150" y="7125825"/>
            <a:ext cx="4719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Word2Vec Embeddings</a:t>
            </a:r>
            <a:endParaRPr sz="2400"/>
          </a:p>
        </p:txBody>
      </p:sp>
      <p:sp>
        <p:nvSpPr>
          <p:cNvPr id="107" name="Google Shape;107;p17"/>
          <p:cNvSpPr txBox="1"/>
          <p:nvPr/>
        </p:nvSpPr>
        <p:spPr>
          <a:xfrm>
            <a:off x="5321750" y="7125825"/>
            <a:ext cx="4719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SVD based User</a:t>
            </a:r>
            <a:r>
              <a:rPr lang="en" sz="2400"/>
              <a:t> Embeddings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Baselines / Evaluations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3477" l="1345" r="7745" t="5967"/>
          <a:stretch/>
        </p:blipFill>
        <p:spPr>
          <a:xfrm>
            <a:off x="82225" y="732575"/>
            <a:ext cx="5586924" cy="3777926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/>
          <p:nvPr/>
        </p:nvSpPr>
        <p:spPr>
          <a:xfrm>
            <a:off x="65775" y="4665800"/>
            <a:ext cx="5603400" cy="31065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M1 - </a:t>
            </a:r>
            <a:r>
              <a:rPr lang="en" sz="1900"/>
              <a:t>Size(x)=3    epochs=3     SVD=20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M2 - </a:t>
            </a:r>
            <a:r>
              <a:rPr lang="en" sz="1900">
                <a:solidFill>
                  <a:schemeClr val="dk1"/>
                </a:solidFill>
              </a:rPr>
              <a:t>Size(x)=1    epochs=3     SVD=20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M3 - </a:t>
            </a:r>
            <a:r>
              <a:rPr lang="en" sz="1900">
                <a:solidFill>
                  <a:schemeClr val="dk1"/>
                </a:solidFill>
              </a:rPr>
              <a:t>Size(x)=7    epochs=3     SVD=20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M4 - </a:t>
            </a:r>
            <a:r>
              <a:rPr lang="en" sz="1900">
                <a:solidFill>
                  <a:schemeClr val="dk1"/>
                </a:solidFill>
              </a:rPr>
              <a:t>Size(x)=2    epochs=3     SVD=20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M5 - </a:t>
            </a:r>
            <a:r>
              <a:rPr lang="en" sz="1900">
                <a:solidFill>
                  <a:schemeClr val="dk1"/>
                </a:solidFill>
              </a:rPr>
              <a:t>Size(x)=1    epochs=3     SVD=2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M6 - </a:t>
            </a:r>
            <a:r>
              <a:rPr b="1" lang="en" sz="1900">
                <a:solidFill>
                  <a:srgbClr val="FF0000"/>
                </a:solidFill>
              </a:rPr>
              <a:t>Size(x)=1    epochs=3     SVD=5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M7 - </a:t>
            </a:r>
            <a:r>
              <a:rPr lang="en" sz="1900">
                <a:solidFill>
                  <a:schemeClr val="dk1"/>
                </a:solidFill>
              </a:rPr>
              <a:t>Size(x)=1    epochs=3     SVD=15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M8 - </a:t>
            </a:r>
            <a:r>
              <a:rPr lang="en" sz="1900">
                <a:solidFill>
                  <a:schemeClr val="dk1"/>
                </a:solidFill>
              </a:rPr>
              <a:t>Size(x)=1    epochs=3     SVD=10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W1, W2, W3: </a:t>
            </a:r>
            <a:r>
              <a:rPr lang="en" sz="1900">
                <a:solidFill>
                  <a:schemeClr val="dk1"/>
                </a:solidFill>
              </a:rPr>
              <a:t>Size(x) = 1,2,7  epochs=2   dim=50  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 (Baseline) -</a:t>
            </a:r>
            <a:r>
              <a:rPr lang="en" sz="2000"/>
              <a:t> </a:t>
            </a:r>
            <a:r>
              <a:rPr lang="en" sz="1900">
                <a:solidFill>
                  <a:schemeClr val="dk1"/>
                </a:solidFill>
              </a:rPr>
              <a:t>Size(x)=3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8"/>
          <p:cNvSpPr/>
          <p:nvPr/>
        </p:nvSpPr>
        <p:spPr>
          <a:xfrm>
            <a:off x="5767725" y="731125"/>
            <a:ext cx="4223100" cy="70413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</a:t>
            </a:r>
            <a:r>
              <a:rPr b="1" lang="en" sz="2200"/>
              <a:t>Details:</a:t>
            </a:r>
            <a:endParaRPr b="1"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GRU-RNN : takes generated weekly embedding per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Embeddings - average word2vec or temporal user level, affect and intensity scores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Training recurs for each training week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Trained in multiple different window sizes of weeks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Train Data Format: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/>
              <a:t>1: Week1, Week2, label1: Week3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/>
              <a:t>1 - all features of weeks in 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abel - affect score of week in label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Experiments: </a:t>
            </a:r>
            <a:r>
              <a:rPr lang="en" sz="1800"/>
              <a:t>12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Hidden size : 250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Hidden layers :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Learning rate : 0.001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Optimizer : Stochastic Gradient Descent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Baseline: </a:t>
            </a:r>
            <a:r>
              <a:rPr lang="en" sz="1800"/>
              <a:t>Multivariate ridge regression (α = 0.1) with only affect scores and intensity 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Key Takeaways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9350" y="685800"/>
            <a:ext cx="9941400" cy="7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2450" y="731125"/>
            <a:ext cx="10058400" cy="350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language features through embeddings improves performance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Our novel way of building user embeddings captures temporal change in the user’s language        change in mood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Model performs almost as good as the state-of-the-art word2vec vectors (state-of-the art in many applications) as inputs to GRUs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SVD with components=2 </a:t>
            </a:r>
            <a:r>
              <a:rPr b="1" lang="en" sz="2800"/>
              <a:t>&gt;</a:t>
            </a:r>
            <a:r>
              <a:rPr lang="en" sz="2300"/>
              <a:t> components=5, in the GRU-RNN. But, the latter performs better in profiling users (clustering)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3" name="Google Shape;123;p19"/>
          <p:cNvSpPr/>
          <p:nvPr/>
        </p:nvSpPr>
        <p:spPr>
          <a:xfrm>
            <a:off x="22450" y="4296925"/>
            <a:ext cx="10058400" cy="350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Model does not beat word2vec embeddings. Word2vec is more successful in capturing the semantics and syntax of noisy data</a:t>
            </a:r>
            <a:endParaRPr sz="23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experiments to be done on other dimensionality reduction techniques to find the best for mood prediction task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experiments to be done on other forms of (user, week) matrix which captures the temporal information of user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19"/>
          <p:cNvSpPr/>
          <p:nvPr/>
        </p:nvSpPr>
        <p:spPr>
          <a:xfrm>
            <a:off x="3737725" y="1997650"/>
            <a:ext cx="4272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12275" y="4243075"/>
            <a:ext cx="3927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Challenges</a:t>
            </a:r>
            <a:endParaRPr b="1" sz="2500"/>
          </a:p>
        </p:txBody>
      </p:sp>
      <p:sp>
        <p:nvSpPr>
          <p:cNvPr id="126" name="Google Shape;126;p19"/>
          <p:cNvSpPr txBox="1"/>
          <p:nvPr/>
        </p:nvSpPr>
        <p:spPr>
          <a:xfrm>
            <a:off x="464675" y="661675"/>
            <a:ext cx="3927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Improvements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Summary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0" y="756000"/>
            <a:ext cx="10058400" cy="3395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 embeddings can prove to be helpful in a number of tasks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Even straight forward analysis of language can be better than none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performance of our model remained stable across weeks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Word2Vec continues to be a </a:t>
            </a:r>
            <a:r>
              <a:rPr lang="en" sz="2300"/>
              <a:t>versatile</a:t>
            </a:r>
            <a:r>
              <a:rPr lang="en" sz="2300"/>
              <a:t> way to model language even in time series tasks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Predicting mood for a user continues to be an open question with many improvements to be done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Tweaks and approach for time series user embeddings are still open questions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50" y="4221900"/>
            <a:ext cx="7103849" cy="3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