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Nunito"/>
      <p:regular r:id="rId38"/>
      <p:bold r:id="rId39"/>
      <p:italic r:id="rId40"/>
      <p:boldItalic r:id="rId41"/>
    </p:embeddedFont>
    <p:embeddedFont>
      <p:font typeface="Maven Pro"/>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6.xml"/><Relationship Id="rId42" Type="http://schemas.openxmlformats.org/officeDocument/2006/relationships/font" Target="fonts/MavenPro-regular.fntdata"/><Relationship Id="rId41" Type="http://schemas.openxmlformats.org/officeDocument/2006/relationships/font" Target="fonts/Nunito-boldItalic.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MavenPro-bold.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Nunito-bold.fntdata"/><Relationship Id="rId16" Type="http://schemas.openxmlformats.org/officeDocument/2006/relationships/slide" Target="slides/slide12.xml"/><Relationship Id="rId38" Type="http://schemas.openxmlformats.org/officeDocument/2006/relationships/font" Target="fonts/Nuni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Change gnuplot to matplotlib’s pyplot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Can’t approve student’s answer.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No filters yet. No personal messages.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Instructor can’t choose best answers. Filters in forum? No search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Can’t do any of this.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Notifications?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6" name="Shape 4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2" name="Shape 4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rIns="91425" wrap="square" tIns="91425"/>
          <a:lstStyle>
            <a:lvl1pPr lvl="0" algn="ctr">
              <a:spcBef>
                <a:spcPts val="0"/>
              </a:spcBef>
              <a:buClr>
                <a:schemeClr val="lt1"/>
              </a:buClr>
              <a:buSzPct val="100000"/>
              <a:defRPr sz="8000">
                <a:solidFill>
                  <a:schemeClr val="lt1"/>
                </a:solidFill>
              </a:defRPr>
            </a:lvl1pPr>
            <a:lvl2pPr lvl="1" algn="ctr">
              <a:spcBef>
                <a:spcPts val="0"/>
              </a:spcBef>
              <a:buClr>
                <a:schemeClr val="lt1"/>
              </a:buClr>
              <a:buSzPct val="100000"/>
              <a:defRPr sz="8000">
                <a:solidFill>
                  <a:schemeClr val="lt1"/>
                </a:solidFill>
              </a:defRPr>
            </a:lvl2pPr>
            <a:lvl3pPr lvl="2" algn="ctr">
              <a:spcBef>
                <a:spcPts val="0"/>
              </a:spcBef>
              <a:buClr>
                <a:schemeClr val="lt1"/>
              </a:buClr>
              <a:buSzPct val="100000"/>
              <a:defRPr sz="8000">
                <a:solidFill>
                  <a:schemeClr val="lt1"/>
                </a:solidFill>
              </a:defRPr>
            </a:lvl3pPr>
            <a:lvl4pPr lvl="3" algn="ctr">
              <a:spcBef>
                <a:spcPts val="0"/>
              </a:spcBef>
              <a:buClr>
                <a:schemeClr val="lt1"/>
              </a:buClr>
              <a:buSzPct val="100000"/>
              <a:defRPr sz="8000">
                <a:solidFill>
                  <a:schemeClr val="lt1"/>
                </a:solidFill>
              </a:defRPr>
            </a:lvl4pPr>
            <a:lvl5pPr lvl="4" algn="ctr">
              <a:spcBef>
                <a:spcPts val="0"/>
              </a:spcBef>
              <a:buClr>
                <a:schemeClr val="lt1"/>
              </a:buClr>
              <a:buSzPct val="100000"/>
              <a:defRPr sz="8000">
                <a:solidFill>
                  <a:schemeClr val="lt1"/>
                </a:solidFill>
              </a:defRPr>
            </a:lvl5pPr>
            <a:lvl6pPr lvl="5" algn="ctr">
              <a:spcBef>
                <a:spcPts val="0"/>
              </a:spcBef>
              <a:buClr>
                <a:schemeClr val="lt1"/>
              </a:buClr>
              <a:buSzPct val="100000"/>
              <a:defRPr sz="8000">
                <a:solidFill>
                  <a:schemeClr val="lt1"/>
                </a:solidFill>
              </a:defRPr>
            </a:lvl6pPr>
            <a:lvl7pPr lvl="6" algn="ctr">
              <a:spcBef>
                <a:spcPts val="0"/>
              </a:spcBef>
              <a:buClr>
                <a:schemeClr val="lt1"/>
              </a:buClr>
              <a:buSzPct val="100000"/>
              <a:defRPr sz="8000">
                <a:solidFill>
                  <a:schemeClr val="lt1"/>
                </a:solidFill>
              </a:defRPr>
            </a:lvl7pPr>
            <a:lvl8pPr lvl="7" algn="ctr">
              <a:spcBef>
                <a:spcPts val="0"/>
              </a:spcBef>
              <a:buClr>
                <a:schemeClr val="lt1"/>
              </a:buClr>
              <a:buSzPct val="100000"/>
              <a:defRPr sz="8000">
                <a:solidFill>
                  <a:schemeClr val="lt1"/>
                </a:solidFill>
              </a:defRPr>
            </a:lvl8pPr>
            <a:lvl9pPr lvl="8" algn="ctr">
              <a:spcBef>
                <a:spcPts val="0"/>
              </a:spcBef>
              <a:buClr>
                <a:schemeClr val="lt1"/>
              </a:buClr>
              <a:buSzPct val="100000"/>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rIns="91425" wrap="square"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rIns="91425" wrap="square" tIns="91425"/>
          <a:lstStyle>
            <a:lvl1pPr lvl="0">
              <a:lnSpc>
                <a:spcPct val="100000"/>
              </a:lnSpc>
              <a:spcBef>
                <a:spcPts val="0"/>
              </a:spcBef>
              <a:spcAft>
                <a:spcPts val="0"/>
              </a:spcAft>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2"/>
              </a:buClr>
              <a:buSzPct val="100000"/>
              <a:buFont typeface="Maven Pro"/>
              <a:buNone/>
              <a:defRPr b="1" sz="2800">
                <a:solidFill>
                  <a:schemeClr val="dk2"/>
                </a:solidFill>
                <a:latin typeface="Maven Pro"/>
                <a:ea typeface="Maven Pro"/>
                <a:cs typeface="Maven Pro"/>
                <a:sym typeface="Maven Pro"/>
              </a:defRPr>
            </a:lvl1pPr>
            <a:lvl2pPr lvl="1">
              <a:spcBef>
                <a:spcPts val="0"/>
              </a:spcBef>
              <a:buClr>
                <a:schemeClr val="dk2"/>
              </a:buClr>
              <a:buSzPct val="100000"/>
              <a:buFont typeface="Maven Pro"/>
              <a:buNone/>
              <a:defRPr b="1" sz="2800">
                <a:solidFill>
                  <a:schemeClr val="dk2"/>
                </a:solidFill>
                <a:latin typeface="Maven Pro"/>
                <a:ea typeface="Maven Pro"/>
                <a:cs typeface="Maven Pro"/>
                <a:sym typeface="Maven Pro"/>
              </a:defRPr>
            </a:lvl2pPr>
            <a:lvl3pPr lvl="2">
              <a:spcBef>
                <a:spcPts val="0"/>
              </a:spcBef>
              <a:buClr>
                <a:schemeClr val="dk2"/>
              </a:buClr>
              <a:buSzPct val="100000"/>
              <a:buFont typeface="Maven Pro"/>
              <a:buNone/>
              <a:defRPr b="1" sz="2800">
                <a:solidFill>
                  <a:schemeClr val="dk2"/>
                </a:solidFill>
                <a:latin typeface="Maven Pro"/>
                <a:ea typeface="Maven Pro"/>
                <a:cs typeface="Maven Pro"/>
                <a:sym typeface="Maven Pro"/>
              </a:defRPr>
            </a:lvl3pPr>
            <a:lvl4pPr lvl="3">
              <a:spcBef>
                <a:spcPts val="0"/>
              </a:spcBef>
              <a:buClr>
                <a:schemeClr val="dk2"/>
              </a:buClr>
              <a:buSzPct val="100000"/>
              <a:buFont typeface="Maven Pro"/>
              <a:buNone/>
              <a:defRPr b="1" sz="2800">
                <a:solidFill>
                  <a:schemeClr val="dk2"/>
                </a:solidFill>
                <a:latin typeface="Maven Pro"/>
                <a:ea typeface="Maven Pro"/>
                <a:cs typeface="Maven Pro"/>
                <a:sym typeface="Maven Pro"/>
              </a:defRPr>
            </a:lvl4pPr>
            <a:lvl5pPr lvl="4">
              <a:spcBef>
                <a:spcPts val="0"/>
              </a:spcBef>
              <a:buClr>
                <a:schemeClr val="dk2"/>
              </a:buClr>
              <a:buSzPct val="100000"/>
              <a:buFont typeface="Maven Pro"/>
              <a:buNone/>
              <a:defRPr b="1" sz="2800">
                <a:solidFill>
                  <a:schemeClr val="dk2"/>
                </a:solidFill>
                <a:latin typeface="Maven Pro"/>
                <a:ea typeface="Maven Pro"/>
                <a:cs typeface="Maven Pro"/>
                <a:sym typeface="Maven Pro"/>
              </a:defRPr>
            </a:lvl5pPr>
            <a:lvl6pPr lvl="5">
              <a:spcBef>
                <a:spcPts val="0"/>
              </a:spcBef>
              <a:buClr>
                <a:schemeClr val="dk2"/>
              </a:buClr>
              <a:buSzPct val="100000"/>
              <a:buFont typeface="Maven Pro"/>
              <a:buNone/>
              <a:defRPr b="1" sz="2800">
                <a:solidFill>
                  <a:schemeClr val="dk2"/>
                </a:solidFill>
                <a:latin typeface="Maven Pro"/>
                <a:ea typeface="Maven Pro"/>
                <a:cs typeface="Maven Pro"/>
                <a:sym typeface="Maven Pro"/>
              </a:defRPr>
            </a:lvl6pPr>
            <a:lvl7pPr lvl="6">
              <a:spcBef>
                <a:spcPts val="0"/>
              </a:spcBef>
              <a:buClr>
                <a:schemeClr val="dk2"/>
              </a:buClr>
              <a:buSzPct val="100000"/>
              <a:buFont typeface="Maven Pro"/>
              <a:buNone/>
              <a:defRPr b="1" sz="2800">
                <a:solidFill>
                  <a:schemeClr val="dk2"/>
                </a:solidFill>
                <a:latin typeface="Maven Pro"/>
                <a:ea typeface="Maven Pro"/>
                <a:cs typeface="Maven Pro"/>
                <a:sym typeface="Maven Pro"/>
              </a:defRPr>
            </a:lvl7pPr>
            <a:lvl8pPr lvl="7">
              <a:spcBef>
                <a:spcPts val="0"/>
              </a:spcBef>
              <a:buClr>
                <a:schemeClr val="dk2"/>
              </a:buClr>
              <a:buSzPct val="100000"/>
              <a:buFont typeface="Maven Pro"/>
              <a:buNone/>
              <a:defRPr b="1" sz="2800">
                <a:solidFill>
                  <a:schemeClr val="dk2"/>
                </a:solidFill>
                <a:latin typeface="Maven Pro"/>
                <a:ea typeface="Maven Pro"/>
                <a:cs typeface="Maven Pro"/>
                <a:sym typeface="Maven Pro"/>
              </a:defRPr>
            </a:lvl8pPr>
            <a:lvl9pPr lvl="8">
              <a:spcBef>
                <a:spcPts val="0"/>
              </a:spcBef>
              <a:buClr>
                <a:schemeClr val="dk2"/>
              </a:buClr>
              <a:buSzPct val="1000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Nunito"/>
              <a:buChar char="●"/>
              <a:defRPr sz="1300">
                <a:solidFill>
                  <a:schemeClr val="dk2"/>
                </a:solidFill>
                <a:latin typeface="Nunito"/>
                <a:ea typeface="Nunito"/>
                <a:cs typeface="Nunito"/>
                <a:sym typeface="Nunito"/>
              </a:defRPr>
            </a:lvl1pPr>
            <a:lvl2pPr lvl="1">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2pPr>
            <a:lvl3pPr lvl="2">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3pPr>
            <a:lvl4pPr lvl="3">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4pPr>
            <a:lvl5pPr lvl="4">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5pPr>
            <a:lvl6pPr lvl="5">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6pPr>
            <a:lvl7pPr lvl="6">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7pPr>
            <a:lvl8pPr lvl="7">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8pPr>
            <a:lvl9pPr lvl="8">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2063250" y="1345550"/>
            <a:ext cx="5017500" cy="834600"/>
          </a:xfrm>
          <a:prstGeom prst="rect">
            <a:avLst/>
          </a:prstGeom>
        </p:spPr>
        <p:txBody>
          <a:bodyPr anchorCtr="0" anchor="ctr" bIns="91425" lIns="91425" rIns="91425" wrap="square" tIns="91425">
            <a:noAutofit/>
          </a:bodyPr>
          <a:lstStyle/>
          <a:p>
            <a:pPr lvl="0">
              <a:spcBef>
                <a:spcPts val="0"/>
              </a:spcBef>
              <a:buNone/>
            </a:pPr>
            <a:r>
              <a:rPr lang="en"/>
              <a:t>Course Networking</a:t>
            </a:r>
          </a:p>
        </p:txBody>
      </p:sp>
      <p:sp>
        <p:nvSpPr>
          <p:cNvPr id="278" name="Shape 278"/>
          <p:cNvSpPr txBox="1"/>
          <p:nvPr>
            <p:ph idx="1" type="subTitle"/>
          </p:nvPr>
        </p:nvSpPr>
        <p:spPr>
          <a:xfrm>
            <a:off x="948550" y="2934999"/>
            <a:ext cx="7801500" cy="1573500"/>
          </a:xfrm>
          <a:prstGeom prst="rect">
            <a:avLst/>
          </a:prstGeom>
        </p:spPr>
        <p:txBody>
          <a:bodyPr anchorCtr="0" anchor="t" bIns="91425" lIns="91425" rIns="91425" wrap="square" tIns="91425">
            <a:noAutofit/>
          </a:bodyPr>
          <a:lstStyle/>
          <a:p>
            <a:pPr lvl="0">
              <a:spcBef>
                <a:spcPts val="0"/>
              </a:spcBef>
              <a:buNone/>
            </a:pPr>
            <a:r>
              <a:rPr lang="en" sz="2400"/>
              <a:t>Team DELTA</a:t>
            </a:r>
          </a:p>
          <a:p>
            <a:pPr lvl="0">
              <a:spcBef>
                <a:spcPts val="0"/>
              </a:spcBef>
              <a:buNone/>
            </a:pPr>
            <a:r>
              <a:rPr lang="en" sz="2400"/>
              <a:t>160050087</a:t>
            </a:r>
          </a:p>
          <a:p>
            <a:pPr lvl="0">
              <a:spcBef>
                <a:spcPts val="0"/>
              </a:spcBef>
              <a:buNone/>
            </a:pPr>
            <a:r>
              <a:rPr lang="en" sz="2400"/>
              <a:t>160050095</a:t>
            </a:r>
          </a:p>
          <a:p>
            <a:pPr lvl="0">
              <a:spcBef>
                <a:spcPts val="0"/>
              </a:spcBef>
              <a:buNone/>
            </a:pPr>
            <a:r>
              <a:rPr lang="en" sz="2400"/>
              <a:t>160050099</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ctrTitle"/>
          </p:nvPr>
        </p:nvSpPr>
        <p:spPr>
          <a:xfrm>
            <a:off x="304350" y="279250"/>
            <a:ext cx="5017500" cy="834600"/>
          </a:xfrm>
          <a:prstGeom prst="rect">
            <a:avLst/>
          </a:prstGeom>
        </p:spPr>
        <p:txBody>
          <a:bodyPr anchorCtr="0" anchor="ctr" bIns="91425" lIns="91425" rIns="91425" wrap="square" tIns="91425">
            <a:noAutofit/>
          </a:bodyPr>
          <a:lstStyle/>
          <a:p>
            <a:pPr lvl="0" rtl="0">
              <a:spcBef>
                <a:spcPts val="0"/>
              </a:spcBef>
              <a:buNone/>
            </a:pPr>
            <a:r>
              <a:rPr lang="en"/>
              <a:t>Student timetable</a:t>
            </a:r>
          </a:p>
        </p:txBody>
      </p:sp>
      <p:sp>
        <p:nvSpPr>
          <p:cNvPr id="336" name="Shape 336"/>
          <p:cNvSpPr txBox="1"/>
          <p:nvPr>
            <p:ph idx="1" type="subTitle"/>
          </p:nvPr>
        </p:nvSpPr>
        <p:spPr>
          <a:xfrm>
            <a:off x="228150" y="1113850"/>
            <a:ext cx="8345700" cy="3332400"/>
          </a:xfrm>
          <a:prstGeom prst="rect">
            <a:avLst/>
          </a:prstGeom>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en" sz="1800"/>
              <a:t>Student’s timetable (Figure 7) is generated from Slot field the Courses he has taken up.</a:t>
            </a:r>
          </a:p>
        </p:txBody>
      </p:sp>
      <p:pic>
        <p:nvPicPr>
          <p:cNvPr descr="ttb.png" id="337" name="Shape 337"/>
          <p:cNvPicPr preferRelativeResize="0"/>
          <p:nvPr/>
        </p:nvPicPr>
        <p:blipFill>
          <a:blip r:embed="rId3">
            <a:alphaModFix/>
          </a:blip>
          <a:stretch>
            <a:fillRect/>
          </a:stretch>
        </p:blipFill>
        <p:spPr>
          <a:xfrm>
            <a:off x="304350" y="1800300"/>
            <a:ext cx="8023675" cy="3011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idx="1" type="subTitle"/>
          </p:nvPr>
        </p:nvSpPr>
        <p:spPr>
          <a:xfrm>
            <a:off x="304350" y="1495775"/>
            <a:ext cx="8345700" cy="3281100"/>
          </a:xfrm>
          <a:prstGeom prst="rect">
            <a:avLst/>
          </a:prstGeom>
        </p:spPr>
        <p:txBody>
          <a:bodyPr anchorCtr="0" anchor="t" bIns="91425" lIns="91425" rIns="91425" wrap="square" tIns="91425">
            <a:noAutofit/>
          </a:bodyPr>
          <a:lstStyle/>
          <a:p>
            <a:pPr indent="-381000" lvl="0" marL="457200">
              <a:spcBef>
                <a:spcPts val="0"/>
              </a:spcBef>
              <a:buSzPct val="100000"/>
              <a:buChar char="●"/>
            </a:pPr>
            <a:r>
              <a:rPr lang="en" sz="2400"/>
              <a:t>In course home page, the instructors for the course, the students who have taken up the course are shown(these are also links to their profiles). The events related to that course are displayed in this page. </a:t>
            </a:r>
          </a:p>
          <a:p>
            <a:pPr indent="-381000" lvl="0" marL="457200" rtl="0">
              <a:spcBef>
                <a:spcPts val="0"/>
              </a:spcBef>
              <a:buSzPct val="100000"/>
              <a:buChar char="●"/>
            </a:pPr>
            <a:r>
              <a:rPr lang="en" sz="2400"/>
              <a:t>There are links to discussion forum and course resources page. Similarly in instructor page there are also options to add/edit/delete an event. Add feedback form, view responses.</a:t>
            </a:r>
          </a:p>
          <a:p>
            <a:pPr lvl="0" rtl="0">
              <a:spcBef>
                <a:spcPts val="0"/>
              </a:spcBef>
              <a:buNone/>
            </a:pPr>
            <a:r>
              <a:t/>
            </a:r>
            <a:endParaRPr sz="2400"/>
          </a:p>
        </p:txBody>
      </p:sp>
      <p:sp>
        <p:nvSpPr>
          <p:cNvPr id="343" name="Shape 343"/>
          <p:cNvSpPr txBox="1"/>
          <p:nvPr/>
        </p:nvSpPr>
        <p:spPr>
          <a:xfrm>
            <a:off x="304350" y="289975"/>
            <a:ext cx="4294800" cy="7872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Course homepage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pic>
        <p:nvPicPr>
          <p:cNvPr descr="std_crs.png" id="348" name="Shape 348"/>
          <p:cNvPicPr preferRelativeResize="0"/>
          <p:nvPr/>
        </p:nvPicPr>
        <p:blipFill>
          <a:blip r:embed="rId3">
            <a:alphaModFix/>
          </a:blip>
          <a:stretch>
            <a:fillRect/>
          </a:stretch>
        </p:blipFill>
        <p:spPr>
          <a:xfrm>
            <a:off x="262150" y="1074675"/>
            <a:ext cx="8221999" cy="3626526"/>
          </a:xfrm>
          <a:prstGeom prst="rect">
            <a:avLst/>
          </a:prstGeom>
          <a:noFill/>
          <a:ln>
            <a:noFill/>
          </a:ln>
        </p:spPr>
      </p:pic>
      <p:sp>
        <p:nvSpPr>
          <p:cNvPr id="349" name="Shape 349"/>
          <p:cNvSpPr txBox="1"/>
          <p:nvPr/>
        </p:nvSpPr>
        <p:spPr>
          <a:xfrm>
            <a:off x="262150" y="261375"/>
            <a:ext cx="6366000" cy="6669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Student course home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nvSpPr>
        <p:spPr>
          <a:xfrm>
            <a:off x="304350" y="105575"/>
            <a:ext cx="5770200" cy="11379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Instructor course home</a:t>
            </a:r>
          </a:p>
        </p:txBody>
      </p:sp>
      <p:pic>
        <p:nvPicPr>
          <p:cNvPr descr="ins_crs.png" id="355" name="Shape 355"/>
          <p:cNvPicPr preferRelativeResize="0"/>
          <p:nvPr/>
        </p:nvPicPr>
        <p:blipFill>
          <a:blip r:embed="rId3">
            <a:alphaModFix/>
          </a:blip>
          <a:stretch>
            <a:fillRect/>
          </a:stretch>
        </p:blipFill>
        <p:spPr>
          <a:xfrm>
            <a:off x="630875" y="1439725"/>
            <a:ext cx="7882251" cy="349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idx="1" type="subTitle"/>
          </p:nvPr>
        </p:nvSpPr>
        <p:spPr>
          <a:xfrm>
            <a:off x="304350" y="893675"/>
            <a:ext cx="8345700" cy="4249800"/>
          </a:xfrm>
          <a:prstGeom prst="rect">
            <a:avLst/>
          </a:prstGeom>
        </p:spPr>
        <p:txBody>
          <a:bodyPr anchorCtr="0" anchor="t" bIns="91425" lIns="91425" rIns="91425" wrap="square" tIns="91425">
            <a:noAutofit/>
          </a:bodyPr>
          <a:lstStyle/>
          <a:p>
            <a:pPr indent="0" lvl="0" marL="0" rtl="0">
              <a:spcBef>
                <a:spcPts val="0"/>
              </a:spcBef>
              <a:buNone/>
            </a:pPr>
            <a:r>
              <a:rPr lang="en" sz="1800"/>
              <a:t>Instructor’s course resources page is shown below. The download link for the resource is given in the table. Student’s page looks the same except that there is no upload a new resource link.</a:t>
            </a:r>
          </a:p>
          <a:p>
            <a:pPr indent="0" lvl="0" marL="0" rtl="0">
              <a:spcBef>
                <a:spcPts val="0"/>
              </a:spcBef>
              <a:buNone/>
            </a:pPr>
            <a:r>
              <a:t/>
            </a:r>
            <a:endParaRPr sz="1800"/>
          </a:p>
        </p:txBody>
      </p:sp>
      <p:sp>
        <p:nvSpPr>
          <p:cNvPr id="361" name="Shape 361"/>
          <p:cNvSpPr txBox="1"/>
          <p:nvPr/>
        </p:nvSpPr>
        <p:spPr>
          <a:xfrm>
            <a:off x="304350" y="0"/>
            <a:ext cx="4294800" cy="9456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Course resources</a:t>
            </a:r>
          </a:p>
        </p:txBody>
      </p:sp>
      <p:pic>
        <p:nvPicPr>
          <p:cNvPr descr="crs-res.png" id="362" name="Shape 362"/>
          <p:cNvPicPr preferRelativeResize="0"/>
          <p:nvPr/>
        </p:nvPicPr>
        <p:blipFill>
          <a:blip r:embed="rId3">
            <a:alphaModFix/>
          </a:blip>
          <a:stretch>
            <a:fillRect/>
          </a:stretch>
        </p:blipFill>
        <p:spPr>
          <a:xfrm>
            <a:off x="1347000" y="2016671"/>
            <a:ext cx="6411150" cy="29734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idx="1" type="subTitle"/>
          </p:nvPr>
        </p:nvSpPr>
        <p:spPr>
          <a:xfrm>
            <a:off x="304350" y="1495775"/>
            <a:ext cx="2545200" cy="3281100"/>
          </a:xfrm>
          <a:prstGeom prst="rect">
            <a:avLst/>
          </a:prstGeom>
        </p:spPr>
        <p:txBody>
          <a:bodyPr anchorCtr="0" anchor="t" bIns="91425" lIns="91425" rIns="91425" wrap="square" tIns="91425">
            <a:noAutofit/>
          </a:bodyPr>
          <a:lstStyle/>
          <a:p>
            <a:pPr lvl="0">
              <a:spcBef>
                <a:spcPts val="0"/>
              </a:spcBef>
              <a:buNone/>
            </a:pPr>
            <a:r>
              <a:rPr lang="en"/>
              <a:t>In discussion forum page(Figure), the topics are displayed in a tabular format. </a:t>
            </a:r>
          </a:p>
          <a:p>
            <a:pPr lvl="0" rtl="0">
              <a:spcBef>
                <a:spcPts val="0"/>
              </a:spcBef>
              <a:buNone/>
            </a:pPr>
            <a:r>
              <a:t/>
            </a:r>
            <a:endParaRPr/>
          </a:p>
        </p:txBody>
      </p:sp>
      <p:sp>
        <p:nvSpPr>
          <p:cNvPr id="368" name="Shape 368"/>
          <p:cNvSpPr txBox="1"/>
          <p:nvPr/>
        </p:nvSpPr>
        <p:spPr>
          <a:xfrm>
            <a:off x="362650" y="246100"/>
            <a:ext cx="4869900" cy="6993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Discussion forum</a:t>
            </a:r>
          </a:p>
        </p:txBody>
      </p:sp>
      <p:pic>
        <p:nvPicPr>
          <p:cNvPr descr="topics.png" id="369" name="Shape 369"/>
          <p:cNvPicPr preferRelativeResize="0"/>
          <p:nvPr/>
        </p:nvPicPr>
        <p:blipFill>
          <a:blip r:embed="rId3">
            <a:alphaModFix/>
          </a:blip>
          <a:stretch>
            <a:fillRect/>
          </a:stretch>
        </p:blipFill>
        <p:spPr>
          <a:xfrm>
            <a:off x="3001950" y="1097800"/>
            <a:ext cx="5989651" cy="26680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idx="1" type="subTitle"/>
          </p:nvPr>
        </p:nvSpPr>
        <p:spPr>
          <a:xfrm>
            <a:off x="304350" y="1495775"/>
            <a:ext cx="2856000" cy="3281100"/>
          </a:xfrm>
          <a:prstGeom prst="rect">
            <a:avLst/>
          </a:prstGeom>
        </p:spPr>
        <p:txBody>
          <a:bodyPr anchorCtr="0" anchor="t" bIns="91425" lIns="91425" rIns="91425" wrap="square" tIns="91425">
            <a:noAutofit/>
          </a:bodyPr>
          <a:lstStyle/>
          <a:p>
            <a:pPr lvl="0">
              <a:spcBef>
                <a:spcPts val="0"/>
              </a:spcBef>
              <a:buNone/>
            </a:pPr>
            <a:r>
              <a:rPr lang="en"/>
              <a:t>There is a</a:t>
            </a:r>
          </a:p>
          <a:p>
            <a:pPr lvl="0" rtl="0">
              <a:spcBef>
                <a:spcPts val="0"/>
              </a:spcBef>
              <a:buNone/>
            </a:pPr>
            <a:r>
              <a:rPr lang="en"/>
              <a:t>search feature (implemented using django filter). The search results page (Figure) is shown below</a:t>
            </a:r>
          </a:p>
        </p:txBody>
      </p:sp>
      <p:sp>
        <p:nvSpPr>
          <p:cNvPr id="375" name="Shape 375"/>
          <p:cNvSpPr txBox="1"/>
          <p:nvPr/>
        </p:nvSpPr>
        <p:spPr>
          <a:xfrm>
            <a:off x="304350" y="466275"/>
            <a:ext cx="4294800" cy="10296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Discussion forum</a:t>
            </a:r>
          </a:p>
          <a:p>
            <a:pPr lvl="0" rtl="0">
              <a:spcBef>
                <a:spcPts val="0"/>
              </a:spcBef>
              <a:buNone/>
            </a:pPr>
            <a:r>
              <a:t/>
            </a:r>
            <a:endParaRPr b="1" sz="3600">
              <a:solidFill>
                <a:schemeClr val="lt1"/>
              </a:solidFill>
              <a:latin typeface="Maven Pro"/>
              <a:ea typeface="Maven Pro"/>
              <a:cs typeface="Maven Pro"/>
              <a:sym typeface="Maven Pro"/>
            </a:endParaRPr>
          </a:p>
        </p:txBody>
      </p:sp>
      <p:pic>
        <p:nvPicPr>
          <p:cNvPr descr="search.png" id="376" name="Shape 376"/>
          <p:cNvPicPr preferRelativeResize="0"/>
          <p:nvPr/>
        </p:nvPicPr>
        <p:blipFill>
          <a:blip r:embed="rId3">
            <a:alphaModFix/>
          </a:blip>
          <a:stretch>
            <a:fillRect/>
          </a:stretch>
        </p:blipFill>
        <p:spPr>
          <a:xfrm>
            <a:off x="3312750" y="1648175"/>
            <a:ext cx="5363557" cy="3342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idx="1" type="subTitle"/>
          </p:nvPr>
        </p:nvSpPr>
        <p:spPr>
          <a:xfrm>
            <a:off x="304350" y="958550"/>
            <a:ext cx="8345700" cy="3818400"/>
          </a:xfrm>
          <a:prstGeom prst="rect">
            <a:avLst/>
          </a:prstGeom>
        </p:spPr>
        <p:txBody>
          <a:bodyPr anchorCtr="0" anchor="t" bIns="91425" lIns="91425" rIns="91425" wrap="square" tIns="91425">
            <a:noAutofit/>
          </a:bodyPr>
          <a:lstStyle/>
          <a:p>
            <a:pPr indent="0" lvl="0" marL="0" rtl="0">
              <a:spcBef>
                <a:spcPts val="0"/>
              </a:spcBef>
              <a:buNone/>
            </a:pPr>
            <a:r>
              <a:rPr lang="en" sz="1800"/>
              <a:t>When clicked on a topic, it takes to the page of that topic. In that page the question and the replies for that question are displayed (sorted by the number of upvotes for the reply) are displayed. </a:t>
            </a:r>
          </a:p>
          <a:p>
            <a:pPr indent="0" lvl="0" marL="0" rtl="0">
              <a:spcBef>
                <a:spcPts val="0"/>
              </a:spcBef>
              <a:buNone/>
            </a:pPr>
            <a:r>
              <a:rPr lang="en" sz="1800"/>
              <a:t>And the instructor’s reply is shown first mentioning it as an instructor’s reply. For this page we have used Javascript to update the number of votes when user clicks on either of the buttons. </a:t>
            </a:r>
          </a:p>
          <a:p>
            <a:pPr indent="0" lvl="0" marL="0" rtl="0">
              <a:spcBef>
                <a:spcPts val="0"/>
              </a:spcBef>
              <a:buNone/>
            </a:pPr>
            <a:r>
              <a:rPr lang="en" sz="1800"/>
              <a:t>Also we dynamically update this page every 30 seconds(this interval can be changed in the JS function).</a:t>
            </a:r>
          </a:p>
          <a:p>
            <a:pPr indent="0" lvl="0" marL="0" rtl="0">
              <a:spcBef>
                <a:spcPts val="0"/>
              </a:spcBef>
              <a:buNone/>
            </a:pPr>
            <a:r>
              <a:t/>
            </a:r>
            <a:endParaRPr sz="1800"/>
          </a:p>
        </p:txBody>
      </p:sp>
      <p:sp>
        <p:nvSpPr>
          <p:cNvPr id="382" name="Shape 382"/>
          <p:cNvSpPr txBox="1"/>
          <p:nvPr/>
        </p:nvSpPr>
        <p:spPr>
          <a:xfrm>
            <a:off x="304350" y="273950"/>
            <a:ext cx="4241700" cy="6846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Discussion forum</a:t>
            </a:r>
          </a:p>
          <a:p>
            <a:pPr lvl="0" rtl="0">
              <a:spcBef>
                <a:spcPts val="0"/>
              </a:spcBef>
              <a:buNone/>
            </a:pPr>
            <a:r>
              <a:t/>
            </a:r>
            <a:endParaRPr b="1" sz="3600">
              <a:solidFill>
                <a:schemeClr val="lt1"/>
              </a:solidFill>
              <a:latin typeface="Maven Pro"/>
              <a:ea typeface="Maven Pro"/>
              <a:cs typeface="Maven Pro"/>
              <a:sym typeface="Maven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ctrTitle"/>
          </p:nvPr>
        </p:nvSpPr>
        <p:spPr>
          <a:xfrm>
            <a:off x="348550" y="364375"/>
            <a:ext cx="5017500" cy="834600"/>
          </a:xfrm>
          <a:prstGeom prst="rect">
            <a:avLst/>
          </a:prstGeom>
        </p:spPr>
        <p:txBody>
          <a:bodyPr anchorCtr="0" anchor="ctr" bIns="91425" lIns="91425" rIns="91425" wrap="square" tIns="91425">
            <a:noAutofit/>
          </a:bodyPr>
          <a:lstStyle/>
          <a:p>
            <a:pPr lvl="0" rtl="0">
              <a:spcBef>
                <a:spcPts val="0"/>
              </a:spcBef>
              <a:buNone/>
            </a:pPr>
            <a:r>
              <a:rPr lang="en"/>
              <a:t>Discussion forum</a:t>
            </a:r>
          </a:p>
        </p:txBody>
      </p:sp>
      <p:sp>
        <p:nvSpPr>
          <p:cNvPr id="388" name="Shape 388"/>
          <p:cNvSpPr txBox="1"/>
          <p:nvPr>
            <p:ph idx="1" type="subTitle"/>
          </p:nvPr>
        </p:nvSpPr>
        <p:spPr>
          <a:xfrm>
            <a:off x="304350" y="1495775"/>
            <a:ext cx="2853600" cy="3281100"/>
          </a:xfrm>
          <a:prstGeom prst="rect">
            <a:avLst/>
          </a:prstGeom>
        </p:spPr>
        <p:txBody>
          <a:bodyPr anchorCtr="0" anchor="t" bIns="91425" lIns="91425" rIns="91425" wrap="square" tIns="91425">
            <a:noAutofit/>
          </a:bodyPr>
          <a:lstStyle/>
          <a:p>
            <a:pPr lvl="0" rtl="0">
              <a:spcBef>
                <a:spcPts val="0"/>
              </a:spcBef>
              <a:buNone/>
            </a:pPr>
            <a:r>
              <a:rPr lang="en" sz="2400"/>
              <a:t>Upvotes are</a:t>
            </a:r>
          </a:p>
          <a:p>
            <a:pPr lvl="0" rtl="0">
              <a:spcBef>
                <a:spcPts val="0"/>
              </a:spcBef>
              <a:buNone/>
            </a:pPr>
            <a:r>
              <a:rPr lang="en" sz="2400"/>
              <a:t>Shown</a:t>
            </a:r>
          </a:p>
          <a:p>
            <a:pPr lvl="0" rtl="0">
              <a:spcBef>
                <a:spcPts val="0"/>
              </a:spcBef>
              <a:buNone/>
            </a:pPr>
            <a:r>
              <a:t/>
            </a:r>
            <a:endParaRPr sz="2400"/>
          </a:p>
        </p:txBody>
      </p:sp>
      <p:pic>
        <p:nvPicPr>
          <p:cNvPr descr="topic_view.png" id="389" name="Shape 389"/>
          <p:cNvPicPr preferRelativeResize="0"/>
          <p:nvPr/>
        </p:nvPicPr>
        <p:blipFill>
          <a:blip r:embed="rId3">
            <a:alphaModFix/>
          </a:blip>
          <a:stretch>
            <a:fillRect/>
          </a:stretch>
        </p:blipFill>
        <p:spPr>
          <a:xfrm>
            <a:off x="4543375" y="1515338"/>
            <a:ext cx="4336848" cy="32419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ctrTitle"/>
          </p:nvPr>
        </p:nvSpPr>
        <p:spPr>
          <a:xfrm>
            <a:off x="348550" y="364375"/>
            <a:ext cx="5017500" cy="834600"/>
          </a:xfrm>
          <a:prstGeom prst="rect">
            <a:avLst/>
          </a:prstGeom>
        </p:spPr>
        <p:txBody>
          <a:bodyPr anchorCtr="0" anchor="ctr" bIns="91425" lIns="91425" rIns="91425" wrap="square" tIns="91425">
            <a:noAutofit/>
          </a:bodyPr>
          <a:lstStyle/>
          <a:p>
            <a:pPr lvl="0" rtl="0">
              <a:spcBef>
                <a:spcPts val="0"/>
              </a:spcBef>
              <a:buNone/>
            </a:pPr>
            <a:r>
              <a:rPr lang="en"/>
              <a:t>Discussion forum</a:t>
            </a:r>
          </a:p>
        </p:txBody>
      </p:sp>
      <p:sp>
        <p:nvSpPr>
          <p:cNvPr id="395" name="Shape 395"/>
          <p:cNvSpPr txBox="1"/>
          <p:nvPr>
            <p:ph idx="1" type="subTitle"/>
          </p:nvPr>
        </p:nvSpPr>
        <p:spPr>
          <a:xfrm>
            <a:off x="319000" y="1605700"/>
            <a:ext cx="2853600" cy="3281100"/>
          </a:xfrm>
          <a:prstGeom prst="rect">
            <a:avLst/>
          </a:prstGeom>
        </p:spPr>
        <p:txBody>
          <a:bodyPr anchorCtr="0" anchor="t" bIns="91425" lIns="91425" rIns="91425" wrap="square" tIns="91425">
            <a:noAutofit/>
          </a:bodyPr>
          <a:lstStyle/>
          <a:p>
            <a:pPr lvl="0" rtl="0">
              <a:spcBef>
                <a:spcPts val="0"/>
              </a:spcBef>
              <a:buNone/>
            </a:pPr>
            <a:r>
              <a:rPr lang="en" sz="2400"/>
              <a:t>Adding Topic </a:t>
            </a:r>
          </a:p>
        </p:txBody>
      </p:sp>
      <p:pic>
        <p:nvPicPr>
          <p:cNvPr descr="new_top.png" id="396" name="Shape 396"/>
          <p:cNvPicPr preferRelativeResize="0"/>
          <p:nvPr/>
        </p:nvPicPr>
        <p:blipFill>
          <a:blip r:embed="rId3">
            <a:alphaModFix/>
          </a:blip>
          <a:stretch>
            <a:fillRect/>
          </a:stretch>
        </p:blipFill>
        <p:spPr>
          <a:xfrm>
            <a:off x="4249600" y="1605700"/>
            <a:ext cx="4696575" cy="2946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ctrTitle"/>
          </p:nvPr>
        </p:nvSpPr>
        <p:spPr>
          <a:xfrm>
            <a:off x="304350" y="266075"/>
            <a:ext cx="5017500" cy="834600"/>
          </a:xfrm>
          <a:prstGeom prst="rect">
            <a:avLst/>
          </a:prstGeom>
        </p:spPr>
        <p:txBody>
          <a:bodyPr anchorCtr="0" anchor="ctr" bIns="91425" lIns="91425" rIns="91425" wrap="square" tIns="91425">
            <a:noAutofit/>
          </a:bodyPr>
          <a:lstStyle/>
          <a:p>
            <a:pPr lvl="0" rtl="0">
              <a:spcBef>
                <a:spcPts val="0"/>
              </a:spcBef>
              <a:buNone/>
            </a:pPr>
            <a:r>
              <a:rPr lang="en"/>
              <a:t>Abstract</a:t>
            </a:r>
          </a:p>
        </p:txBody>
      </p:sp>
      <p:sp>
        <p:nvSpPr>
          <p:cNvPr id="284" name="Shape 284"/>
          <p:cNvSpPr txBox="1"/>
          <p:nvPr>
            <p:ph idx="1" type="subTitle"/>
          </p:nvPr>
        </p:nvSpPr>
        <p:spPr>
          <a:xfrm>
            <a:off x="304350" y="971400"/>
            <a:ext cx="8345700" cy="4047600"/>
          </a:xfrm>
          <a:prstGeom prst="rect">
            <a:avLst/>
          </a:prstGeom>
        </p:spPr>
        <p:txBody>
          <a:bodyPr anchorCtr="0" anchor="t" bIns="91425" lIns="91425" rIns="91425" wrap="square" tIns="91425">
            <a:noAutofit/>
          </a:bodyPr>
          <a:lstStyle/>
          <a:p>
            <a:pPr lvl="0">
              <a:spcBef>
                <a:spcPts val="0"/>
              </a:spcBef>
              <a:buNone/>
            </a:pPr>
            <a:r>
              <a:rPr lang="en" sz="1800"/>
              <a:t>• Social networking website for courses, with emphasis on notifications, discussion forums</a:t>
            </a:r>
          </a:p>
          <a:p>
            <a:pPr lvl="0">
              <a:spcBef>
                <a:spcPts val="0"/>
              </a:spcBef>
              <a:buNone/>
            </a:pPr>
            <a:r>
              <a:rPr lang="en" sz="1800"/>
              <a:t>and student feedback. Separate interfaces for instructors and students, profiles for all</a:t>
            </a:r>
          </a:p>
          <a:p>
            <a:pPr lvl="0">
              <a:spcBef>
                <a:spcPts val="0"/>
              </a:spcBef>
              <a:buNone/>
            </a:pPr>
            <a:r>
              <a:rPr lang="en" sz="1800"/>
              <a:t>users.</a:t>
            </a:r>
          </a:p>
          <a:p>
            <a:pPr lvl="0">
              <a:spcBef>
                <a:spcPts val="0"/>
              </a:spcBef>
              <a:buNone/>
            </a:pPr>
            <a:r>
              <a:rPr lang="en" sz="1800"/>
              <a:t>• Students</a:t>
            </a:r>
          </a:p>
          <a:p>
            <a:pPr lvl="0">
              <a:spcBef>
                <a:spcPts val="0"/>
              </a:spcBef>
              <a:buNone/>
            </a:pPr>
            <a:r>
              <a:rPr lang="en" sz="1800"/>
              <a:t>· maintain profile</a:t>
            </a:r>
          </a:p>
          <a:p>
            <a:pPr lvl="0">
              <a:spcBef>
                <a:spcPts val="0"/>
              </a:spcBef>
              <a:buNone/>
            </a:pPr>
            <a:r>
              <a:rPr lang="en" sz="1800"/>
              <a:t>· have a calendar containing events highlighted</a:t>
            </a:r>
          </a:p>
          <a:p>
            <a:pPr lvl="0">
              <a:spcBef>
                <a:spcPts val="0"/>
              </a:spcBef>
              <a:buNone/>
            </a:pPr>
            <a:r>
              <a:rPr lang="en" sz="1800"/>
              <a:t>· receive notifications for upcoming events such as exams, assignment deadlines and</a:t>
            </a:r>
          </a:p>
          <a:p>
            <a:pPr lvl="0">
              <a:spcBef>
                <a:spcPts val="0"/>
              </a:spcBef>
              <a:buNone/>
            </a:pPr>
            <a:r>
              <a:rPr lang="en" sz="1800"/>
              <a:t>feedback deadlines based on the events created by instructors.</a:t>
            </a:r>
          </a:p>
          <a:p>
            <a:pPr lvl="0">
              <a:spcBef>
                <a:spcPts val="0"/>
              </a:spcBef>
              <a:buNone/>
            </a:pPr>
            <a:r>
              <a:rPr lang="en" sz="1800"/>
              <a:t>· can view his weekly timetable for all courses.</a:t>
            </a:r>
          </a:p>
          <a:p>
            <a:pPr lvl="0">
              <a:spcBef>
                <a:spcPts val="0"/>
              </a:spcBef>
              <a:buNone/>
            </a:pPr>
            <a:r>
              <a:rPr lang="en" sz="1800"/>
              <a:t>· can post a question in the discussion forum, search the forum for a question, give answer to one, comment , upvote or downvote an answer.</a:t>
            </a:r>
          </a:p>
          <a:p>
            <a:pPr lvl="0" rtl="0">
              <a:spcBef>
                <a:spcPts val="0"/>
              </a:spcBef>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ctrTitle"/>
          </p:nvPr>
        </p:nvSpPr>
        <p:spPr>
          <a:xfrm>
            <a:off x="348550" y="364375"/>
            <a:ext cx="5017500" cy="834600"/>
          </a:xfrm>
          <a:prstGeom prst="rect">
            <a:avLst/>
          </a:prstGeom>
        </p:spPr>
        <p:txBody>
          <a:bodyPr anchorCtr="0" anchor="ctr" bIns="91425" lIns="91425" rIns="91425" wrap="square" tIns="91425">
            <a:noAutofit/>
          </a:bodyPr>
          <a:lstStyle/>
          <a:p>
            <a:pPr lvl="0" rtl="0">
              <a:spcBef>
                <a:spcPts val="0"/>
              </a:spcBef>
              <a:buNone/>
            </a:pPr>
            <a:r>
              <a:rPr lang="en"/>
              <a:t>Discussion forum</a:t>
            </a:r>
          </a:p>
        </p:txBody>
      </p:sp>
      <p:sp>
        <p:nvSpPr>
          <p:cNvPr id="402" name="Shape 402"/>
          <p:cNvSpPr txBox="1"/>
          <p:nvPr>
            <p:ph idx="1" type="subTitle"/>
          </p:nvPr>
        </p:nvSpPr>
        <p:spPr>
          <a:xfrm>
            <a:off x="319000" y="1605700"/>
            <a:ext cx="2853600" cy="3281100"/>
          </a:xfrm>
          <a:prstGeom prst="rect">
            <a:avLst/>
          </a:prstGeom>
        </p:spPr>
        <p:txBody>
          <a:bodyPr anchorCtr="0" anchor="t" bIns="91425" lIns="91425" rIns="91425" wrap="square" tIns="91425">
            <a:noAutofit/>
          </a:bodyPr>
          <a:lstStyle/>
          <a:p>
            <a:pPr lvl="0" rtl="0">
              <a:spcBef>
                <a:spcPts val="0"/>
              </a:spcBef>
              <a:buNone/>
            </a:pPr>
            <a:r>
              <a:rPr lang="en" sz="2400"/>
              <a:t>Adding reply</a:t>
            </a:r>
            <a:r>
              <a:rPr lang="en" sz="2400"/>
              <a:t> </a:t>
            </a:r>
          </a:p>
        </p:txBody>
      </p:sp>
      <p:pic>
        <p:nvPicPr>
          <p:cNvPr descr="new_rep.png" id="403" name="Shape 403"/>
          <p:cNvPicPr preferRelativeResize="0"/>
          <p:nvPr/>
        </p:nvPicPr>
        <p:blipFill>
          <a:blip r:embed="rId3">
            <a:alphaModFix/>
          </a:blip>
          <a:stretch>
            <a:fillRect/>
          </a:stretch>
        </p:blipFill>
        <p:spPr>
          <a:xfrm>
            <a:off x="3667926" y="2249376"/>
            <a:ext cx="5476073" cy="1952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idx="1" type="subTitle"/>
          </p:nvPr>
        </p:nvSpPr>
        <p:spPr>
          <a:xfrm>
            <a:off x="304350" y="1495775"/>
            <a:ext cx="2856000" cy="3281100"/>
          </a:xfrm>
          <a:prstGeom prst="rect">
            <a:avLst/>
          </a:prstGeom>
        </p:spPr>
        <p:txBody>
          <a:bodyPr anchorCtr="0" anchor="t" bIns="91425" lIns="91425" rIns="91425" wrap="square" tIns="91425">
            <a:noAutofit/>
          </a:bodyPr>
          <a:lstStyle/>
          <a:p>
            <a:pPr lvl="0">
              <a:spcBef>
                <a:spcPts val="0"/>
              </a:spcBef>
              <a:buNone/>
            </a:pPr>
            <a:r>
              <a:rPr lang="en" sz="1800"/>
              <a:t>User’s My Drive page (Figure) and upload page (Figure) are shown.</a:t>
            </a:r>
          </a:p>
          <a:p>
            <a:pPr lvl="0" rtl="0">
              <a:spcBef>
                <a:spcPts val="0"/>
              </a:spcBef>
              <a:buNone/>
            </a:pPr>
            <a:r>
              <a:t/>
            </a:r>
            <a:endParaRPr/>
          </a:p>
        </p:txBody>
      </p:sp>
      <p:sp>
        <p:nvSpPr>
          <p:cNvPr id="409" name="Shape 409"/>
          <p:cNvSpPr txBox="1"/>
          <p:nvPr/>
        </p:nvSpPr>
        <p:spPr>
          <a:xfrm>
            <a:off x="304350" y="466275"/>
            <a:ext cx="4294800" cy="10296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My drive</a:t>
            </a:r>
          </a:p>
          <a:p>
            <a:pPr lvl="0" rtl="0">
              <a:spcBef>
                <a:spcPts val="0"/>
              </a:spcBef>
              <a:buNone/>
            </a:pPr>
            <a:r>
              <a:t/>
            </a:r>
            <a:endParaRPr b="1" sz="3600">
              <a:solidFill>
                <a:schemeClr val="lt1"/>
              </a:solidFill>
              <a:latin typeface="Maven Pro"/>
              <a:ea typeface="Maven Pro"/>
              <a:cs typeface="Maven Pro"/>
              <a:sym typeface="Maven Pro"/>
            </a:endParaRPr>
          </a:p>
        </p:txBody>
      </p:sp>
      <p:pic>
        <p:nvPicPr>
          <p:cNvPr descr="mydrive.png" id="410" name="Shape 410"/>
          <p:cNvPicPr preferRelativeResize="0"/>
          <p:nvPr/>
        </p:nvPicPr>
        <p:blipFill>
          <a:blip r:embed="rId3">
            <a:alphaModFix/>
          </a:blip>
          <a:stretch>
            <a:fillRect/>
          </a:stretch>
        </p:blipFill>
        <p:spPr>
          <a:xfrm>
            <a:off x="3312750" y="1648275"/>
            <a:ext cx="5678852" cy="319620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idx="1" type="subTitle"/>
          </p:nvPr>
        </p:nvSpPr>
        <p:spPr>
          <a:xfrm>
            <a:off x="304350" y="1495775"/>
            <a:ext cx="2856000" cy="3281100"/>
          </a:xfrm>
          <a:prstGeom prst="rect">
            <a:avLst/>
          </a:prstGeom>
        </p:spPr>
        <p:txBody>
          <a:bodyPr anchorCtr="0" anchor="t" bIns="91425" lIns="91425" rIns="91425" wrap="square" tIns="91425">
            <a:noAutofit/>
          </a:bodyPr>
          <a:lstStyle/>
          <a:p>
            <a:pPr lvl="0" rtl="0">
              <a:spcBef>
                <a:spcPts val="0"/>
              </a:spcBef>
              <a:buNone/>
            </a:pPr>
            <a:r>
              <a:rPr lang="en" sz="1800"/>
              <a:t>User’s My Drive page (Figure) and upload page (Figure) are shown.</a:t>
            </a:r>
          </a:p>
          <a:p>
            <a:pPr lvl="0" rtl="0">
              <a:spcBef>
                <a:spcPts val="0"/>
              </a:spcBef>
              <a:buNone/>
            </a:pPr>
            <a:r>
              <a:t/>
            </a:r>
            <a:endParaRPr/>
          </a:p>
        </p:txBody>
      </p:sp>
      <p:sp>
        <p:nvSpPr>
          <p:cNvPr id="416" name="Shape 416"/>
          <p:cNvSpPr txBox="1"/>
          <p:nvPr/>
        </p:nvSpPr>
        <p:spPr>
          <a:xfrm>
            <a:off x="304350" y="466275"/>
            <a:ext cx="4294800" cy="10296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My drive</a:t>
            </a:r>
          </a:p>
          <a:p>
            <a:pPr lvl="0" rtl="0">
              <a:spcBef>
                <a:spcPts val="0"/>
              </a:spcBef>
              <a:buNone/>
            </a:pPr>
            <a:r>
              <a:t/>
            </a:r>
            <a:endParaRPr b="1" sz="3600">
              <a:solidFill>
                <a:schemeClr val="lt1"/>
              </a:solidFill>
              <a:latin typeface="Maven Pro"/>
              <a:ea typeface="Maven Pro"/>
              <a:cs typeface="Maven Pro"/>
              <a:sym typeface="Maven Pro"/>
            </a:endParaRPr>
          </a:p>
        </p:txBody>
      </p:sp>
      <p:pic>
        <p:nvPicPr>
          <p:cNvPr descr="uploaddrive.png" id="417" name="Shape 417"/>
          <p:cNvPicPr preferRelativeResize="0"/>
          <p:nvPr/>
        </p:nvPicPr>
        <p:blipFill>
          <a:blip r:embed="rId3">
            <a:alphaModFix/>
          </a:blip>
          <a:stretch>
            <a:fillRect/>
          </a:stretch>
        </p:blipFill>
        <p:spPr>
          <a:xfrm>
            <a:off x="3312750" y="1648275"/>
            <a:ext cx="5678852" cy="319620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txBox="1"/>
          <p:nvPr>
            <p:ph idx="1" type="subTitle"/>
          </p:nvPr>
        </p:nvSpPr>
        <p:spPr>
          <a:xfrm>
            <a:off x="304350" y="1495775"/>
            <a:ext cx="2856000" cy="3281100"/>
          </a:xfrm>
          <a:prstGeom prst="rect">
            <a:avLst/>
          </a:prstGeom>
        </p:spPr>
        <p:txBody>
          <a:bodyPr anchorCtr="0" anchor="t" bIns="91425" lIns="91425" rIns="91425" wrap="square" tIns="91425">
            <a:noAutofit/>
          </a:bodyPr>
          <a:lstStyle/>
          <a:p>
            <a:pPr lvl="0">
              <a:spcBef>
                <a:spcPts val="0"/>
              </a:spcBef>
              <a:buNone/>
            </a:pPr>
            <a:r>
              <a:rPr lang="en"/>
              <a:t>My Profile contains Fields of Username ,Full name, Email, Description,Phone,City,Website and Courses Undertaken</a:t>
            </a:r>
          </a:p>
          <a:p>
            <a:pPr lvl="0" rtl="0">
              <a:spcBef>
                <a:spcPts val="0"/>
              </a:spcBef>
              <a:buNone/>
            </a:pPr>
            <a:r>
              <a:t/>
            </a:r>
            <a:endParaRPr/>
          </a:p>
        </p:txBody>
      </p:sp>
      <p:sp>
        <p:nvSpPr>
          <p:cNvPr id="423" name="Shape 423"/>
          <p:cNvSpPr txBox="1"/>
          <p:nvPr/>
        </p:nvSpPr>
        <p:spPr>
          <a:xfrm>
            <a:off x="304350" y="466275"/>
            <a:ext cx="4294800" cy="10296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User profile</a:t>
            </a:r>
          </a:p>
          <a:p>
            <a:pPr lvl="0" rtl="0">
              <a:spcBef>
                <a:spcPts val="0"/>
              </a:spcBef>
              <a:buNone/>
            </a:pPr>
            <a:r>
              <a:t/>
            </a:r>
            <a:endParaRPr b="1" sz="3600">
              <a:solidFill>
                <a:schemeClr val="lt1"/>
              </a:solidFill>
              <a:latin typeface="Maven Pro"/>
              <a:ea typeface="Maven Pro"/>
              <a:cs typeface="Maven Pro"/>
              <a:sym typeface="Maven Pro"/>
            </a:endParaRPr>
          </a:p>
        </p:txBody>
      </p:sp>
      <p:pic>
        <p:nvPicPr>
          <p:cNvPr descr="self.png" id="424" name="Shape 424"/>
          <p:cNvPicPr preferRelativeResize="0"/>
          <p:nvPr/>
        </p:nvPicPr>
        <p:blipFill>
          <a:blip r:embed="rId3">
            <a:alphaModFix/>
          </a:blip>
          <a:stretch>
            <a:fillRect/>
          </a:stretch>
        </p:blipFill>
        <p:spPr>
          <a:xfrm>
            <a:off x="3312750" y="1648275"/>
            <a:ext cx="4968067" cy="33428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idx="1" type="subTitle"/>
          </p:nvPr>
        </p:nvSpPr>
        <p:spPr>
          <a:xfrm>
            <a:off x="304350" y="1495775"/>
            <a:ext cx="2856000" cy="3281100"/>
          </a:xfrm>
          <a:prstGeom prst="rect">
            <a:avLst/>
          </a:prstGeom>
        </p:spPr>
        <p:txBody>
          <a:bodyPr anchorCtr="0" anchor="t" bIns="91425" lIns="91425" rIns="91425" wrap="square" tIns="91425">
            <a:noAutofit/>
          </a:bodyPr>
          <a:lstStyle/>
          <a:p>
            <a:pPr lvl="0" rtl="0">
              <a:spcBef>
                <a:spcPts val="0"/>
              </a:spcBef>
              <a:buNone/>
            </a:pPr>
            <a:r>
              <a:rPr lang="en"/>
              <a:t>Edit Profile contains edit Fields of Fullname,website,description,phone,city and profile image</a:t>
            </a:r>
          </a:p>
        </p:txBody>
      </p:sp>
      <p:sp>
        <p:nvSpPr>
          <p:cNvPr id="430" name="Shape 430"/>
          <p:cNvSpPr txBox="1"/>
          <p:nvPr/>
        </p:nvSpPr>
        <p:spPr>
          <a:xfrm>
            <a:off x="304350" y="466275"/>
            <a:ext cx="4294800" cy="10296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User profile</a:t>
            </a:r>
          </a:p>
          <a:p>
            <a:pPr lvl="0" rtl="0">
              <a:spcBef>
                <a:spcPts val="0"/>
              </a:spcBef>
              <a:buNone/>
            </a:pPr>
            <a:r>
              <a:t/>
            </a:r>
            <a:endParaRPr b="1" sz="3600">
              <a:solidFill>
                <a:schemeClr val="lt1"/>
              </a:solidFill>
              <a:latin typeface="Maven Pro"/>
              <a:ea typeface="Maven Pro"/>
              <a:cs typeface="Maven Pro"/>
              <a:sym typeface="Maven Pro"/>
            </a:endParaRPr>
          </a:p>
        </p:txBody>
      </p:sp>
      <p:pic>
        <p:nvPicPr>
          <p:cNvPr descr="editprofile.png" id="431" name="Shape 431"/>
          <p:cNvPicPr preferRelativeResize="0"/>
          <p:nvPr/>
        </p:nvPicPr>
        <p:blipFill>
          <a:blip r:embed="rId3">
            <a:alphaModFix/>
          </a:blip>
          <a:stretch>
            <a:fillRect/>
          </a:stretch>
        </p:blipFill>
        <p:spPr>
          <a:xfrm>
            <a:off x="3312750" y="1648275"/>
            <a:ext cx="4897710" cy="33428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txBox="1"/>
          <p:nvPr>
            <p:ph idx="1" type="subTitle"/>
          </p:nvPr>
        </p:nvSpPr>
        <p:spPr>
          <a:xfrm>
            <a:off x="304350" y="1495775"/>
            <a:ext cx="2856000" cy="3281100"/>
          </a:xfrm>
          <a:prstGeom prst="rect">
            <a:avLst/>
          </a:prstGeom>
        </p:spPr>
        <p:txBody>
          <a:bodyPr anchorCtr="0" anchor="t" bIns="91425" lIns="91425" rIns="91425" wrap="square" tIns="91425">
            <a:noAutofit/>
          </a:bodyPr>
          <a:lstStyle/>
          <a:p>
            <a:pPr lvl="0">
              <a:spcBef>
                <a:spcPts val="0"/>
              </a:spcBef>
              <a:buNone/>
            </a:pPr>
            <a:r>
              <a:rPr b="1" lang="en"/>
              <a:t>Events of a Course are Created by it’s Instructor with name, description, deadline time and date,</a:t>
            </a:r>
          </a:p>
          <a:p>
            <a:pPr lvl="0">
              <a:spcBef>
                <a:spcPts val="0"/>
              </a:spcBef>
              <a:buNone/>
            </a:pPr>
            <a:r>
              <a:rPr b="1" lang="en"/>
              <a:t>and they appear in the notifications of students and also in instructor’s homepage</a:t>
            </a:r>
          </a:p>
          <a:p>
            <a:pPr lvl="0" rtl="0">
              <a:spcBef>
                <a:spcPts val="0"/>
              </a:spcBef>
              <a:buNone/>
            </a:pPr>
            <a:r>
              <a:t/>
            </a:r>
            <a:endParaRPr b="1"/>
          </a:p>
        </p:txBody>
      </p:sp>
      <p:sp>
        <p:nvSpPr>
          <p:cNvPr id="437" name="Shape 437"/>
          <p:cNvSpPr txBox="1"/>
          <p:nvPr/>
        </p:nvSpPr>
        <p:spPr>
          <a:xfrm>
            <a:off x="304350" y="466275"/>
            <a:ext cx="4294800" cy="10296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Events</a:t>
            </a:r>
          </a:p>
          <a:p>
            <a:pPr lvl="0" rtl="0">
              <a:spcBef>
                <a:spcPts val="0"/>
              </a:spcBef>
              <a:buNone/>
            </a:pPr>
            <a:r>
              <a:t/>
            </a:r>
            <a:endParaRPr b="1" sz="3600">
              <a:solidFill>
                <a:schemeClr val="lt1"/>
              </a:solidFill>
              <a:latin typeface="Maven Pro"/>
              <a:ea typeface="Maven Pro"/>
              <a:cs typeface="Maven Pro"/>
              <a:sym typeface="Maven Pro"/>
            </a:endParaRPr>
          </a:p>
        </p:txBody>
      </p:sp>
      <p:pic>
        <p:nvPicPr>
          <p:cNvPr descr="addevent.png" id="438" name="Shape 438"/>
          <p:cNvPicPr preferRelativeResize="0"/>
          <p:nvPr/>
        </p:nvPicPr>
        <p:blipFill>
          <a:blip r:embed="rId3">
            <a:alphaModFix/>
          </a:blip>
          <a:stretch>
            <a:fillRect/>
          </a:stretch>
        </p:blipFill>
        <p:spPr>
          <a:xfrm>
            <a:off x="3312750" y="1648275"/>
            <a:ext cx="5678849" cy="322153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idx="1" type="subTitle"/>
          </p:nvPr>
        </p:nvSpPr>
        <p:spPr>
          <a:xfrm>
            <a:off x="304350" y="1495775"/>
            <a:ext cx="2856000" cy="3281100"/>
          </a:xfrm>
          <a:prstGeom prst="rect">
            <a:avLst/>
          </a:prstGeom>
        </p:spPr>
        <p:txBody>
          <a:bodyPr anchorCtr="0" anchor="t" bIns="91425" lIns="91425" rIns="91425" wrap="square" tIns="91425">
            <a:noAutofit/>
          </a:bodyPr>
          <a:lstStyle/>
          <a:p>
            <a:pPr lvl="0">
              <a:spcBef>
                <a:spcPts val="0"/>
              </a:spcBef>
              <a:buNone/>
            </a:pPr>
            <a:r>
              <a:rPr b="1" lang="en"/>
              <a:t>Instructor can edit/delete the event in the course’s homepage and in same way events are displayed in student’s home page with no edit,delete option sorted in deadlinetime order</a:t>
            </a:r>
          </a:p>
          <a:p>
            <a:pPr lvl="0" rtl="0">
              <a:spcBef>
                <a:spcPts val="0"/>
              </a:spcBef>
              <a:buNone/>
            </a:pPr>
            <a:r>
              <a:t/>
            </a:r>
            <a:endParaRPr b="1"/>
          </a:p>
        </p:txBody>
      </p:sp>
      <p:sp>
        <p:nvSpPr>
          <p:cNvPr id="444" name="Shape 444"/>
          <p:cNvSpPr txBox="1"/>
          <p:nvPr/>
        </p:nvSpPr>
        <p:spPr>
          <a:xfrm>
            <a:off x="304350" y="466275"/>
            <a:ext cx="4294800" cy="10296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Events</a:t>
            </a:r>
          </a:p>
          <a:p>
            <a:pPr lvl="0" rtl="0">
              <a:spcBef>
                <a:spcPts val="0"/>
              </a:spcBef>
              <a:buNone/>
            </a:pPr>
            <a:r>
              <a:t/>
            </a:r>
            <a:endParaRPr b="1" sz="3600">
              <a:solidFill>
                <a:schemeClr val="lt1"/>
              </a:solidFill>
              <a:latin typeface="Maven Pro"/>
              <a:ea typeface="Maven Pro"/>
              <a:cs typeface="Maven Pro"/>
              <a:sym typeface="Maven Pro"/>
            </a:endParaRPr>
          </a:p>
        </p:txBody>
      </p:sp>
      <p:pic>
        <p:nvPicPr>
          <p:cNvPr descr="eventsdisplayofinstructor.png" id="445" name="Shape 445"/>
          <p:cNvPicPr preferRelativeResize="0"/>
          <p:nvPr/>
        </p:nvPicPr>
        <p:blipFill>
          <a:blip r:embed="rId3">
            <a:alphaModFix/>
          </a:blip>
          <a:stretch>
            <a:fillRect/>
          </a:stretch>
        </p:blipFill>
        <p:spPr>
          <a:xfrm>
            <a:off x="3312750" y="1648275"/>
            <a:ext cx="5203818" cy="3342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idx="1" type="subTitle"/>
          </p:nvPr>
        </p:nvSpPr>
        <p:spPr>
          <a:xfrm>
            <a:off x="304350" y="1495775"/>
            <a:ext cx="2856000" cy="3281100"/>
          </a:xfrm>
          <a:prstGeom prst="rect">
            <a:avLst/>
          </a:prstGeom>
        </p:spPr>
        <p:txBody>
          <a:bodyPr anchorCtr="0" anchor="t" bIns="91425" lIns="91425" rIns="91425" wrap="square" tIns="91425">
            <a:noAutofit/>
          </a:bodyPr>
          <a:lstStyle/>
          <a:p>
            <a:pPr lvl="0" rtl="0">
              <a:spcBef>
                <a:spcPts val="0"/>
              </a:spcBef>
              <a:buNone/>
            </a:pPr>
            <a:r>
              <a:rPr b="1" lang="en"/>
              <a:t>Clicking on an event it redirects to event info containing information about event</a:t>
            </a:r>
          </a:p>
        </p:txBody>
      </p:sp>
      <p:sp>
        <p:nvSpPr>
          <p:cNvPr id="451" name="Shape 451"/>
          <p:cNvSpPr txBox="1"/>
          <p:nvPr/>
        </p:nvSpPr>
        <p:spPr>
          <a:xfrm>
            <a:off x="304350" y="466275"/>
            <a:ext cx="4294800" cy="10296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Events</a:t>
            </a:r>
          </a:p>
          <a:p>
            <a:pPr lvl="0" rtl="0">
              <a:spcBef>
                <a:spcPts val="0"/>
              </a:spcBef>
              <a:buNone/>
            </a:pPr>
            <a:r>
              <a:t/>
            </a:r>
            <a:endParaRPr b="1" sz="3600">
              <a:solidFill>
                <a:schemeClr val="lt1"/>
              </a:solidFill>
              <a:latin typeface="Maven Pro"/>
              <a:ea typeface="Maven Pro"/>
              <a:cs typeface="Maven Pro"/>
              <a:sym typeface="Maven Pro"/>
            </a:endParaRPr>
          </a:p>
        </p:txBody>
      </p:sp>
      <p:pic>
        <p:nvPicPr>
          <p:cNvPr descr="eventdetail.png" id="452" name="Shape 452"/>
          <p:cNvPicPr preferRelativeResize="0"/>
          <p:nvPr/>
        </p:nvPicPr>
        <p:blipFill>
          <a:blip r:embed="rId3">
            <a:alphaModFix/>
          </a:blip>
          <a:stretch>
            <a:fillRect/>
          </a:stretch>
        </p:blipFill>
        <p:spPr>
          <a:xfrm>
            <a:off x="3312750" y="1648275"/>
            <a:ext cx="5678852" cy="319620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idx="1" type="subTitle"/>
          </p:nvPr>
        </p:nvSpPr>
        <p:spPr>
          <a:xfrm>
            <a:off x="304350" y="1495775"/>
            <a:ext cx="2856000" cy="3281100"/>
          </a:xfrm>
          <a:prstGeom prst="rect">
            <a:avLst/>
          </a:prstGeom>
        </p:spPr>
        <p:txBody>
          <a:bodyPr anchorCtr="0" anchor="t" bIns="91425" lIns="91425" rIns="91425" wrap="square" tIns="91425">
            <a:noAutofit/>
          </a:bodyPr>
          <a:lstStyle/>
          <a:p>
            <a:pPr lvl="0">
              <a:spcBef>
                <a:spcPts val="0"/>
              </a:spcBef>
              <a:buNone/>
            </a:pPr>
            <a:r>
              <a:rPr b="1" lang="en"/>
              <a:t>• Each Day contain all its events listed</a:t>
            </a:r>
          </a:p>
          <a:p>
            <a:pPr lvl="0">
              <a:spcBef>
                <a:spcPts val="0"/>
              </a:spcBef>
              <a:buNone/>
            </a:pPr>
            <a:r>
              <a:rPr b="1" lang="en"/>
              <a:t>• On clicking an event we get redirected to event info page</a:t>
            </a:r>
          </a:p>
          <a:p>
            <a:pPr lvl="0">
              <a:spcBef>
                <a:spcPts val="0"/>
              </a:spcBef>
              <a:buNone/>
            </a:pPr>
            <a:r>
              <a:rPr b="1" lang="en"/>
              <a:t>• If a day contains events its highlighted in blue</a:t>
            </a:r>
          </a:p>
          <a:p>
            <a:pPr lvl="0">
              <a:spcBef>
                <a:spcPts val="0"/>
              </a:spcBef>
              <a:buNone/>
            </a:pPr>
            <a:r>
              <a:rPr b="1" lang="en"/>
              <a:t>• Today is bordered with blue as shown</a:t>
            </a:r>
          </a:p>
          <a:p>
            <a:pPr lvl="0">
              <a:spcBef>
                <a:spcPts val="0"/>
              </a:spcBef>
              <a:buNone/>
            </a:pPr>
            <a:r>
              <a:rPr b="1" lang="en"/>
              <a:t>• we can access other months events through navigation above</a:t>
            </a:r>
          </a:p>
          <a:p>
            <a:pPr lvl="0" rtl="0">
              <a:spcBef>
                <a:spcPts val="0"/>
              </a:spcBef>
              <a:buNone/>
            </a:pPr>
            <a:r>
              <a:t/>
            </a:r>
            <a:endParaRPr b="1"/>
          </a:p>
        </p:txBody>
      </p:sp>
      <p:sp>
        <p:nvSpPr>
          <p:cNvPr id="458" name="Shape 458"/>
          <p:cNvSpPr txBox="1"/>
          <p:nvPr/>
        </p:nvSpPr>
        <p:spPr>
          <a:xfrm>
            <a:off x="304350" y="466275"/>
            <a:ext cx="4294800" cy="10296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Calendar</a:t>
            </a:r>
          </a:p>
          <a:p>
            <a:pPr lvl="0" rtl="0">
              <a:spcBef>
                <a:spcPts val="0"/>
              </a:spcBef>
              <a:buNone/>
            </a:pPr>
            <a:r>
              <a:t/>
            </a:r>
            <a:endParaRPr b="1" sz="3600">
              <a:solidFill>
                <a:schemeClr val="lt1"/>
              </a:solidFill>
              <a:latin typeface="Maven Pro"/>
              <a:ea typeface="Maven Pro"/>
              <a:cs typeface="Maven Pro"/>
              <a:sym typeface="Maven Pro"/>
            </a:endParaRPr>
          </a:p>
        </p:txBody>
      </p:sp>
      <p:pic>
        <p:nvPicPr>
          <p:cNvPr descr="calendar.png" id="459" name="Shape 459"/>
          <p:cNvPicPr preferRelativeResize="0"/>
          <p:nvPr/>
        </p:nvPicPr>
        <p:blipFill>
          <a:blip r:embed="rId3">
            <a:alphaModFix/>
          </a:blip>
          <a:stretch>
            <a:fillRect/>
          </a:stretch>
        </p:blipFill>
        <p:spPr>
          <a:xfrm>
            <a:off x="3312750" y="1648275"/>
            <a:ext cx="4731719" cy="3342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txBox="1"/>
          <p:nvPr>
            <p:ph idx="1" type="subTitle"/>
          </p:nvPr>
        </p:nvSpPr>
        <p:spPr>
          <a:xfrm>
            <a:off x="304350" y="1495775"/>
            <a:ext cx="2856000" cy="3281100"/>
          </a:xfrm>
          <a:prstGeom prst="rect">
            <a:avLst/>
          </a:prstGeom>
        </p:spPr>
        <p:txBody>
          <a:bodyPr anchorCtr="0" anchor="t" bIns="91425" lIns="91425" rIns="91425" wrap="square" tIns="91425">
            <a:noAutofit/>
          </a:bodyPr>
          <a:lstStyle/>
          <a:p>
            <a:pPr lvl="0" rtl="0">
              <a:spcBef>
                <a:spcPts val="0"/>
              </a:spcBef>
              <a:buNone/>
            </a:pPr>
            <a:r>
              <a:rPr b="1" lang="en"/>
              <a:t>The instructor can add a feedback form with subjective and objective questions.</a:t>
            </a:r>
          </a:p>
        </p:txBody>
      </p:sp>
      <p:sp>
        <p:nvSpPr>
          <p:cNvPr id="465" name="Shape 465"/>
          <p:cNvSpPr txBox="1"/>
          <p:nvPr/>
        </p:nvSpPr>
        <p:spPr>
          <a:xfrm>
            <a:off x="304350" y="466275"/>
            <a:ext cx="4294800" cy="10296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feedback</a:t>
            </a:r>
          </a:p>
          <a:p>
            <a:pPr lvl="0" rtl="0">
              <a:spcBef>
                <a:spcPts val="0"/>
              </a:spcBef>
              <a:buNone/>
            </a:pPr>
            <a:r>
              <a:t/>
            </a:r>
            <a:endParaRPr b="1" sz="3600">
              <a:solidFill>
                <a:schemeClr val="lt1"/>
              </a:solidFill>
              <a:latin typeface="Maven Pro"/>
              <a:ea typeface="Maven Pro"/>
              <a:cs typeface="Maven Pro"/>
              <a:sym typeface="Maven Pro"/>
            </a:endParaRPr>
          </a:p>
        </p:txBody>
      </p:sp>
      <p:pic>
        <p:nvPicPr>
          <p:cNvPr descr="addFeedback.png" id="466" name="Shape 466"/>
          <p:cNvPicPr preferRelativeResize="0"/>
          <p:nvPr/>
        </p:nvPicPr>
        <p:blipFill>
          <a:blip r:embed="rId3">
            <a:alphaModFix/>
          </a:blip>
          <a:stretch>
            <a:fillRect/>
          </a:stretch>
        </p:blipFill>
        <p:spPr>
          <a:xfrm>
            <a:off x="3312750" y="1648275"/>
            <a:ext cx="5678850" cy="2971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ctrTitle"/>
          </p:nvPr>
        </p:nvSpPr>
        <p:spPr>
          <a:xfrm>
            <a:off x="304350" y="266075"/>
            <a:ext cx="5017500" cy="834600"/>
          </a:xfrm>
          <a:prstGeom prst="rect">
            <a:avLst/>
          </a:prstGeom>
        </p:spPr>
        <p:txBody>
          <a:bodyPr anchorCtr="0" anchor="ctr" bIns="91425" lIns="91425" rIns="91425" wrap="square" tIns="91425">
            <a:noAutofit/>
          </a:bodyPr>
          <a:lstStyle/>
          <a:p>
            <a:pPr lvl="0" rtl="0">
              <a:spcBef>
                <a:spcPts val="0"/>
              </a:spcBef>
              <a:buNone/>
            </a:pPr>
            <a:r>
              <a:rPr lang="en"/>
              <a:t>Abstract</a:t>
            </a:r>
          </a:p>
        </p:txBody>
      </p:sp>
      <p:sp>
        <p:nvSpPr>
          <p:cNvPr id="290" name="Shape 290"/>
          <p:cNvSpPr txBox="1"/>
          <p:nvPr>
            <p:ph idx="1" type="subTitle"/>
          </p:nvPr>
        </p:nvSpPr>
        <p:spPr>
          <a:xfrm>
            <a:off x="304350" y="1471600"/>
            <a:ext cx="8345700" cy="3139800"/>
          </a:xfrm>
          <a:prstGeom prst="rect">
            <a:avLst/>
          </a:prstGeom>
        </p:spPr>
        <p:txBody>
          <a:bodyPr anchorCtr="0" anchor="t" bIns="91425" lIns="91425" rIns="91425" wrap="square" tIns="91425">
            <a:noAutofit/>
          </a:bodyPr>
          <a:lstStyle/>
          <a:p>
            <a:pPr lvl="0">
              <a:spcBef>
                <a:spcPts val="0"/>
              </a:spcBef>
              <a:buNone/>
            </a:pPr>
            <a:r>
              <a:rPr lang="en" sz="2400"/>
              <a:t>An instructor</a:t>
            </a:r>
          </a:p>
          <a:p>
            <a:pPr lvl="0">
              <a:spcBef>
                <a:spcPts val="0"/>
              </a:spcBef>
              <a:buNone/>
            </a:pPr>
            <a:r>
              <a:rPr lang="en" sz="2400"/>
              <a:t>· can upload course material, make announcements.</a:t>
            </a:r>
          </a:p>
          <a:p>
            <a:pPr lvl="0">
              <a:spcBef>
                <a:spcPts val="0"/>
              </a:spcBef>
              <a:buNone/>
            </a:pPr>
            <a:r>
              <a:rPr lang="en" sz="2400"/>
              <a:t>· can put up a feedback form, view the responses(anonymous),</a:t>
            </a:r>
          </a:p>
          <a:p>
            <a:pPr lvl="0">
              <a:spcBef>
                <a:spcPts val="0"/>
              </a:spcBef>
              <a:buNone/>
            </a:pPr>
            <a:r>
              <a:rPr lang="en" sz="2400"/>
              <a:t>· answer a question in discussion forum.</a:t>
            </a:r>
          </a:p>
          <a:p>
            <a:pPr lvl="0">
              <a:spcBef>
                <a:spcPts val="0"/>
              </a:spcBef>
              <a:buNone/>
            </a:pPr>
            <a:r>
              <a:rPr lang="en" sz="2400"/>
              <a:t>· has the feature to signup using social media account</a:t>
            </a:r>
          </a:p>
          <a:p>
            <a:pPr lvl="0" rtl="0">
              <a:spcBef>
                <a:spcPts val="0"/>
              </a:spcBef>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Shape 471"/>
          <p:cNvSpPr txBox="1"/>
          <p:nvPr>
            <p:ph idx="1" type="subTitle"/>
          </p:nvPr>
        </p:nvSpPr>
        <p:spPr>
          <a:xfrm>
            <a:off x="304350" y="1495775"/>
            <a:ext cx="2856000" cy="3281100"/>
          </a:xfrm>
          <a:prstGeom prst="rect">
            <a:avLst/>
          </a:prstGeom>
        </p:spPr>
        <p:txBody>
          <a:bodyPr anchorCtr="0" anchor="t" bIns="91425" lIns="91425" rIns="91425" wrap="square" tIns="91425">
            <a:noAutofit/>
          </a:bodyPr>
          <a:lstStyle/>
          <a:p>
            <a:pPr lvl="0">
              <a:spcBef>
                <a:spcPts val="0"/>
              </a:spcBef>
              <a:buNone/>
            </a:pPr>
            <a:r>
              <a:rPr b="1" lang="en"/>
              <a:t>The student must fill the form and submit it. If a student submits a form more than once,</a:t>
            </a:r>
          </a:p>
          <a:p>
            <a:pPr lvl="0">
              <a:spcBef>
                <a:spcPts val="0"/>
              </a:spcBef>
              <a:buNone/>
            </a:pPr>
            <a:r>
              <a:rPr b="1" lang="en"/>
              <a:t>his/her responses will be overwritten.</a:t>
            </a:r>
          </a:p>
          <a:p>
            <a:pPr lvl="0" rtl="0">
              <a:spcBef>
                <a:spcPts val="0"/>
              </a:spcBef>
              <a:buNone/>
            </a:pPr>
            <a:r>
              <a:t/>
            </a:r>
            <a:endParaRPr b="1"/>
          </a:p>
        </p:txBody>
      </p:sp>
      <p:sp>
        <p:nvSpPr>
          <p:cNvPr id="472" name="Shape 472"/>
          <p:cNvSpPr txBox="1"/>
          <p:nvPr/>
        </p:nvSpPr>
        <p:spPr>
          <a:xfrm>
            <a:off x="304350" y="466275"/>
            <a:ext cx="4294800" cy="10296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feedback</a:t>
            </a:r>
          </a:p>
          <a:p>
            <a:pPr lvl="0" rtl="0">
              <a:spcBef>
                <a:spcPts val="0"/>
              </a:spcBef>
              <a:buNone/>
            </a:pPr>
            <a:r>
              <a:t/>
            </a:r>
            <a:endParaRPr b="1" sz="3600">
              <a:solidFill>
                <a:schemeClr val="lt1"/>
              </a:solidFill>
              <a:latin typeface="Maven Pro"/>
              <a:ea typeface="Maven Pro"/>
              <a:cs typeface="Maven Pro"/>
              <a:sym typeface="Maven Pro"/>
            </a:endParaRPr>
          </a:p>
        </p:txBody>
      </p:sp>
      <p:pic>
        <p:nvPicPr>
          <p:cNvPr descr="submitFeedback.png" id="473" name="Shape 473"/>
          <p:cNvPicPr preferRelativeResize="0"/>
          <p:nvPr/>
        </p:nvPicPr>
        <p:blipFill>
          <a:blip r:embed="rId3">
            <a:alphaModFix/>
          </a:blip>
          <a:stretch>
            <a:fillRect/>
          </a:stretch>
        </p:blipFill>
        <p:spPr>
          <a:xfrm>
            <a:off x="3312750" y="1648275"/>
            <a:ext cx="4844001" cy="3342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Shape 478"/>
          <p:cNvSpPr txBox="1"/>
          <p:nvPr>
            <p:ph idx="1" type="subTitle"/>
          </p:nvPr>
        </p:nvSpPr>
        <p:spPr>
          <a:xfrm>
            <a:off x="304350" y="1495775"/>
            <a:ext cx="6560100" cy="1133400"/>
          </a:xfrm>
          <a:prstGeom prst="rect">
            <a:avLst/>
          </a:prstGeom>
        </p:spPr>
        <p:txBody>
          <a:bodyPr anchorCtr="0" anchor="t" bIns="91425" lIns="91425" rIns="91425" wrap="square" tIns="91425">
            <a:noAutofit/>
          </a:bodyPr>
          <a:lstStyle/>
          <a:p>
            <a:pPr lvl="0">
              <a:spcBef>
                <a:spcPts val="0"/>
              </a:spcBef>
              <a:buNone/>
            </a:pPr>
            <a:r>
              <a:rPr b="1" lang="en"/>
              <a:t>The instructor can then view the collected responses. The answers are anonymous and the rating answers are shown in the form of a graph.</a:t>
            </a:r>
          </a:p>
          <a:p>
            <a:pPr lvl="0" rtl="0">
              <a:spcBef>
                <a:spcPts val="0"/>
              </a:spcBef>
              <a:buNone/>
            </a:pPr>
            <a:r>
              <a:t/>
            </a:r>
            <a:endParaRPr b="1"/>
          </a:p>
        </p:txBody>
      </p:sp>
      <p:sp>
        <p:nvSpPr>
          <p:cNvPr id="479" name="Shape 479"/>
          <p:cNvSpPr txBox="1"/>
          <p:nvPr/>
        </p:nvSpPr>
        <p:spPr>
          <a:xfrm>
            <a:off x="304350" y="466275"/>
            <a:ext cx="4294800" cy="10296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feedback</a:t>
            </a:r>
          </a:p>
          <a:p>
            <a:pPr lvl="0" rtl="0">
              <a:spcBef>
                <a:spcPts val="0"/>
              </a:spcBef>
              <a:buNone/>
            </a:pPr>
            <a:r>
              <a:t/>
            </a:r>
            <a:endParaRPr b="1" sz="3600">
              <a:solidFill>
                <a:schemeClr val="lt1"/>
              </a:solidFill>
              <a:latin typeface="Maven Pro"/>
              <a:ea typeface="Maven Pro"/>
              <a:cs typeface="Maven Pro"/>
              <a:sym typeface="Maven Pr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txBox="1"/>
          <p:nvPr/>
        </p:nvSpPr>
        <p:spPr>
          <a:xfrm>
            <a:off x="304350" y="466275"/>
            <a:ext cx="4294800" cy="6735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features</a:t>
            </a:r>
          </a:p>
          <a:p>
            <a:pPr lvl="0" rtl="0">
              <a:spcBef>
                <a:spcPts val="0"/>
              </a:spcBef>
              <a:buNone/>
            </a:pPr>
            <a:r>
              <a:t/>
            </a:r>
            <a:endParaRPr b="1" sz="3600">
              <a:solidFill>
                <a:schemeClr val="lt1"/>
              </a:solidFill>
              <a:latin typeface="Maven Pro"/>
              <a:ea typeface="Maven Pro"/>
              <a:cs typeface="Maven Pro"/>
              <a:sym typeface="Maven Pro"/>
            </a:endParaRPr>
          </a:p>
        </p:txBody>
      </p:sp>
      <p:pic>
        <p:nvPicPr>
          <p:cNvPr descr="Screenshot from 2017-10-29 13-38-16.png" id="485" name="Shape 485"/>
          <p:cNvPicPr preferRelativeResize="0"/>
          <p:nvPr/>
        </p:nvPicPr>
        <p:blipFill>
          <a:blip r:embed="rId3">
            <a:alphaModFix/>
          </a:blip>
          <a:stretch>
            <a:fillRect/>
          </a:stretch>
        </p:blipFill>
        <p:spPr>
          <a:xfrm>
            <a:off x="152400" y="919575"/>
            <a:ext cx="8745523" cy="40715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txBox="1"/>
          <p:nvPr/>
        </p:nvSpPr>
        <p:spPr>
          <a:xfrm>
            <a:off x="304350" y="466275"/>
            <a:ext cx="8153100" cy="3859800"/>
          </a:xfrm>
          <a:prstGeom prst="rect">
            <a:avLst/>
          </a:prstGeom>
          <a:noFill/>
          <a:ln>
            <a:noFill/>
          </a:ln>
        </p:spPr>
        <p:txBody>
          <a:bodyPr anchorCtr="0" anchor="ctr" bIns="91425" lIns="91425" rIns="91425" wrap="square" tIns="91425">
            <a:noAutofit/>
          </a:bodyPr>
          <a:lstStyle/>
          <a:p>
            <a:pPr lvl="0" rtl="0">
              <a:spcBef>
                <a:spcPts val="0"/>
              </a:spcBef>
              <a:buNone/>
            </a:pPr>
            <a:r>
              <a:rPr b="1" lang="en" sz="3600">
                <a:solidFill>
                  <a:schemeClr val="lt1"/>
                </a:solidFill>
                <a:latin typeface="Maven Pro"/>
                <a:ea typeface="Maven Pro"/>
                <a:cs typeface="Maven Pro"/>
                <a:sym typeface="Maven Pro"/>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ctrTitle"/>
          </p:nvPr>
        </p:nvSpPr>
        <p:spPr>
          <a:xfrm>
            <a:off x="325050" y="718050"/>
            <a:ext cx="5017500" cy="676500"/>
          </a:xfrm>
          <a:prstGeom prst="rect">
            <a:avLst/>
          </a:prstGeom>
        </p:spPr>
        <p:txBody>
          <a:bodyPr anchorCtr="0" anchor="ctr" bIns="91425" lIns="91425" rIns="91425" wrap="square" tIns="91425">
            <a:noAutofit/>
          </a:bodyPr>
          <a:lstStyle/>
          <a:p>
            <a:pPr lvl="0" rtl="0">
              <a:spcBef>
                <a:spcPts val="0"/>
              </a:spcBef>
              <a:buNone/>
            </a:pPr>
            <a:r>
              <a:rPr lang="en"/>
              <a:t>Problem Statement</a:t>
            </a:r>
          </a:p>
        </p:txBody>
      </p:sp>
      <p:sp>
        <p:nvSpPr>
          <p:cNvPr id="296" name="Shape 296"/>
          <p:cNvSpPr txBox="1"/>
          <p:nvPr>
            <p:ph idx="1" type="subTitle"/>
          </p:nvPr>
        </p:nvSpPr>
        <p:spPr>
          <a:xfrm>
            <a:off x="352675" y="1698375"/>
            <a:ext cx="8345700" cy="3003300"/>
          </a:xfrm>
          <a:prstGeom prst="rect">
            <a:avLst/>
          </a:prstGeom>
        </p:spPr>
        <p:txBody>
          <a:bodyPr anchorCtr="0" anchor="t" bIns="91425" lIns="91425" rIns="91425" wrap="square" tIns="91425">
            <a:noAutofit/>
          </a:bodyPr>
          <a:lstStyle/>
          <a:p>
            <a:pPr lvl="0" rtl="0">
              <a:spcBef>
                <a:spcPts val="0"/>
              </a:spcBef>
              <a:buNone/>
            </a:pPr>
            <a:r>
              <a:rPr lang="en" sz="3000"/>
              <a:t>Creating a social networking site for courses with a user friendly interface for instructors, students with a platform for Discussions, Timely notifications for important events, Feedback forms and Display of timetables.</a:t>
            </a:r>
          </a:p>
          <a:p>
            <a:pPr lvl="0" rtl="0">
              <a:spcBef>
                <a:spcPts val="0"/>
              </a:spcBef>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ctrTitle"/>
          </p:nvPr>
        </p:nvSpPr>
        <p:spPr>
          <a:xfrm>
            <a:off x="304350" y="322500"/>
            <a:ext cx="7477800" cy="834600"/>
          </a:xfrm>
          <a:prstGeom prst="rect">
            <a:avLst/>
          </a:prstGeom>
        </p:spPr>
        <p:txBody>
          <a:bodyPr anchorCtr="0" anchor="ctr" bIns="91425" lIns="91425" rIns="91425" wrap="square" tIns="91425">
            <a:noAutofit/>
          </a:bodyPr>
          <a:lstStyle/>
          <a:p>
            <a:pPr lvl="0" rtl="0">
              <a:spcBef>
                <a:spcPts val="0"/>
              </a:spcBef>
              <a:buNone/>
            </a:pPr>
            <a:r>
              <a:rPr lang="en"/>
              <a:t>Login signup</a:t>
            </a:r>
          </a:p>
        </p:txBody>
      </p:sp>
      <p:sp>
        <p:nvSpPr>
          <p:cNvPr id="302" name="Shape 302"/>
          <p:cNvSpPr txBox="1"/>
          <p:nvPr>
            <p:ph idx="1" type="subTitle"/>
          </p:nvPr>
        </p:nvSpPr>
        <p:spPr>
          <a:xfrm>
            <a:off x="151575" y="1157100"/>
            <a:ext cx="8498400" cy="3986400"/>
          </a:xfrm>
          <a:prstGeom prst="rect">
            <a:avLst/>
          </a:prstGeom>
        </p:spPr>
        <p:txBody>
          <a:bodyPr anchorCtr="0" anchor="t" bIns="91425" lIns="91425" rIns="91425" wrap="square" tIns="91425">
            <a:noAutofit/>
          </a:bodyPr>
          <a:lstStyle/>
          <a:p>
            <a:pPr lvl="0">
              <a:spcBef>
                <a:spcPts val="0"/>
              </a:spcBef>
              <a:buNone/>
            </a:pPr>
            <a:r>
              <a:rPr lang="en" sz="1800"/>
              <a:t>We extended django’s default user model (one-one) to make Student and Instructor models. The Login (Figure 1) and Signup (Figure 2) pages are shown below.</a:t>
            </a:r>
          </a:p>
          <a:p>
            <a:pPr lvl="0" rtl="0">
              <a:spcBef>
                <a:spcPts val="0"/>
              </a:spcBef>
              <a:buNone/>
            </a:pPr>
            <a:r>
              <a:t/>
            </a:r>
            <a:endParaRPr sz="1800"/>
          </a:p>
        </p:txBody>
      </p:sp>
      <p:pic>
        <p:nvPicPr>
          <p:cNvPr descr="login.png" id="303" name="Shape 303"/>
          <p:cNvPicPr preferRelativeResize="0"/>
          <p:nvPr/>
        </p:nvPicPr>
        <p:blipFill>
          <a:blip r:embed="rId3">
            <a:alphaModFix/>
          </a:blip>
          <a:stretch>
            <a:fillRect/>
          </a:stretch>
        </p:blipFill>
        <p:spPr>
          <a:xfrm>
            <a:off x="449450" y="2188875"/>
            <a:ext cx="3591501" cy="2575074"/>
          </a:xfrm>
          <a:prstGeom prst="rect">
            <a:avLst/>
          </a:prstGeom>
          <a:noFill/>
          <a:ln>
            <a:noFill/>
          </a:ln>
        </p:spPr>
      </p:pic>
      <p:pic>
        <p:nvPicPr>
          <p:cNvPr descr="signup.png" id="304" name="Shape 304"/>
          <p:cNvPicPr preferRelativeResize="0"/>
          <p:nvPr/>
        </p:nvPicPr>
        <p:blipFill>
          <a:blip r:embed="rId4">
            <a:alphaModFix/>
          </a:blip>
          <a:stretch>
            <a:fillRect/>
          </a:stretch>
        </p:blipFill>
        <p:spPr>
          <a:xfrm>
            <a:off x="5059196" y="2188875"/>
            <a:ext cx="3853705" cy="2575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ctrTitle"/>
          </p:nvPr>
        </p:nvSpPr>
        <p:spPr>
          <a:xfrm>
            <a:off x="304350" y="343675"/>
            <a:ext cx="7802400" cy="834600"/>
          </a:xfrm>
          <a:prstGeom prst="rect">
            <a:avLst/>
          </a:prstGeom>
        </p:spPr>
        <p:txBody>
          <a:bodyPr anchorCtr="0" anchor="ctr" bIns="91425" lIns="91425" rIns="91425" wrap="square" tIns="91425">
            <a:noAutofit/>
          </a:bodyPr>
          <a:lstStyle/>
          <a:p>
            <a:pPr lvl="0" rtl="0">
              <a:spcBef>
                <a:spcPts val="0"/>
              </a:spcBef>
              <a:buNone/>
            </a:pPr>
            <a:r>
              <a:rPr lang="en"/>
              <a:t>Login SIgnup</a:t>
            </a:r>
          </a:p>
        </p:txBody>
      </p:sp>
      <p:sp>
        <p:nvSpPr>
          <p:cNvPr id="310" name="Shape 310"/>
          <p:cNvSpPr txBox="1"/>
          <p:nvPr>
            <p:ph idx="1" type="subTitle"/>
          </p:nvPr>
        </p:nvSpPr>
        <p:spPr>
          <a:xfrm>
            <a:off x="260000" y="1049100"/>
            <a:ext cx="8345700" cy="3989100"/>
          </a:xfrm>
          <a:prstGeom prst="rect">
            <a:avLst/>
          </a:prstGeom>
        </p:spPr>
        <p:txBody>
          <a:bodyPr anchorCtr="0" anchor="t" bIns="91425" lIns="91425" rIns="91425" wrap="square" tIns="91425">
            <a:noAutofit/>
          </a:bodyPr>
          <a:lstStyle/>
          <a:p>
            <a:pPr lvl="0">
              <a:spcBef>
                <a:spcPts val="0"/>
              </a:spcBef>
              <a:buNone/>
            </a:pPr>
            <a:r>
              <a:rPr lang="en" sz="2200"/>
              <a:t>During signup after the above filling form user is shown a student or an instructor signup form after filling it he is redirected to homepage.There is also an option for Git-Signup/Login</a:t>
            </a:r>
          </a:p>
          <a:p>
            <a:pPr lvl="0" rtl="0">
              <a:spcBef>
                <a:spcPts val="0"/>
              </a:spcBef>
              <a:buNone/>
            </a:pPr>
            <a:r>
              <a:t/>
            </a:r>
            <a:endParaRPr sz="2400"/>
          </a:p>
        </p:txBody>
      </p:sp>
      <p:pic>
        <p:nvPicPr>
          <p:cNvPr descr="std-signup.png" id="311" name="Shape 311"/>
          <p:cNvPicPr preferRelativeResize="0"/>
          <p:nvPr/>
        </p:nvPicPr>
        <p:blipFill>
          <a:blip r:embed="rId3">
            <a:alphaModFix/>
          </a:blip>
          <a:stretch>
            <a:fillRect/>
          </a:stretch>
        </p:blipFill>
        <p:spPr>
          <a:xfrm>
            <a:off x="260000" y="2550631"/>
            <a:ext cx="3866150" cy="2487570"/>
          </a:xfrm>
          <a:prstGeom prst="rect">
            <a:avLst/>
          </a:prstGeom>
          <a:noFill/>
          <a:ln>
            <a:noFill/>
          </a:ln>
        </p:spPr>
      </p:pic>
      <p:pic>
        <p:nvPicPr>
          <p:cNvPr descr="git_perm.png" id="312" name="Shape 312"/>
          <p:cNvPicPr preferRelativeResize="0"/>
          <p:nvPr/>
        </p:nvPicPr>
        <p:blipFill>
          <a:blip r:embed="rId4">
            <a:alphaModFix/>
          </a:blip>
          <a:stretch>
            <a:fillRect/>
          </a:stretch>
        </p:blipFill>
        <p:spPr>
          <a:xfrm>
            <a:off x="4882850" y="2550625"/>
            <a:ext cx="4071425" cy="2487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ctrTitle"/>
          </p:nvPr>
        </p:nvSpPr>
        <p:spPr>
          <a:xfrm>
            <a:off x="730375" y="358325"/>
            <a:ext cx="7353900" cy="834600"/>
          </a:xfrm>
          <a:prstGeom prst="rect">
            <a:avLst/>
          </a:prstGeom>
        </p:spPr>
        <p:txBody>
          <a:bodyPr anchorCtr="0" anchor="ctr" bIns="91425" lIns="91425" rIns="91425" wrap="square" tIns="91425">
            <a:noAutofit/>
          </a:bodyPr>
          <a:lstStyle/>
          <a:p>
            <a:pPr lvl="0" rtl="0">
              <a:spcBef>
                <a:spcPts val="0"/>
              </a:spcBef>
              <a:buNone/>
            </a:pPr>
            <a:r>
              <a:rPr lang="en"/>
              <a:t>Homepage</a:t>
            </a:r>
          </a:p>
        </p:txBody>
      </p:sp>
      <p:sp>
        <p:nvSpPr>
          <p:cNvPr id="318" name="Shape 318"/>
          <p:cNvSpPr txBox="1"/>
          <p:nvPr>
            <p:ph idx="1" type="subTitle"/>
          </p:nvPr>
        </p:nvSpPr>
        <p:spPr>
          <a:xfrm>
            <a:off x="304350" y="1495775"/>
            <a:ext cx="8345700" cy="3281100"/>
          </a:xfrm>
          <a:prstGeom prst="rect">
            <a:avLst/>
          </a:prstGeom>
        </p:spPr>
        <p:txBody>
          <a:bodyPr anchorCtr="0" anchor="t" bIns="91425" lIns="91425" rIns="91425" wrap="square" tIns="91425">
            <a:noAutofit/>
          </a:bodyPr>
          <a:lstStyle/>
          <a:p>
            <a:pPr lvl="0">
              <a:spcBef>
                <a:spcPts val="0"/>
              </a:spcBef>
              <a:buNone/>
            </a:pPr>
            <a:r>
              <a:rPr lang="en" sz="1800"/>
              <a:t>The homepages are different for student (Figure 5) and instructor(Figure 6). After login user is redirected to his corresponding home page. The courses taken (given) by student (instructor) are displayed.</a:t>
            </a:r>
          </a:p>
          <a:p>
            <a:pPr lvl="0">
              <a:spcBef>
                <a:spcPts val="0"/>
              </a:spcBef>
              <a:buNone/>
            </a:pPr>
            <a:r>
              <a:t/>
            </a:r>
            <a:endParaRPr sz="1800"/>
          </a:p>
          <a:p>
            <a:pPr lvl="0">
              <a:spcBef>
                <a:spcPts val="0"/>
              </a:spcBef>
              <a:buNone/>
            </a:pPr>
            <a:r>
              <a:rPr lang="en" sz="1800"/>
              <a:t>In student home page, links to view his timetable, event calendar are displayed. Also notifications and links to feedback forms to be filled are displayed. When clicked on a notification, its detailed description is showed.</a:t>
            </a:r>
          </a:p>
          <a:p>
            <a:pPr lvl="0" rtl="0">
              <a:spcBef>
                <a:spcPts val="0"/>
              </a:spcBef>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pic>
        <p:nvPicPr>
          <p:cNvPr descr="st-home.png" id="323" name="Shape 323"/>
          <p:cNvPicPr preferRelativeResize="0"/>
          <p:nvPr/>
        </p:nvPicPr>
        <p:blipFill>
          <a:blip r:embed="rId3">
            <a:alphaModFix/>
          </a:blip>
          <a:stretch>
            <a:fillRect/>
          </a:stretch>
        </p:blipFill>
        <p:spPr>
          <a:xfrm>
            <a:off x="2908875" y="1567950"/>
            <a:ext cx="5741175" cy="3208924"/>
          </a:xfrm>
          <a:prstGeom prst="rect">
            <a:avLst/>
          </a:prstGeom>
          <a:noFill/>
          <a:ln>
            <a:noFill/>
          </a:ln>
        </p:spPr>
      </p:pic>
      <p:sp>
        <p:nvSpPr>
          <p:cNvPr id="324" name="Shape 324"/>
          <p:cNvSpPr txBox="1"/>
          <p:nvPr>
            <p:ph type="ctrTitle"/>
          </p:nvPr>
        </p:nvSpPr>
        <p:spPr>
          <a:xfrm>
            <a:off x="730375" y="358325"/>
            <a:ext cx="7353900" cy="834600"/>
          </a:xfrm>
          <a:prstGeom prst="rect">
            <a:avLst/>
          </a:prstGeom>
        </p:spPr>
        <p:txBody>
          <a:bodyPr anchorCtr="0" anchor="ctr" bIns="91425" lIns="91425" rIns="91425" wrap="square" tIns="91425">
            <a:noAutofit/>
          </a:bodyPr>
          <a:lstStyle/>
          <a:p>
            <a:pPr lvl="0" rtl="0">
              <a:spcBef>
                <a:spcPts val="0"/>
              </a:spcBef>
              <a:buNone/>
            </a:pPr>
            <a:r>
              <a:rPr lang="en"/>
              <a:t>Student </a:t>
            </a:r>
            <a:r>
              <a:rPr lang="en"/>
              <a:t>Homepage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pic>
        <p:nvPicPr>
          <p:cNvPr descr="ins_home.png" id="329" name="Shape 329"/>
          <p:cNvPicPr preferRelativeResize="0"/>
          <p:nvPr/>
        </p:nvPicPr>
        <p:blipFill>
          <a:blip r:embed="rId3">
            <a:alphaModFix/>
          </a:blip>
          <a:stretch>
            <a:fillRect/>
          </a:stretch>
        </p:blipFill>
        <p:spPr>
          <a:xfrm>
            <a:off x="3402475" y="1428750"/>
            <a:ext cx="5449199" cy="3392099"/>
          </a:xfrm>
          <a:prstGeom prst="rect">
            <a:avLst/>
          </a:prstGeom>
          <a:noFill/>
          <a:ln>
            <a:noFill/>
          </a:ln>
        </p:spPr>
      </p:pic>
      <p:sp>
        <p:nvSpPr>
          <p:cNvPr id="330" name="Shape 330"/>
          <p:cNvSpPr txBox="1"/>
          <p:nvPr>
            <p:ph type="ctrTitle"/>
          </p:nvPr>
        </p:nvSpPr>
        <p:spPr>
          <a:xfrm>
            <a:off x="730375" y="358325"/>
            <a:ext cx="7353900" cy="834600"/>
          </a:xfrm>
          <a:prstGeom prst="rect">
            <a:avLst/>
          </a:prstGeom>
        </p:spPr>
        <p:txBody>
          <a:bodyPr anchorCtr="0" anchor="ctr" bIns="91425" lIns="91425" rIns="91425" wrap="square" tIns="91425">
            <a:noAutofit/>
          </a:bodyPr>
          <a:lstStyle/>
          <a:p>
            <a:pPr lvl="0" rtl="0">
              <a:spcBef>
                <a:spcPts val="0"/>
              </a:spcBef>
              <a:buNone/>
            </a:pPr>
            <a:r>
              <a:rPr lang="en"/>
              <a:t>Instructor Homepage</a:t>
            </a: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