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9"/>
  </p:notesMasterIdLst>
  <p:sldIdLst>
    <p:sldId id="256" r:id="rId4"/>
    <p:sldId id="257" r:id="rId5"/>
    <p:sldId id="287" r:id="rId6"/>
    <p:sldId id="258" r:id="rId7"/>
    <p:sldId id="284" r:id="rId8"/>
    <p:sldId id="259" r:id="rId10"/>
    <p:sldId id="260" r:id="rId11"/>
    <p:sldId id="288" r:id="rId12"/>
    <p:sldId id="263" r:id="rId13"/>
    <p:sldId id="265" r:id="rId14"/>
    <p:sldId id="266" r:id="rId15"/>
    <p:sldId id="283" r:id="rId16"/>
    <p:sldId id="268" r:id="rId17"/>
    <p:sldId id="269" r:id="rId18"/>
    <p:sldId id="282" r:id="rId19"/>
    <p:sldId id="278" r:id="rId20"/>
    <p:sldId id="279" r:id="rId21"/>
    <p:sldId id="280" r:id="rId22"/>
  </p:sldIdLst>
  <p:sldSz cx="12192000" cy="6858000"/>
  <p:notesSz cx="7559675" cy="106914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F0AB46-DE14-4834-BFBF-05AE96217541}">
          <p14:sldIdLst>
            <p14:sldId id="256"/>
            <p14:sldId id="257"/>
          </p14:sldIdLst>
        </p14:section>
        <p14:section name="Untitled Section" id="{C4F9E118-45E1-45CF-9CD0-A5E3CF939A92}">
          <p14:sldIdLst>
            <p14:sldId id="287"/>
            <p14:sldId id="258"/>
            <p14:sldId id="284"/>
            <p14:sldId id="259"/>
            <p14:sldId id="260"/>
            <p14:sldId id="288"/>
            <p14:sldId id="263"/>
            <p14:sldId id="265"/>
            <p14:sldId id="266"/>
            <p14:sldId id="283"/>
            <p14:sldId id="268"/>
            <p14:sldId id="269"/>
            <p14:sldId id="282"/>
            <p14:sldId id="278"/>
            <p14:sldId id="279"/>
            <p14:sldId id="28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ranjan V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56" autoAdjust="0"/>
  </p:normalViewPr>
  <p:slideViewPr>
    <p:cSldViewPr snapToGrid="0">
      <p:cViewPr varScale="1">
        <p:scale>
          <a:sx n="78" d="100"/>
          <a:sy n="78" d="100"/>
        </p:scale>
        <p:origin x="1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0T21:26:34.835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FDFA2-A20C-4808-BDC2-1B19994EDEB5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564CF-344C-44B3-8D5C-4F63825056C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564CF-344C-44B3-8D5C-4F63825056C4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 panose="020F0302020204030204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fld id="{262ABDE8-932A-4EC5-A387-CD4863FBCB72}" type="datetime">
              <a:rPr lang="en-IN" sz="1200" b="0" strike="noStrike" spc="-1">
                <a:solidFill>
                  <a:srgbClr val="8B8B8B"/>
                </a:solidFill>
                <a:latin typeface="Calibri" panose="020F0502020204030204"/>
              </a:rPr>
            </a:fld>
            <a:endParaRPr lang="en-IN" sz="1200" b="0" strike="noStrike" spc="-1">
              <a:latin typeface="Times New Roman" panose="02020603050405020304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 panose="02020603050405020304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FFDF4DCC-6FD3-435D-B9C0-E2DD58B998CE}" type="slidenum">
              <a:rPr lang="en-IN" sz="1200" b="0" strike="noStrike" spc="-1">
                <a:solidFill>
                  <a:srgbClr val="8B8B8B"/>
                </a:solidFill>
                <a:latin typeface="Calibri" panose="020F0502020204030204"/>
              </a:rPr>
            </a:fld>
            <a:endParaRPr lang="en-IN" sz="1200" b="0" strike="noStrike" spc="-1">
              <a:latin typeface="Times New Roman" panose="02020603050405020304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 panose="020F0302020204030204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600200" lvl="3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057400" lvl="4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fld id="{5E1A5CD6-9D08-4B1F-A1C8-B4EB3FBB7BD3}" type="datetime">
              <a:rPr lang="en-IN" sz="1200" b="0" strike="noStrike" spc="-1">
                <a:solidFill>
                  <a:srgbClr val="8B8B8B"/>
                </a:solidFill>
                <a:latin typeface="Calibri" panose="020F0502020204030204"/>
              </a:rPr>
            </a:fld>
            <a:endParaRPr lang="en-IN" sz="1200" b="0" strike="noStrike" spc="-1">
              <a:latin typeface="Times New Roman" panose="02020603050405020304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 panose="02020603050405020304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E010776B-3D05-45CC-B994-72F85BC4E352}" type="slidenum">
              <a:rPr lang="en-IN" sz="1200" b="0" strike="noStrike" spc="-1">
                <a:solidFill>
                  <a:srgbClr val="8B8B8B"/>
                </a:solidFill>
                <a:latin typeface="Calibri" panose="020F0502020204030204"/>
              </a:rPr>
            </a:fld>
            <a:endParaRPr lang="en-IN" sz="12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9080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200" b="0" strike="noStrike" spc="-1" dirty="0">
                <a:solidFill>
                  <a:srgbClr val="FF0000"/>
                </a:solidFill>
                <a:latin typeface="Times New Roman" panose="02020603050405020304"/>
              </a:rPr>
              <a:t>TECHNICAL SEMINAR</a:t>
            </a:r>
            <a:br>
              <a:rPr lang="en-US" sz="3200" dirty="0"/>
            </a:br>
            <a:r>
              <a:rPr lang="en-US" sz="3200" b="0" strike="noStrike" spc="-1" dirty="0">
                <a:solidFill>
                  <a:srgbClr val="FF0000"/>
                </a:solidFill>
                <a:latin typeface="Times New Roman" panose="02020603050405020304"/>
              </a:rPr>
              <a:t>ON</a:t>
            </a:r>
            <a:br>
              <a:rPr dirty="0"/>
            </a:br>
            <a:r>
              <a:rPr lang="en-US" sz="4000" b="1" spc="-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</a:rPr>
              <a:t>Environmental Impact Of Nanotechnology </a:t>
            </a:r>
            <a:endParaRPr lang="en-US" sz="4000" b="1" strike="noStrike" spc="-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4000" y="4333875"/>
            <a:ext cx="9143365" cy="216027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 lnSpcReduction="10000"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GB" sz="1800" b="1" strike="noStrike" spc="-1" dirty="0">
                <a:solidFill>
                  <a:srgbClr val="0D0D0D"/>
                </a:solidFill>
                <a:latin typeface="Times New Roman" panose="02020603050405020304"/>
              </a:rPr>
              <a:t>Presented By,                                                                                </a:t>
            </a:r>
            <a:r>
              <a:rPr lang="en-IN" altLang="en-GB" sz="1800" b="1" strike="noStrike" spc="-1" dirty="0">
                <a:solidFill>
                  <a:srgbClr val="0D0D0D"/>
                </a:solidFill>
                <a:latin typeface="Times New Roman" panose="02020603050405020304"/>
              </a:rPr>
              <a:t>      </a:t>
            </a:r>
            <a:r>
              <a:rPr lang="en-GB" sz="1800" b="1" strike="noStrike" spc="-1" dirty="0">
                <a:solidFill>
                  <a:srgbClr val="0D0D0D"/>
                </a:solidFill>
                <a:latin typeface="Times New Roman" panose="02020603050405020304"/>
              </a:rPr>
              <a:t> Under the guidance of,    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800" b="1" spc="-1" dirty="0">
                <a:solidFill>
                  <a:srgbClr val="2F5597"/>
                </a:solidFill>
                <a:latin typeface="Times New Roman" panose="02020603050405020304"/>
              </a:rPr>
              <a:t>MAHANTESH BALAGOND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GB" sz="1800" b="1" strike="noStrike" spc="-1" dirty="0">
                <a:solidFill>
                  <a:srgbClr val="2F5597"/>
                </a:solidFill>
                <a:latin typeface="Times New Roman" panose="02020603050405020304"/>
              </a:rPr>
              <a:t>USN:</a:t>
            </a:r>
            <a:r>
              <a:rPr lang="en-US" sz="1800" b="1" strike="noStrike" spc="-1" dirty="0">
                <a:solidFill>
                  <a:srgbClr val="2F5597"/>
                </a:solidFill>
                <a:latin typeface="Times New Roman" panose="02020603050405020304"/>
              </a:rPr>
              <a:t>1EP18CS050</a:t>
            </a:r>
            <a:r>
              <a:rPr lang="en-GB" sz="1800" b="1" strike="noStrike" spc="-1" dirty="0">
                <a:solidFill>
                  <a:srgbClr val="2F5597"/>
                </a:solidFill>
                <a:latin typeface="Times New Roman" panose="02020603050405020304"/>
              </a:rPr>
              <a:t>                                                                          </a:t>
            </a:r>
            <a:r>
              <a:rPr lang="en-IN" altLang="en-GB" sz="1800" b="1" strike="noStrike" spc="-1" dirty="0">
                <a:solidFill>
                  <a:srgbClr val="2F5597"/>
                </a:solidFill>
                <a:latin typeface="Times New Roman" panose="02020603050405020304"/>
              </a:rPr>
              <a:t>    </a:t>
            </a:r>
            <a:r>
              <a:rPr lang="en-GB" sz="1800" b="1" strike="noStrike" spc="-1" dirty="0">
                <a:solidFill>
                  <a:srgbClr val="2F5597"/>
                </a:solidFill>
                <a:latin typeface="Times New Roman" panose="02020603050405020304"/>
              </a:rPr>
              <a:t> </a:t>
            </a:r>
            <a:r>
              <a:rPr lang="en-GB" sz="1800" b="1" strike="noStrike" spc="-1" dirty="0">
                <a:solidFill>
                  <a:srgbClr val="FFC000"/>
                </a:solidFill>
                <a:latin typeface="Times New Roman" panose="02020603050405020304"/>
              </a:rPr>
              <a:t>Prof. JAGADEVI BAKKA</a:t>
            </a:r>
            <a:endParaRPr lang="en-GB" sz="1800" b="1" strike="noStrike" spc="-1" dirty="0">
              <a:solidFill>
                <a:srgbClr val="FFC000"/>
              </a:solidFill>
              <a:latin typeface="Times New Roman" panose="02020603050405020304"/>
            </a:endParaRPr>
          </a:p>
          <a:p>
            <a:pPr marL="0" indent="0">
              <a:buNone/>
              <a:tabLst>
                <a:tab pos="0" algn="l"/>
              </a:tabLst>
            </a:pPr>
            <a:r>
              <a:rPr lang="en-GB" sz="1800" b="1" strike="noStrike" spc="-1" dirty="0">
                <a:solidFill>
                  <a:srgbClr val="2F5597"/>
                </a:solidFill>
                <a:latin typeface="Times New Roman" panose="02020603050405020304"/>
              </a:rPr>
              <a:t>SEM:8</a:t>
            </a:r>
            <a:r>
              <a:rPr lang="en-GB" sz="1800" b="1" strike="noStrike" spc="-1" baseline="30000" dirty="0">
                <a:solidFill>
                  <a:srgbClr val="2F5597"/>
                </a:solidFill>
                <a:latin typeface="Times New Roman" panose="02020603050405020304"/>
              </a:rPr>
              <a:t>th</a:t>
            </a:r>
            <a:r>
              <a:rPr lang="en-GB" sz="1800" b="1" strike="noStrike" spc="-1" dirty="0">
                <a:solidFill>
                  <a:srgbClr val="2F5597"/>
                </a:solidFill>
                <a:latin typeface="Times New Roman" panose="02020603050405020304"/>
              </a:rPr>
              <a:t> Semester                                                                          </a:t>
            </a:r>
            <a:r>
              <a:rPr lang="en-US" altLang="en-GB" sz="1800" b="1" strike="noStrike" spc="-1" dirty="0">
                <a:solidFill>
                  <a:srgbClr val="2F5597"/>
                </a:solidFill>
                <a:latin typeface="Times New Roman" panose="02020603050405020304"/>
              </a:rPr>
              <a:t>      </a:t>
            </a:r>
            <a:r>
              <a:rPr lang="en-GB" sz="1800" b="1" strike="noStrike" spc="-1" dirty="0">
                <a:solidFill>
                  <a:srgbClr val="FFC000"/>
                </a:solidFill>
                <a:latin typeface="Times New Roman" panose="02020603050405020304"/>
              </a:rPr>
              <a:t>Department of CSE,EPCET                                                                  </a:t>
            </a:r>
            <a:endParaRPr lang="en-IN" sz="1800" b="0" strike="noStrike" spc="-1" dirty="0">
              <a:solidFill>
                <a:srgbClr val="FFC000"/>
              </a:solidFill>
              <a:latin typeface="Arial" panose="020B0604020202020204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GB" sz="1800" b="1" strike="noStrike" spc="-1" dirty="0">
                <a:solidFill>
                  <a:srgbClr val="2F5597"/>
                </a:solidFill>
                <a:latin typeface="Times New Roman" panose="02020603050405020304"/>
              </a:rPr>
              <a:t>SEC:’A’ ,                                                                            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GB" sz="1800" b="1" strike="noStrike" spc="-1" dirty="0">
                <a:solidFill>
                  <a:srgbClr val="2F5597"/>
                </a:solidFill>
                <a:latin typeface="Times New Roman" panose="02020603050405020304"/>
              </a:rPr>
              <a:t>Academic year:2021-2022.</a:t>
            </a:r>
            <a:endParaRPr lang="en-IN" sz="1800" b="0" strike="noStrike" spc="-1" dirty="0">
              <a:latin typeface="Arial" panose="020B0604020202020204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en-IN" sz="1800" b="0" strike="noStrike" spc="-1" dirty="0">
              <a:latin typeface="Arial" panose="020B0604020202020204"/>
            </a:endParaRPr>
          </a:p>
        </p:txBody>
      </p:sp>
      <p:pic>
        <p:nvPicPr>
          <p:cNvPr id="84" name="Picture 3" descr="EPCET_CSE_LOGO"/>
          <p:cNvPicPr/>
          <p:nvPr/>
        </p:nvPicPr>
        <p:blipFill>
          <a:blip r:embed="rId1"/>
          <a:stretch>
            <a:fillRect/>
          </a:stretch>
        </p:blipFill>
        <p:spPr>
          <a:xfrm>
            <a:off x="1707840" y="94680"/>
            <a:ext cx="8471160" cy="1768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55710"/>
            <a:ext cx="10515240" cy="1099866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IN" altLang="en-US" sz="2800" b="1" u="sng" spc="-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effects on environment</a:t>
            </a:r>
            <a:r>
              <a:rPr lang="en-IN" altLang="en-US" sz="2400" b="1" u="sng" spc="-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spc="-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US" sz="2400" b="1" u="sng" strike="noStrike" spc="-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200" y="1680845"/>
            <a:ext cx="10514965" cy="4966335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IN" sz="2400" b="0" strike="noStrike" spc="-1" dirty="0">
                <a:latin typeface="Times New Roman" panose="02020603050405020304"/>
              </a:rPr>
              <a:t>High energy requirements for synthesizing nanoparticles causing high energy demand.</a:t>
            </a:r>
            <a:endParaRPr lang="en-IN" sz="2400" b="0" strike="noStrike" spc="-1" dirty="0">
              <a:latin typeface="Times New Roman" panose="02020603050405020304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Arial" panose="020B0604020202020204" pitchFamily="34" charset="0"/>
              <a:buNone/>
            </a:pPr>
            <a:endParaRPr lang="en-IN" sz="2400" b="0" strike="noStrike" spc="-1" dirty="0">
              <a:latin typeface="Times New Roman" panose="020206030504050203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IN" sz="2400" b="0" strike="noStrike" spc="-1" dirty="0">
                <a:latin typeface="Times New Roman" panose="02020603050405020304"/>
              </a:rPr>
              <a:t>Dissemination of toxic, persistent nanosubstances originating environmental harm</a:t>
            </a:r>
            <a:endParaRPr lang="en-IN" sz="2400" b="0" strike="noStrike" spc="-1" dirty="0">
              <a:latin typeface="Times New Roman" panose="020206030504050203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IN" sz="2400" b="0" strike="noStrike" spc="-1" dirty="0">
              <a:latin typeface="Times New Roman" panose="020206030504050203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IN" sz="2400" b="0" strike="noStrike" spc="-1" dirty="0">
                <a:latin typeface="Times New Roman" panose="02020603050405020304"/>
              </a:rPr>
              <a:t>Lower recovery and recycling rates</a:t>
            </a:r>
            <a:endParaRPr lang="en-IN" sz="2400" b="0" strike="noStrike" spc="-1" dirty="0">
              <a:latin typeface="Times New Roman" panose="020206030504050203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IN" sz="2400" b="0" strike="noStrike" spc="-1" dirty="0">
              <a:latin typeface="Times New Roman" panose="020206030504050203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IN" sz="2400" b="0" strike="noStrike" spc="-1" dirty="0">
                <a:latin typeface="Times New Roman" panose="02020603050405020304"/>
              </a:rPr>
              <a:t>Environmental implications of other life cycle stages also not clear</a:t>
            </a:r>
            <a:endParaRPr lang="en-IN" sz="2400" b="0" strike="noStrike" spc="-1" dirty="0">
              <a:latin typeface="Times New Roman" panose="02020603050405020304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Arial" panose="020B0604020202020204" pitchFamily="34" charset="0"/>
              <a:buNone/>
            </a:pPr>
            <a:endParaRPr lang="en-IN" sz="2400" b="0" strike="noStrike" spc="-1" dirty="0">
              <a:latin typeface="Times New Roman" panose="020206030504050203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IN" sz="2400" b="0" strike="noStrike" spc="-1" dirty="0">
                <a:latin typeface="Times New Roman" panose="02020603050405020304"/>
              </a:rPr>
              <a:t>Lack of trained engineers and workers causing further concerns.</a:t>
            </a:r>
            <a:endParaRPr lang="en-IN" sz="24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205538"/>
            <a:ext cx="10515240" cy="11287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457200" indent="-457200">
              <a:lnSpc>
                <a:spcPct val="90000"/>
              </a:lnSpc>
              <a:buClr>
                <a:srgbClr val="00B050"/>
              </a:buClr>
              <a:buFont typeface="Wingdings" panose="05000000000000000000" pitchFamily="2" charset="2"/>
              <a:buChar char=""/>
            </a:pPr>
            <a:r>
              <a:rPr lang="en-IN" sz="2400" b="1" u="sng" spc="-1" dirty="0">
                <a:solidFill>
                  <a:srgbClr val="0070C0"/>
                </a:solidFill>
                <a:latin typeface="Times New Roman" panose="02020603050405020304"/>
              </a:rPr>
              <a:t>VANET Research Challenges</a:t>
            </a:r>
            <a:r>
              <a:rPr lang="en-IN" sz="2400" b="1" u="sng" strike="noStrike" spc="-1" dirty="0">
                <a:solidFill>
                  <a:srgbClr val="0070C0"/>
                </a:solidFill>
                <a:uFillTx/>
                <a:latin typeface="Times New Roman" panose="02020603050405020304"/>
              </a:rPr>
              <a:t>:-</a:t>
            </a:r>
            <a:endParaRPr lang="en-US" sz="2400" b="1" strike="noStrike" spc="-1" dirty="0">
              <a:solidFill>
                <a:srgbClr val="0070C0"/>
              </a:solidFill>
              <a:latin typeface="Calibri" panose="020F0502020204030204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1015365" y="1504950"/>
            <a:ext cx="10514965" cy="5045075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/>
          </p:nvPr>
        </p:nvSpPr>
        <p:spPr>
          <a:xfrm>
            <a:off x="735443" y="253073"/>
            <a:ext cx="10899830" cy="6418316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483567" y="-37324"/>
            <a:ext cx="9869753" cy="1026367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342900" indent="-342900">
              <a:lnSpc>
                <a:spcPct val="90000"/>
              </a:lnSpc>
              <a:buClr>
                <a:srgbClr val="00B050"/>
              </a:buClr>
              <a:buFont typeface="Wingdings" panose="05000000000000000000" pitchFamily="2" charset="2"/>
              <a:buChar char=""/>
            </a:pPr>
            <a:r>
              <a:rPr lang="en-IN" sz="2400" b="1" u="sng" spc="-1" dirty="0">
                <a:solidFill>
                  <a:srgbClr val="0070C0"/>
                </a:solidFill>
                <a:latin typeface="Times New Roman" panose="02020603050405020304"/>
              </a:rPr>
              <a:t>TYPICAL VANET SCENARIO:-</a:t>
            </a:r>
            <a:r>
              <a:rPr lang="en-IN" sz="2400" b="1" u="sng" strike="noStrike" spc="-1" dirty="0">
                <a:solidFill>
                  <a:srgbClr val="0070C0"/>
                </a:solidFill>
                <a:uFillTx/>
                <a:latin typeface="Times New Roman" panose="02020603050405020304"/>
              </a:rPr>
              <a:t> </a:t>
            </a:r>
            <a:endParaRPr lang="en-US" sz="2400" b="1" strike="noStrike" spc="-1" dirty="0">
              <a:solidFill>
                <a:srgbClr val="0070C0"/>
              </a:solidFill>
              <a:latin typeface="Calibri" panose="020F0502020204030204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38080" y="1026367"/>
            <a:ext cx="10515240" cy="5756752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000"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buNone/>
            </a:pPr>
            <a:endParaRPr lang="en-US" sz="24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0" indent="0" algn="just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None/>
            </a:pPr>
            <a:endParaRPr lang="en-US" sz="2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1688840" y="578498"/>
            <a:ext cx="9664479" cy="5930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1" name="PlaceHolder 1"/>
          <p:cNvSpPr>
            <a:spLocks noGrp="1"/>
          </p:cNvSpPr>
          <p:nvPr>
            <p:ph type="title" idx="4294967295"/>
          </p:nvPr>
        </p:nvSpPr>
        <p:spPr>
          <a:xfrm>
            <a:off x="1129004" y="0"/>
            <a:ext cx="8481721" cy="1651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571500" indent="-571500">
              <a:lnSpc>
                <a:spcPct val="90000"/>
              </a:lnSpc>
              <a:buClr>
                <a:srgbClr val="00B050"/>
              </a:buClr>
              <a:buFont typeface="Wingdings" panose="05000000000000000000" pitchFamily="2" charset="2"/>
              <a:buChar char=""/>
            </a:pPr>
            <a:r>
              <a:rPr lang="en-US" sz="2400" b="1" u="sng" spc="-1" dirty="0">
                <a:solidFill>
                  <a:srgbClr val="0070C0"/>
                </a:solidFill>
                <a:latin typeface="Times New Roman" panose="02020603050405020304"/>
              </a:rPr>
              <a:t>APPLICATIONS OF VANET:-</a:t>
            </a:r>
            <a:endParaRPr lang="en-US" sz="2400" b="1" strike="noStrike" spc="-1" dirty="0">
              <a:solidFill>
                <a:srgbClr val="0070C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43404" y="365040"/>
            <a:ext cx="10021078" cy="132516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u="sng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MAJOR  PLAYERS  IN  VANET  RESEARCH:-</a:t>
            </a:r>
            <a:endParaRPr lang="en-IN" sz="2400" u="sng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IN" sz="4400" b="1" strike="noStrike" spc="-1" dirty="0">
                <a:solidFill>
                  <a:srgbClr val="0070C0"/>
                </a:solidFill>
                <a:latin typeface="Times New Roman" panose="02020603050405020304"/>
              </a:rPr>
              <a:t>CONCLUSION</a:t>
            </a:r>
            <a:endParaRPr lang="en-US" sz="4400" b="1" strike="noStrike" spc="-1" dirty="0">
              <a:solidFill>
                <a:srgbClr val="0070C0"/>
              </a:solidFill>
              <a:latin typeface="Calibri" panose="020F0502020204030204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838080" y="1502280"/>
            <a:ext cx="10515240" cy="526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IN" sz="4400" b="1" strike="noStrike" spc="-1" dirty="0">
                <a:solidFill>
                  <a:srgbClr val="0070C0"/>
                </a:solidFill>
                <a:latin typeface="Times New Roman" panose="02020603050405020304"/>
              </a:rPr>
              <a:t>REFERENCES</a:t>
            </a:r>
            <a:endParaRPr lang="en-US" sz="4400" b="1" strike="noStrike" spc="-1" dirty="0">
              <a:solidFill>
                <a:srgbClr val="0070C0"/>
              </a:solidFill>
              <a:latin typeface="Calibri" panose="020F0502020204030204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/>
          </p:nvPr>
        </p:nvSpPr>
        <p:spPr>
          <a:xfrm>
            <a:off x="1034023" y="1721498"/>
            <a:ext cx="10515240" cy="28784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rgbClr val="00B050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IN" sz="9600" b="0" strike="noStrike" spc="-1" dirty="0">
                <a:solidFill>
                  <a:srgbClr val="A5A5A5"/>
                </a:solidFill>
                <a:latin typeface="Times New Roman" panose="02020603050405020304"/>
              </a:rPr>
              <a:t>		</a:t>
            </a:r>
            <a:r>
              <a:rPr lang="en-IN" sz="9600" b="0" strike="noStrike" spc="-1" dirty="0">
                <a:solidFill>
                  <a:srgbClr val="A5A5A5"/>
                </a:solidFill>
                <a:latin typeface="Bodoni MT Condensed" panose="02070606080606020203" pitchFamily="18" charset="0"/>
              </a:rPr>
              <a:t>     </a:t>
            </a:r>
            <a:r>
              <a:rPr lang="en-IN" sz="9600" spc="-1" dirty="0">
                <a:solidFill>
                  <a:srgbClr val="C00000"/>
                </a:solidFill>
                <a:latin typeface="Lucida Bright" panose="02040602050505020304" pitchFamily="18" charset="0"/>
                <a:cs typeface="MV Boli" panose="02000500030200090000" pitchFamily="2" charset="0"/>
              </a:rPr>
              <a:t>THANK YOU</a:t>
            </a:r>
            <a:endParaRPr lang="en-IN" sz="9600" spc="-1" dirty="0">
              <a:solidFill>
                <a:srgbClr val="C00000"/>
              </a:solidFill>
              <a:latin typeface="Lucida Bright" panose="02040602050505020304" pitchFamily="18" charset="0"/>
              <a:cs typeface="MV Boli" panose="0200050003020009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400" b="1" strike="noStrike" spc="-1" dirty="0">
                <a:solidFill>
                  <a:srgbClr val="0070C0"/>
                </a:solidFill>
                <a:latin typeface="Times New Roman" panose="02020603050405020304"/>
              </a:rPr>
              <a:t>INTRODUCTION</a:t>
            </a:r>
            <a:endParaRPr lang="en-US" sz="4400" b="1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656720" cy="5032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 algn="just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Nanotechnology utilizes the unique properties of nanomaterials which has at least one-dimensional size of a material between 1 nm to 100 nm to produce nanoscale devices, components, and systems.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utilizing nanotechnology includes manufacturing various products, measuring, imaging and manipulating matter on the nanoscale.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Nanoscaled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particles have relatively larger surface area per unit mass which is the critical factor to increase mechanical modulus and other physical and chemical properties.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material properties are changed at nanoscale due to the dominance of quantum effects and lesser imperfections.</a:t>
            </a: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1000"/>
              </a:spcBef>
              <a:buNone/>
            </a:pP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1000"/>
              </a:spcBef>
              <a:buNone/>
            </a:pP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1000"/>
              </a:spcBef>
              <a:buNone/>
            </a:pP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1000"/>
              </a:spcBef>
              <a:buNone/>
            </a:pP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  <a:buNone/>
            </a:pP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trike="noStrike" spc="-1" dirty="0">
                <a:solidFill>
                  <a:srgbClr val="0070C0"/>
                </a:solidFill>
                <a:latin typeface="Times New Roman" panose="02020603050405020304"/>
              </a:rPr>
              <a:t>What is Nanotechnology?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191782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Nano is a prefix used to show one-billionth of a particular parameter. The prefix is usually applied to the length scale in order to indicate an extremely small magnitude of the length dimension.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nanometer (nm) is a billionth of a meter (10−9m).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diameter of individual atoms is smaller than 1 nm, a DNA strand typically measures 2 nm, a virus is roughly 100 nm in diameter and the thickness of a sheet of paper is around 100,000 nm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IN" sz="4400" b="1" strike="noStrike" spc="-1" dirty="0">
                <a:solidFill>
                  <a:srgbClr val="0070C0"/>
                </a:solidFill>
                <a:latin typeface="Times New Roman" panose="02020603050405020304"/>
              </a:rPr>
              <a:t> Nanostructures: Environment impact?</a:t>
            </a:r>
            <a:endParaRPr lang="en-US" sz="4400" b="1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38080" y="1825561"/>
            <a:ext cx="10515240" cy="4437588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0" indent="0" algn="just">
              <a:spcBef>
                <a:spcPts val="1000"/>
              </a:spcBef>
              <a:buClr>
                <a:srgbClr val="000000"/>
              </a:buClr>
              <a:buNone/>
            </a:pPr>
            <a:endParaRPr lang="en-US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000"/>
              </a:spcBef>
              <a:buClr>
                <a:srgbClr val="000000"/>
              </a:buClr>
            </a:pPr>
            <a:r>
              <a:rPr lang="en-US" sz="2400" spc="-1" dirty="0">
                <a:solidFill>
                  <a:srgbClr val="000000"/>
                </a:solidFill>
                <a:latin typeface="Calibri" panose="020F0502020204030204"/>
              </a:rPr>
              <a:t>Particle-mediated transport</a:t>
            </a:r>
            <a:endParaRPr lang="en-US" sz="2400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0" indent="0" algn="just">
              <a:spcBef>
                <a:spcPts val="1000"/>
              </a:spcBef>
              <a:buClr>
                <a:srgbClr val="000000"/>
              </a:buClr>
              <a:buNone/>
            </a:pPr>
            <a:r>
              <a:rPr lang="en-US" sz="2400" spc="-1" dirty="0">
                <a:solidFill>
                  <a:srgbClr val="000000"/>
                </a:solidFill>
                <a:latin typeface="Calibri" panose="020F0502020204030204"/>
              </a:rPr>
              <a:t>    - size</a:t>
            </a:r>
            <a:endParaRPr lang="en-US" sz="2400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0" indent="0" algn="just">
              <a:spcBef>
                <a:spcPts val="1000"/>
              </a:spcBef>
              <a:buClr>
                <a:srgbClr val="000000"/>
              </a:buClr>
              <a:buNone/>
            </a:pPr>
            <a:r>
              <a:rPr lang="en-US" sz="2400" spc="-1" dirty="0">
                <a:solidFill>
                  <a:srgbClr val="000000"/>
                </a:solidFill>
                <a:latin typeface="Calibri" panose="020F0502020204030204"/>
              </a:rPr>
              <a:t>    - surface chemistry(hydrophobic)</a:t>
            </a:r>
            <a:endParaRPr lang="en-US" sz="2400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0" indent="0" algn="just">
              <a:spcBef>
                <a:spcPts val="1000"/>
              </a:spcBef>
              <a:buClr>
                <a:srgbClr val="000000"/>
              </a:buClr>
              <a:buNone/>
            </a:pPr>
            <a:endParaRPr lang="en-US" sz="2400" spc="-1" dirty="0">
              <a:solidFill>
                <a:srgbClr val="000000"/>
              </a:solidFill>
              <a:latin typeface="Calibri" panose="020F0502020204030204"/>
            </a:endParaRPr>
          </a:p>
          <a:p>
            <a:pPr algn="just">
              <a:spcBef>
                <a:spcPts val="1000"/>
              </a:spcBef>
              <a:buClr>
                <a:srgbClr val="000000"/>
              </a:buClr>
            </a:pPr>
            <a:r>
              <a:rPr lang="en-US" sz="2400" spc="-1" dirty="0">
                <a:solidFill>
                  <a:srgbClr val="000000"/>
                </a:solidFill>
                <a:latin typeface="Calibri" panose="020F0502020204030204"/>
              </a:rPr>
              <a:t>Potential for bio-assimilation</a:t>
            </a:r>
            <a:endParaRPr lang="en-US" sz="2400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0" indent="0" algn="just">
              <a:spcBef>
                <a:spcPts val="1000"/>
              </a:spcBef>
              <a:buClr>
                <a:srgbClr val="000000"/>
              </a:buClr>
              <a:buNone/>
            </a:pPr>
            <a:r>
              <a:rPr lang="en-US" sz="2400" spc="-1" dirty="0">
                <a:solidFill>
                  <a:srgbClr val="000000"/>
                </a:solidFill>
                <a:latin typeface="Calibri" panose="020F0502020204030204"/>
              </a:rPr>
              <a:t>    - direct consequences </a:t>
            </a:r>
            <a:endParaRPr lang="en-US" sz="2400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0" indent="0" algn="just">
              <a:spcBef>
                <a:spcPts val="1000"/>
              </a:spcBef>
              <a:buClr>
                <a:srgbClr val="000000"/>
              </a:buClr>
              <a:buNone/>
            </a:pPr>
            <a:r>
              <a:rPr lang="en-US" sz="2400" spc="-1" dirty="0">
                <a:solidFill>
                  <a:srgbClr val="000000"/>
                </a:solidFill>
                <a:latin typeface="Calibri" panose="020F0502020204030204"/>
              </a:rPr>
              <a:t>    - associated contaminants</a:t>
            </a:r>
            <a:endParaRPr lang="en-US" sz="2400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0" indent="0" algn="just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None/>
            </a:pPr>
            <a:endParaRPr lang="en-US" sz="2400" spc="-1" dirty="0">
              <a:solidFill>
                <a:srgbClr val="000000"/>
              </a:solidFill>
              <a:latin typeface="Calibri" panose="020F0502020204030204"/>
            </a:endParaRPr>
          </a:p>
          <a:p>
            <a:pPr algn="just">
              <a:spcBef>
                <a:spcPts val="1000"/>
              </a:spcBef>
              <a:buClr>
                <a:srgbClr val="000000"/>
              </a:buClr>
            </a:pPr>
            <a:endParaRPr lang="en-US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492960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A tool for sustainable development rather than an environmental liability”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Enabling technologies to meet many needs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1.water, wastewater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2.hazardous waste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3.resource recovery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4.pollution prevention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consequences of new technologies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1.focus on transport, transformation, and fate of nanostructures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2.proactive approach early in the process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               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89936" y="365126"/>
            <a:ext cx="10363199" cy="1031056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Nanotechnology and the Environment:</a:t>
            </a:r>
            <a:endParaRPr lang="en-IN" u="sng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62400" y="316351"/>
            <a:ext cx="11165806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b="1" spc="-1" dirty="0">
                <a:solidFill>
                  <a:srgbClr val="0070C0"/>
                </a:solidFill>
                <a:latin typeface="Times New Roman" panose="02020603050405020304"/>
              </a:rPr>
              <a:t>Importance of Nanotechnology in Environment</a:t>
            </a:r>
            <a:endParaRPr lang="en-US" sz="4400" b="1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524001"/>
            <a:ext cx="10515240" cy="4968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</a:t>
            </a:r>
            <a:endParaRPr lang="en-US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is the use of biological processes to produce food and many other desired products that are beneficial and essential to man by breeding of crops and animals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purification</a:t>
            </a:r>
            <a:endParaRPr lang="en-US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availability of clean, safe water is fundamental to the sustenance of life and it is important to health, environment, and economy.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3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ealth Care</a:t>
            </a:r>
            <a:endParaRPr lang="en-US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of nanotechnology in health care is known as nanomedicine. Applications of nanotechnology in medicine include prevention, diagnosis, treatment, follow-ups of diseases, drug delivery, therapy and disinfection.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rgbClr val="70AD47"/>
              </a:buClr>
              <a:buNone/>
            </a:pPr>
            <a:endParaRPr lang="en-US" sz="2800" b="0" strike="noStrike" spc="-1" dirty="0">
              <a:latin typeface="Calibri" panose="020F0502020204030204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endParaRPr lang="en-US" sz="2800" b="0" strike="noStrike" spc="-1" dirty="0">
              <a:latin typeface="Calibri" panose="020F0502020204030204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rgbClr val="70AD47"/>
              </a:buClr>
              <a:buNone/>
            </a:pPr>
            <a:endParaRPr lang="en-US" sz="2800" b="0" strike="noStrike" spc="-1" dirty="0"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sz="2800" b="0" strike="noStrike" spc="-1" dirty="0"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sz="2800" b="0" strike="noStrike" spc="-1" dirty="0"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sz="2800" b="0" strike="noStrike" spc="-1" dirty="0"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69160" y="365040"/>
            <a:ext cx="1106568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</a:t>
            </a:r>
            <a:r>
              <a:rPr lang="en-US" sz="4400" b="0" strike="noStrike" spc="-1" dirty="0">
                <a:solidFill>
                  <a:srgbClr val="0070C0"/>
                </a:solidFill>
                <a:latin typeface="Times New Roman" panose="02020603050405020304"/>
              </a:rPr>
              <a:t> 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746125" y="254635"/>
            <a:ext cx="10817860" cy="6520815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25000" lnSpcReduction="20000"/>
          </a:bodyPr>
          <a:lstStyle/>
          <a:p>
            <a:pPr algn="just"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1200" spc="-1" dirty="0">
                <a:solidFill>
                  <a:srgbClr val="000000"/>
                </a:solidFill>
                <a:latin typeface="Times New Roman" panose="02020603050405020304"/>
              </a:rPr>
              <a:t>Transport </a:t>
            </a:r>
            <a:r>
              <a:rPr lang="en-US" sz="12800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8000" spc="-1" dirty="0">
                <a:solidFill>
                  <a:srgbClr val="000000"/>
                </a:solidFill>
                <a:latin typeface="Times New Roman" panose="02020603050405020304"/>
              </a:rPr>
              <a:t>   </a:t>
            </a:r>
            <a:endParaRPr lang="en-US" sz="8000" spc="-1" dirty="0">
              <a:solidFill>
                <a:srgbClr val="000000"/>
              </a:solidFill>
              <a:latin typeface="Times New Roman" panose="02020603050405020304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involves the conveyance of people, goods and other things over macroscale distances.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role of transportation in economic development cannot be overemphasized. 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Environmental Biomediation</a:t>
            </a:r>
            <a:endParaRPr lang="en-IN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daily human activities, industrial processes, and agriculture inherently release chemicals and harmful substances into the environment.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1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Electronics</a:t>
            </a:r>
            <a:endParaRPr lang="en-US" sz="112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currently predominant electronic technology for manufacturing chip is known as lithography or etching and is based on Moore’s law which permits enhanced functionality, a 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speed of computations, savings in raw materials, weight, and power consumption through continued miniaturization of electronic devices.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endParaRPr lang="en-IN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Nanotechnology is being used and is being considered for increased sustainability of the energy sector. Nanotechnology has the capability to provide cleaner and more efficient supplies and usage of energy.</a:t>
            </a: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energy sector, nanotechnology plays significant roles in the areas of lighting, heating, renewable energy, energy storage, fuel cells, and hydrogen power generation and storage.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</a:pPr>
            <a:endParaRPr lang="en-US" sz="51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buNone/>
            </a:pPr>
            <a:r>
              <a:rPr lang="en-US" sz="2400" spc="-1" dirty="0">
                <a:solidFill>
                  <a:srgbClr val="000000"/>
                </a:solidFill>
                <a:latin typeface="Times New Roman" panose="02020603050405020304"/>
              </a:rPr>
              <a:t>     </a:t>
            </a:r>
            <a:endParaRPr lang="en-US" sz="2400" spc="-1" dirty="0">
              <a:solidFill>
                <a:srgbClr val="000000"/>
              </a:solidFill>
              <a:latin typeface="Times New Roman" panose="02020603050405020304"/>
            </a:endParaRPr>
          </a:p>
          <a:p>
            <a:pPr marL="228600" indent="-228600" algn="just"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sz="24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/>
              </a:rPr>
              <a:t>                                </a:t>
            </a:r>
            <a:endParaRPr lang="en-US" sz="24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 panose="020F0502020204030204"/>
              </a:rPr>
              <a:t>                               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/>
              </a:rPr>
              <a:t>                                </a:t>
            </a:r>
            <a:endParaRPr lang="en-US" sz="2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pplications of nanotechnology in agriculture | Download Scientific Diagram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7875" y="614680"/>
            <a:ext cx="6781165" cy="46990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405380" y="5671185"/>
            <a:ext cx="6968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           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en-IN" altLang="en-US"/>
              <a:t>.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Imortance of Nanotechnology in Environment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 idx="4294967295"/>
          </p:nvPr>
        </p:nvSpPr>
        <p:spPr>
          <a:xfrm>
            <a:off x="838080" y="-1"/>
            <a:ext cx="10515240" cy="1352939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457200" indent="-457200">
              <a:lnSpc>
                <a:spcPct val="90000"/>
              </a:lnSpc>
              <a:buClr>
                <a:srgbClr val="70AD47"/>
              </a:buClr>
              <a:buFont typeface="Wingdings" panose="05000000000000000000" pitchFamily="2" charset="2"/>
              <a:buChar char=""/>
            </a:pPr>
            <a:r>
              <a:rPr lang="en-IN" altLang="en-US" sz="2800" b="1" strike="noStrike" spc="-1" dirty="0">
                <a:solidFill>
                  <a:srgbClr val="0070C0"/>
                </a:solidFill>
                <a:latin typeface="Calibri" panose="020F0502020204030204"/>
              </a:rPr>
              <a:t>Positive Effects on Environment</a:t>
            </a:r>
            <a:endParaRPr lang="en-IN" altLang="en-US" sz="2800" b="1" strike="noStrike" spc="-1" dirty="0">
              <a:solidFill>
                <a:srgbClr val="0070C0"/>
              </a:solidFill>
              <a:latin typeface="Calibri" panose="020F0502020204030204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352938"/>
            <a:ext cx="10515240" cy="5420821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Cleaner, more efficient industrial processes</a:t>
            </a:r>
            <a:r>
              <a:rPr lang="en-IN" altLang="en-US" sz="240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sz="240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altLang="en-US" sz="240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ability to detect and eliminate pollution by improving air, water, and soil </a:t>
            </a:r>
            <a:endParaRPr lang="en-IN" altLang="en-US" sz="240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altLang="en-US" sz="240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quality.</a:t>
            </a:r>
            <a:endParaRPr lang="en-IN" altLang="en-US" sz="240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altLang="en-US" sz="240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precision manufacturing by reducing amount of waste.</a:t>
            </a:r>
            <a:endParaRPr lang="en-IN" altLang="en-US" sz="240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altLang="en-US" sz="240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 abundant power via more efficient solar cells.</a:t>
            </a:r>
            <a:endParaRPr lang="en-IN" altLang="en-US" sz="240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altLang="en-US" sz="240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Removal of greenhouse gases and other pollutants from the atmosphere.</a:t>
            </a:r>
            <a:endParaRPr lang="en-IN" altLang="en-US" sz="240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altLang="en-US" sz="240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Decreased need for large industrial plants.</a:t>
            </a:r>
            <a:endParaRPr lang="en-IN" altLang="en-US" sz="240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altLang="en-US" sz="240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Remediating environmental damages.</a:t>
            </a:r>
            <a:endParaRPr lang="en-IN" altLang="en-US" sz="240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5123</Words>
  <Application>WPS Presentation</Application>
  <PresentationFormat>Widescreen</PresentationFormat>
  <Paragraphs>142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6" baseType="lpstr">
      <vt:lpstr>Arial</vt:lpstr>
      <vt:lpstr>SimSun</vt:lpstr>
      <vt:lpstr>Wingdings</vt:lpstr>
      <vt:lpstr>Calibri Light</vt:lpstr>
      <vt:lpstr>Calibri</vt:lpstr>
      <vt:lpstr>Times New Roman</vt:lpstr>
      <vt:lpstr>Symbol</vt:lpstr>
      <vt:lpstr>Arial</vt:lpstr>
      <vt:lpstr>Times New Roman</vt:lpstr>
      <vt:lpstr>Bodoni MT Condensed</vt:lpstr>
      <vt:lpstr>Lucida Bright</vt:lpstr>
      <vt:lpstr>MV Boli</vt:lpstr>
      <vt:lpstr>Microsoft YaHei</vt:lpstr>
      <vt:lpstr>Arial Unicode MS</vt:lpstr>
      <vt:lpstr>DejaVu Sans</vt:lpstr>
      <vt:lpstr>Calibri</vt:lpstr>
      <vt:lpstr>Office Theme</vt:lpstr>
      <vt:lpstr>Office Theme</vt:lpstr>
      <vt:lpstr>TECHNICAL SEMINAR ON Environmental Impact Of Nanotechnology </vt:lpstr>
      <vt:lpstr>INTRODUCTION</vt:lpstr>
      <vt:lpstr>What is Nanotechnology?</vt:lpstr>
      <vt:lpstr> Nanostructures: Environment impact?</vt:lpstr>
      <vt:lpstr>Nanotechnology and the Environment:</vt:lpstr>
      <vt:lpstr>Importance of Nanotechnology in Environment</vt:lpstr>
      <vt:lpstr>  </vt:lpstr>
      <vt:lpstr>PowerPoint 演示文稿</vt:lpstr>
      <vt:lpstr>Positive Effects on Environment</vt:lpstr>
      <vt:lpstr>Negative effects on environment :-</vt:lpstr>
      <vt:lpstr>VANET Research Challenges:-</vt:lpstr>
      <vt:lpstr>PowerPoint 演示文稿</vt:lpstr>
      <vt:lpstr>TYPICAL VANET SCENARIO:- </vt:lpstr>
      <vt:lpstr>APPLICATIONS OF VANET:-</vt:lpstr>
      <vt:lpstr> MAJOR  PLAYERS  IN  VANET  RESEARCH:-</vt:lpstr>
      <vt:lpstr>CONCLUSION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Seminar on Anomaly Detection of Industrial Control Systems Based on Transfer Learning</dc:title>
  <dc:creator>Shreyas P</dc:creator>
  <cp:lastModifiedBy>Niranjan V</cp:lastModifiedBy>
  <cp:revision>61</cp:revision>
  <dcterms:created xsi:type="dcterms:W3CDTF">2022-04-30T05:37:00Z</dcterms:created>
  <dcterms:modified xsi:type="dcterms:W3CDTF">2022-06-21T04:01:31Z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25</vt:i4>
  </property>
  <property fmtid="{D5CDD505-2E9C-101B-9397-08002B2CF9AE}" pid="4" name="ICV">
    <vt:lpwstr>0F64B615DA6346FD95A169D3974A4D7B</vt:lpwstr>
  </property>
  <property fmtid="{D5CDD505-2E9C-101B-9397-08002B2CF9AE}" pid="5" name="KSOProductBuildVer">
    <vt:lpwstr>1033-11.2.0.11156</vt:lpwstr>
  </property>
</Properties>
</file>