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073" r:id="rId2"/>
    <p:sldId id="4175" r:id="rId3"/>
    <p:sldId id="4236" r:id="rId4"/>
    <p:sldId id="4203" r:id="rId5"/>
    <p:sldId id="4192" r:id="rId6"/>
    <p:sldId id="4237" r:id="rId7"/>
    <p:sldId id="4205" r:id="rId8"/>
    <p:sldId id="4191" r:id="rId9"/>
    <p:sldId id="4174" r:id="rId10"/>
    <p:sldId id="4204" r:id="rId11"/>
    <p:sldId id="4213" r:id="rId12"/>
    <p:sldId id="4214" r:id="rId13"/>
    <p:sldId id="4215" r:id="rId14"/>
    <p:sldId id="4238" r:id="rId15"/>
    <p:sldId id="4218" r:id="rId16"/>
    <p:sldId id="4234" r:id="rId17"/>
    <p:sldId id="4223" r:id="rId18"/>
    <p:sldId id="4239" r:id="rId19"/>
    <p:sldId id="4225" r:id="rId20"/>
    <p:sldId id="4226" r:id="rId21"/>
    <p:sldId id="4227" r:id="rId22"/>
    <p:sldId id="4228" r:id="rId23"/>
    <p:sldId id="4229" r:id="rId24"/>
    <p:sldId id="4240" r:id="rId25"/>
    <p:sldId id="4235" r:id="rId26"/>
    <p:sldId id="41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ratik Samanta" initials="PS" lastIdx="1" clrIdx="6">
    <p:extLst>
      <p:ext uri="{19B8F6BF-5375-455C-9EA6-DF929625EA0E}">
        <p15:presenceInfo xmlns:p15="http://schemas.microsoft.com/office/powerpoint/2012/main" userId="Pratik Samanta" providerId="None"/>
      </p:ext>
    </p:extLst>
  </p:cmAuthor>
  <p:cmAuthor id="1" name="Snehal" initials="S" lastIdx="3" clrIdx="0">
    <p:extLst>
      <p:ext uri="{19B8F6BF-5375-455C-9EA6-DF929625EA0E}">
        <p15:presenceInfo xmlns:p15="http://schemas.microsoft.com/office/powerpoint/2012/main" userId="Snehal" providerId="None"/>
      </p:ext>
    </p:extLst>
  </p:cmAuthor>
  <p:cmAuthor id="2" name="Lopamudra Roy" initials="LR" lastIdx="12" clrIdx="1">
    <p:extLst>
      <p:ext uri="{19B8F6BF-5375-455C-9EA6-DF929625EA0E}">
        <p15:presenceInfo xmlns:p15="http://schemas.microsoft.com/office/powerpoint/2012/main" userId="Lopamudra Roy" providerId="None"/>
      </p:ext>
    </p:extLst>
  </p:cmAuthor>
  <p:cmAuthor id="3" name="Chandramita Bora" initials="CB" lastIdx="10" clrIdx="2">
    <p:extLst>
      <p:ext uri="{19B8F6BF-5375-455C-9EA6-DF929625EA0E}">
        <p15:presenceInfo xmlns:p15="http://schemas.microsoft.com/office/powerpoint/2012/main" userId="S::chandramita.bora@inforgrowth.com::c43074c9-b242-4d46-a115-714c60ec121f" providerId="AD"/>
      </p:ext>
    </p:extLst>
  </p:cmAuthor>
  <p:cmAuthor id="4" name="Guest User" initials="GU" lastIdx="7" clrIdx="3">
    <p:extLst>
      <p:ext uri="{19B8F6BF-5375-455C-9EA6-DF929625EA0E}">
        <p15:presenceInfo xmlns:p15="http://schemas.microsoft.com/office/powerpoint/2012/main" userId="S::urn:spo:anon#f7b596a78698a5383d1b139e49baaec494e6b9ed8b4c8f5b6c76d89512ad3a97::" providerId="AD"/>
      </p:ext>
    </p:extLst>
  </p:cmAuthor>
  <p:cmAuthor id="5" name="Neha M" initials="NM" lastIdx="4" clrIdx="4">
    <p:extLst>
      <p:ext uri="{19B8F6BF-5375-455C-9EA6-DF929625EA0E}">
        <p15:presenceInfo xmlns:p15="http://schemas.microsoft.com/office/powerpoint/2012/main" userId="S-1-5-21-2399053188-1074601114-1646203075-1124" providerId="AD"/>
      </p:ext>
    </p:extLst>
  </p:cmAuthor>
  <p:cmAuthor id="6" name="Admin-PC" initials="A" lastIdx="4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B6D2"/>
    <a:srgbClr val="4592AF"/>
    <a:srgbClr val="B21515"/>
    <a:srgbClr val="7F7F7F"/>
    <a:srgbClr val="880015"/>
    <a:srgbClr val="FF8C8C"/>
    <a:srgbClr val="C3C3C3"/>
    <a:srgbClr val="FF66CC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843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3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 and Test Data Set Split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C9-42A4-8DFE-2B164F12DD9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5C9-42A4-8DFE-2B164F12DD9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Train Data Set</c:v>
                </c:pt>
                <c:pt idx="1">
                  <c:v>Test Data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1570</c:v>
                </c:pt>
                <c:pt idx="1">
                  <c:v>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C-404D-BA90-102B771AD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8856-05ED-4F1C-BA8A-E9E7B996C968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E0FA-3271-410D-9725-E40464D87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1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0AB5-6A1C-4A6C-BA8F-643DE6AAE31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598F-7FC5-4165-A9CC-4FFFFB504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2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75" y="4424363"/>
            <a:ext cx="12207875" cy="1781175"/>
          </a:xfrm>
          <a:prstGeom prst="rect">
            <a:avLst/>
          </a:prstGeom>
          <a:solidFill>
            <a:srgbClr val="B2151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983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IN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70" y="849593"/>
            <a:ext cx="12207240" cy="0"/>
          </a:xfrm>
          <a:prstGeom prst="rect">
            <a:avLst/>
          </a:prstGeom>
          <a:solidFill>
            <a:schemeClr val="bg1">
              <a:lumMod val="50000"/>
              <a:alpha val="8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895977"/>
            <a:ext cx="12207240" cy="4572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DE2492-392A-43F5-B021-6DB7029DE1E1}"/>
              </a:ext>
            </a:extLst>
          </p:cNvPr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pic>
        <p:nvPicPr>
          <p:cNvPr id="10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5" y="15192"/>
            <a:ext cx="9970204" cy="81121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70" y="6460974"/>
            <a:ext cx="12207240" cy="10800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DA2E3-33FA-4FAF-A8BF-0C12E63E50C9}"/>
              </a:ext>
            </a:extLst>
          </p:cNvPr>
          <p:cNvSpPr/>
          <p:nvPr userDrawn="1"/>
        </p:nvSpPr>
        <p:spPr>
          <a:xfrm>
            <a:off x="1270" y="849593"/>
            <a:ext cx="12207240" cy="0"/>
          </a:xfrm>
          <a:prstGeom prst="rect">
            <a:avLst/>
          </a:prstGeom>
          <a:solidFill>
            <a:schemeClr val="bg1">
              <a:lumMod val="50000"/>
              <a:alpha val="8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FEF7C-C122-43C3-B2FC-581CE1FA6A6D}"/>
              </a:ext>
            </a:extLst>
          </p:cNvPr>
          <p:cNvSpPr/>
          <p:nvPr userDrawn="1"/>
        </p:nvSpPr>
        <p:spPr>
          <a:xfrm>
            <a:off x="-6350" y="895977"/>
            <a:ext cx="12207240" cy="4572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218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DBFF04-F7E7-4C0D-8C5A-B92342015356}"/>
              </a:ext>
            </a:extLst>
          </p:cNvPr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pic>
        <p:nvPicPr>
          <p:cNvPr id="3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6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iranjan-sapkal.shinyapps.io/PM2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2238-7CDF-4B6C-B560-8E52A38E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58" y="1028986"/>
            <a:ext cx="6743222" cy="2076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 marR="5080" algn="l">
              <a:lnSpc>
                <a:spcPct val="2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Forecasting Model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b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Delhi Air Pollution (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PM2.5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000" b="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Final Presentation – </a:t>
            </a:r>
            <a:r>
              <a:rPr lang="en-IN" sz="2000" b="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7</a:t>
            </a:r>
            <a:r>
              <a:rPr lang="en-IN" sz="2000" b="0" baseline="300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th</a:t>
            </a:r>
            <a:r>
              <a:rPr lang="en-IN" sz="2000" b="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June 2020</a:t>
            </a:r>
            <a:endParaRPr lang="en-IN" sz="2400" b="0" spc="-50" dirty="0">
              <a:solidFill>
                <a:srgbClr val="FFFFFF"/>
              </a:solidFill>
              <a:cs typeface="Tahoma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8EF62-0728-4B43-8BC9-77D52844A8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055"/>
          <a:stretch/>
        </p:blipFill>
        <p:spPr bwMode="auto"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C0C8A-B1BB-440A-9259-AB7AC00E8C42}"/>
              </a:ext>
            </a:extLst>
          </p:cNvPr>
          <p:cNvSpPr/>
          <p:nvPr/>
        </p:nvSpPr>
        <p:spPr>
          <a:xfrm>
            <a:off x="5448758" y="3788181"/>
            <a:ext cx="2262682" cy="265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smtClean="0">
                <a:solidFill>
                  <a:srgbClr val="FFFFFF"/>
                </a:solidFill>
                <a:effectLst/>
                <a:ea typeface="Montserrat Light" panose="00000400000000000000" pitchFamily="2" charset="0"/>
                <a:cs typeface="Times New Roman" panose="02020603050405020304" pitchFamily="18" charset="0"/>
              </a:rPr>
              <a:t>Team – 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Karthik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N 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Arjun C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JAYASIMHA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KIRAN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Niranjan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Sapkal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Sanjivani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Panse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C0C8A-B1BB-440A-9259-AB7AC00E8C42}"/>
              </a:ext>
            </a:extLst>
          </p:cNvPr>
          <p:cNvSpPr/>
          <p:nvPr/>
        </p:nvSpPr>
        <p:spPr>
          <a:xfrm>
            <a:off x="10051238" y="4082821"/>
            <a:ext cx="2029002" cy="265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smtClean="0">
                <a:solidFill>
                  <a:srgbClr val="FFFFFF"/>
                </a:solidFill>
                <a:effectLst/>
                <a:ea typeface="Montserrat Light" panose="00000400000000000000" pitchFamily="2" charset="0"/>
                <a:cs typeface="Times New Roman" panose="02020603050405020304" pitchFamily="18" charset="0"/>
              </a:rPr>
              <a:t>Mentor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Vinod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Rajshekhar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06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1587986"/>
            <a:ext cx="12193057" cy="2629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201174"/>
            <a:ext cx="12193057" cy="262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Imputation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855" y="875441"/>
            <a:ext cx="11767265" cy="60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>
                <a:cs typeface="Times New Roman" panose="02020603050405020304" pitchFamily="18" charset="0"/>
              </a:rPr>
              <a:t>We </a:t>
            </a:r>
            <a:r>
              <a:rPr lang="en-US" sz="1200" dirty="0">
                <a:cs typeface="Times New Roman" panose="02020603050405020304" pitchFamily="18" charset="0"/>
              </a:rPr>
              <a:t>have used Seasonally </a:t>
            </a:r>
            <a:r>
              <a:rPr lang="en-US" sz="1200" dirty="0" err="1">
                <a:cs typeface="Times New Roman" panose="02020603050405020304" pitchFamily="18" charset="0"/>
              </a:rPr>
              <a:t>Splitted</a:t>
            </a:r>
            <a:r>
              <a:rPr lang="en-US" sz="1200" dirty="0">
                <a:cs typeface="Times New Roman" panose="02020603050405020304" pitchFamily="18" charset="0"/>
              </a:rPr>
              <a:t> Missing Value Imputation (</a:t>
            </a:r>
            <a:r>
              <a:rPr lang="en-US" sz="1200" dirty="0" err="1">
                <a:cs typeface="Times New Roman" panose="02020603050405020304" pitchFamily="18" charset="0"/>
              </a:rPr>
              <a:t>na_seasplit</a:t>
            </a:r>
            <a:r>
              <a:rPr lang="en-US" sz="1200" dirty="0">
                <a:cs typeface="Times New Roman" panose="02020603050405020304" pitchFamily="18" charset="0"/>
              </a:rPr>
              <a:t>) from </a:t>
            </a:r>
            <a:r>
              <a:rPr lang="en-US" sz="1200" dirty="0" err="1">
                <a:cs typeface="Times New Roman" panose="02020603050405020304" pitchFamily="18" charset="0"/>
              </a:rPr>
              <a:t>imputeTS</a:t>
            </a:r>
            <a:r>
              <a:rPr lang="en-US" sz="1200" dirty="0">
                <a:cs typeface="Times New Roman" panose="02020603050405020304" pitchFamily="18" charset="0"/>
              </a:rPr>
              <a:t> library </a:t>
            </a:r>
            <a:r>
              <a:rPr lang="en-US" sz="1200" dirty="0" smtClean="0">
                <a:cs typeface="Times New Roman" panose="02020603050405020304" pitchFamily="18" charset="0"/>
              </a:rPr>
              <a:t>with Interpolation, </a:t>
            </a:r>
            <a:r>
              <a:rPr lang="en-US" sz="1200" dirty="0" err="1" smtClean="0">
                <a:cs typeface="Times New Roman" panose="02020603050405020304" pitchFamily="18" charset="0"/>
              </a:rPr>
              <a:t>Kalman</a:t>
            </a:r>
            <a:r>
              <a:rPr lang="en-US" sz="1200" dirty="0" smtClean="0"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cs typeface="Times New Roman" panose="02020603050405020304" pitchFamily="18" charset="0"/>
              </a:rPr>
              <a:t>locf</a:t>
            </a:r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>
                <a:cs typeface="Times New Roman" panose="02020603050405020304" pitchFamily="18" charset="0"/>
              </a:rPr>
              <a:t>(Last Observation Carried </a:t>
            </a:r>
            <a:r>
              <a:rPr lang="en-US" sz="1200" dirty="0" smtClean="0">
                <a:cs typeface="Times New Roman" panose="02020603050405020304" pitchFamily="18" charset="0"/>
              </a:rPr>
              <a:t>Forward) and ma (Moving Average) </a:t>
            </a:r>
            <a:r>
              <a:rPr lang="en-US" sz="1200" dirty="0">
                <a:cs typeface="Times New Roman" panose="02020603050405020304" pitchFamily="18" charset="0"/>
              </a:rPr>
              <a:t>algorithms</a:t>
            </a:r>
            <a:endParaRPr lang="en-IN" sz="1200" dirty="0"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87428" y="1613386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Interpolation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804182" y="4242514"/>
            <a:ext cx="104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Kalman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999745"/>
            <a:ext cx="12193057" cy="262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276"/>
            <a:ext cx="12193057" cy="2629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2685" y="1005852"/>
            <a:ext cx="48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locf</a:t>
            </a:r>
            <a:r>
              <a:rPr lang="en-US" dirty="0">
                <a:cs typeface="Times New Roman" panose="02020603050405020304" pitchFamily="18" charset="0"/>
              </a:rPr>
              <a:t> (Last Observation Carried Forward)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12424" y="3934530"/>
            <a:ext cx="276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ma (Moving Average)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Look at 94 NA </a:t>
            </a:r>
            <a:r>
              <a:rPr lang="en-US" dirty="0" smtClean="0"/>
              <a:t>Interpreted in </a:t>
            </a:r>
            <a:r>
              <a:rPr lang="en-US" dirty="0"/>
              <a:t>a Row at the Start of the Series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953"/>
            <a:ext cx="6096528" cy="2629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5931"/>
            <a:ext cx="6096528" cy="2629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72" y="970953"/>
            <a:ext cx="6096528" cy="2629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472" y="3815931"/>
            <a:ext cx="6096528" cy="26291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34213" y="1036170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Interpolation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4450771" y="3885599"/>
            <a:ext cx="762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Kalman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8112883" y="1036169"/>
            <a:ext cx="3300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locf</a:t>
            </a:r>
            <a:r>
              <a:rPr lang="en-US" sz="1200" dirty="0">
                <a:cs typeface="Times New Roman" panose="02020603050405020304" pitchFamily="18" charset="0"/>
              </a:rPr>
              <a:t> (Last Observation Carried Forward) 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9506598" y="3885599"/>
            <a:ext cx="190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ma (Moving Average)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5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72" y="3370145"/>
            <a:ext cx="6096528" cy="262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2" y="936117"/>
            <a:ext cx="6096528" cy="262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" y="3441444"/>
            <a:ext cx="6096528" cy="2629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6" y="936117"/>
            <a:ext cx="6096528" cy="262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Look at </a:t>
            </a:r>
            <a:r>
              <a:rPr lang="en-US" dirty="0" smtClean="0"/>
              <a:t>62 </a:t>
            </a:r>
            <a:r>
              <a:rPr lang="en-US" dirty="0"/>
              <a:t>NA </a:t>
            </a:r>
            <a:r>
              <a:rPr lang="en-US" dirty="0" smtClean="0"/>
              <a:t>Interpreted in </a:t>
            </a:r>
            <a:r>
              <a:rPr lang="en-US" dirty="0"/>
              <a:t>a Row at the </a:t>
            </a:r>
            <a:r>
              <a:rPr lang="en-US" dirty="0" smtClean="0"/>
              <a:t>End </a:t>
            </a:r>
            <a:r>
              <a:rPr lang="en-US" dirty="0"/>
              <a:t>of the Series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34213" y="1001334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Interpolation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4450771" y="3511112"/>
            <a:ext cx="762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Kalman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8112883" y="1001333"/>
            <a:ext cx="3300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locf</a:t>
            </a:r>
            <a:r>
              <a:rPr lang="en-US" sz="1200" dirty="0">
                <a:cs typeface="Times New Roman" panose="02020603050405020304" pitchFamily="18" charset="0"/>
              </a:rPr>
              <a:t> (Last Observation Carried Forward) 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9506598" y="3511112"/>
            <a:ext cx="190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ma (Moving Average) 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6009766"/>
            <a:ext cx="12192000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100" dirty="0" smtClean="0">
                <a:solidFill>
                  <a:schemeClr val="bg1"/>
                </a:solidFill>
              </a:rPr>
              <a:t>It has been observed than moving average algorithm is giving the closest NA prediction pattern to the actual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1"/>
                </a:solidFill>
              </a:rPr>
              <a:t>Selecting moving average as data imputation technique and building model on imputed data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30571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97572"/>
              </p:ext>
            </p:extLst>
          </p:nvPr>
        </p:nvGraphicFramePr>
        <p:xfrm>
          <a:off x="216722" y="3374277"/>
          <a:ext cx="11758555" cy="2974273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090556">
                  <a:extLst>
                    <a:ext uri="{9D8B030D-6E8A-4147-A177-3AD203B41FA5}">
                      <a16:colId xmlns:a16="http://schemas.microsoft.com/office/drawing/2014/main" val="1323279594"/>
                    </a:ext>
                  </a:extLst>
                </a:gridCol>
                <a:gridCol w="3612866">
                  <a:extLst>
                    <a:ext uri="{9D8B030D-6E8A-4147-A177-3AD203B41FA5}">
                      <a16:colId xmlns:a16="http://schemas.microsoft.com/office/drawing/2014/main" val="3178383458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189797171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4142139608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2270419833"/>
                    </a:ext>
                  </a:extLst>
                </a:gridCol>
              </a:tblGrid>
              <a:tr h="836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Sr. No.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Model 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 Data RMSE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IN" sz="1100" dirty="0" smtClean="0"/>
                        <a:t>1047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Train Data RMSE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en-IN" sz="1100" dirty="0" smtClean="0"/>
                        <a:t>1570</a:t>
                      </a:r>
                      <a:r>
                        <a:rPr lang="fr-FR" sz="1100" u="none" strike="noStrike" dirty="0" smtClean="0">
                          <a:effectLst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Observations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Full Data Train RMSE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2617 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666363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STLF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2548457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ARIMA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1853433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TBATS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49.00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413339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EXPONENTIAL SMOOTHING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073706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AUTO ARIMA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78.00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5431011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01961" y="1071153"/>
            <a:ext cx="5545394" cy="4430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Full Data Set - 2617 Observations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550126" y="1787848"/>
            <a:ext cx="2812868" cy="59218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Train Data Set</a:t>
            </a:r>
          </a:p>
          <a:p>
            <a:pPr algn="ctr"/>
            <a:r>
              <a:rPr lang="en-IN" sz="1400" dirty="0"/>
              <a:t>1570 </a:t>
            </a:r>
            <a:r>
              <a:rPr lang="en-IN" sz="1400" dirty="0" smtClean="0"/>
              <a:t>Observations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33360" y="1787847"/>
            <a:ext cx="2812868" cy="5921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Test Data Set</a:t>
            </a:r>
          </a:p>
          <a:p>
            <a:pPr algn="ctr"/>
            <a:r>
              <a:rPr lang="en-IN" sz="1400" dirty="0"/>
              <a:t>1047 </a:t>
            </a:r>
            <a:r>
              <a:rPr lang="en-IN" sz="1400" dirty="0" smtClean="0"/>
              <a:t>Observations</a:t>
            </a:r>
            <a:endParaRPr lang="en-IN" sz="1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4428769" y="41959"/>
            <a:ext cx="273680" cy="3218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16200000" flipH="1">
            <a:off x="7570387" y="118439"/>
            <a:ext cx="273679" cy="3065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36967966"/>
              </p:ext>
            </p:extLst>
          </p:nvPr>
        </p:nvGraphicFramePr>
        <p:xfrm>
          <a:off x="4258772" y="1649383"/>
          <a:ext cx="3831771" cy="172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9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675" b="4046"/>
          <a:stretch/>
        </p:blipFill>
        <p:spPr>
          <a:xfrm>
            <a:off x="-1057" y="949224"/>
            <a:ext cx="12193057" cy="310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 Model Test Actual vs Prediction Graph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7" y="4771809"/>
            <a:ext cx="2192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STLF Model</a:t>
            </a:r>
          </a:p>
          <a:p>
            <a:endParaRPr lang="en-IN" sz="1200" dirty="0" smtClean="0"/>
          </a:p>
          <a:p>
            <a:r>
              <a:rPr lang="en-IN" sz="1200" dirty="0" smtClean="0"/>
              <a:t>Residual </a:t>
            </a:r>
            <a:r>
              <a:rPr lang="en-IN" sz="1200" dirty="0"/>
              <a:t>Skewness</a:t>
            </a:r>
            <a:r>
              <a:rPr lang="en-IN" sz="1200" dirty="0" smtClean="0"/>
              <a:t>: </a:t>
            </a:r>
            <a:r>
              <a:rPr lang="en-IN" sz="1200" dirty="0"/>
              <a:t>-</a:t>
            </a:r>
            <a:r>
              <a:rPr lang="en-IN" sz="1200" dirty="0" smtClean="0"/>
              <a:t>0.28</a:t>
            </a: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28" y="4169034"/>
            <a:ext cx="4572396" cy="2286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24" y="4164463"/>
            <a:ext cx="4572396" cy="22861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0" y="4051671"/>
            <a:ext cx="4110445" cy="38929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Checking the Residual Plot of STLF Model</a:t>
            </a:r>
          </a:p>
        </p:txBody>
      </p:sp>
    </p:spTree>
    <p:extLst>
      <p:ext uri="{BB962C8B-B14F-4D97-AF65-F5344CB8AC3E}">
        <p14:creationId xmlns:p14="http://schemas.microsoft.com/office/powerpoint/2010/main" val="131877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Model for Forecasting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41854" y="1045186"/>
            <a:ext cx="1846217" cy="360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STLF Model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241854" y="1478040"/>
            <a:ext cx="11584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/>
              <a:t>Final_Model</a:t>
            </a:r>
            <a:r>
              <a:rPr lang="en-IN" sz="1600" dirty="0"/>
              <a:t> &lt;- </a:t>
            </a:r>
            <a:r>
              <a:rPr lang="en-US" sz="1600" dirty="0" err="1" smtClean="0"/>
              <a:t>stlf</a:t>
            </a:r>
            <a:r>
              <a:rPr lang="en-US" sz="1600" dirty="0" smtClean="0"/>
              <a:t>(train$PM25,method </a:t>
            </a:r>
            <a:r>
              <a:rPr lang="en-US" sz="1600" dirty="0"/>
              <a:t>= "</a:t>
            </a:r>
            <a:r>
              <a:rPr lang="en-US" sz="1600" dirty="0" err="1"/>
              <a:t>arima</a:t>
            </a:r>
            <a:r>
              <a:rPr lang="en-US" sz="1600" dirty="0"/>
              <a:t>", h = </a:t>
            </a:r>
            <a:r>
              <a:rPr lang="en-US" sz="1600" dirty="0" smtClean="0"/>
              <a:t>336)</a:t>
            </a:r>
            <a:endParaRPr lang="en-IN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41854" y="2108232"/>
            <a:ext cx="6951426" cy="360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Forecasting with ARIMA Model for Next One Week (336 Observations)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824"/>
            <a:ext cx="12193057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smtClean="0"/>
              <a:t>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9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Project Background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18" r="750" b="5260"/>
          <a:stretch/>
        </p:blipFill>
        <p:spPr>
          <a:xfrm>
            <a:off x="745300" y="963868"/>
            <a:ext cx="107014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FC20B-59E5-4C27-80F6-1FD1B8A2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Project Architecture </a:t>
            </a:r>
            <a:r>
              <a:rPr lang="en-US" sz="1800" dirty="0" smtClean="0">
                <a:solidFill>
                  <a:srgbClr val="FFFFFF"/>
                </a:solidFill>
              </a:rPr>
              <a:t>/ </a:t>
            </a:r>
            <a:r>
              <a:rPr lang="en-US" sz="1800" dirty="0">
                <a:solidFill>
                  <a:srgbClr val="FFFFFF"/>
                </a:solidFill>
              </a:rPr>
              <a:t>Project Flow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kern="12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41330"/>
              </p:ext>
            </p:extLst>
          </p:nvPr>
        </p:nvGraphicFramePr>
        <p:xfrm>
          <a:off x="4032514" y="0"/>
          <a:ext cx="8159486" cy="6858000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106371">
                  <a:extLst>
                    <a:ext uri="{9D8B030D-6E8A-4147-A177-3AD203B41FA5}">
                      <a16:colId xmlns:a16="http://schemas.microsoft.com/office/drawing/2014/main" val="407255416"/>
                    </a:ext>
                  </a:extLst>
                </a:gridCol>
                <a:gridCol w="7053115">
                  <a:extLst>
                    <a:ext uri="{9D8B030D-6E8A-4147-A177-3AD203B41FA5}">
                      <a16:colId xmlns:a16="http://schemas.microsoft.com/office/drawing/2014/main" val="336830018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Sr. No.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Particular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5574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Preface ( Understanding the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Business Problem 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0008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Air Quality Index (AQI) and PM2.5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56872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Exploratory Data Analysis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73448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</a:rPr>
                        <a:t>Data Imputation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5990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Model Building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and Testing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6644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Model Deployment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10298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7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Project Submission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57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Input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67" r="750" b="4518"/>
          <a:stretch/>
        </p:blipFill>
        <p:spPr>
          <a:xfrm>
            <a:off x="745300" y="936290"/>
            <a:ext cx="10701400" cy="55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Historical Data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111" r="750" b="4963"/>
          <a:stretch/>
        </p:blipFill>
        <p:spPr>
          <a:xfrm>
            <a:off x="753396" y="997253"/>
            <a:ext cx="10667177" cy="54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Historical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96" r="1084" b="4518"/>
          <a:stretch/>
        </p:blipFill>
        <p:spPr>
          <a:xfrm>
            <a:off x="768495" y="966652"/>
            <a:ext cx="10652078" cy="54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Forecast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17891" y="82243"/>
            <a:ext cx="4690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hlinkClick r:id="rId2"/>
              </a:rPr>
              <a:t>https://niranjan-sapkal.shinyapps.io/PM25/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7822" y="527621"/>
            <a:ext cx="53485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Click </a:t>
            </a:r>
            <a:r>
              <a:rPr lang="en-US" sz="1100" b="1" dirty="0"/>
              <a:t>T</a:t>
            </a:r>
            <a:r>
              <a:rPr lang="en-US" sz="1100" b="1" dirty="0" smtClean="0"/>
              <a:t>o Go </a:t>
            </a:r>
            <a:r>
              <a:rPr lang="en-US" sz="1100" b="1" dirty="0"/>
              <a:t>L</a:t>
            </a:r>
            <a:r>
              <a:rPr lang="en-US" sz="1100" b="1" dirty="0" smtClean="0"/>
              <a:t>ive</a:t>
            </a:r>
            <a:endParaRPr lang="en-IN" sz="11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0225"/>
          <a:stretch/>
        </p:blipFill>
        <p:spPr>
          <a:xfrm rot="16200000">
            <a:off x="5234031" y="409909"/>
            <a:ext cx="417565" cy="403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7" t="4671" r="834" b="4892"/>
          <a:stretch/>
        </p:blipFill>
        <p:spPr>
          <a:xfrm>
            <a:off x="807040" y="988206"/>
            <a:ext cx="10577921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Faced During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76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During The Project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1855" y="945633"/>
            <a:ext cx="1175855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Understanding the domain knowledge regarding air pollution and its measuring parameters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Missing values in date and pm25 column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Finding out the most appropriate method for replacing missing values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/>
              <a:t>As we have seen in the EDA process, there are 62 missing values in a row at the end of the </a:t>
            </a:r>
            <a:r>
              <a:rPr lang="en-US" sz="1100" dirty="0" smtClean="0"/>
              <a:t>series. Also </a:t>
            </a:r>
            <a:r>
              <a:rPr lang="en-US" sz="1100" dirty="0"/>
              <a:t>we have consistent lower PM2.5 values in the month of April 2018Both the above data sets are part of our </a:t>
            </a:r>
            <a:r>
              <a:rPr lang="en-US" sz="1100" dirty="0" smtClean="0"/>
              <a:t>initial test </a:t>
            </a:r>
            <a:r>
              <a:rPr lang="en-US" sz="1100" dirty="0"/>
              <a:t>data </a:t>
            </a:r>
            <a:r>
              <a:rPr lang="en-US" sz="1100" dirty="0" smtClean="0"/>
              <a:t>set (2000 train and 617 Test)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Choosing the final model as RMSE values of top 4 models are very close to each other</a:t>
            </a:r>
            <a:endParaRPr lang="en-IN" sz="1100" dirty="0"/>
          </a:p>
        </p:txBody>
      </p:sp>
      <p:sp>
        <p:nvSpPr>
          <p:cNvPr id="4" name="Rectangle 3"/>
          <p:cNvSpPr/>
          <p:nvPr/>
        </p:nvSpPr>
        <p:spPr>
          <a:xfrm>
            <a:off x="241855" y="3598853"/>
            <a:ext cx="11758556" cy="240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Did through secondary </a:t>
            </a:r>
            <a:r>
              <a:rPr lang="en-US" sz="1100" dirty="0"/>
              <a:t>research on air pollution and its measuring </a:t>
            </a:r>
            <a:r>
              <a:rPr lang="en-US" sz="1100" dirty="0" smtClean="0"/>
              <a:t>parameters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Used pad </a:t>
            </a:r>
            <a:r>
              <a:rPr lang="en-US" sz="1100" dirty="0"/>
              <a:t>from </a:t>
            </a:r>
            <a:r>
              <a:rPr lang="en-US" sz="1100" dirty="0" err="1" smtClean="0"/>
              <a:t>padr</a:t>
            </a:r>
            <a:r>
              <a:rPr lang="en-US" sz="1100" dirty="0" smtClean="0"/>
              <a:t> library and </a:t>
            </a:r>
            <a:r>
              <a:rPr lang="en-US" sz="1100" dirty="0" err="1"/>
              <a:t>full_join</a:t>
            </a:r>
            <a:r>
              <a:rPr lang="en-US" sz="1100" dirty="0"/>
              <a:t> </a:t>
            </a:r>
            <a:r>
              <a:rPr lang="en-US" sz="1100" dirty="0" smtClean="0"/>
              <a:t>function </a:t>
            </a:r>
            <a:r>
              <a:rPr lang="en-US" sz="1100" dirty="0"/>
              <a:t>from </a:t>
            </a:r>
            <a:r>
              <a:rPr lang="en-US" sz="1100" dirty="0" err="1" smtClean="0"/>
              <a:t>dplyr</a:t>
            </a:r>
            <a:r>
              <a:rPr lang="en-US" sz="1100" dirty="0" smtClean="0"/>
              <a:t> library to find out all 323 missing values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/>
              <a:t>We have </a:t>
            </a:r>
            <a:r>
              <a:rPr lang="en-US" sz="1100" dirty="0" smtClean="0"/>
              <a:t>tried </a:t>
            </a:r>
            <a:r>
              <a:rPr lang="en-US" sz="1100" dirty="0" err="1"/>
              <a:t>nterpolation</a:t>
            </a:r>
            <a:r>
              <a:rPr lang="en-US" sz="1100" dirty="0"/>
              <a:t>, </a:t>
            </a:r>
            <a:r>
              <a:rPr lang="en-US" sz="1100" dirty="0" err="1"/>
              <a:t>Kalman</a:t>
            </a:r>
            <a:r>
              <a:rPr lang="en-US" sz="1100" dirty="0"/>
              <a:t>, </a:t>
            </a:r>
            <a:r>
              <a:rPr lang="en-US" sz="1100" dirty="0" err="1"/>
              <a:t>locf</a:t>
            </a:r>
            <a:r>
              <a:rPr lang="en-US" sz="1100" dirty="0"/>
              <a:t> (Last Observation Carried Forward) and ma (Moving Average) </a:t>
            </a:r>
            <a:r>
              <a:rPr lang="en-US" sz="1100" dirty="0" smtClean="0"/>
              <a:t>algorithms for missing value interpolation. To choose the most appropriate one, we have checked the how each algorithm is predicting 94 missing values in a row at the start of the series and 62 missing values in a row at the end of the series</a:t>
            </a:r>
            <a:endParaRPr lang="en-US" sz="1100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 smtClean="0"/>
              <a:t>To overcome this we have included some data from March 2018 month in to test data set by splitting the series as 60% train and 40% test data set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IN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241855" y="3169915"/>
            <a:ext cx="1846217" cy="360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/>
              <a:t>Solution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568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able, holding, game, playing&#10;&#10;Description automatically generated">
            <a:extLst>
              <a:ext uri="{FF2B5EF4-FFF2-40B4-BE49-F238E27FC236}">
                <a16:creationId xmlns:a16="http://schemas.microsoft.com/office/drawing/2014/main" id="{FC68A6BD-4DCA-4F0D-B991-B9913618AB7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8" r="1" b="11190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735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Preface</a:t>
            </a:r>
          </a:p>
        </p:txBody>
      </p:sp>
    </p:spTree>
    <p:extLst>
      <p:ext uri="{BB962C8B-B14F-4D97-AF65-F5344CB8AC3E}">
        <p14:creationId xmlns:p14="http://schemas.microsoft.com/office/powerpoint/2010/main" val="8915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554-24A6-44D5-A192-3CC5908E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4" y="15192"/>
            <a:ext cx="11427631" cy="811210"/>
          </a:xfrm>
        </p:spPr>
        <p:txBody>
          <a:bodyPr/>
          <a:lstStyle/>
          <a:p>
            <a:r>
              <a:rPr lang="en-IN" dirty="0" smtClean="0"/>
              <a:t>Preface</a:t>
            </a:r>
            <a:endParaRPr lang="en-IN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241854" y="1056127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43" name="Text Box 126">
            <a:extLst>
              <a:ext uri="{FF2B5EF4-FFF2-40B4-BE49-F238E27FC236}">
                <a16:creationId xmlns:a16="http://schemas.microsoft.com/office/drawing/2014/main" id="{A28DE38C-2B8B-4611-8824-0E67F0AB9B50}"/>
              </a:ext>
            </a:extLst>
          </p:cNvPr>
          <p:cNvSpPr txBox="1"/>
          <p:nvPr/>
        </p:nvSpPr>
        <p:spPr>
          <a:xfrm>
            <a:off x="241854" y="1638047"/>
            <a:ext cx="5487614" cy="184963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Particulate matter (PM ) has been recorded in Delhi to understand the air quality on an hourly basis for 4 months. Our objective is to forecast the data </a:t>
            </a: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available.</a:t>
            </a:r>
          </a:p>
        </p:txBody>
      </p:sp>
      <p:pic>
        <p:nvPicPr>
          <p:cNvPr id="44" name="Picture 2" descr="India : free map, free blank map, free outline map, free base map : outline, states (whit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3556" r="855" b="1428"/>
          <a:stretch/>
        </p:blipFill>
        <p:spPr bwMode="auto">
          <a:xfrm>
            <a:off x="7193280" y="1785880"/>
            <a:ext cx="3982720" cy="45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8351520" y="3057329"/>
            <a:ext cx="264160" cy="305631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Callout 45"/>
          <p:cNvSpPr/>
          <p:nvPr/>
        </p:nvSpPr>
        <p:spPr>
          <a:xfrm>
            <a:off x="6318527" y="1990529"/>
            <a:ext cx="1117600" cy="609600"/>
          </a:xfrm>
          <a:prstGeom prst="wedgeEllipseCallout">
            <a:avLst>
              <a:gd name="adj1" fmla="val 136183"/>
              <a:gd name="adj2" fmla="val 14083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Delhi</a:t>
            </a:r>
            <a:endParaRPr lang="en-IN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6059180" y="1056127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Regional Scope</a:t>
            </a:r>
            <a:endParaRPr lang="en-US" sz="1400" b="1" kern="0" dirty="0">
              <a:solidFill>
                <a:schemeClr val="bg1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241854" y="3219073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Data Set Details</a:t>
            </a:r>
          </a:p>
        </p:txBody>
      </p:sp>
      <p:sp>
        <p:nvSpPr>
          <p:cNvPr id="49" name="Text Box 126">
            <a:extLst>
              <a:ext uri="{FF2B5EF4-FFF2-40B4-BE49-F238E27FC236}">
                <a16:creationId xmlns:a16="http://schemas.microsoft.com/office/drawing/2014/main" id="{A28DE38C-2B8B-4611-8824-0E67F0AB9B50}"/>
              </a:ext>
            </a:extLst>
          </p:cNvPr>
          <p:cNvSpPr txBox="1"/>
          <p:nvPr/>
        </p:nvSpPr>
        <p:spPr>
          <a:xfrm>
            <a:off x="241854" y="3805813"/>
            <a:ext cx="5487614" cy="184963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Data Set is provided for 4 months on hourly basis. Starting </a:t>
            </a: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from 2018-01-01 00:00:00 to 2018-04-20 00:00:00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Set Contains Two Variables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Y = pm25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X = date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Total Number of Observations : 2374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04833" y="1785880"/>
            <a:ext cx="7620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79237" y="387145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INDIA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Index</a:t>
            </a:r>
            <a:r>
              <a:rPr lang="en-US" dirty="0"/>
              <a:t> (AQI) </a:t>
            </a:r>
            <a:r>
              <a:rPr lang="en-US" dirty="0" smtClean="0"/>
              <a:t>and PM2.5</a:t>
            </a:r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A7036431-37EB-4741-AA99-577E11B1030E}"/>
              </a:ext>
            </a:extLst>
          </p:cNvPr>
          <p:cNvSpPr txBox="1">
            <a:spLocks/>
          </p:cNvSpPr>
          <p:nvPr/>
        </p:nvSpPr>
        <p:spPr>
          <a:xfrm>
            <a:off x="241855" y="1054840"/>
            <a:ext cx="11564065" cy="49192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/>
              <a:t>AQI</a:t>
            </a:r>
            <a:r>
              <a:rPr lang="en-IN" sz="1400" dirty="0" smtClean="0">
                <a:cs typeface="Times New Roman" panose="02020603050405020304" pitchFamily="18" charset="0"/>
              </a:rPr>
              <a:t> is used by government agencies to communicate to the public how polluted  the air currently is or how polluted it is forecast to become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cs typeface="Times New Roman" panose="02020603050405020304" pitchFamily="18" charset="0"/>
              </a:rPr>
              <a:t>Public health risks increase as the AQI rises. Air quality measurement are commonly reported in terms of micrograms per cubic meter (µg/m3) parts per million (ppm) or parts per billion (ppb)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AQI</a:t>
            </a:r>
            <a:r>
              <a:rPr lang="en-IN" sz="1400" dirty="0" smtClean="0">
                <a:cs typeface="Times New Roman" panose="02020603050405020304" pitchFamily="18" charset="0"/>
              </a:rPr>
              <a:t> converts the measured pollutant concentrations in a community’s air to a number on a scale of 0 to 500 and above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PM2.5 refers to atmospheric particulate matter (PM) that have a diameter of less than 2.5 micrometers, which is about 3% the diameter of a human </a:t>
            </a:r>
            <a:r>
              <a:rPr lang="en-US" sz="1400" dirty="0" smtClean="0">
                <a:cs typeface="Times New Roman" panose="02020603050405020304" pitchFamily="18" charset="0"/>
              </a:rPr>
              <a:t>hair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PM2.5 can come from various sources. They include power plants, motor vehicles, airplanes, residential wood burning, forest fires, agricultural burning, volcanic eruptions and dust </a:t>
            </a:r>
            <a:r>
              <a:rPr lang="en-US" sz="1400" dirty="0" smtClean="0">
                <a:cs typeface="Times New Roman" panose="02020603050405020304" pitchFamily="18" charset="0"/>
              </a:rPr>
              <a:t>storms</a:t>
            </a:r>
            <a:r>
              <a:rPr lang="en-US" sz="1400" dirty="0">
                <a:cs typeface="Times New Roman" panose="02020603050405020304" pitchFamily="18" charset="0"/>
              </a:rPr>
              <a:t>. Some are emitted directly into the air, while others are formed when gases and particles interact with one another in the </a:t>
            </a:r>
            <a:r>
              <a:rPr lang="en-US" sz="1400" dirty="0" smtClean="0">
                <a:cs typeface="Times New Roman" panose="02020603050405020304" pitchFamily="18" charset="0"/>
              </a:rPr>
              <a:t>atmosphere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Studies have found a close link between exposure to fine particles and premature death from heart and lung </a:t>
            </a:r>
            <a:r>
              <a:rPr lang="en-US" sz="1400" dirty="0" smtClean="0">
                <a:cs typeface="Times New Roman" panose="02020603050405020304" pitchFamily="18" charset="0"/>
              </a:rPr>
              <a:t>disease. There are various </a:t>
            </a:r>
            <a:r>
              <a:rPr lang="en-US" sz="1400" dirty="0">
                <a:cs typeface="Times New Roman" panose="02020603050405020304" pitchFamily="18" charset="0"/>
              </a:rPr>
              <a:t>studies published </a:t>
            </a:r>
            <a:r>
              <a:rPr lang="en-US" sz="1400" dirty="0" smtClean="0">
                <a:cs typeface="Times New Roman" panose="02020603050405020304" pitchFamily="18" charset="0"/>
              </a:rPr>
              <a:t>by associations such </a:t>
            </a:r>
            <a:r>
              <a:rPr lang="en-US" sz="1400" dirty="0">
                <a:cs typeface="Times New Roman" panose="02020603050405020304" pitchFamily="18" charset="0"/>
              </a:rPr>
              <a:t>as  American Heart </a:t>
            </a:r>
            <a:r>
              <a:rPr lang="en-US" sz="1400" dirty="0" smtClean="0">
                <a:cs typeface="Times New Roman" panose="02020603050405020304" pitchFamily="18" charset="0"/>
              </a:rPr>
              <a:t>Association, </a:t>
            </a:r>
            <a:r>
              <a:rPr lang="en-US" sz="1400" dirty="0">
                <a:cs typeface="Times New Roman" panose="02020603050405020304" pitchFamily="18" charset="0"/>
              </a:rPr>
              <a:t>Journal of the American Medical </a:t>
            </a:r>
            <a:r>
              <a:rPr lang="en-US" sz="1400" dirty="0" smtClean="0">
                <a:cs typeface="Times New Roman" panose="02020603050405020304" pitchFamily="18" charset="0"/>
              </a:rPr>
              <a:t>Association, etc. on adverse effect on PM2.5 on human health.</a:t>
            </a:r>
            <a:endParaRPr lang="en-IN" sz="14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</a:t>
            </a:r>
            <a:r>
              <a:rPr lang="en-IN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11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85" y="3305579"/>
            <a:ext cx="5881973" cy="312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356" y="1470328"/>
            <a:ext cx="5875915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100" dirty="0" smtClean="0"/>
              <a:t>Given data </a:t>
            </a:r>
            <a:r>
              <a:rPr lang="en-IN" sz="1100" dirty="0"/>
              <a:t>set </a:t>
            </a:r>
            <a:r>
              <a:rPr lang="en-IN" sz="1100" dirty="0" smtClean="0"/>
              <a:t>is from April </a:t>
            </a:r>
            <a:r>
              <a:rPr lang="en-IN" sz="1100" dirty="0"/>
              <a:t>to </a:t>
            </a:r>
            <a:r>
              <a:rPr lang="en-IN" sz="1100" dirty="0" smtClean="0"/>
              <a:t>January on hourly basis, to perform the analysis and modelling we have to reverse the </a:t>
            </a:r>
            <a:r>
              <a:rPr lang="en-IN" sz="1100" dirty="0"/>
              <a:t>order of the date and pm25 from </a:t>
            </a:r>
            <a:r>
              <a:rPr lang="en-IN" sz="1100" dirty="0" smtClean="0"/>
              <a:t>January </a:t>
            </a:r>
            <a:r>
              <a:rPr lang="en-IN" sz="1100" dirty="0"/>
              <a:t>to April </a:t>
            </a:r>
          </a:p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100" dirty="0" smtClean="0"/>
              <a:t>Y </a:t>
            </a:r>
            <a:r>
              <a:rPr lang="en-IN" sz="1100" dirty="0"/>
              <a:t>variable </a:t>
            </a:r>
            <a:r>
              <a:rPr lang="en-IN" sz="1100" dirty="0" smtClean="0"/>
              <a:t>is having data type character</a:t>
            </a:r>
            <a:r>
              <a:rPr lang="en-IN" sz="1100" dirty="0"/>
              <a:t>, converted it into numeric because it is a continuous </a:t>
            </a:r>
            <a:r>
              <a:rPr lang="en-IN" sz="1100" dirty="0" smtClean="0"/>
              <a:t>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356" y="103664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Importing the Given Data Set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4356" y="298950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Head and Tail of the Given Data Set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31" t="78494" r="84167" b="7284"/>
          <a:stretch/>
        </p:blipFill>
        <p:spPr>
          <a:xfrm>
            <a:off x="144356" y="3538594"/>
            <a:ext cx="2816764" cy="146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17" t="78385" r="87117" b="7274"/>
          <a:stretch/>
        </p:blipFill>
        <p:spPr>
          <a:xfrm>
            <a:off x="3455688" y="3546502"/>
            <a:ext cx="2243328" cy="147523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4356" y="5187229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Structure of the Given Data Set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86638" r="66715" b="5840"/>
          <a:stretch/>
        </p:blipFill>
        <p:spPr>
          <a:xfrm>
            <a:off x="144356" y="5641997"/>
            <a:ext cx="6087156" cy="773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" t="74296" r="71082" b="11037"/>
          <a:stretch/>
        </p:blipFill>
        <p:spPr>
          <a:xfrm>
            <a:off x="6117769" y="1476247"/>
            <a:ext cx="5288280" cy="15087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193586" y="103664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Summary Given Data Set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193585" y="298500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Given Data Set - 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66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554-24A6-44D5-A192-3CC5908E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4" y="15192"/>
            <a:ext cx="11427631" cy="811210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35795" y="992479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 Values Analysis</a:t>
            </a:r>
            <a:endParaRPr lang="en-US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68" y="942880"/>
            <a:ext cx="6074232" cy="274944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35795" y="1482812"/>
            <a:ext cx="58819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Total percentage of missing values is </a:t>
            </a:r>
            <a:r>
              <a:rPr lang="en-US" sz="1200" dirty="0" smtClean="0"/>
              <a:t>12.34% </a:t>
            </a:r>
          </a:p>
          <a:p>
            <a:pPr marL="742950" lvl="1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3.06% data is missing from PM25 column</a:t>
            </a:r>
          </a:p>
          <a:p>
            <a:pPr marL="742950" lvl="1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9.29% data is missing from date column</a:t>
            </a:r>
          </a:p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200" dirty="0" smtClean="0"/>
              <a:t>There are total 323 NA values (80 in PM25 column and 243 in Date Column)</a:t>
            </a:r>
          </a:p>
          <a:p>
            <a:pPr marL="742950" lvl="1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</a:t>
            </a:r>
            <a:r>
              <a:rPr lang="en-US" sz="1100" dirty="0"/>
              <a:t>Overview NA series"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 NA in a row: 7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 NA in a row: 4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4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7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8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9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10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13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15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27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29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30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62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94 NA in a row: 1 </a:t>
            </a:r>
            <a:r>
              <a:rPr lang="en-US" sz="1100" dirty="0" smtClean="0"/>
              <a:t>times“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1600" y="1150470"/>
            <a:ext cx="467360" cy="227539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11328400" y="1150470"/>
            <a:ext cx="467360" cy="227539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280751" y="3425867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94 NA in a row</a:t>
            </a:r>
            <a:endParaRPr lang="en-IN" sz="1200" dirty="0"/>
          </a:p>
        </p:txBody>
      </p:sp>
      <p:sp>
        <p:nvSpPr>
          <p:cNvPr id="53" name="Rectangle 52"/>
          <p:cNvSpPr/>
          <p:nvPr/>
        </p:nvSpPr>
        <p:spPr>
          <a:xfrm>
            <a:off x="10848858" y="3425867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62 </a:t>
            </a:r>
            <a:r>
              <a:rPr lang="en-US" sz="1200" dirty="0"/>
              <a:t>NA in a row</a:t>
            </a:r>
            <a:endParaRPr lang="en-IN" sz="12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68" y="3692324"/>
            <a:ext cx="6074232" cy="27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056C-03E4-45DF-9829-EC580266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Hourly, Daily and Monthly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602"/>
          <a:stretch/>
        </p:blipFill>
        <p:spPr>
          <a:xfrm>
            <a:off x="0" y="1609885"/>
            <a:ext cx="3934330" cy="3306104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732" y="984393"/>
            <a:ext cx="392859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Hourly </a:t>
            </a:r>
            <a:r>
              <a:rPr lang="en-US" sz="1200" dirty="0" smtClean="0"/>
              <a:t>Data Analysis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4916431"/>
            <a:ext cx="393433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Mean PM2.5 level is on higher side from 00 AM to 11-12 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PM2.5 level starts to decline after 12 and again starts to rise from 6-7 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Most of the outliers observation are observed from 1 PM to 8 PM</a:t>
            </a:r>
            <a:endParaRPr lang="en-IN" sz="1050" dirty="0"/>
          </a:p>
        </p:txBody>
      </p:sp>
      <p:sp>
        <p:nvSpPr>
          <p:cNvPr id="6" name="Oval 5"/>
          <p:cNvSpPr/>
          <p:nvPr/>
        </p:nvSpPr>
        <p:spPr>
          <a:xfrm>
            <a:off x="2189171" y="1727200"/>
            <a:ext cx="1255069" cy="18694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6454" y="1610384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Outlier Observations</a:t>
            </a:r>
            <a:endParaRPr lang="en-IN" sz="1200" b="1" dirty="0">
              <a:solidFill>
                <a:srgbClr val="0070C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BA5E835-8C5C-49B6-9171-EE63A3C50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7"/>
          <a:stretch/>
        </p:blipFill>
        <p:spPr>
          <a:xfrm>
            <a:off x="8193920" y="1452393"/>
            <a:ext cx="3897929" cy="3203639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8193921" y="984393"/>
            <a:ext cx="389792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Monthly Data Analysis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8193920" y="4795243"/>
            <a:ext cx="3897929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Mean PM2.5 level is on higher side in the month of January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PM2.5 level is decreasing month by month and lowest mean PM2.5 was recorded for the month of April for Given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Outlier observations were observed in the month of April</a:t>
            </a:r>
            <a:endParaRPr lang="en-IN" sz="1050" dirty="0"/>
          </a:p>
        </p:txBody>
      </p:sp>
      <p:sp>
        <p:nvSpPr>
          <p:cNvPr id="90" name="Rounded Rectangle 89"/>
          <p:cNvSpPr/>
          <p:nvPr/>
        </p:nvSpPr>
        <p:spPr>
          <a:xfrm>
            <a:off x="4099827" y="984393"/>
            <a:ext cx="392859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Data Analysis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099827" y="4916431"/>
            <a:ext cx="39285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Average PM2.5 level is more on Friday than other weekdays-considering 4 months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Lowest is observed on Sunday followed by Monday and Tuesday</a:t>
            </a:r>
            <a:endParaRPr lang="en-IN" sz="105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2C35CB6-0168-48C6-926C-912481619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0"/>
          <a:stretch/>
        </p:blipFill>
        <p:spPr>
          <a:xfrm>
            <a:off x="4099825" y="1505186"/>
            <a:ext cx="3928600" cy="339743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6014720" y="1505187"/>
            <a:ext cx="548640" cy="332081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0749280" y="1589227"/>
            <a:ext cx="670560" cy="138765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8955709" y="1588700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Outlier Observations</a:t>
            </a:r>
            <a:endParaRPr lang="en-I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1311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Montserrat Light</vt:lpstr>
      <vt:lpstr>Tahoma</vt:lpstr>
      <vt:lpstr>Times New Roman</vt:lpstr>
      <vt:lpstr>Verdana</vt:lpstr>
      <vt:lpstr>Wingdings</vt:lpstr>
      <vt:lpstr>1_Office Theme</vt:lpstr>
      <vt:lpstr>Forecasting Model on  Delhi Air Pollution ( PM2.5 ) Final Presentation – 7th June 2020</vt:lpstr>
      <vt:lpstr>Project Architecture / Project Flow </vt:lpstr>
      <vt:lpstr>Preface</vt:lpstr>
      <vt:lpstr>Preface</vt:lpstr>
      <vt:lpstr>Air Quality Index (AQI) and PM2.5</vt:lpstr>
      <vt:lpstr>Exploratory Data Analysis</vt:lpstr>
      <vt:lpstr>Exploratory Data Analysis</vt:lpstr>
      <vt:lpstr>Exploratory Data Analysis</vt:lpstr>
      <vt:lpstr>Hourly, Daily and Monthly Data Analysis</vt:lpstr>
      <vt:lpstr>Data Imputation</vt:lpstr>
      <vt:lpstr>Continued….</vt:lpstr>
      <vt:lpstr>Close Look at 94 NA Interpreted in a Row at the Start of the Series</vt:lpstr>
      <vt:lpstr>Close Look at 62 NA Interpreted in a Row at the End of the Series</vt:lpstr>
      <vt:lpstr>Model Building and Testing</vt:lpstr>
      <vt:lpstr>Model Building</vt:lpstr>
      <vt:lpstr>STLF Model Test Actual vs Prediction Graph</vt:lpstr>
      <vt:lpstr>Final Model for Forecasting</vt:lpstr>
      <vt:lpstr>Model Deployment</vt:lpstr>
      <vt:lpstr>Model Deployment – Project Background</vt:lpstr>
      <vt:lpstr>Model Deployment – Input Data</vt:lpstr>
      <vt:lpstr>Model Deployment – Historical Data</vt:lpstr>
      <vt:lpstr>Model Deployment – Historical Data</vt:lpstr>
      <vt:lpstr>Model Deployment – Forecast</vt:lpstr>
      <vt:lpstr>Challenges Faced During Project</vt:lpstr>
      <vt:lpstr>Challenges Faced During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Narrowband IoT (NB-IoT) Market</dc:title>
  <dc:creator>Niranjan Sapkal</dc:creator>
  <cp:lastModifiedBy>NIRANJAN SAPKAL</cp:lastModifiedBy>
  <cp:revision>84</cp:revision>
  <dcterms:created xsi:type="dcterms:W3CDTF">2020-01-29T14:28:03Z</dcterms:created>
  <dcterms:modified xsi:type="dcterms:W3CDTF">2020-06-10T14:39:38Z</dcterms:modified>
</cp:coreProperties>
</file>