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  <p:sldId id="270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23-Mar-20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4118"/>
            <a:ext cx="86868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ANS:</a:t>
            </a:r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#</a:t>
            </a:r>
            <a:r>
              <a:rPr lang="en-US" dirty="0" smtClean="0">
                <a:solidFill>
                  <a:srgbClr val="00B0F0"/>
                </a:solidFill>
              </a:rPr>
              <a:t>Call the file location </a:t>
            </a:r>
            <a:endParaRPr lang="en-US" dirty="0" smtClean="0">
              <a:solidFill>
                <a:srgbClr val="00B0F0"/>
              </a:solidFill>
            </a:endParaRP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Fantaloons</a:t>
            </a:r>
            <a:r>
              <a:rPr lang="en-US" dirty="0" smtClean="0"/>
              <a:t>&lt;-read.csv(</a:t>
            </a:r>
            <a:r>
              <a:rPr lang="en-US" dirty="0" err="1" smtClean="0"/>
              <a:t>choose.files</a:t>
            </a:r>
            <a:r>
              <a:rPr lang="en-US" dirty="0" smtClean="0"/>
              <a:t>()) </a:t>
            </a:r>
            <a:endParaRPr lang="en-US" dirty="0" smtClean="0"/>
          </a:p>
          <a:p>
            <a:pPr fontAlgn="t"/>
            <a:r>
              <a:rPr lang="en-US" dirty="0" smtClean="0"/>
              <a:t>&gt; </a:t>
            </a:r>
            <a:r>
              <a:rPr lang="en-US" dirty="0" smtClean="0"/>
              <a:t>View(</a:t>
            </a:r>
            <a:r>
              <a:rPr lang="en-US" dirty="0" err="1" smtClean="0"/>
              <a:t>Fantaloons</a:t>
            </a:r>
            <a:r>
              <a:rPr lang="en-US" dirty="0" smtClean="0"/>
              <a:t>) </a:t>
            </a:r>
            <a:endParaRPr lang="en-US" dirty="0" smtClean="0"/>
          </a:p>
          <a:p>
            <a:pPr fontAlgn="t"/>
            <a:r>
              <a:rPr lang="en-US" dirty="0" smtClean="0"/>
              <a:t>&gt; </a:t>
            </a:r>
            <a:r>
              <a:rPr lang="en-US" dirty="0" smtClean="0"/>
              <a:t>summary(</a:t>
            </a:r>
            <a:r>
              <a:rPr lang="en-US" dirty="0" err="1" smtClean="0"/>
              <a:t>Fantaloons</a:t>
            </a:r>
            <a:r>
              <a:rPr lang="en-US" dirty="0" smtClean="0"/>
              <a:t>) </a:t>
            </a:r>
            <a:endParaRPr lang="en-US" dirty="0" smtClean="0"/>
          </a:p>
          <a:p>
            <a:pPr fontAlgn="t"/>
            <a:r>
              <a:rPr lang="en-US" dirty="0" smtClean="0"/>
              <a:t>Weekdays </a:t>
            </a:r>
            <a:r>
              <a:rPr lang="en-US" dirty="0" smtClean="0"/>
              <a:t>Weekend Female:287 Female:233 Male :113 Male :167 </a:t>
            </a:r>
            <a:endParaRPr lang="en-US" dirty="0" smtClean="0"/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prop.test</a:t>
            </a:r>
            <a:r>
              <a:rPr lang="en-US" dirty="0" smtClean="0"/>
              <a:t>(x=c(113,167),n=c(400,400),</a:t>
            </a:r>
            <a:r>
              <a:rPr lang="en-US" dirty="0" err="1" smtClean="0"/>
              <a:t>conf.level</a:t>
            </a:r>
            <a:r>
              <a:rPr lang="en-US" dirty="0" smtClean="0"/>
              <a:t> = 0.95,correct = </a:t>
            </a:r>
            <a:r>
              <a:rPr lang="en-US" dirty="0" err="1" smtClean="0"/>
              <a:t>TRUE,alternative</a:t>
            </a:r>
            <a:r>
              <a:rPr lang="en-US" dirty="0" smtClean="0"/>
              <a:t> = "</a:t>
            </a:r>
            <a:r>
              <a:rPr lang="en-US" dirty="0" err="1" smtClean="0"/>
              <a:t>two.sided</a:t>
            </a:r>
            <a:r>
              <a:rPr lang="en-US" dirty="0" smtClean="0"/>
              <a:t>") </a:t>
            </a:r>
            <a:endParaRPr lang="en-US" dirty="0" smtClean="0"/>
          </a:p>
          <a:p>
            <a:pPr fontAlgn="t"/>
            <a:r>
              <a:rPr lang="en-US" dirty="0" smtClean="0"/>
              <a:t>2-sample </a:t>
            </a:r>
            <a:r>
              <a:rPr lang="en-US" dirty="0" smtClean="0"/>
              <a:t>test for equality of proportions with continuity correction data: c(113, 167) out of c(400, 400) X-squared = 15.434, </a:t>
            </a:r>
            <a:r>
              <a:rPr lang="en-US" dirty="0" err="1" smtClean="0"/>
              <a:t>df</a:t>
            </a:r>
            <a:r>
              <a:rPr lang="en-US" dirty="0" smtClean="0"/>
              <a:t> = 1, </a:t>
            </a:r>
            <a:r>
              <a:rPr lang="en-US" dirty="0" smtClean="0">
                <a:solidFill>
                  <a:srgbClr val="C00000"/>
                </a:solidFill>
              </a:rPr>
              <a:t>p-value = 8.543e-05 </a:t>
            </a:r>
            <a:r>
              <a:rPr lang="en-US" dirty="0" smtClean="0"/>
              <a:t>alternative hypothesis: </a:t>
            </a:r>
            <a:r>
              <a:rPr lang="en-US" dirty="0" err="1" smtClean="0"/>
              <a:t>two.sided</a:t>
            </a:r>
            <a:r>
              <a:rPr lang="en-US" dirty="0" smtClean="0"/>
              <a:t> 95 percent confidence interval: -0.20293811 -0.06706189 sample estimates: prop 1 prop 2 0.2825 0.4175 </a:t>
            </a:r>
            <a:endParaRPr lang="en-US" dirty="0" smtClean="0"/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dirty="0" smtClean="0">
                <a:solidFill>
                  <a:srgbClr val="00B0F0"/>
                </a:solidFill>
              </a:rPr>
              <a:t>#Ho= Males versus females walking in to the store does not differ based on day of the week </a:t>
            </a:r>
            <a:endParaRPr lang="en-US" dirty="0" smtClean="0">
              <a:solidFill>
                <a:srgbClr val="00B0F0"/>
              </a:solidFill>
            </a:endParaRPr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dirty="0" smtClean="0">
                <a:solidFill>
                  <a:srgbClr val="00B0F0"/>
                </a:solidFill>
              </a:rPr>
              <a:t>#Ha= Males versus females walking in to the store differ based on day of the week 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</a:p>
          <a:p>
            <a:pPr fontAlgn="t"/>
            <a:endParaRPr lang="en-US" dirty="0" smtClean="0">
              <a:solidFill>
                <a:srgbClr val="00B0F0"/>
              </a:solidFill>
            </a:endParaRPr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dirty="0" smtClean="0">
                <a:solidFill>
                  <a:srgbClr val="00B0F0"/>
                </a:solidFill>
              </a:rPr>
              <a:t>#P low null go. Males versus females walking in to the store differ based on day of the week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24118"/>
            <a:ext cx="86868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ANS: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&gt; cutlets &lt;- read.csv (</a:t>
            </a:r>
            <a:r>
              <a:rPr lang="en-US" dirty="0" err="1" smtClean="0">
                <a:solidFill>
                  <a:srgbClr val="0000FF"/>
                </a:solidFill>
              </a:rPr>
              <a:t>choose.files</a:t>
            </a:r>
            <a:r>
              <a:rPr lang="en-US" dirty="0" smtClean="0">
                <a:solidFill>
                  <a:srgbClr val="0000FF"/>
                </a:solidFill>
              </a:rPr>
              <a:t>()) &gt;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# Y is </a:t>
            </a:r>
            <a:r>
              <a:rPr lang="en-US" dirty="0" err="1" smtClean="0">
                <a:solidFill>
                  <a:srgbClr val="0000FF"/>
                </a:solidFill>
              </a:rPr>
              <a:t>continueous</a:t>
            </a:r>
            <a:r>
              <a:rPr lang="en-US" dirty="0" smtClean="0">
                <a:solidFill>
                  <a:srgbClr val="0000FF"/>
                </a:solidFill>
              </a:rPr>
              <a:t> and X is </a:t>
            </a:r>
            <a:r>
              <a:rPr lang="en-US" dirty="0" err="1" smtClean="0">
                <a:solidFill>
                  <a:srgbClr val="0000FF"/>
                </a:solidFill>
              </a:rPr>
              <a:t>descrete</a:t>
            </a:r>
            <a:r>
              <a:rPr lang="en-US" dirty="0" smtClean="0">
                <a:solidFill>
                  <a:srgbClr val="0000FF"/>
                </a:solidFill>
              </a:rPr>
              <a:t> in two columns#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&gt; library(</a:t>
            </a:r>
            <a:r>
              <a:rPr lang="en-US" dirty="0" err="1" smtClean="0">
                <a:solidFill>
                  <a:srgbClr val="0000FF"/>
                </a:solidFill>
              </a:rPr>
              <a:t>nortest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err="1" smtClean="0">
                <a:solidFill>
                  <a:srgbClr val="0000FF"/>
                </a:solidFill>
              </a:rPr>
              <a:t>ad.test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cutlets$Unit.A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Anderson-Darling normality test data: </a:t>
            </a:r>
            <a:r>
              <a:rPr lang="en-US" dirty="0" err="1" smtClean="0"/>
              <a:t>cutlets$Unit.A</a:t>
            </a:r>
            <a:r>
              <a:rPr lang="en-US" dirty="0" smtClean="0"/>
              <a:t> A = 0.43309, p-value = 0.2866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err="1" smtClean="0">
                <a:solidFill>
                  <a:srgbClr val="0000FF"/>
                </a:solidFill>
              </a:rPr>
              <a:t>ad.test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cutlets$Unit.B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Anderson-Darling normality test data: </a:t>
            </a:r>
            <a:r>
              <a:rPr lang="en-US" dirty="0" err="1" smtClean="0"/>
              <a:t>cutlets$Unit.B</a:t>
            </a:r>
            <a:r>
              <a:rPr lang="en-US" dirty="0" smtClean="0"/>
              <a:t> A = 0.26123, p-value = 0.6869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&gt; # P high null fly # &gt; # Unit A and unit B data are normal # &gt;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err="1" smtClean="0">
                <a:solidFill>
                  <a:srgbClr val="0000FF"/>
                </a:solidFill>
              </a:rPr>
              <a:t>t.test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cutlets$Unit.A,cutlets$Unit.B,alternative</a:t>
            </a:r>
            <a:r>
              <a:rPr lang="en-US" dirty="0" smtClean="0">
                <a:solidFill>
                  <a:srgbClr val="0000FF"/>
                </a:solidFill>
              </a:rPr>
              <a:t> = "</a:t>
            </a:r>
            <a:r>
              <a:rPr lang="en-US" dirty="0" err="1" smtClean="0">
                <a:solidFill>
                  <a:srgbClr val="0000FF"/>
                </a:solidFill>
              </a:rPr>
              <a:t>two.sided",conf.level</a:t>
            </a:r>
            <a:r>
              <a:rPr lang="en-US" dirty="0" smtClean="0">
                <a:solidFill>
                  <a:srgbClr val="0000FF"/>
                </a:solidFill>
              </a:rPr>
              <a:t> = 0.95,paired = TRUE)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Paired t-test data: </a:t>
            </a:r>
            <a:r>
              <a:rPr lang="en-US" dirty="0" err="1" smtClean="0"/>
              <a:t>cutlets$Unit.A</a:t>
            </a:r>
            <a:r>
              <a:rPr lang="en-US" dirty="0" smtClean="0"/>
              <a:t> and </a:t>
            </a:r>
            <a:r>
              <a:rPr lang="en-US" dirty="0" err="1" smtClean="0"/>
              <a:t>cutlets$Unit.B</a:t>
            </a:r>
            <a:r>
              <a:rPr lang="en-US" dirty="0" smtClean="0"/>
              <a:t> t = 0.75368, </a:t>
            </a:r>
            <a:r>
              <a:rPr lang="en-US" dirty="0" err="1" smtClean="0"/>
              <a:t>df</a:t>
            </a:r>
            <a:r>
              <a:rPr lang="en-US" dirty="0" smtClean="0"/>
              <a:t> = 34, p-value = 0.4562 alternative hypothesis: true difference in means is not equal to 0 95 percent confidence interval: -0.09295486 0.20254343 sample estimates: mean of the differences 0.05479429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</a:rPr>
              <a:t>&gt; # There is not significance difference in the diameter of the cutlet between two units #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224118"/>
            <a:ext cx="86868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ANS:</a:t>
            </a: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LabTat</a:t>
            </a:r>
            <a:r>
              <a:rPr lang="en-US" dirty="0" smtClean="0"/>
              <a:t> &lt;- read.csv(</a:t>
            </a:r>
            <a:r>
              <a:rPr lang="en-US" dirty="0" err="1" smtClean="0"/>
              <a:t>choose.files</a:t>
            </a:r>
            <a:r>
              <a:rPr lang="en-US" dirty="0" smtClean="0"/>
              <a:t>()) &gt; </a:t>
            </a:r>
          </a:p>
          <a:p>
            <a:pPr fontAlgn="t"/>
            <a:r>
              <a:rPr lang="en-US" dirty="0" err="1" smtClean="0"/>
              <a:t>ad.test</a:t>
            </a:r>
            <a:r>
              <a:rPr lang="en-US" dirty="0" smtClean="0"/>
              <a:t>(LabTat$Laboratory.1) </a:t>
            </a:r>
          </a:p>
          <a:p>
            <a:pPr fontAlgn="t"/>
            <a:r>
              <a:rPr lang="en-US" dirty="0" smtClean="0"/>
              <a:t>Anderson-Darling normality test data: LabTat$Laboratory.1 A = 0.31823, p-value = 0.5322</a:t>
            </a: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ad.test</a:t>
            </a:r>
            <a:r>
              <a:rPr lang="en-US" dirty="0" smtClean="0"/>
              <a:t>(LabTat$Laboratory.2) </a:t>
            </a:r>
          </a:p>
          <a:p>
            <a:pPr fontAlgn="t"/>
            <a:r>
              <a:rPr lang="en-US" dirty="0" smtClean="0"/>
              <a:t>Anderson-Darling normality test data: LabTat$Laboratory.2 A = 0.2519, p-value = 0.7331 </a:t>
            </a: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ad.test</a:t>
            </a:r>
            <a:r>
              <a:rPr lang="en-US" dirty="0" smtClean="0"/>
              <a:t>(LabTat$Laboratory.3) </a:t>
            </a:r>
          </a:p>
          <a:p>
            <a:pPr fontAlgn="t"/>
            <a:r>
              <a:rPr lang="en-US" dirty="0" smtClean="0"/>
              <a:t>Anderson-Darling normality test data: LabTat$Laboratory.3 A = 0.30013, p-value = 0.5768</a:t>
            </a: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ad.test</a:t>
            </a:r>
            <a:r>
              <a:rPr lang="en-US" dirty="0" smtClean="0"/>
              <a:t>(LabTat$Laboratory.4) </a:t>
            </a:r>
          </a:p>
          <a:p>
            <a:pPr fontAlgn="t"/>
            <a:r>
              <a:rPr lang="en-US" dirty="0" smtClean="0"/>
              <a:t>Anderson-Darling normality test data: LabTat$Laboratory.4 A = 0.37038, p-value = 0.4194 </a:t>
            </a:r>
          </a:p>
          <a:p>
            <a:pPr fontAlgn="t"/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# P high null fly. Data of all four laboratories is normal# </a:t>
            </a: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stacked_LabTat</a:t>
            </a:r>
            <a:r>
              <a:rPr lang="en-US" dirty="0" smtClean="0"/>
              <a:t> &lt;- stack(</a:t>
            </a:r>
            <a:r>
              <a:rPr lang="en-US" dirty="0" err="1" smtClean="0"/>
              <a:t>LabTat</a:t>
            </a:r>
            <a:r>
              <a:rPr lang="en-US" dirty="0" smtClean="0"/>
              <a:t>) </a:t>
            </a: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leveneTest</a:t>
            </a:r>
            <a:r>
              <a:rPr lang="en-US" dirty="0" smtClean="0"/>
              <a:t>(</a:t>
            </a:r>
            <a:r>
              <a:rPr lang="en-US" dirty="0" err="1" smtClean="0"/>
              <a:t>stacked_LabTat$values~stacked_LabTat$ind,stacked_LabTat</a:t>
            </a:r>
            <a:r>
              <a:rPr lang="en-US" dirty="0" smtClean="0"/>
              <a:t>) </a:t>
            </a:r>
          </a:p>
          <a:p>
            <a:pPr fontAlgn="t"/>
            <a:r>
              <a:rPr lang="en-US" dirty="0" err="1" smtClean="0"/>
              <a:t>Levene's</a:t>
            </a:r>
            <a:r>
              <a:rPr lang="en-US" dirty="0" smtClean="0"/>
              <a:t> Test for Homogeneity of Variance (center = median) </a:t>
            </a:r>
            <a:r>
              <a:rPr lang="en-US" dirty="0" err="1" smtClean="0"/>
              <a:t>Df</a:t>
            </a:r>
            <a:r>
              <a:rPr lang="en-US" dirty="0" smtClean="0"/>
              <a:t> F value Pr(&gt;F) group 3 2.5996 0.05161 . 476 --- </a:t>
            </a:r>
            <a:r>
              <a:rPr lang="en-US" dirty="0" err="1" smtClean="0"/>
              <a:t>Signif</a:t>
            </a:r>
            <a:r>
              <a:rPr lang="en-US" dirty="0" smtClean="0"/>
              <a:t>. codes: 0 ‘***’ 0.001 ‘**’ 0.01 ‘*’ 0.05 ‘.’ 0.1 ‘ ’ 1 </a:t>
            </a:r>
          </a:p>
          <a:p>
            <a:pPr fontAlgn="t"/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# P high null fly. </a:t>
            </a:r>
            <a:r>
              <a:rPr lang="en-US" dirty="0" err="1" smtClean="0">
                <a:solidFill>
                  <a:srgbClr val="00B0F0"/>
                </a:solidFill>
              </a:rPr>
              <a:t>Variences</a:t>
            </a:r>
            <a:r>
              <a:rPr lang="en-US" dirty="0" smtClean="0">
                <a:solidFill>
                  <a:srgbClr val="00B0F0"/>
                </a:solidFill>
              </a:rPr>
              <a:t> of all four laboratories is equal# </a:t>
            </a: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Anova_Result</a:t>
            </a:r>
            <a:r>
              <a:rPr lang="en-US" dirty="0" smtClean="0"/>
              <a:t>&lt;-</a:t>
            </a:r>
            <a:r>
              <a:rPr lang="en-US" dirty="0" err="1" smtClean="0"/>
              <a:t>aov</a:t>
            </a:r>
            <a:r>
              <a:rPr lang="en-US" dirty="0" smtClean="0"/>
              <a:t>(</a:t>
            </a:r>
            <a:r>
              <a:rPr lang="en-US" dirty="0" err="1" smtClean="0"/>
              <a:t>stacked_LabTat$values~stacked_LabTat$ind</a:t>
            </a:r>
            <a:r>
              <a:rPr lang="en-US" dirty="0" smtClean="0"/>
              <a:t>) </a:t>
            </a:r>
          </a:p>
          <a:p>
            <a:pPr fontAlgn="t"/>
            <a:r>
              <a:rPr lang="en-US" dirty="0" smtClean="0"/>
              <a:t>&gt; summary(</a:t>
            </a:r>
            <a:r>
              <a:rPr lang="en-US" dirty="0" err="1" smtClean="0"/>
              <a:t>Anova_Result</a:t>
            </a:r>
            <a:r>
              <a:rPr lang="en-US" dirty="0" smtClean="0"/>
              <a:t>) </a:t>
            </a:r>
            <a:r>
              <a:rPr lang="en-US" dirty="0" err="1" smtClean="0"/>
              <a:t>Df</a:t>
            </a:r>
            <a:r>
              <a:rPr lang="en-US" dirty="0" smtClean="0"/>
              <a:t> Sum Sq Mean Sq F value Pr(&gt;F) </a:t>
            </a:r>
            <a:r>
              <a:rPr lang="en-US" dirty="0" err="1" smtClean="0"/>
              <a:t>stacked_LabTat$ind</a:t>
            </a:r>
            <a:r>
              <a:rPr lang="en-US" dirty="0" smtClean="0"/>
              <a:t> 3 79979 26660 118.7 &lt;2e-16 *** Residuals 476 106905 225 --- </a:t>
            </a:r>
            <a:r>
              <a:rPr lang="en-US" dirty="0" err="1" smtClean="0"/>
              <a:t>Signif</a:t>
            </a:r>
            <a:r>
              <a:rPr lang="en-US" dirty="0" smtClean="0"/>
              <a:t>. codes: 0 ‘***’ 0.001 ‘**’ 0.01 ‘*’ 0.05 ‘.’ 0.1 ‘ ’ 1 &gt; &gt; </a:t>
            </a:r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# P low null go. There is a difference in average TAT among the different laboratories #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4118"/>
            <a:ext cx="8686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ANS:</a:t>
            </a: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BuyerRatio</a:t>
            </a:r>
            <a:r>
              <a:rPr lang="en-US" dirty="0" smtClean="0"/>
              <a:t> &lt;- read.csv(</a:t>
            </a:r>
            <a:r>
              <a:rPr lang="en-US" dirty="0" err="1" smtClean="0"/>
              <a:t>choose.files</a:t>
            </a:r>
            <a:r>
              <a:rPr lang="en-US" dirty="0" smtClean="0"/>
              <a:t>()) </a:t>
            </a:r>
          </a:p>
          <a:p>
            <a:pPr fontAlgn="t"/>
            <a:r>
              <a:rPr lang="en-US" dirty="0" smtClean="0"/>
              <a:t>&gt; #Inputs are 4 discrete variables(</a:t>
            </a:r>
            <a:r>
              <a:rPr lang="en-US" dirty="0" err="1" smtClean="0"/>
              <a:t>east,west,north,south</a:t>
            </a:r>
            <a:r>
              <a:rPr lang="en-US" dirty="0" smtClean="0"/>
              <a:t>). </a:t>
            </a:r>
          </a:p>
          <a:p>
            <a:pPr fontAlgn="t"/>
            <a:r>
              <a:rPr lang="en-US" dirty="0" smtClean="0"/>
              <a:t>&gt; #Output is also discrete. We are trying to find out if proportions of male and female are similar or not across the regions &gt; #We proceed with chi-square test </a:t>
            </a:r>
          </a:p>
          <a:p>
            <a:pPr fontAlgn="t"/>
            <a:r>
              <a:rPr lang="en-US" dirty="0" smtClean="0"/>
              <a:t>&gt; #Ho= Proportions of Male and Female are same </a:t>
            </a:r>
          </a:p>
          <a:p>
            <a:pPr fontAlgn="t"/>
            <a:r>
              <a:rPr lang="en-US" dirty="0" smtClean="0"/>
              <a:t>&gt; #Ha= Proportions of Male and Female are not same </a:t>
            </a:r>
          </a:p>
          <a:p>
            <a:pPr fontAlgn="t">
              <a:buFont typeface="Wingdings" pitchFamily="2" charset="2"/>
              <a:buChar char="Ø"/>
            </a:pPr>
            <a:r>
              <a:rPr lang="en-US" dirty="0" err="1" smtClean="0"/>
              <a:t>df</a:t>
            </a:r>
            <a:r>
              <a:rPr lang="en-US" dirty="0" smtClean="0"/>
              <a:t>&lt;-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BuyerRatio$East,BuyerRatio$West,BuyerRatio$North</a:t>
            </a:r>
            <a:r>
              <a:rPr lang="en-US" dirty="0" smtClean="0"/>
              <a:t>, </a:t>
            </a:r>
            <a:r>
              <a:rPr lang="en-US" dirty="0" err="1" smtClean="0"/>
              <a:t>BuyerRatio$South</a:t>
            </a:r>
            <a:r>
              <a:rPr lang="en-US" dirty="0" smtClean="0"/>
              <a:t>) &gt; </a:t>
            </a:r>
            <a:r>
              <a:rPr lang="en-US" dirty="0" err="1" smtClean="0"/>
              <a:t>chisq.test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 Pearson's Chi-squared test data: </a:t>
            </a:r>
            <a:r>
              <a:rPr lang="en-US" dirty="0" err="1" smtClean="0"/>
              <a:t>df</a:t>
            </a:r>
            <a:r>
              <a:rPr lang="en-US" dirty="0" smtClean="0"/>
              <a:t> X-squared = 1.5959, </a:t>
            </a:r>
            <a:r>
              <a:rPr lang="en-US" dirty="0" err="1" smtClean="0"/>
              <a:t>df</a:t>
            </a:r>
            <a:r>
              <a:rPr lang="en-US" dirty="0" smtClean="0"/>
              <a:t> = 3, p-value = 0.6603</a:t>
            </a:r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# P high null fly. Proportions of Male and Female are same 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TeleCall</a:t>
            </a:r>
            <a:r>
              <a:rPr lang="en-US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4118"/>
            <a:ext cx="86868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ANS:</a:t>
            </a:r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dirty="0" smtClean="0">
                <a:solidFill>
                  <a:srgbClr val="00B0F0"/>
                </a:solidFill>
              </a:rPr>
              <a:t>#Call the file location </a:t>
            </a:r>
            <a:endParaRPr lang="en-US" dirty="0" smtClean="0">
              <a:solidFill>
                <a:srgbClr val="00B0F0"/>
              </a:solidFill>
            </a:endParaRPr>
          </a:p>
          <a:p>
            <a:pPr fontAlgn="t"/>
            <a:r>
              <a:rPr lang="en-US" dirty="0" smtClean="0"/>
              <a:t>&gt; COF</a:t>
            </a:r>
            <a:r>
              <a:rPr lang="en-US" dirty="0" smtClean="0"/>
              <a:t>&lt;-read.csv(</a:t>
            </a:r>
            <a:r>
              <a:rPr lang="en-US" dirty="0" err="1" smtClean="0"/>
              <a:t>choose.files</a:t>
            </a:r>
            <a:r>
              <a:rPr lang="en-US" dirty="0" smtClean="0"/>
              <a:t>()) </a:t>
            </a:r>
            <a:endParaRPr lang="en-US" dirty="0" smtClean="0"/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#</a:t>
            </a:r>
            <a:r>
              <a:rPr lang="en-US" dirty="0" smtClean="0">
                <a:solidFill>
                  <a:srgbClr val="00B0F0"/>
                </a:solidFill>
              </a:rPr>
              <a:t>Convert data into binary 0,1 </a:t>
            </a:r>
            <a:endParaRPr lang="en-US" dirty="0" smtClean="0">
              <a:solidFill>
                <a:srgbClr val="00B0F0"/>
              </a:solidFill>
            </a:endParaRP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Binary_COF</a:t>
            </a:r>
            <a:r>
              <a:rPr lang="en-US" dirty="0" smtClean="0"/>
              <a:t>&lt;-</a:t>
            </a:r>
            <a:r>
              <a:rPr lang="en-US" dirty="0" err="1" smtClean="0"/>
              <a:t>ifelse</a:t>
            </a:r>
            <a:r>
              <a:rPr lang="en-US" dirty="0" smtClean="0"/>
              <a:t>(COF=="Error Free",0,1) </a:t>
            </a:r>
            <a:endParaRPr lang="en-US" dirty="0" smtClean="0"/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#</a:t>
            </a:r>
            <a:r>
              <a:rPr lang="en-US" dirty="0" smtClean="0">
                <a:solidFill>
                  <a:srgbClr val="00B0F0"/>
                </a:solidFill>
              </a:rPr>
              <a:t>Convert into data frame </a:t>
            </a:r>
            <a:endParaRPr lang="en-US" dirty="0" smtClean="0">
              <a:solidFill>
                <a:srgbClr val="00B0F0"/>
              </a:solidFill>
            </a:endParaRP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df</a:t>
            </a:r>
            <a:r>
              <a:rPr lang="en-US" dirty="0" smtClean="0"/>
              <a:t>&lt;-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Binary_COF</a:t>
            </a:r>
            <a:r>
              <a:rPr lang="en-US" dirty="0" smtClean="0"/>
              <a:t>) </a:t>
            </a:r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#</a:t>
            </a:r>
            <a:r>
              <a:rPr lang="en-US" dirty="0" smtClean="0">
                <a:solidFill>
                  <a:srgbClr val="00B0F0"/>
                </a:solidFill>
              </a:rPr>
              <a:t>stack the data </a:t>
            </a:r>
            <a:endParaRPr lang="en-US" dirty="0" smtClean="0">
              <a:solidFill>
                <a:srgbClr val="00B0F0"/>
              </a:solidFill>
            </a:endParaRP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Stacked_Binary_COF</a:t>
            </a:r>
            <a:r>
              <a:rPr lang="en-US" dirty="0" smtClean="0"/>
              <a:t>&lt;-stack(</a:t>
            </a:r>
            <a:r>
              <a:rPr lang="en-US" dirty="0" err="1" smtClean="0"/>
              <a:t>df</a:t>
            </a:r>
            <a:r>
              <a:rPr lang="en-US" dirty="0" smtClean="0"/>
              <a:t>) </a:t>
            </a:r>
            <a:endParaRPr lang="en-US" dirty="0" smtClean="0"/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#</a:t>
            </a:r>
            <a:r>
              <a:rPr lang="en-US" dirty="0" smtClean="0">
                <a:solidFill>
                  <a:srgbClr val="00B0F0"/>
                </a:solidFill>
              </a:rPr>
              <a:t>Run Chi </a:t>
            </a:r>
            <a:r>
              <a:rPr lang="en-US" dirty="0" err="1" smtClean="0">
                <a:solidFill>
                  <a:srgbClr val="00B0F0"/>
                </a:solidFill>
              </a:rPr>
              <a:t>Squ</a:t>
            </a:r>
            <a:r>
              <a:rPr lang="en-US" dirty="0" smtClean="0">
                <a:solidFill>
                  <a:srgbClr val="00B0F0"/>
                </a:solidFill>
              </a:rPr>
              <a:t> Test </a:t>
            </a:r>
            <a:endParaRPr lang="en-US" dirty="0" smtClean="0">
              <a:solidFill>
                <a:srgbClr val="00B0F0"/>
              </a:solidFill>
            </a:endParaRPr>
          </a:p>
          <a:p>
            <a:pPr fontAlgn="t"/>
            <a:r>
              <a:rPr lang="en-US" dirty="0" smtClean="0"/>
              <a:t>&gt; </a:t>
            </a:r>
            <a:r>
              <a:rPr lang="en-US" dirty="0" err="1" smtClean="0"/>
              <a:t>chisq.test</a:t>
            </a:r>
            <a:r>
              <a:rPr lang="en-US" dirty="0" smtClean="0"/>
              <a:t>(</a:t>
            </a:r>
            <a:r>
              <a:rPr lang="en-US" dirty="0" err="1" smtClean="0"/>
              <a:t>Stacked_Binary_COF$values,Stacked_Binary_COF$ind</a:t>
            </a:r>
            <a:r>
              <a:rPr lang="en-US" dirty="0" smtClean="0"/>
              <a:t>) </a:t>
            </a:r>
            <a:endParaRPr lang="en-US" dirty="0" smtClean="0"/>
          </a:p>
          <a:p>
            <a:pPr fontAlgn="t"/>
            <a:r>
              <a:rPr lang="en-US" dirty="0" smtClean="0"/>
              <a:t>Pearson's </a:t>
            </a:r>
            <a:r>
              <a:rPr lang="en-US" dirty="0" smtClean="0"/>
              <a:t>Chi-squared test data: </a:t>
            </a:r>
            <a:r>
              <a:rPr lang="en-US" dirty="0" err="1" smtClean="0"/>
              <a:t>Stacked_Binary_COF$values</a:t>
            </a:r>
            <a:r>
              <a:rPr lang="en-US" dirty="0" smtClean="0"/>
              <a:t> and </a:t>
            </a:r>
            <a:r>
              <a:rPr lang="en-US" dirty="0" err="1" smtClean="0"/>
              <a:t>Stacked_Binary_COF$ind</a:t>
            </a:r>
            <a:r>
              <a:rPr lang="en-US" dirty="0" smtClean="0"/>
              <a:t> X-squared = 3.859, </a:t>
            </a:r>
            <a:r>
              <a:rPr lang="en-US" dirty="0" err="1" smtClean="0"/>
              <a:t>df</a:t>
            </a:r>
            <a:r>
              <a:rPr lang="en-US" dirty="0" smtClean="0"/>
              <a:t> = 3, </a:t>
            </a:r>
            <a:r>
              <a:rPr lang="en-US" dirty="0" smtClean="0">
                <a:solidFill>
                  <a:srgbClr val="C00000"/>
                </a:solidFill>
              </a:rPr>
              <a:t>p-value = 0.2771 </a:t>
            </a:r>
            <a:r>
              <a:rPr lang="en-US" dirty="0" smtClean="0"/>
              <a:t>&gt; </a:t>
            </a:r>
            <a:endParaRPr lang="en-US" dirty="0" smtClean="0"/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#</a:t>
            </a:r>
            <a:r>
              <a:rPr lang="en-US" dirty="0" smtClean="0">
                <a:solidFill>
                  <a:srgbClr val="00B0F0"/>
                </a:solidFill>
              </a:rPr>
              <a:t>P high null fly </a:t>
            </a:r>
            <a:endParaRPr lang="en-US" dirty="0" smtClean="0">
              <a:solidFill>
                <a:srgbClr val="00B0F0"/>
              </a:solidFill>
            </a:endParaRPr>
          </a:p>
          <a:p>
            <a:pPr fontAlgn="t"/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dirty="0" smtClean="0">
                <a:solidFill>
                  <a:srgbClr val="00B0F0"/>
                </a:solidFill>
              </a:rPr>
              <a:t>#Ho = the defective % does not varies by centre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Fantaloons</a:t>
            </a:r>
            <a:r>
              <a:rPr lang="en-US" dirty="0" smtClean="0"/>
              <a:t> Sales managers commented that </a:t>
            </a:r>
            <a:r>
              <a:rPr lang="en-US" i="1" dirty="0" smtClean="0"/>
              <a:t>% </a:t>
            </a:r>
            <a:r>
              <a:rPr lang="en-US" dirty="0" smtClean="0"/>
              <a:t>of males versus females walking in to the store differ based on day of the week. Analyze the data and determine whether there is evidence at </a:t>
            </a:r>
            <a:r>
              <a:rPr lang="en-US" i="1" dirty="0" smtClean="0"/>
              <a:t>5 % </a:t>
            </a:r>
            <a:r>
              <a:rPr lang="en-US" dirty="0" smtClean="0"/>
              <a:t>significance level to support this hypothesis.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Fantaloons.mtw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1083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Hypothesis Testing Exercise</vt:lpstr>
      <vt:lpstr>Slide 2</vt:lpstr>
      <vt:lpstr>Hypothesis Testing Exercise</vt:lpstr>
      <vt:lpstr>Slide 4</vt:lpstr>
      <vt:lpstr>Hypothesis Testing Exercise</vt:lpstr>
      <vt:lpstr>Slide 6</vt:lpstr>
      <vt:lpstr>Hypothesis Testing Exercise</vt:lpstr>
      <vt:lpstr>Slide 8</vt:lpstr>
      <vt:lpstr>Hypothesis Testing Exercise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34</cp:revision>
  <dcterms:created xsi:type="dcterms:W3CDTF">2015-11-14T12:07:48Z</dcterms:created>
  <dcterms:modified xsi:type="dcterms:W3CDTF">2020-03-23T11:01:05Z</dcterms:modified>
</cp:coreProperties>
</file>