
<file path=[Content_Types].xml><?xml version="1.0" encoding="utf-8"?>
<Types xmlns="http://schemas.openxmlformats.org/package/2006/content-types">
  <Default Extension="1"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1"/>
  </p:sldMasterIdLst>
  <p:sldIdLst>
    <p:sldId id="257" r:id="rId2"/>
    <p:sldId id="258" r:id="rId3"/>
    <p:sldId id="283" r:id="rId4"/>
    <p:sldId id="273" r:id="rId5"/>
    <p:sldId id="288" r:id="rId6"/>
    <p:sldId id="274" r:id="rId7"/>
    <p:sldId id="259" r:id="rId8"/>
    <p:sldId id="260" r:id="rId9"/>
    <p:sldId id="261" r:id="rId10"/>
    <p:sldId id="262" r:id="rId11"/>
    <p:sldId id="263" r:id="rId12"/>
    <p:sldId id="264" r:id="rId13"/>
    <p:sldId id="265" r:id="rId14"/>
    <p:sldId id="285" r:id="rId15"/>
    <p:sldId id="277" r:id="rId16"/>
    <p:sldId id="278" r:id="rId17"/>
    <p:sldId id="275" r:id="rId18"/>
    <p:sldId id="286" r:id="rId19"/>
    <p:sldId id="287" r:id="rId20"/>
    <p:sldId id="266" r:id="rId21"/>
    <p:sldId id="267" r:id="rId22"/>
    <p:sldId id="268" r:id="rId23"/>
    <p:sldId id="269" r:id="rId24"/>
    <p:sldId id="270" r:id="rId25"/>
    <p:sldId id="271" r:id="rId26"/>
    <p:sldId id="280" r:id="rId27"/>
    <p:sldId id="272" r:id="rId28"/>
    <p:sldId id="284" r:id="rId29"/>
    <p:sldId id="276" r:id="rId30"/>
    <p:sldId id="279" r:id="rId31"/>
    <p:sldId id="282"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75" d="100"/>
          <a:sy n="75" d="100"/>
        </p:scale>
        <p:origin x="974" y="1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465C00-7060-418D-8861-C1D0385DD01F}" type="datetimeFigureOut">
              <a:rPr lang="en-US" smtClean="0"/>
              <a:t>3/5/2025</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4C063DB-2F00-486E-8BFD-720121584E86}" type="slidenum">
              <a:rPr lang="en-US" smtClean="0"/>
              <a:t>‹#›</a:t>
            </a:fld>
            <a:endParaRPr lang="en-US"/>
          </a:p>
        </p:txBody>
      </p:sp>
    </p:spTree>
    <p:extLst>
      <p:ext uri="{BB962C8B-B14F-4D97-AF65-F5344CB8AC3E}">
        <p14:creationId xmlns:p14="http://schemas.microsoft.com/office/powerpoint/2010/main" val="831847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465C00-7060-418D-8861-C1D0385DD01F}" type="datetimeFigureOut">
              <a:rPr lang="en-US" smtClean="0"/>
              <a:t>3/5/2025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4C063DB-2F00-486E-8BFD-720121584E86}" type="slidenum">
              <a:rPr lang="en-US" smtClean="0"/>
              <a:t>‹#›</a:t>
            </a:fld>
            <a:endParaRPr lang="en-US"/>
          </a:p>
        </p:txBody>
      </p:sp>
    </p:spTree>
    <p:extLst>
      <p:ext uri="{BB962C8B-B14F-4D97-AF65-F5344CB8AC3E}">
        <p14:creationId xmlns:p14="http://schemas.microsoft.com/office/powerpoint/2010/main" val="512701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465C00-7060-418D-8861-C1D0385DD01F}" type="datetimeFigureOut">
              <a:rPr lang="en-US" smtClean="0"/>
              <a:t>3/5/2025</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4C063DB-2F00-486E-8BFD-720121584E86}"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857050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E465C00-7060-418D-8861-C1D0385DD01F}" type="datetimeFigureOut">
              <a:rPr lang="en-US" smtClean="0"/>
              <a:t>3/5/2025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4C063DB-2F00-486E-8BFD-720121584E86}" type="slidenum">
              <a:rPr lang="en-US" smtClean="0"/>
              <a:t>‹#›</a:t>
            </a:fld>
            <a:endParaRPr lang="en-US"/>
          </a:p>
        </p:txBody>
      </p:sp>
    </p:spTree>
    <p:extLst>
      <p:ext uri="{BB962C8B-B14F-4D97-AF65-F5344CB8AC3E}">
        <p14:creationId xmlns:p14="http://schemas.microsoft.com/office/powerpoint/2010/main" val="29407365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E465C00-7060-418D-8861-C1D0385DD01F}" type="datetimeFigureOut">
              <a:rPr lang="en-US" smtClean="0"/>
              <a:t>3/5/2025</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4C063DB-2F00-486E-8BFD-720121584E86}"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315893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E465C00-7060-418D-8861-C1D0385DD01F}" type="datetimeFigureOut">
              <a:rPr lang="en-US" smtClean="0"/>
              <a:t>3/5/2025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4C063DB-2F00-486E-8BFD-720121584E86}" type="slidenum">
              <a:rPr lang="en-US" smtClean="0"/>
              <a:t>‹#›</a:t>
            </a:fld>
            <a:endParaRPr lang="en-US"/>
          </a:p>
        </p:txBody>
      </p:sp>
    </p:spTree>
    <p:extLst>
      <p:ext uri="{BB962C8B-B14F-4D97-AF65-F5344CB8AC3E}">
        <p14:creationId xmlns:p14="http://schemas.microsoft.com/office/powerpoint/2010/main" val="23027666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465C00-7060-418D-8861-C1D0385DD01F}" type="datetimeFigureOut">
              <a:rPr lang="en-US" smtClean="0"/>
              <a:t>3/5/2025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4C063DB-2F00-486E-8BFD-720121584E86}" type="slidenum">
              <a:rPr lang="en-US" smtClean="0"/>
              <a:t>‹#›</a:t>
            </a:fld>
            <a:endParaRPr lang="en-US"/>
          </a:p>
        </p:txBody>
      </p:sp>
    </p:spTree>
    <p:extLst>
      <p:ext uri="{BB962C8B-B14F-4D97-AF65-F5344CB8AC3E}">
        <p14:creationId xmlns:p14="http://schemas.microsoft.com/office/powerpoint/2010/main" val="37663548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465C00-7060-418D-8861-C1D0385DD01F}" type="datetimeFigureOut">
              <a:rPr lang="en-US" smtClean="0"/>
              <a:t>3/5/2025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4C063DB-2F00-486E-8BFD-720121584E86}" type="slidenum">
              <a:rPr lang="en-US" smtClean="0"/>
              <a:t>‹#›</a:t>
            </a:fld>
            <a:endParaRPr lang="en-US"/>
          </a:p>
        </p:txBody>
      </p:sp>
    </p:spTree>
    <p:extLst>
      <p:ext uri="{BB962C8B-B14F-4D97-AF65-F5344CB8AC3E}">
        <p14:creationId xmlns:p14="http://schemas.microsoft.com/office/powerpoint/2010/main" val="2089956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465C00-7060-418D-8861-C1D0385DD01F}" type="datetimeFigureOut">
              <a:rPr lang="en-US" smtClean="0"/>
              <a:t>3/5/2025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4C063DB-2F00-486E-8BFD-720121584E86}" type="slidenum">
              <a:rPr lang="en-US" smtClean="0"/>
              <a:t>‹#›</a:t>
            </a:fld>
            <a:endParaRPr lang="en-US"/>
          </a:p>
        </p:txBody>
      </p:sp>
    </p:spTree>
    <p:extLst>
      <p:ext uri="{BB962C8B-B14F-4D97-AF65-F5344CB8AC3E}">
        <p14:creationId xmlns:p14="http://schemas.microsoft.com/office/powerpoint/2010/main" val="980410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465C00-7060-418D-8861-C1D0385DD01F}" type="datetimeFigureOut">
              <a:rPr lang="en-US" smtClean="0"/>
              <a:t>3/5/2025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4C063DB-2F00-486E-8BFD-720121584E86}" type="slidenum">
              <a:rPr lang="en-US" smtClean="0"/>
              <a:t>‹#›</a:t>
            </a:fld>
            <a:endParaRPr lang="en-US"/>
          </a:p>
        </p:txBody>
      </p:sp>
    </p:spTree>
    <p:extLst>
      <p:ext uri="{BB962C8B-B14F-4D97-AF65-F5344CB8AC3E}">
        <p14:creationId xmlns:p14="http://schemas.microsoft.com/office/powerpoint/2010/main" val="3510597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465C00-7060-418D-8861-C1D0385DD01F}" type="datetimeFigureOut">
              <a:rPr lang="en-US" smtClean="0"/>
              <a:t>3/5/2025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4C063DB-2F00-486E-8BFD-720121584E86}" type="slidenum">
              <a:rPr lang="en-US" smtClean="0"/>
              <a:t>‹#›</a:t>
            </a:fld>
            <a:endParaRPr lang="en-US"/>
          </a:p>
        </p:txBody>
      </p:sp>
    </p:spTree>
    <p:extLst>
      <p:ext uri="{BB962C8B-B14F-4D97-AF65-F5344CB8AC3E}">
        <p14:creationId xmlns:p14="http://schemas.microsoft.com/office/powerpoint/2010/main" val="3630775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465C00-7060-418D-8861-C1D0385DD01F}" type="datetimeFigureOut">
              <a:rPr lang="en-US" smtClean="0"/>
              <a:t>3/5/2025</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4C063DB-2F00-486E-8BFD-720121584E86}" type="slidenum">
              <a:rPr lang="en-US" smtClean="0"/>
              <a:t>‹#›</a:t>
            </a:fld>
            <a:endParaRPr lang="en-US"/>
          </a:p>
        </p:txBody>
      </p:sp>
    </p:spTree>
    <p:extLst>
      <p:ext uri="{BB962C8B-B14F-4D97-AF65-F5344CB8AC3E}">
        <p14:creationId xmlns:p14="http://schemas.microsoft.com/office/powerpoint/2010/main" val="2147036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465C00-7060-418D-8861-C1D0385DD01F}" type="datetimeFigureOut">
              <a:rPr lang="en-US" smtClean="0"/>
              <a:t>3/5/2025</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4C063DB-2F00-486E-8BFD-720121584E86}" type="slidenum">
              <a:rPr lang="en-US" smtClean="0"/>
              <a:t>‹#›</a:t>
            </a:fld>
            <a:endParaRPr lang="en-US"/>
          </a:p>
        </p:txBody>
      </p:sp>
    </p:spTree>
    <p:extLst>
      <p:ext uri="{BB962C8B-B14F-4D97-AF65-F5344CB8AC3E}">
        <p14:creationId xmlns:p14="http://schemas.microsoft.com/office/powerpoint/2010/main" val="806833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465C00-7060-418D-8861-C1D0385DD01F}" type="datetimeFigureOut">
              <a:rPr lang="en-US" smtClean="0"/>
              <a:t>3/5/2025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4C063DB-2F00-486E-8BFD-720121584E86}" type="slidenum">
              <a:rPr lang="en-US" smtClean="0"/>
              <a:t>‹#›</a:t>
            </a:fld>
            <a:endParaRPr lang="en-US"/>
          </a:p>
        </p:txBody>
      </p:sp>
    </p:spTree>
    <p:extLst>
      <p:ext uri="{BB962C8B-B14F-4D97-AF65-F5344CB8AC3E}">
        <p14:creationId xmlns:p14="http://schemas.microsoft.com/office/powerpoint/2010/main" val="832534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465C00-7060-418D-8861-C1D0385DD01F}" type="datetimeFigureOut">
              <a:rPr lang="en-US" smtClean="0"/>
              <a:t>3/5/2025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4C063DB-2F00-486E-8BFD-720121584E86}" type="slidenum">
              <a:rPr lang="en-US" smtClean="0"/>
              <a:t>‹#›</a:t>
            </a:fld>
            <a:endParaRPr lang="en-US"/>
          </a:p>
        </p:txBody>
      </p:sp>
    </p:spTree>
    <p:extLst>
      <p:ext uri="{BB962C8B-B14F-4D97-AF65-F5344CB8AC3E}">
        <p14:creationId xmlns:p14="http://schemas.microsoft.com/office/powerpoint/2010/main" val="2282291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465C00-7060-418D-8861-C1D0385DD01F}" type="datetimeFigureOut">
              <a:rPr lang="en-US" smtClean="0"/>
              <a:t>3/5/2025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4C063DB-2F00-486E-8BFD-720121584E86}" type="slidenum">
              <a:rPr lang="en-US" smtClean="0"/>
              <a:t>‹#›</a:t>
            </a:fld>
            <a:endParaRPr lang="en-US"/>
          </a:p>
        </p:txBody>
      </p:sp>
    </p:spTree>
    <p:extLst>
      <p:ext uri="{BB962C8B-B14F-4D97-AF65-F5344CB8AC3E}">
        <p14:creationId xmlns:p14="http://schemas.microsoft.com/office/powerpoint/2010/main" val="441588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E465C00-7060-418D-8861-C1D0385DD01F}" type="datetimeFigureOut">
              <a:rPr lang="en-US" smtClean="0"/>
              <a:t>3/5/2025</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4C063DB-2F00-486E-8BFD-720121584E86}" type="slidenum">
              <a:rPr lang="en-US" smtClean="0"/>
              <a:t>‹#›</a:t>
            </a:fld>
            <a:endParaRPr lang="en-US"/>
          </a:p>
        </p:txBody>
      </p:sp>
    </p:spTree>
    <p:extLst>
      <p:ext uri="{BB962C8B-B14F-4D97-AF65-F5344CB8AC3E}">
        <p14:creationId xmlns:p14="http://schemas.microsoft.com/office/powerpoint/2010/main" val="1391215256"/>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mailto:kharoteom071@gmail.com" TargetMode="External"/><Relationship Id="rId3" Type="http://schemas.openxmlformats.org/officeDocument/2006/relationships/hyperlink" Target="mailto:niranjanavulapati4@gmail.com" TargetMode="External"/><Relationship Id="rId7" Type="http://schemas.openxmlformats.org/officeDocument/2006/relationships/hyperlink" Target="mailto:chandusagar647@gmail.com" TargetMode="External"/><Relationship Id="rId2" Type="http://schemas.openxmlformats.org/officeDocument/2006/relationships/hyperlink" Target="mailto:ravitheja8587@gmail.com" TargetMode="External"/><Relationship Id="rId1" Type="http://schemas.openxmlformats.org/officeDocument/2006/relationships/slideLayout" Target="../slideLayouts/slideLayout2.xml"/><Relationship Id="rId6" Type="http://schemas.openxmlformats.org/officeDocument/2006/relationships/hyperlink" Target="mailto:sahil9004542417@gmail.com" TargetMode="External"/><Relationship Id="rId5" Type="http://schemas.openxmlformats.org/officeDocument/2006/relationships/hyperlink" Target="mailto:aswanthnair518@gmail.com" TargetMode="External"/><Relationship Id="rId4" Type="http://schemas.openxmlformats.org/officeDocument/2006/relationships/hyperlink" Target="mailto:nandiniss2404@gmail.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rawpixel.com/image/146482/business-people-using-digital-tablet" TargetMode="External"/><Relationship Id="rId2" Type="http://schemas.openxmlformats.org/officeDocument/2006/relationships/image" Target="../media/image3.1"/><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rawpixel.com/image/380346/aerial-view-business-data-analysis-graph" TargetMode="External"/><Relationship Id="rId2" Type="http://schemas.openxmlformats.org/officeDocument/2006/relationships/image" Target="../media/image5.1"/><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hyperlink" Target="https://technofaq.org/posts/2018/10/visiting-hyderabad-on-business-tour-check-these-fabulous-stay-options/" TargetMode="External"/><Relationship Id="rId7" Type="http://schemas.openxmlformats.org/officeDocument/2006/relationships/hyperlink" Target="https://www.flickr.com/photos/phoenixation/2907913448/" TargetMode="External"/><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image" Target="../media/image8.jpg"/><Relationship Id="rId5" Type="http://schemas.openxmlformats.org/officeDocument/2006/relationships/hyperlink" Target="https://www.flickr.com/photos/ps_sahana/14063144446/" TargetMode="External"/><Relationship Id="rId10" Type="http://schemas.openxmlformats.org/officeDocument/2006/relationships/image" Target="../media/image10.png"/><Relationship Id="rId4" Type="http://schemas.openxmlformats.org/officeDocument/2006/relationships/image" Target="../media/image7.jpg"/><Relationship Id="rId9" Type="http://schemas.openxmlformats.org/officeDocument/2006/relationships/hyperlink" Target="https://www.flickr.com/photos/13070711@N03/43765789150/"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DF84224-EEFE-C455-4801-5AB7C3519899}"/>
              </a:ext>
            </a:extLst>
          </p:cNvPr>
          <p:cNvPicPr>
            <a:picLocks noChangeAspect="1"/>
          </p:cNvPicPr>
          <p:nvPr/>
        </p:nvPicPr>
        <p:blipFill>
          <a:blip r:embed="rId2">
            <a:extLst>
              <a:ext uri="{28A0092B-C50C-407E-A947-70E740481C1C}">
                <a14:useLocalDpi xmlns:a14="http://schemas.microsoft.com/office/drawing/2010/main" val="0"/>
              </a:ext>
            </a:extLst>
          </a:blip>
          <a:srcRect l="5781" r="5710"/>
          <a:stretch/>
        </p:blipFill>
        <p:spPr>
          <a:xfrm>
            <a:off x="0" y="0"/>
            <a:ext cx="12192000" cy="6858000"/>
          </a:xfrm>
          <a:prstGeom prst="rect">
            <a:avLst/>
          </a:prstGeom>
        </p:spPr>
      </p:pic>
      <p:sp>
        <p:nvSpPr>
          <p:cNvPr id="7" name="TextBox 6">
            <a:extLst>
              <a:ext uri="{FF2B5EF4-FFF2-40B4-BE49-F238E27FC236}">
                <a16:creationId xmlns:a16="http://schemas.microsoft.com/office/drawing/2014/main" id="{1CEC6A30-C80C-821C-4D49-445B4E2CCF72}"/>
              </a:ext>
            </a:extLst>
          </p:cNvPr>
          <p:cNvSpPr txBox="1"/>
          <p:nvPr/>
        </p:nvSpPr>
        <p:spPr>
          <a:xfrm>
            <a:off x="-75413" y="754143"/>
            <a:ext cx="12267414" cy="6103855"/>
          </a:xfrm>
          <a:custGeom>
            <a:avLst/>
            <a:gdLst/>
            <a:ahLst/>
            <a:cxnLst/>
            <a:rect l="l" t="t" r="r" b="b"/>
            <a:pathLst>
              <a:path w="12190769" h="6858691">
                <a:moveTo>
                  <a:pt x="5276210" y="5404680"/>
                </a:moveTo>
                <a:lnTo>
                  <a:pt x="5376321" y="5730664"/>
                </a:lnTo>
                <a:lnTo>
                  <a:pt x="5177171" y="5730664"/>
                </a:lnTo>
                <a:close/>
                <a:moveTo>
                  <a:pt x="3247386" y="5404680"/>
                </a:moveTo>
                <a:lnTo>
                  <a:pt x="3347497" y="5730664"/>
                </a:lnTo>
                <a:lnTo>
                  <a:pt x="3148347" y="5730664"/>
                </a:lnTo>
                <a:close/>
                <a:moveTo>
                  <a:pt x="8126559" y="5169624"/>
                </a:moveTo>
                <a:lnTo>
                  <a:pt x="8126559" y="6076443"/>
                </a:lnTo>
                <a:lnTo>
                  <a:pt x="8407388" y="6076443"/>
                </a:lnTo>
                <a:lnTo>
                  <a:pt x="8407388" y="5169624"/>
                </a:lnTo>
                <a:close/>
                <a:moveTo>
                  <a:pt x="6716859" y="5169624"/>
                </a:moveTo>
                <a:lnTo>
                  <a:pt x="6716859" y="6076443"/>
                </a:lnTo>
                <a:lnTo>
                  <a:pt x="6997688" y="6076443"/>
                </a:lnTo>
                <a:lnTo>
                  <a:pt x="6997688" y="5169624"/>
                </a:lnTo>
                <a:close/>
                <a:moveTo>
                  <a:pt x="5858000" y="5169624"/>
                </a:moveTo>
                <a:lnTo>
                  <a:pt x="5858000" y="6076443"/>
                </a:lnTo>
                <a:lnTo>
                  <a:pt x="6575537" y="6076443"/>
                </a:lnTo>
                <a:lnTo>
                  <a:pt x="6575537" y="5853141"/>
                </a:lnTo>
                <a:lnTo>
                  <a:pt x="6138211" y="5853141"/>
                </a:lnTo>
                <a:lnTo>
                  <a:pt x="6138211" y="5169624"/>
                </a:lnTo>
                <a:close/>
                <a:moveTo>
                  <a:pt x="5126816" y="5169624"/>
                </a:moveTo>
                <a:lnTo>
                  <a:pt x="4785995" y="6076443"/>
                </a:lnTo>
                <a:lnTo>
                  <a:pt x="5072112" y="6076443"/>
                </a:lnTo>
                <a:lnTo>
                  <a:pt x="5116310" y="5926750"/>
                </a:lnTo>
                <a:lnTo>
                  <a:pt x="5434448" y="5926750"/>
                </a:lnTo>
                <a:lnTo>
                  <a:pt x="5479806" y="6076443"/>
                </a:lnTo>
                <a:lnTo>
                  <a:pt x="5773228" y="6076443"/>
                </a:lnTo>
                <a:lnTo>
                  <a:pt x="5432466" y="5169624"/>
                </a:lnTo>
                <a:close/>
                <a:moveTo>
                  <a:pt x="3831031" y="5169624"/>
                </a:moveTo>
                <a:lnTo>
                  <a:pt x="3831031" y="6076443"/>
                </a:lnTo>
                <a:lnTo>
                  <a:pt x="4094541" y="6076443"/>
                </a:lnTo>
                <a:lnTo>
                  <a:pt x="4094541" y="5578536"/>
                </a:lnTo>
                <a:lnTo>
                  <a:pt x="4434134" y="6076443"/>
                </a:lnTo>
                <a:lnTo>
                  <a:pt x="4698261" y="6076443"/>
                </a:lnTo>
                <a:lnTo>
                  <a:pt x="4698261" y="5169624"/>
                </a:lnTo>
                <a:lnTo>
                  <a:pt x="4434134" y="5169624"/>
                </a:lnTo>
                <a:lnTo>
                  <a:pt x="4434134" y="5671321"/>
                </a:lnTo>
                <a:lnTo>
                  <a:pt x="4092685" y="5169624"/>
                </a:lnTo>
                <a:close/>
                <a:moveTo>
                  <a:pt x="3097992" y="5169624"/>
                </a:moveTo>
                <a:lnTo>
                  <a:pt x="2757171" y="6076443"/>
                </a:lnTo>
                <a:lnTo>
                  <a:pt x="3043287" y="6076443"/>
                </a:lnTo>
                <a:lnTo>
                  <a:pt x="3087486" y="5926750"/>
                </a:lnTo>
                <a:lnTo>
                  <a:pt x="3405622" y="5926750"/>
                </a:lnTo>
                <a:lnTo>
                  <a:pt x="3450981" y="6076443"/>
                </a:lnTo>
                <a:lnTo>
                  <a:pt x="3744404" y="6076443"/>
                </a:lnTo>
                <a:lnTo>
                  <a:pt x="3403641" y="5169624"/>
                </a:lnTo>
                <a:close/>
                <a:moveTo>
                  <a:pt x="8981246" y="5154160"/>
                </a:moveTo>
                <a:cubicBezTo>
                  <a:pt x="8886811" y="5154160"/>
                  <a:pt x="8812480" y="5166016"/>
                  <a:pt x="8758253" y="5189728"/>
                </a:cubicBezTo>
                <a:cubicBezTo>
                  <a:pt x="8704025" y="5213439"/>
                  <a:pt x="8663405" y="5246017"/>
                  <a:pt x="8636395" y="5287461"/>
                </a:cubicBezTo>
                <a:cubicBezTo>
                  <a:pt x="8609385" y="5328905"/>
                  <a:pt x="8595879" y="5372926"/>
                  <a:pt x="8595879" y="5419525"/>
                </a:cubicBezTo>
                <a:cubicBezTo>
                  <a:pt x="8595879" y="5490454"/>
                  <a:pt x="8622271" y="5548806"/>
                  <a:pt x="8675055" y="5594580"/>
                </a:cubicBezTo>
                <a:cubicBezTo>
                  <a:pt x="8727427" y="5640354"/>
                  <a:pt x="8815058" y="5677055"/>
                  <a:pt x="8937946" y="5704685"/>
                </a:cubicBezTo>
                <a:cubicBezTo>
                  <a:pt x="9012999" y="5721180"/>
                  <a:pt x="9060835" y="5738706"/>
                  <a:pt x="9081454" y="5757263"/>
                </a:cubicBezTo>
                <a:cubicBezTo>
                  <a:pt x="9102073" y="5775820"/>
                  <a:pt x="9112382" y="5796851"/>
                  <a:pt x="9112382" y="5820357"/>
                </a:cubicBezTo>
                <a:cubicBezTo>
                  <a:pt x="9112382" y="5845099"/>
                  <a:pt x="9101557" y="5866852"/>
                  <a:pt x="9079907" y="5885615"/>
                </a:cubicBezTo>
                <a:cubicBezTo>
                  <a:pt x="9058257" y="5904379"/>
                  <a:pt x="9027432" y="5913760"/>
                  <a:pt x="8987431" y="5913760"/>
                </a:cubicBezTo>
                <a:cubicBezTo>
                  <a:pt x="8933823" y="5913760"/>
                  <a:pt x="8892585" y="5895409"/>
                  <a:pt x="8863718" y="5858708"/>
                </a:cubicBezTo>
                <a:cubicBezTo>
                  <a:pt x="8845986" y="5836027"/>
                  <a:pt x="8834233" y="5803037"/>
                  <a:pt x="8828460" y="5759737"/>
                </a:cubicBezTo>
                <a:lnTo>
                  <a:pt x="8561857" y="5776438"/>
                </a:lnTo>
                <a:cubicBezTo>
                  <a:pt x="8569693" y="5867986"/>
                  <a:pt x="8603301" y="5943451"/>
                  <a:pt x="8662684" y="6002834"/>
                </a:cubicBezTo>
                <a:cubicBezTo>
                  <a:pt x="8722067" y="6062216"/>
                  <a:pt x="8828872" y="6091907"/>
                  <a:pt x="8983101" y="6091907"/>
                </a:cubicBezTo>
                <a:cubicBezTo>
                  <a:pt x="9070938" y="6091907"/>
                  <a:pt x="9143723" y="6079227"/>
                  <a:pt x="9201455" y="6053866"/>
                </a:cubicBezTo>
                <a:cubicBezTo>
                  <a:pt x="9259189" y="6028504"/>
                  <a:pt x="9304138" y="5991287"/>
                  <a:pt x="9336303" y="5942214"/>
                </a:cubicBezTo>
                <a:cubicBezTo>
                  <a:pt x="9368469" y="5893141"/>
                  <a:pt x="9384551" y="5839532"/>
                  <a:pt x="9384551" y="5781387"/>
                </a:cubicBezTo>
                <a:cubicBezTo>
                  <a:pt x="9384551" y="5731901"/>
                  <a:pt x="9372489" y="5687159"/>
                  <a:pt x="9348365" y="5647158"/>
                </a:cubicBezTo>
                <a:cubicBezTo>
                  <a:pt x="9324241" y="5607157"/>
                  <a:pt x="9285683" y="5573651"/>
                  <a:pt x="9232693" y="5546641"/>
                </a:cubicBezTo>
                <a:cubicBezTo>
                  <a:pt x="9179703" y="5519630"/>
                  <a:pt x="9091969" y="5492929"/>
                  <a:pt x="8969493" y="5466536"/>
                </a:cubicBezTo>
                <a:cubicBezTo>
                  <a:pt x="8920008" y="5456227"/>
                  <a:pt x="8888667" y="5445093"/>
                  <a:pt x="8875471" y="5433134"/>
                </a:cubicBezTo>
                <a:cubicBezTo>
                  <a:pt x="8861863" y="5421587"/>
                  <a:pt x="8855059" y="5408597"/>
                  <a:pt x="8855059" y="5394164"/>
                </a:cubicBezTo>
                <a:cubicBezTo>
                  <a:pt x="8855059" y="5374370"/>
                  <a:pt x="8863306" y="5357565"/>
                  <a:pt x="8879801" y="5343751"/>
                </a:cubicBezTo>
                <a:cubicBezTo>
                  <a:pt x="8896296" y="5329936"/>
                  <a:pt x="8920833" y="5323029"/>
                  <a:pt x="8953411" y="5323029"/>
                </a:cubicBezTo>
                <a:cubicBezTo>
                  <a:pt x="8992999" y="5323029"/>
                  <a:pt x="9024030" y="5332307"/>
                  <a:pt x="9046505" y="5350864"/>
                </a:cubicBezTo>
                <a:cubicBezTo>
                  <a:pt x="9068979" y="5369421"/>
                  <a:pt x="9083721" y="5399112"/>
                  <a:pt x="9090733" y="5439938"/>
                </a:cubicBezTo>
                <a:lnTo>
                  <a:pt x="9354861" y="5424474"/>
                </a:lnTo>
                <a:cubicBezTo>
                  <a:pt x="9343314" y="5330452"/>
                  <a:pt x="9307128" y="5261894"/>
                  <a:pt x="9246302" y="5218800"/>
                </a:cubicBezTo>
                <a:cubicBezTo>
                  <a:pt x="9185476" y="5175707"/>
                  <a:pt x="9097125" y="5154160"/>
                  <a:pt x="8981246" y="5154160"/>
                </a:cubicBezTo>
                <a:close/>
                <a:moveTo>
                  <a:pt x="7571546" y="5154160"/>
                </a:moveTo>
                <a:cubicBezTo>
                  <a:pt x="7477112" y="5154160"/>
                  <a:pt x="7402780" y="5166016"/>
                  <a:pt x="7348553" y="5189728"/>
                </a:cubicBezTo>
                <a:cubicBezTo>
                  <a:pt x="7294325" y="5213439"/>
                  <a:pt x="7253706" y="5246017"/>
                  <a:pt x="7226695" y="5287461"/>
                </a:cubicBezTo>
                <a:cubicBezTo>
                  <a:pt x="7199685" y="5328905"/>
                  <a:pt x="7186179" y="5372926"/>
                  <a:pt x="7186179" y="5419525"/>
                </a:cubicBezTo>
                <a:cubicBezTo>
                  <a:pt x="7186179" y="5490454"/>
                  <a:pt x="7212571" y="5548806"/>
                  <a:pt x="7265356" y="5594580"/>
                </a:cubicBezTo>
                <a:cubicBezTo>
                  <a:pt x="7317727" y="5640354"/>
                  <a:pt x="7405358" y="5677055"/>
                  <a:pt x="7528246" y="5704685"/>
                </a:cubicBezTo>
                <a:cubicBezTo>
                  <a:pt x="7603299" y="5721180"/>
                  <a:pt x="7651135" y="5738706"/>
                  <a:pt x="7671754" y="5757263"/>
                </a:cubicBezTo>
                <a:cubicBezTo>
                  <a:pt x="7692373" y="5775820"/>
                  <a:pt x="7702682" y="5796851"/>
                  <a:pt x="7702682" y="5820357"/>
                </a:cubicBezTo>
                <a:cubicBezTo>
                  <a:pt x="7702682" y="5845099"/>
                  <a:pt x="7691857" y="5866852"/>
                  <a:pt x="7670208" y="5885615"/>
                </a:cubicBezTo>
                <a:cubicBezTo>
                  <a:pt x="7648558" y="5904379"/>
                  <a:pt x="7617732" y="5913760"/>
                  <a:pt x="7577732" y="5913760"/>
                </a:cubicBezTo>
                <a:cubicBezTo>
                  <a:pt x="7524123" y="5913760"/>
                  <a:pt x="7482885" y="5895409"/>
                  <a:pt x="7454018" y="5858708"/>
                </a:cubicBezTo>
                <a:cubicBezTo>
                  <a:pt x="7436286" y="5836027"/>
                  <a:pt x="7424534" y="5803037"/>
                  <a:pt x="7418760" y="5759737"/>
                </a:cubicBezTo>
                <a:lnTo>
                  <a:pt x="7152158" y="5776438"/>
                </a:lnTo>
                <a:cubicBezTo>
                  <a:pt x="7159993" y="5867986"/>
                  <a:pt x="7193602" y="5943451"/>
                  <a:pt x="7252984" y="6002834"/>
                </a:cubicBezTo>
                <a:cubicBezTo>
                  <a:pt x="7312367" y="6062216"/>
                  <a:pt x="7419172" y="6091907"/>
                  <a:pt x="7573402" y="6091907"/>
                </a:cubicBezTo>
                <a:cubicBezTo>
                  <a:pt x="7661238" y="6091907"/>
                  <a:pt x="7734023" y="6079227"/>
                  <a:pt x="7791756" y="6053866"/>
                </a:cubicBezTo>
                <a:cubicBezTo>
                  <a:pt x="7849489" y="6028504"/>
                  <a:pt x="7894438" y="5991287"/>
                  <a:pt x="7926603" y="5942214"/>
                </a:cubicBezTo>
                <a:cubicBezTo>
                  <a:pt x="7958768" y="5893141"/>
                  <a:pt x="7974851" y="5839532"/>
                  <a:pt x="7974851" y="5781387"/>
                </a:cubicBezTo>
                <a:cubicBezTo>
                  <a:pt x="7974851" y="5731901"/>
                  <a:pt x="7962789" y="5687159"/>
                  <a:pt x="7938665" y="5647158"/>
                </a:cubicBezTo>
                <a:cubicBezTo>
                  <a:pt x="7914541" y="5607157"/>
                  <a:pt x="7875984" y="5573651"/>
                  <a:pt x="7822993" y="5546641"/>
                </a:cubicBezTo>
                <a:cubicBezTo>
                  <a:pt x="7770003" y="5519630"/>
                  <a:pt x="7682270" y="5492929"/>
                  <a:pt x="7559793" y="5466536"/>
                </a:cubicBezTo>
                <a:cubicBezTo>
                  <a:pt x="7510308" y="5456227"/>
                  <a:pt x="7478968" y="5445093"/>
                  <a:pt x="7465771" y="5433134"/>
                </a:cubicBezTo>
                <a:cubicBezTo>
                  <a:pt x="7452163" y="5421587"/>
                  <a:pt x="7445359" y="5408597"/>
                  <a:pt x="7445359" y="5394164"/>
                </a:cubicBezTo>
                <a:cubicBezTo>
                  <a:pt x="7445359" y="5374370"/>
                  <a:pt x="7453606" y="5357565"/>
                  <a:pt x="7470101" y="5343751"/>
                </a:cubicBezTo>
                <a:cubicBezTo>
                  <a:pt x="7486596" y="5329936"/>
                  <a:pt x="7511133" y="5323029"/>
                  <a:pt x="7543711" y="5323029"/>
                </a:cubicBezTo>
                <a:cubicBezTo>
                  <a:pt x="7583299" y="5323029"/>
                  <a:pt x="7614330" y="5332307"/>
                  <a:pt x="7636805" y="5350864"/>
                </a:cubicBezTo>
                <a:cubicBezTo>
                  <a:pt x="7659280" y="5369421"/>
                  <a:pt x="7674022" y="5399112"/>
                  <a:pt x="7681033" y="5439938"/>
                </a:cubicBezTo>
                <a:lnTo>
                  <a:pt x="7945160" y="5424474"/>
                </a:lnTo>
                <a:cubicBezTo>
                  <a:pt x="7933614" y="5330452"/>
                  <a:pt x="7897428" y="5261894"/>
                  <a:pt x="7836601" y="5218800"/>
                </a:cubicBezTo>
                <a:cubicBezTo>
                  <a:pt x="7775776" y="5175707"/>
                  <a:pt x="7687425" y="5154160"/>
                  <a:pt x="7571546" y="5154160"/>
                </a:cubicBezTo>
                <a:close/>
                <a:moveTo>
                  <a:pt x="6300068" y="3715749"/>
                </a:moveTo>
                <a:lnTo>
                  <a:pt x="6592475" y="3715749"/>
                </a:lnTo>
                <a:lnTo>
                  <a:pt x="6592475" y="4008156"/>
                </a:lnTo>
                <a:lnTo>
                  <a:pt x="6300068" y="4008156"/>
                </a:lnTo>
                <a:close/>
                <a:moveTo>
                  <a:pt x="5861457" y="3715749"/>
                </a:moveTo>
                <a:lnTo>
                  <a:pt x="6153864" y="3715749"/>
                </a:lnTo>
                <a:lnTo>
                  <a:pt x="6153864" y="4329804"/>
                </a:lnTo>
                <a:lnTo>
                  <a:pt x="5861457" y="4329804"/>
                </a:lnTo>
                <a:close/>
                <a:moveTo>
                  <a:pt x="5422846" y="3715749"/>
                </a:moveTo>
                <a:lnTo>
                  <a:pt x="5715253" y="3715749"/>
                </a:lnTo>
                <a:lnTo>
                  <a:pt x="5715253" y="4008156"/>
                </a:lnTo>
                <a:lnTo>
                  <a:pt x="5422846" y="4008156"/>
                </a:lnTo>
                <a:close/>
                <a:moveTo>
                  <a:pt x="6007660" y="2550213"/>
                </a:moveTo>
                <a:lnTo>
                  <a:pt x="4954994" y="3551708"/>
                </a:lnTo>
                <a:lnTo>
                  <a:pt x="5068740" y="3648787"/>
                </a:lnTo>
                <a:lnTo>
                  <a:pt x="6007660" y="2756945"/>
                </a:lnTo>
                <a:lnTo>
                  <a:pt x="6496273" y="3221288"/>
                </a:lnTo>
                <a:cubicBezTo>
                  <a:pt x="6505177" y="3163907"/>
                  <a:pt x="6517777" y="3107158"/>
                  <a:pt x="6533993" y="3051399"/>
                </a:cubicBezTo>
                <a:close/>
                <a:moveTo>
                  <a:pt x="6943364" y="2470094"/>
                </a:moveTo>
                <a:cubicBezTo>
                  <a:pt x="6855642" y="2470094"/>
                  <a:pt x="6577855" y="3025668"/>
                  <a:pt x="6577855" y="3295267"/>
                </a:cubicBezTo>
                <a:cubicBezTo>
                  <a:pt x="6577855" y="3537673"/>
                  <a:pt x="6710900" y="3707854"/>
                  <a:pt x="6884883" y="3739434"/>
                </a:cubicBezTo>
                <a:lnTo>
                  <a:pt x="6884883" y="4329804"/>
                </a:lnTo>
                <a:lnTo>
                  <a:pt x="6767920" y="4329804"/>
                </a:lnTo>
                <a:lnTo>
                  <a:pt x="6767920" y="3793529"/>
                </a:lnTo>
                <a:cubicBezTo>
                  <a:pt x="6612944" y="3720720"/>
                  <a:pt x="6504753" y="3552001"/>
                  <a:pt x="6491887" y="3341468"/>
                </a:cubicBezTo>
                <a:lnTo>
                  <a:pt x="6007661" y="2897009"/>
                </a:lnTo>
                <a:lnTo>
                  <a:pt x="5247402" y="3594985"/>
                </a:lnTo>
                <a:lnTo>
                  <a:pt x="5247402" y="4329804"/>
                </a:lnTo>
                <a:lnTo>
                  <a:pt x="5071957" y="4329804"/>
                </a:lnTo>
                <a:lnTo>
                  <a:pt x="5071957" y="4286236"/>
                </a:lnTo>
                <a:lnTo>
                  <a:pt x="5121374" y="4286236"/>
                </a:lnTo>
                <a:cubicBezTo>
                  <a:pt x="5141813" y="4286054"/>
                  <a:pt x="5159296" y="4271504"/>
                  <a:pt x="5163188" y="4251439"/>
                </a:cubicBezTo>
                <a:cubicBezTo>
                  <a:pt x="5171566" y="4214461"/>
                  <a:pt x="5189748" y="4180422"/>
                  <a:pt x="5215822" y="4152898"/>
                </a:cubicBezTo>
                <a:cubicBezTo>
                  <a:pt x="5219468" y="4149468"/>
                  <a:pt x="5219641" y="4143731"/>
                  <a:pt x="5216211" y="4140085"/>
                </a:cubicBezTo>
                <a:cubicBezTo>
                  <a:pt x="5213792" y="4137518"/>
                  <a:pt x="5210105" y="4136582"/>
                  <a:pt x="5206757" y="4137693"/>
                </a:cubicBezTo>
                <a:cubicBezTo>
                  <a:pt x="5155668" y="4149611"/>
                  <a:pt x="5108959" y="4175650"/>
                  <a:pt x="5071957" y="4212842"/>
                </a:cubicBezTo>
                <a:lnTo>
                  <a:pt x="5071957" y="4130967"/>
                </a:lnTo>
                <a:cubicBezTo>
                  <a:pt x="5202371" y="4109329"/>
                  <a:pt x="5130439" y="3939441"/>
                  <a:pt x="5130439" y="3939441"/>
                </a:cubicBezTo>
                <a:cubicBezTo>
                  <a:pt x="5127980" y="3935081"/>
                  <a:pt x="5122450" y="3933540"/>
                  <a:pt x="5118091" y="3935999"/>
                </a:cubicBezTo>
                <a:cubicBezTo>
                  <a:pt x="5116653" y="3936812"/>
                  <a:pt x="5115462" y="3938002"/>
                  <a:pt x="5114649" y="3939441"/>
                </a:cubicBezTo>
                <a:lnTo>
                  <a:pt x="5083361" y="3992659"/>
                </a:lnTo>
                <a:lnTo>
                  <a:pt x="5052074" y="3939441"/>
                </a:lnTo>
                <a:cubicBezTo>
                  <a:pt x="5050345" y="3936563"/>
                  <a:pt x="5047244" y="3934791"/>
                  <a:pt x="5043887" y="3934762"/>
                </a:cubicBezTo>
                <a:cubicBezTo>
                  <a:pt x="5040635" y="3934891"/>
                  <a:pt x="5037667" y="3936648"/>
                  <a:pt x="5035991" y="3939441"/>
                </a:cubicBezTo>
                <a:lnTo>
                  <a:pt x="5004704" y="3992659"/>
                </a:lnTo>
                <a:lnTo>
                  <a:pt x="4972246" y="3939441"/>
                </a:lnTo>
                <a:cubicBezTo>
                  <a:pt x="4969604" y="3934999"/>
                  <a:pt x="4963862" y="3933543"/>
                  <a:pt x="4959421" y="3936183"/>
                </a:cubicBezTo>
                <a:cubicBezTo>
                  <a:pt x="4958081" y="3936982"/>
                  <a:pt x="4956961" y="3938101"/>
                  <a:pt x="4956165" y="3939441"/>
                </a:cubicBezTo>
                <a:cubicBezTo>
                  <a:pt x="4956165" y="3939441"/>
                  <a:pt x="4883355" y="4109037"/>
                  <a:pt x="5014645" y="4130967"/>
                </a:cubicBezTo>
                <a:lnTo>
                  <a:pt x="5014645" y="4211087"/>
                </a:lnTo>
                <a:cubicBezTo>
                  <a:pt x="4977536" y="4174650"/>
                  <a:pt x="4931094" y="4149152"/>
                  <a:pt x="4880432" y="4137400"/>
                </a:cubicBezTo>
                <a:cubicBezTo>
                  <a:pt x="4875679" y="4135824"/>
                  <a:pt x="4870549" y="4138401"/>
                  <a:pt x="4868974" y="4143152"/>
                </a:cubicBezTo>
                <a:cubicBezTo>
                  <a:pt x="4867865" y="4146500"/>
                  <a:pt x="4868797" y="4150187"/>
                  <a:pt x="4871366" y="4152606"/>
                </a:cubicBezTo>
                <a:cubicBezTo>
                  <a:pt x="4897536" y="4180063"/>
                  <a:pt x="4915732" y="4214128"/>
                  <a:pt x="4923999" y="4251147"/>
                </a:cubicBezTo>
                <a:cubicBezTo>
                  <a:pt x="4927891" y="4271212"/>
                  <a:pt x="4945375" y="4285762"/>
                  <a:pt x="4965813" y="4285943"/>
                </a:cubicBezTo>
                <a:lnTo>
                  <a:pt x="5013476" y="4285943"/>
                </a:lnTo>
                <a:lnTo>
                  <a:pt x="5013476" y="4329804"/>
                </a:lnTo>
                <a:lnTo>
                  <a:pt x="4779551" y="4329804"/>
                </a:lnTo>
                <a:lnTo>
                  <a:pt x="4779551" y="4505249"/>
                </a:lnTo>
                <a:lnTo>
                  <a:pt x="7381975" y="4505249"/>
                </a:lnTo>
                <a:lnTo>
                  <a:pt x="7381975" y="4329804"/>
                </a:lnTo>
                <a:lnTo>
                  <a:pt x="7001846" y="4329804"/>
                </a:lnTo>
                <a:lnTo>
                  <a:pt x="7001846" y="3739434"/>
                </a:lnTo>
                <a:cubicBezTo>
                  <a:pt x="7177290" y="3707854"/>
                  <a:pt x="7308873" y="3537673"/>
                  <a:pt x="7308873" y="3295267"/>
                </a:cubicBezTo>
                <a:cubicBezTo>
                  <a:pt x="7308873" y="3026253"/>
                  <a:pt x="7031086" y="2470094"/>
                  <a:pt x="6943364" y="2470094"/>
                </a:cubicBezTo>
                <a:close/>
                <a:moveTo>
                  <a:pt x="7111360" y="1460010"/>
                </a:moveTo>
                <a:lnTo>
                  <a:pt x="7211471" y="1785995"/>
                </a:lnTo>
                <a:lnTo>
                  <a:pt x="7012321" y="1785995"/>
                </a:lnTo>
                <a:close/>
                <a:moveTo>
                  <a:pt x="2934404" y="1421659"/>
                </a:moveTo>
                <a:cubicBezTo>
                  <a:pt x="2993375" y="1421659"/>
                  <a:pt x="3040076" y="1441350"/>
                  <a:pt x="3074510" y="1480732"/>
                </a:cubicBezTo>
                <a:cubicBezTo>
                  <a:pt x="3108943" y="1520114"/>
                  <a:pt x="3126160" y="1582486"/>
                  <a:pt x="3126160" y="1667848"/>
                </a:cubicBezTo>
                <a:cubicBezTo>
                  <a:pt x="3126160" y="1769293"/>
                  <a:pt x="3109665" y="1839604"/>
                  <a:pt x="3076675" y="1878780"/>
                </a:cubicBezTo>
                <a:cubicBezTo>
                  <a:pt x="3043684" y="1917955"/>
                  <a:pt x="2997085" y="1937543"/>
                  <a:pt x="2936878" y="1937543"/>
                </a:cubicBezTo>
                <a:cubicBezTo>
                  <a:pt x="2878321" y="1937543"/>
                  <a:pt x="2832032" y="1917543"/>
                  <a:pt x="2798010" y="1877542"/>
                </a:cubicBezTo>
                <a:cubicBezTo>
                  <a:pt x="2763989" y="1837542"/>
                  <a:pt x="2746978" y="1771768"/>
                  <a:pt x="2746978" y="1680220"/>
                </a:cubicBezTo>
                <a:cubicBezTo>
                  <a:pt x="2746978" y="1587847"/>
                  <a:pt x="2764092" y="1521660"/>
                  <a:pt x="2798319" y="1481660"/>
                </a:cubicBezTo>
                <a:cubicBezTo>
                  <a:pt x="2832547" y="1441659"/>
                  <a:pt x="2877909" y="1421659"/>
                  <a:pt x="2934404" y="1421659"/>
                </a:cubicBezTo>
                <a:close/>
                <a:moveTo>
                  <a:pt x="4753911" y="1409287"/>
                </a:moveTo>
                <a:lnTo>
                  <a:pt x="4833707" y="1409287"/>
                </a:lnTo>
                <a:cubicBezTo>
                  <a:pt x="4886079" y="1409287"/>
                  <a:pt x="4921749" y="1419184"/>
                  <a:pt x="4940719" y="1438978"/>
                </a:cubicBezTo>
                <a:cubicBezTo>
                  <a:pt x="4959688" y="1458773"/>
                  <a:pt x="4969173" y="1482897"/>
                  <a:pt x="4969173" y="1511351"/>
                </a:cubicBezTo>
                <a:cubicBezTo>
                  <a:pt x="4969173" y="1540630"/>
                  <a:pt x="4958244" y="1564651"/>
                  <a:pt x="4936388" y="1583414"/>
                </a:cubicBezTo>
                <a:cubicBezTo>
                  <a:pt x="4914533" y="1602177"/>
                  <a:pt x="4876593" y="1611559"/>
                  <a:pt x="4822572" y="1611559"/>
                </a:cubicBezTo>
                <a:lnTo>
                  <a:pt x="4753911" y="1611559"/>
                </a:lnTo>
                <a:close/>
                <a:moveTo>
                  <a:pt x="9859027" y="1224954"/>
                </a:moveTo>
                <a:lnTo>
                  <a:pt x="10212229" y="1751973"/>
                </a:lnTo>
                <a:lnTo>
                  <a:pt x="10212229" y="2131774"/>
                </a:lnTo>
                <a:lnTo>
                  <a:pt x="10493059" y="2131774"/>
                </a:lnTo>
                <a:lnTo>
                  <a:pt x="10493059" y="1751973"/>
                </a:lnTo>
                <a:lnTo>
                  <a:pt x="10845642" y="1224954"/>
                </a:lnTo>
                <a:lnTo>
                  <a:pt x="10536058" y="1224954"/>
                </a:lnTo>
                <a:lnTo>
                  <a:pt x="10352992" y="1530865"/>
                </a:lnTo>
                <a:lnTo>
                  <a:pt x="10170273" y="1224954"/>
                </a:lnTo>
                <a:close/>
                <a:moveTo>
                  <a:pt x="8972463" y="1224954"/>
                </a:moveTo>
                <a:lnTo>
                  <a:pt x="8972463" y="1448876"/>
                </a:lnTo>
                <a:lnTo>
                  <a:pt x="9258240" y="1448876"/>
                </a:lnTo>
                <a:lnTo>
                  <a:pt x="9258240" y="2131774"/>
                </a:lnTo>
                <a:lnTo>
                  <a:pt x="9538451" y="2131774"/>
                </a:lnTo>
                <a:lnTo>
                  <a:pt x="9538451" y="1448876"/>
                </a:lnTo>
                <a:lnTo>
                  <a:pt x="9824229" y="1448876"/>
                </a:lnTo>
                <a:lnTo>
                  <a:pt x="9824229" y="1224954"/>
                </a:lnTo>
                <a:close/>
                <a:moveTo>
                  <a:pt x="8552009" y="1224954"/>
                </a:moveTo>
                <a:lnTo>
                  <a:pt x="8552009" y="2131774"/>
                </a:lnTo>
                <a:lnTo>
                  <a:pt x="8832839" y="2131774"/>
                </a:lnTo>
                <a:lnTo>
                  <a:pt x="8832839" y="1224954"/>
                </a:lnTo>
                <a:close/>
                <a:moveTo>
                  <a:pt x="7693150" y="1224954"/>
                </a:moveTo>
                <a:lnTo>
                  <a:pt x="7693150" y="2131774"/>
                </a:lnTo>
                <a:lnTo>
                  <a:pt x="8410687" y="2131774"/>
                </a:lnTo>
                <a:lnTo>
                  <a:pt x="8410687" y="1908471"/>
                </a:lnTo>
                <a:lnTo>
                  <a:pt x="7973361" y="1908471"/>
                </a:lnTo>
                <a:lnTo>
                  <a:pt x="7973361" y="1224954"/>
                </a:lnTo>
                <a:close/>
                <a:moveTo>
                  <a:pt x="6961966" y="1224954"/>
                </a:moveTo>
                <a:lnTo>
                  <a:pt x="6621146" y="2131774"/>
                </a:lnTo>
                <a:lnTo>
                  <a:pt x="6907262" y="2131774"/>
                </a:lnTo>
                <a:lnTo>
                  <a:pt x="6951461" y="1982080"/>
                </a:lnTo>
                <a:lnTo>
                  <a:pt x="7269597" y="1982080"/>
                </a:lnTo>
                <a:lnTo>
                  <a:pt x="7314955" y="2131774"/>
                </a:lnTo>
                <a:lnTo>
                  <a:pt x="7608379" y="2131774"/>
                </a:lnTo>
                <a:lnTo>
                  <a:pt x="7267616" y="1224954"/>
                </a:lnTo>
                <a:close/>
                <a:moveTo>
                  <a:pt x="5819688" y="1224954"/>
                </a:moveTo>
                <a:lnTo>
                  <a:pt x="5819688" y="1448876"/>
                </a:lnTo>
                <a:lnTo>
                  <a:pt x="6105466" y="1448876"/>
                </a:lnTo>
                <a:lnTo>
                  <a:pt x="6105466" y="2131774"/>
                </a:lnTo>
                <a:lnTo>
                  <a:pt x="6385677" y="2131774"/>
                </a:lnTo>
                <a:lnTo>
                  <a:pt x="6385677" y="1448876"/>
                </a:lnTo>
                <a:lnTo>
                  <a:pt x="6671454" y="1448876"/>
                </a:lnTo>
                <a:lnTo>
                  <a:pt x="6671454" y="1224954"/>
                </a:lnTo>
                <a:close/>
                <a:moveTo>
                  <a:pt x="5399234" y="1224954"/>
                </a:moveTo>
                <a:lnTo>
                  <a:pt x="5399234" y="2131774"/>
                </a:lnTo>
                <a:lnTo>
                  <a:pt x="5680064" y="2131774"/>
                </a:lnTo>
                <a:lnTo>
                  <a:pt x="5680064" y="1224954"/>
                </a:lnTo>
                <a:close/>
                <a:moveTo>
                  <a:pt x="4472463" y="1224954"/>
                </a:moveTo>
                <a:lnTo>
                  <a:pt x="4472463" y="2131774"/>
                </a:lnTo>
                <a:lnTo>
                  <a:pt x="4753911" y="2131774"/>
                </a:lnTo>
                <a:lnTo>
                  <a:pt x="4753911" y="1795273"/>
                </a:lnTo>
                <a:lnTo>
                  <a:pt x="4907316" y="1795273"/>
                </a:lnTo>
                <a:cubicBezTo>
                  <a:pt x="5020307" y="1795273"/>
                  <a:pt x="5104329" y="1769499"/>
                  <a:pt x="5159382" y="1717952"/>
                </a:cubicBezTo>
                <a:cubicBezTo>
                  <a:pt x="5214434" y="1666405"/>
                  <a:pt x="5241961" y="1594858"/>
                  <a:pt x="5241961" y="1503310"/>
                </a:cubicBezTo>
                <a:cubicBezTo>
                  <a:pt x="5241961" y="1414236"/>
                  <a:pt x="5216703" y="1345575"/>
                  <a:pt x="5166186" y="1297327"/>
                </a:cubicBezTo>
                <a:cubicBezTo>
                  <a:pt x="5115670" y="1249079"/>
                  <a:pt x="5039690" y="1224954"/>
                  <a:pt x="4938244" y="1224954"/>
                </a:cubicBezTo>
                <a:close/>
                <a:moveTo>
                  <a:pt x="1445988" y="1224954"/>
                </a:moveTo>
                <a:lnTo>
                  <a:pt x="1445988" y="2131774"/>
                </a:lnTo>
                <a:lnTo>
                  <a:pt x="1726199" y="2131774"/>
                </a:lnTo>
                <a:lnTo>
                  <a:pt x="1726199" y="1764963"/>
                </a:lnTo>
                <a:lnTo>
                  <a:pt x="2032389" y="1764963"/>
                </a:lnTo>
                <a:lnTo>
                  <a:pt x="2032389" y="2131774"/>
                </a:lnTo>
                <a:lnTo>
                  <a:pt x="2313838" y="2131774"/>
                </a:lnTo>
                <a:lnTo>
                  <a:pt x="2313838" y="1224954"/>
                </a:lnTo>
                <a:lnTo>
                  <a:pt x="2032389" y="1224954"/>
                </a:lnTo>
                <a:lnTo>
                  <a:pt x="2032389" y="1542279"/>
                </a:lnTo>
                <a:lnTo>
                  <a:pt x="1726199" y="1542279"/>
                </a:lnTo>
                <a:lnTo>
                  <a:pt x="1726199" y="1224954"/>
                </a:lnTo>
                <a:close/>
                <a:moveTo>
                  <a:pt x="3929822" y="1209490"/>
                </a:moveTo>
                <a:cubicBezTo>
                  <a:pt x="3835388" y="1209490"/>
                  <a:pt x="3761057" y="1221346"/>
                  <a:pt x="3706830" y="1245058"/>
                </a:cubicBezTo>
                <a:cubicBezTo>
                  <a:pt x="3652602" y="1268770"/>
                  <a:pt x="3611982" y="1301347"/>
                  <a:pt x="3584972" y="1342791"/>
                </a:cubicBezTo>
                <a:cubicBezTo>
                  <a:pt x="3557961" y="1384235"/>
                  <a:pt x="3544456" y="1428257"/>
                  <a:pt x="3544456" y="1474855"/>
                </a:cubicBezTo>
                <a:cubicBezTo>
                  <a:pt x="3544456" y="1545785"/>
                  <a:pt x="3570847" y="1604136"/>
                  <a:pt x="3623632" y="1649910"/>
                </a:cubicBezTo>
                <a:cubicBezTo>
                  <a:pt x="3676004" y="1695684"/>
                  <a:pt x="3763634" y="1732386"/>
                  <a:pt x="3886522" y="1760015"/>
                </a:cubicBezTo>
                <a:cubicBezTo>
                  <a:pt x="3961575" y="1776510"/>
                  <a:pt x="4009411" y="1794036"/>
                  <a:pt x="4030031" y="1812593"/>
                </a:cubicBezTo>
                <a:cubicBezTo>
                  <a:pt x="4050649" y="1831150"/>
                  <a:pt x="4060959" y="1852181"/>
                  <a:pt x="4060959" y="1875687"/>
                </a:cubicBezTo>
                <a:cubicBezTo>
                  <a:pt x="4060959" y="1900429"/>
                  <a:pt x="4050134" y="1922182"/>
                  <a:pt x="4028484" y="1940946"/>
                </a:cubicBezTo>
                <a:cubicBezTo>
                  <a:pt x="4006835" y="1959709"/>
                  <a:pt x="3976009" y="1969090"/>
                  <a:pt x="3936008" y="1969090"/>
                </a:cubicBezTo>
                <a:cubicBezTo>
                  <a:pt x="3882399" y="1969090"/>
                  <a:pt x="3841161" y="1950740"/>
                  <a:pt x="3812295" y="1914038"/>
                </a:cubicBezTo>
                <a:cubicBezTo>
                  <a:pt x="3794563" y="1891357"/>
                  <a:pt x="3782810" y="1858367"/>
                  <a:pt x="3777037" y="1815067"/>
                </a:cubicBezTo>
                <a:lnTo>
                  <a:pt x="3510434" y="1831768"/>
                </a:lnTo>
                <a:cubicBezTo>
                  <a:pt x="3518269" y="1923316"/>
                  <a:pt x="3551879" y="1998782"/>
                  <a:pt x="3611260" y="2058164"/>
                </a:cubicBezTo>
                <a:cubicBezTo>
                  <a:pt x="3670643" y="2117547"/>
                  <a:pt x="3777449" y="2147238"/>
                  <a:pt x="3931678" y="2147238"/>
                </a:cubicBezTo>
                <a:cubicBezTo>
                  <a:pt x="4019515" y="2147238"/>
                  <a:pt x="4092299" y="2134557"/>
                  <a:pt x="4150032" y="2109196"/>
                </a:cubicBezTo>
                <a:cubicBezTo>
                  <a:pt x="4207765" y="2083835"/>
                  <a:pt x="4252715" y="2046617"/>
                  <a:pt x="4284879" y="1997545"/>
                </a:cubicBezTo>
                <a:cubicBezTo>
                  <a:pt x="4317045" y="1948471"/>
                  <a:pt x="4333127" y="1894863"/>
                  <a:pt x="4333127" y="1836717"/>
                </a:cubicBezTo>
                <a:cubicBezTo>
                  <a:pt x="4333127" y="1787232"/>
                  <a:pt x="4321065" y="1742489"/>
                  <a:pt x="4296941" y="1702488"/>
                </a:cubicBezTo>
                <a:cubicBezTo>
                  <a:pt x="4272817" y="1662488"/>
                  <a:pt x="4234260" y="1628982"/>
                  <a:pt x="4181270" y="1601971"/>
                </a:cubicBezTo>
                <a:cubicBezTo>
                  <a:pt x="4128279" y="1574960"/>
                  <a:pt x="4040546" y="1548259"/>
                  <a:pt x="3918070" y="1521867"/>
                </a:cubicBezTo>
                <a:cubicBezTo>
                  <a:pt x="3868585" y="1511557"/>
                  <a:pt x="3837244" y="1500423"/>
                  <a:pt x="3824048" y="1488464"/>
                </a:cubicBezTo>
                <a:cubicBezTo>
                  <a:pt x="3810439" y="1476917"/>
                  <a:pt x="3803635" y="1463927"/>
                  <a:pt x="3803635" y="1449494"/>
                </a:cubicBezTo>
                <a:cubicBezTo>
                  <a:pt x="3803635" y="1429700"/>
                  <a:pt x="3811882" y="1412896"/>
                  <a:pt x="3828378" y="1399081"/>
                </a:cubicBezTo>
                <a:cubicBezTo>
                  <a:pt x="3844872" y="1385266"/>
                  <a:pt x="3869409" y="1378359"/>
                  <a:pt x="3901987" y="1378359"/>
                </a:cubicBezTo>
                <a:cubicBezTo>
                  <a:pt x="3941575" y="1378359"/>
                  <a:pt x="3972606" y="1387638"/>
                  <a:pt x="3995082" y="1406194"/>
                </a:cubicBezTo>
                <a:cubicBezTo>
                  <a:pt x="4017556" y="1424751"/>
                  <a:pt x="4032298" y="1454443"/>
                  <a:pt x="4039309" y="1495268"/>
                </a:cubicBezTo>
                <a:lnTo>
                  <a:pt x="4303436" y="1479804"/>
                </a:lnTo>
                <a:cubicBezTo>
                  <a:pt x="4291889" y="1385782"/>
                  <a:pt x="4255703" y="1317224"/>
                  <a:pt x="4194878" y="1274130"/>
                </a:cubicBezTo>
                <a:cubicBezTo>
                  <a:pt x="4134053" y="1231037"/>
                  <a:pt x="4045700" y="1209490"/>
                  <a:pt x="3929822" y="1209490"/>
                </a:cubicBezTo>
                <a:close/>
                <a:moveTo>
                  <a:pt x="2935023" y="1209490"/>
                </a:moveTo>
                <a:cubicBezTo>
                  <a:pt x="2787804" y="1209490"/>
                  <a:pt x="2672957" y="1250728"/>
                  <a:pt x="2590481" y="1333204"/>
                </a:cubicBezTo>
                <a:cubicBezTo>
                  <a:pt x="2508005" y="1415679"/>
                  <a:pt x="2466768" y="1530939"/>
                  <a:pt x="2466768" y="1678982"/>
                </a:cubicBezTo>
                <a:cubicBezTo>
                  <a:pt x="2466768" y="1784964"/>
                  <a:pt x="2487593" y="1873212"/>
                  <a:pt x="2529243" y="1943729"/>
                </a:cubicBezTo>
                <a:cubicBezTo>
                  <a:pt x="2570893" y="2014246"/>
                  <a:pt x="2625224" y="2065793"/>
                  <a:pt x="2692235" y="2098371"/>
                </a:cubicBezTo>
                <a:cubicBezTo>
                  <a:pt x="2759247" y="2130948"/>
                  <a:pt x="2843888" y="2147238"/>
                  <a:pt x="2946157" y="2147238"/>
                </a:cubicBezTo>
                <a:cubicBezTo>
                  <a:pt x="3046777" y="2147238"/>
                  <a:pt x="3130799" y="2128371"/>
                  <a:pt x="3198223" y="2090639"/>
                </a:cubicBezTo>
                <a:cubicBezTo>
                  <a:pt x="3265647" y="2052906"/>
                  <a:pt x="3317194" y="2000122"/>
                  <a:pt x="3352864" y="1932286"/>
                </a:cubicBezTo>
                <a:cubicBezTo>
                  <a:pt x="3388535" y="1864450"/>
                  <a:pt x="3406371" y="1777541"/>
                  <a:pt x="3406371" y="1671560"/>
                </a:cubicBezTo>
                <a:cubicBezTo>
                  <a:pt x="3406371" y="1525578"/>
                  <a:pt x="3365546" y="1412071"/>
                  <a:pt x="3283895" y="1331039"/>
                </a:cubicBezTo>
                <a:cubicBezTo>
                  <a:pt x="3202244" y="1250006"/>
                  <a:pt x="3085954" y="1209490"/>
                  <a:pt x="2935023" y="1209490"/>
                </a:cubicBezTo>
                <a:close/>
                <a:moveTo>
                  <a:pt x="0" y="0"/>
                </a:moveTo>
                <a:lnTo>
                  <a:pt x="12190769" y="0"/>
                </a:lnTo>
                <a:lnTo>
                  <a:pt x="12190769" y="6858691"/>
                </a:lnTo>
                <a:lnTo>
                  <a:pt x="0" y="6858691"/>
                </a:lnTo>
                <a:close/>
              </a:path>
            </a:pathLst>
          </a:custGeom>
          <a:solidFill>
            <a:schemeClr val="tx1"/>
          </a:solidFill>
          <a:ln>
            <a:solidFill>
              <a:schemeClr val="tx1"/>
            </a:solid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0000" dirty="0">
              <a:latin typeface="Arial Black" panose="020B0A04020102020204" pitchFamily="34" charset="0"/>
            </a:endParaRPr>
          </a:p>
        </p:txBody>
      </p:sp>
      <p:sp>
        <p:nvSpPr>
          <p:cNvPr id="8" name="Rectangle 7">
            <a:extLst>
              <a:ext uri="{FF2B5EF4-FFF2-40B4-BE49-F238E27FC236}">
                <a16:creationId xmlns:a16="http://schemas.microsoft.com/office/drawing/2014/main" id="{CBD4C71D-70D7-148C-8034-098584496775}"/>
              </a:ext>
            </a:extLst>
          </p:cNvPr>
          <p:cNvSpPr/>
          <p:nvPr/>
        </p:nvSpPr>
        <p:spPr>
          <a:xfrm>
            <a:off x="0" y="0"/>
            <a:ext cx="12192000" cy="754143"/>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D0AF12C-34CB-DD9D-64DF-BC1C1A162DB2}"/>
              </a:ext>
            </a:extLst>
          </p:cNvPr>
          <p:cNvSpPr/>
          <p:nvPr/>
        </p:nvSpPr>
        <p:spPr>
          <a:xfrm>
            <a:off x="4024458" y="240437"/>
            <a:ext cx="5990744" cy="923330"/>
          </a:xfrm>
          <a:prstGeom prst="rect">
            <a:avLst/>
          </a:prstGeom>
          <a:noFill/>
        </p:spPr>
        <p:txBody>
          <a:bodyPr wrap="none" lIns="91440" tIns="45720" rIns="91440" bIns="45720">
            <a:spAutoFit/>
          </a:bodyPr>
          <a:lstStyle/>
          <a:p>
            <a:pPr algn="ctr"/>
            <a:r>
              <a:rPr lang="en-US" sz="5400" b="1" dirty="0">
                <a:ln w="6600">
                  <a:solidFill>
                    <a:schemeClr val="accent2"/>
                  </a:solidFill>
                  <a:prstDash val="solid"/>
                </a:ln>
                <a:solidFill>
                  <a:srgbClr val="FFFFFF"/>
                </a:solidFill>
                <a:effectLst>
                  <a:outerShdw dist="38100" dir="2700000" algn="tl" rotWithShape="0">
                    <a:schemeClr val="accent2"/>
                  </a:outerShdw>
                </a:effectLst>
              </a:rPr>
              <a:t>ATLIQ PROPERTIES</a:t>
            </a:r>
          </a:p>
        </p:txBody>
      </p:sp>
      <p:pic>
        <p:nvPicPr>
          <p:cNvPr id="11" name="Picture 10">
            <a:extLst>
              <a:ext uri="{FF2B5EF4-FFF2-40B4-BE49-F238E27FC236}">
                <a16:creationId xmlns:a16="http://schemas.microsoft.com/office/drawing/2014/main" id="{BD532CBD-58F2-F62B-F3E4-A61334FD7A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9930" y="120439"/>
            <a:ext cx="1189527" cy="1163326"/>
          </a:xfrm>
          <a:prstGeom prst="rect">
            <a:avLst/>
          </a:prstGeom>
        </p:spPr>
      </p:pic>
    </p:spTree>
    <p:extLst>
      <p:ext uri="{BB962C8B-B14F-4D97-AF65-F5344CB8AC3E}">
        <p14:creationId xmlns:p14="http://schemas.microsoft.com/office/powerpoint/2010/main" val="2343545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885E375-290B-922A-3556-2E6EEC321D25}"/>
              </a:ext>
            </a:extLst>
          </p:cNvPr>
          <p:cNvSpPr/>
          <p:nvPr/>
        </p:nvSpPr>
        <p:spPr>
          <a:xfrm>
            <a:off x="1589550" y="518775"/>
            <a:ext cx="8342348"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WEEKEND v/s WEEKDAYS</a:t>
            </a:r>
          </a:p>
        </p:txBody>
      </p:sp>
      <p:pic>
        <p:nvPicPr>
          <p:cNvPr id="6" name="Picture 5">
            <a:extLst>
              <a:ext uri="{FF2B5EF4-FFF2-40B4-BE49-F238E27FC236}">
                <a16:creationId xmlns:a16="http://schemas.microsoft.com/office/drawing/2014/main" id="{F216CD3E-7F5F-4677-1C17-E268AB2E23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8521" y="2071740"/>
            <a:ext cx="4453929" cy="3585207"/>
          </a:xfrm>
          <a:prstGeom prst="rect">
            <a:avLst/>
          </a:prstGeom>
        </p:spPr>
      </p:pic>
      <p:sp>
        <p:nvSpPr>
          <p:cNvPr id="7" name="TextBox 6">
            <a:extLst>
              <a:ext uri="{FF2B5EF4-FFF2-40B4-BE49-F238E27FC236}">
                <a16:creationId xmlns:a16="http://schemas.microsoft.com/office/drawing/2014/main" id="{92E40A50-05CA-6B47-7626-964A0F7EAD2B}"/>
              </a:ext>
            </a:extLst>
          </p:cNvPr>
          <p:cNvSpPr txBox="1"/>
          <p:nvPr/>
        </p:nvSpPr>
        <p:spPr>
          <a:xfrm>
            <a:off x="1366030" y="4302760"/>
            <a:ext cx="4500880" cy="870688"/>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dirty="0"/>
              <a:t>“ WEEKDAYS ” are generating more revenue than “ WEEKENDS ”.</a:t>
            </a:r>
          </a:p>
        </p:txBody>
      </p:sp>
    </p:spTree>
    <p:extLst>
      <p:ext uri="{BB962C8B-B14F-4D97-AF65-F5344CB8AC3E}">
        <p14:creationId xmlns:p14="http://schemas.microsoft.com/office/powerpoint/2010/main" val="214907428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600B8BC-93B3-3686-8C53-510C5341E4AF}"/>
              </a:ext>
            </a:extLst>
          </p:cNvPr>
          <p:cNvSpPr/>
          <p:nvPr/>
        </p:nvSpPr>
        <p:spPr>
          <a:xfrm>
            <a:off x="1623433" y="488295"/>
            <a:ext cx="7441461"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CHECK_IN TREND LINE</a:t>
            </a:r>
          </a:p>
        </p:txBody>
      </p:sp>
      <p:pic>
        <p:nvPicPr>
          <p:cNvPr id="6" name="Picture 5">
            <a:extLst>
              <a:ext uri="{FF2B5EF4-FFF2-40B4-BE49-F238E27FC236}">
                <a16:creationId xmlns:a16="http://schemas.microsoft.com/office/drawing/2014/main" id="{CDE04619-5590-33F7-DF6D-D20DE47DB3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8453" y="1649984"/>
            <a:ext cx="8435093" cy="2861056"/>
          </a:xfrm>
          <a:prstGeom prst="rect">
            <a:avLst/>
          </a:prstGeom>
        </p:spPr>
      </p:pic>
      <p:sp>
        <p:nvSpPr>
          <p:cNvPr id="7" name="Rectangle 1">
            <a:extLst>
              <a:ext uri="{FF2B5EF4-FFF2-40B4-BE49-F238E27FC236}">
                <a16:creationId xmlns:a16="http://schemas.microsoft.com/office/drawing/2014/main" id="{2CA0A0BA-9593-EF77-6FE2-68DDED80613F}"/>
              </a:ext>
            </a:extLst>
          </p:cNvPr>
          <p:cNvSpPr>
            <a:spLocks noChangeArrowheads="1"/>
          </p:cNvSpPr>
          <p:nvPr/>
        </p:nvSpPr>
        <p:spPr bwMode="auto">
          <a:xfrm>
            <a:off x="1623433" y="4754078"/>
            <a:ext cx="9755893" cy="1668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Steady Check-ins:</a:t>
            </a:r>
            <a:r>
              <a:rPr kumimoji="0" lang="en-US" altLang="en-US" sz="1800" b="0" i="0" u="none" strike="noStrike" cap="none" normalizeH="0" baseline="0" dirty="0">
                <a:ln>
                  <a:noFill/>
                </a:ln>
                <a:solidFill>
                  <a:schemeClr val="tx1"/>
                </a:solidFill>
                <a:effectLst/>
                <a:latin typeface="Arial" panose="020B0604020202020204" pitchFamily="34" charset="0"/>
              </a:rPr>
              <a:t> Despite booking fluctuations, check-ins remained relatively stable.</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Last Week Drop:</a:t>
            </a:r>
            <a:r>
              <a:rPr kumimoji="0" lang="en-US" altLang="en-US" sz="1800" b="0" i="0" u="none" strike="noStrike" cap="none" normalizeH="0" baseline="0" dirty="0">
                <a:ln>
                  <a:noFill/>
                </a:ln>
                <a:solidFill>
                  <a:schemeClr val="tx1"/>
                </a:solidFill>
                <a:effectLst/>
                <a:latin typeface="Arial" panose="020B0604020202020204" pitchFamily="34" charset="0"/>
              </a:rPr>
              <a:t> Sudden decline in late July, possibly due to cancellations or no-shows.</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Impact:</a:t>
            </a:r>
            <a:r>
              <a:rPr kumimoji="0" lang="en-US" altLang="en-US" sz="1800" b="0" i="0" u="none" strike="noStrike" cap="none" normalizeH="0" baseline="0" dirty="0">
                <a:ln>
                  <a:noFill/>
                </a:ln>
                <a:solidFill>
                  <a:schemeClr val="tx1"/>
                </a:solidFill>
                <a:effectLst/>
                <a:latin typeface="Arial" panose="020B0604020202020204" pitchFamily="34" charset="0"/>
              </a:rPr>
              <a:t> Indicates a gap between bookings and actual check-ins, affecting revenue. </a:t>
            </a:r>
          </a:p>
        </p:txBody>
      </p:sp>
    </p:spTree>
    <p:extLst>
      <p:ext uri="{BB962C8B-B14F-4D97-AF65-F5344CB8AC3E}">
        <p14:creationId xmlns:p14="http://schemas.microsoft.com/office/powerpoint/2010/main" val="413013708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FA09878-D9A7-AD6C-2F4F-661A79D8F9E2}"/>
              </a:ext>
            </a:extLst>
          </p:cNvPr>
          <p:cNvSpPr/>
          <p:nvPr/>
        </p:nvSpPr>
        <p:spPr>
          <a:xfrm>
            <a:off x="1578335" y="488295"/>
            <a:ext cx="7673896"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BOOKINGS TREND LINE</a:t>
            </a:r>
          </a:p>
        </p:txBody>
      </p:sp>
      <p:pic>
        <p:nvPicPr>
          <p:cNvPr id="6" name="Picture 5">
            <a:extLst>
              <a:ext uri="{FF2B5EF4-FFF2-40B4-BE49-F238E27FC236}">
                <a16:creationId xmlns:a16="http://schemas.microsoft.com/office/drawing/2014/main" id="{BE443F24-CCB7-FDC3-F47E-9217306689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8320" y="1596350"/>
            <a:ext cx="8989358" cy="2863890"/>
          </a:xfrm>
          <a:prstGeom prst="rect">
            <a:avLst/>
          </a:prstGeom>
        </p:spPr>
      </p:pic>
      <p:sp>
        <p:nvSpPr>
          <p:cNvPr id="7" name="Rectangle 1">
            <a:extLst>
              <a:ext uri="{FF2B5EF4-FFF2-40B4-BE49-F238E27FC236}">
                <a16:creationId xmlns:a16="http://schemas.microsoft.com/office/drawing/2014/main" id="{9E718471-8067-19D5-B1EB-1DA030038BFE}"/>
              </a:ext>
            </a:extLst>
          </p:cNvPr>
          <p:cNvSpPr>
            <a:spLocks noChangeArrowheads="1"/>
          </p:cNvSpPr>
          <p:nvPr/>
        </p:nvSpPr>
        <p:spPr bwMode="auto">
          <a:xfrm>
            <a:off x="1578335" y="4701300"/>
            <a:ext cx="8686800" cy="1668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Peak Period:</a:t>
            </a:r>
            <a:r>
              <a:rPr kumimoji="0" lang="en-US" altLang="en-US" sz="1800" b="0" i="0" u="none" strike="noStrike" cap="none" normalizeH="0" baseline="0" dirty="0">
                <a:ln>
                  <a:noFill/>
                </a:ln>
                <a:solidFill>
                  <a:schemeClr val="tx1"/>
                </a:solidFill>
                <a:effectLst/>
                <a:latin typeface="Arial" panose="020B0604020202020204" pitchFamily="34" charset="0"/>
              </a:rPr>
              <a:t> Late April to early July saw the highest number of bookings.</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Decline:</a:t>
            </a:r>
            <a:r>
              <a:rPr kumimoji="0" lang="en-US" altLang="en-US" sz="1800" b="0" i="0" u="none" strike="noStrike" cap="none" normalizeH="0" baseline="0" dirty="0">
                <a:ln>
                  <a:noFill/>
                </a:ln>
                <a:solidFill>
                  <a:schemeClr val="tx1"/>
                </a:solidFill>
                <a:effectLst/>
                <a:latin typeface="Arial" panose="020B0604020202020204" pitchFamily="34" charset="0"/>
              </a:rPr>
              <a:t> A sharp drop in bookings from mid-July onwards.</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Possible Reasons:</a:t>
            </a:r>
            <a:r>
              <a:rPr kumimoji="0" lang="en-US" altLang="en-US" sz="1800" b="0" i="0" u="none" strike="noStrike" cap="none" normalizeH="0" baseline="0" dirty="0">
                <a:ln>
                  <a:noFill/>
                </a:ln>
                <a:solidFill>
                  <a:schemeClr val="tx1"/>
                </a:solidFill>
                <a:effectLst/>
                <a:latin typeface="Arial" panose="020B0604020202020204" pitchFamily="34" charset="0"/>
              </a:rPr>
              <a:t> Seasonality, pricing changes, or market demand shifts. </a:t>
            </a:r>
          </a:p>
        </p:txBody>
      </p:sp>
    </p:spTree>
    <p:extLst>
      <p:ext uri="{BB962C8B-B14F-4D97-AF65-F5344CB8AC3E}">
        <p14:creationId xmlns:p14="http://schemas.microsoft.com/office/powerpoint/2010/main" val="169600771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89E1FBF-8F16-7A9E-DD11-83677EEA7748}"/>
              </a:ext>
            </a:extLst>
          </p:cNvPr>
          <p:cNvSpPr/>
          <p:nvPr/>
        </p:nvSpPr>
        <p:spPr>
          <a:xfrm>
            <a:off x="1584996" y="478135"/>
            <a:ext cx="6197530"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BOOKINGS DONE </a:t>
            </a:r>
          </a:p>
        </p:txBody>
      </p:sp>
      <p:pic>
        <p:nvPicPr>
          <p:cNvPr id="6" name="Picture 5">
            <a:extLst>
              <a:ext uri="{FF2B5EF4-FFF2-40B4-BE49-F238E27FC236}">
                <a16:creationId xmlns:a16="http://schemas.microsoft.com/office/drawing/2014/main" id="{B2D0E2DC-294C-491D-3696-66374E604C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1200" y="1872896"/>
            <a:ext cx="4181986" cy="3932705"/>
          </a:xfrm>
          <a:prstGeom prst="rect">
            <a:avLst/>
          </a:prstGeom>
        </p:spPr>
      </p:pic>
      <p:sp>
        <p:nvSpPr>
          <p:cNvPr id="7" name="Rectangle 1">
            <a:extLst>
              <a:ext uri="{FF2B5EF4-FFF2-40B4-BE49-F238E27FC236}">
                <a16:creationId xmlns:a16="http://schemas.microsoft.com/office/drawing/2014/main" id="{842D3721-CC01-D2A5-4189-91239BDF5053}"/>
              </a:ext>
            </a:extLst>
          </p:cNvPr>
          <p:cNvSpPr>
            <a:spLocks noChangeArrowheads="1"/>
          </p:cNvSpPr>
          <p:nvPr/>
        </p:nvSpPr>
        <p:spPr bwMode="auto">
          <a:xfrm>
            <a:off x="640080" y="2451047"/>
            <a:ext cx="6421120" cy="2776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Short Stays Dominate:</a:t>
            </a:r>
            <a:r>
              <a:rPr kumimoji="0" lang="en-US" altLang="en-US" sz="1800" b="0" i="0" u="none" strike="noStrike" cap="none" normalizeH="0" baseline="0" dirty="0">
                <a:ln>
                  <a:noFill/>
                </a:ln>
                <a:solidFill>
                  <a:schemeClr val="tx1"/>
                </a:solidFill>
                <a:effectLst/>
                <a:latin typeface="Arial" panose="020B0604020202020204" pitchFamily="34" charset="0"/>
              </a:rPr>
              <a:t> The majority of bookings are for</a:t>
            </a:r>
          </a:p>
          <a:p>
            <a:pPr marR="0" lvl="0" algn="l" defTabSz="914400" rtl="0" eaLnBrk="0" fontAlgn="base" latinLnBrk="0" hangingPunct="0">
              <a:lnSpc>
                <a:spcPct val="2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1-day stay</a:t>
            </a:r>
            <a:r>
              <a:rPr kumimoji="0" lang="en-US" altLang="en-US" sz="1800" b="0" i="0" u="none" strike="noStrike" cap="none" normalizeH="0" baseline="0" dirty="0">
                <a:ln>
                  <a:noFill/>
                </a:ln>
                <a:solidFill>
                  <a:schemeClr val="tx1"/>
                </a:solidFill>
                <a:effectLst/>
                <a:latin typeface="Arial" panose="020B0604020202020204" pitchFamily="34" charset="0"/>
              </a:rPr>
              <a:t>, significantly higher than other durations.</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Gradual Drop-off:</a:t>
            </a:r>
            <a:r>
              <a:rPr kumimoji="0" lang="en-US" altLang="en-US" sz="1800" b="0" i="0" u="none" strike="noStrike" cap="none" normalizeH="0" baseline="0" dirty="0">
                <a:ln>
                  <a:noFill/>
                </a:ln>
                <a:solidFill>
                  <a:schemeClr val="tx1"/>
                </a:solidFill>
                <a:effectLst/>
                <a:latin typeface="Arial" panose="020B0604020202020204" pitchFamily="34" charset="0"/>
              </a:rPr>
              <a:t> Bookings for longer stays (2+ days) decrease progressively.</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AC9DED5B-6855-1605-078B-4AB781467E91}"/>
              </a:ext>
            </a:extLst>
          </p:cNvPr>
          <p:cNvSpPr txBox="1"/>
          <p:nvPr/>
        </p:nvSpPr>
        <p:spPr>
          <a:xfrm>
            <a:off x="1259840" y="5685750"/>
            <a:ext cx="11023600" cy="870495"/>
          </a:xfrm>
          <a:prstGeom prst="rect">
            <a:avLst/>
          </a:prstGeom>
          <a:noFill/>
        </p:spPr>
        <p:txBody>
          <a:bodyPr wrap="square">
            <a:spAutoFit/>
          </a:bodyPr>
          <a:lstStyle/>
          <a:p>
            <a:pPr>
              <a:lnSpc>
                <a:spcPct val="150000"/>
              </a:lnSpc>
            </a:pPr>
            <a:r>
              <a:rPr lang="en-US" b="1" dirty="0"/>
              <a:t>Actionable Takeaway:</a:t>
            </a:r>
          </a:p>
          <a:p>
            <a:pPr>
              <a:lnSpc>
                <a:spcPct val="150000"/>
              </a:lnSpc>
            </a:pPr>
            <a:r>
              <a:rPr lang="en-US" dirty="0"/>
              <a:t>Increasing the average length of stay can </a:t>
            </a:r>
            <a:r>
              <a:rPr lang="en-US" b="1" dirty="0"/>
              <a:t>boost overall revenue</a:t>
            </a:r>
            <a:r>
              <a:rPr lang="en-US" dirty="0"/>
              <a:t> and </a:t>
            </a:r>
            <a:r>
              <a:rPr lang="en-US" b="1" dirty="0"/>
              <a:t>optimize occupancy rates</a:t>
            </a:r>
            <a:r>
              <a:rPr lang="en-US" dirty="0"/>
              <a:t>.</a:t>
            </a:r>
          </a:p>
        </p:txBody>
      </p:sp>
    </p:spTree>
    <p:extLst>
      <p:ext uri="{BB962C8B-B14F-4D97-AF65-F5344CB8AC3E}">
        <p14:creationId xmlns:p14="http://schemas.microsoft.com/office/powerpoint/2010/main" val="300310019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A64873D-1198-EC99-CDDC-351078D8D399}"/>
              </a:ext>
            </a:extLst>
          </p:cNvPr>
          <p:cNvSpPr txBox="1"/>
          <p:nvPr/>
        </p:nvSpPr>
        <p:spPr>
          <a:xfrm>
            <a:off x="1533292" y="1610681"/>
            <a:ext cx="9741166" cy="3636637"/>
          </a:xfrm>
          <a:prstGeom prst="rect">
            <a:avLst/>
          </a:prstGeom>
          <a:noFill/>
        </p:spPr>
        <p:txBody>
          <a:bodyPr wrap="square">
            <a:spAutoFit/>
          </a:bodyPr>
          <a:lstStyle/>
          <a:p>
            <a:pPr>
              <a:lnSpc>
                <a:spcPct val="200000"/>
              </a:lnSpc>
            </a:pPr>
            <a:r>
              <a:rPr lang="en-US" sz="2800" b="1" dirty="0"/>
              <a:t>1.City-Specific Strategy</a:t>
            </a:r>
          </a:p>
          <a:p>
            <a:pPr>
              <a:lnSpc>
                <a:spcPct val="200000"/>
              </a:lnSpc>
            </a:pPr>
            <a:r>
              <a:rPr lang="en-US" b="1" dirty="0"/>
              <a:t>Insight:</a:t>
            </a:r>
            <a:r>
              <a:rPr lang="en-US" dirty="0"/>
              <a:t> Revenue distribution varies across different cities.</a:t>
            </a:r>
            <a:br>
              <a:rPr lang="en-US" dirty="0"/>
            </a:br>
            <a:r>
              <a:rPr lang="en-US" dirty="0"/>
              <a:t>✅ </a:t>
            </a:r>
            <a:r>
              <a:rPr lang="en-US" b="1" dirty="0"/>
              <a:t>Recommendation:</a:t>
            </a:r>
            <a:endParaRPr lang="en-US" dirty="0"/>
          </a:p>
          <a:p>
            <a:pPr marL="285750" indent="-285750">
              <a:lnSpc>
                <a:spcPct val="200000"/>
              </a:lnSpc>
              <a:buFont typeface="Wingdings" panose="05000000000000000000" pitchFamily="2" charset="2"/>
              <a:buChar char="Ø"/>
            </a:pPr>
            <a:r>
              <a:rPr lang="en-US" dirty="0"/>
              <a:t>Identify </a:t>
            </a:r>
            <a:r>
              <a:rPr lang="en-US" b="1" dirty="0"/>
              <a:t>high-revenue cities</a:t>
            </a:r>
            <a:r>
              <a:rPr lang="en-US" dirty="0"/>
              <a:t> and expand inventory or premium offerings there.</a:t>
            </a:r>
          </a:p>
          <a:p>
            <a:pPr marL="285750" indent="-285750">
              <a:lnSpc>
                <a:spcPct val="200000"/>
              </a:lnSpc>
              <a:buFont typeface="Wingdings" panose="05000000000000000000" pitchFamily="2" charset="2"/>
              <a:buChar char="Ø"/>
            </a:pPr>
            <a:r>
              <a:rPr lang="en-US" dirty="0"/>
              <a:t>Boost promotions and visibility in </a:t>
            </a:r>
            <a:r>
              <a:rPr lang="en-US" b="1" dirty="0"/>
              <a:t>low-performing cities</a:t>
            </a:r>
            <a:r>
              <a:rPr lang="en-US" dirty="0"/>
              <a:t> to increase demand.</a:t>
            </a:r>
          </a:p>
          <a:p>
            <a:pPr marL="285750" indent="-285750">
              <a:lnSpc>
                <a:spcPct val="200000"/>
              </a:lnSpc>
              <a:buFont typeface="Wingdings" panose="05000000000000000000" pitchFamily="2" charset="2"/>
              <a:buChar char="Ø"/>
            </a:pPr>
            <a:r>
              <a:rPr lang="en-US" dirty="0"/>
              <a:t>Customize offers based on </a:t>
            </a:r>
            <a:r>
              <a:rPr lang="en-US" b="1" dirty="0"/>
              <a:t>regional trends and customer preferences</a:t>
            </a:r>
            <a:r>
              <a:rPr lang="en-US" dirty="0"/>
              <a:t>.</a:t>
            </a:r>
          </a:p>
        </p:txBody>
      </p:sp>
      <p:sp>
        <p:nvSpPr>
          <p:cNvPr id="6" name="Rectangle 5">
            <a:extLst>
              <a:ext uri="{FF2B5EF4-FFF2-40B4-BE49-F238E27FC236}">
                <a16:creationId xmlns:a16="http://schemas.microsoft.com/office/drawing/2014/main" id="{2F08421A-91DB-3DC8-DE30-AEA6E2AEE946}"/>
              </a:ext>
            </a:extLst>
          </p:cNvPr>
          <p:cNvSpPr/>
          <p:nvPr/>
        </p:nvSpPr>
        <p:spPr>
          <a:xfrm>
            <a:off x="1533292" y="535220"/>
            <a:ext cx="10350911" cy="830997"/>
          </a:xfrm>
          <a:prstGeom prst="rect">
            <a:avLst/>
          </a:prstGeom>
          <a:noFill/>
        </p:spPr>
        <p:txBody>
          <a:bodyPr wrap="none" lIns="91440" tIns="45720" rIns="91440" bIns="45720">
            <a:spAutoFit/>
          </a:bodyPr>
          <a:lstStyle/>
          <a:p>
            <a:pPr algn="ctr"/>
            <a:r>
              <a:rPr lang="en-US" sz="4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RECOMMENDATIONS ON INSIGHTS</a:t>
            </a:r>
            <a:endParaRPr lang="en-US" sz="4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87271750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FDDEEC5-5A58-C055-4BFF-79C7CF5EB7E4}"/>
              </a:ext>
            </a:extLst>
          </p:cNvPr>
          <p:cNvSpPr/>
          <p:nvPr/>
        </p:nvSpPr>
        <p:spPr>
          <a:xfrm>
            <a:off x="1533292" y="535220"/>
            <a:ext cx="10350911" cy="830997"/>
          </a:xfrm>
          <a:prstGeom prst="rect">
            <a:avLst/>
          </a:prstGeom>
          <a:noFill/>
        </p:spPr>
        <p:txBody>
          <a:bodyPr wrap="none" lIns="91440" tIns="45720" rIns="91440" bIns="45720">
            <a:spAutoFit/>
          </a:bodyPr>
          <a:lstStyle/>
          <a:p>
            <a:pPr algn="ctr"/>
            <a:r>
              <a:rPr lang="en-US" sz="4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RECOMMENDATIONS ON INSIGHTS</a:t>
            </a:r>
            <a:endParaRPr lang="en-US" sz="4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4" name="TextBox 3">
            <a:extLst>
              <a:ext uri="{FF2B5EF4-FFF2-40B4-BE49-F238E27FC236}">
                <a16:creationId xmlns:a16="http://schemas.microsoft.com/office/drawing/2014/main" id="{F16F1A98-7746-E99C-E9A3-A72F4D8E16EA}"/>
              </a:ext>
            </a:extLst>
          </p:cNvPr>
          <p:cNvSpPr txBox="1"/>
          <p:nvPr/>
        </p:nvSpPr>
        <p:spPr>
          <a:xfrm>
            <a:off x="1533292" y="1578148"/>
            <a:ext cx="10284643" cy="4744632"/>
          </a:xfrm>
          <a:prstGeom prst="rect">
            <a:avLst/>
          </a:prstGeom>
          <a:noFill/>
        </p:spPr>
        <p:txBody>
          <a:bodyPr wrap="square">
            <a:spAutoFit/>
          </a:bodyPr>
          <a:lstStyle/>
          <a:p>
            <a:pPr>
              <a:lnSpc>
                <a:spcPct val="200000"/>
              </a:lnSpc>
            </a:pPr>
            <a:r>
              <a:rPr lang="en-US" sz="2800" b="1" dirty="0"/>
              <a:t>2. Reduce Cancellations and No-Shows</a:t>
            </a:r>
          </a:p>
          <a:p>
            <a:pPr>
              <a:lnSpc>
                <a:spcPct val="200000"/>
              </a:lnSpc>
            </a:pPr>
            <a:r>
              <a:rPr lang="en-US" b="1" dirty="0"/>
              <a:t>Insight:</a:t>
            </a:r>
            <a:r>
              <a:rPr lang="en-US" dirty="0"/>
              <a:t> A gap exists between bookings and actual check-ins, indicating cancellations or no-shows.</a:t>
            </a:r>
            <a:br>
              <a:rPr lang="en-US" dirty="0"/>
            </a:br>
            <a:r>
              <a:rPr lang="en-US" dirty="0"/>
              <a:t>✅ </a:t>
            </a:r>
            <a:r>
              <a:rPr lang="en-US" b="1" dirty="0"/>
              <a:t>Recommendation:</a:t>
            </a:r>
            <a:endParaRPr lang="en-US" dirty="0"/>
          </a:p>
          <a:p>
            <a:pPr marL="285750" indent="-285750">
              <a:lnSpc>
                <a:spcPct val="200000"/>
              </a:lnSpc>
              <a:buFont typeface="Wingdings" panose="05000000000000000000" pitchFamily="2" charset="2"/>
              <a:buChar char="Ø"/>
            </a:pPr>
            <a:r>
              <a:rPr lang="en-US" dirty="0"/>
              <a:t>Introduce </a:t>
            </a:r>
            <a:r>
              <a:rPr lang="en-US" b="1" dirty="0"/>
              <a:t>strict cancellation policies</a:t>
            </a:r>
            <a:r>
              <a:rPr lang="en-US" dirty="0"/>
              <a:t> with penalties for last-minute cancellations.</a:t>
            </a:r>
          </a:p>
          <a:p>
            <a:pPr marL="285750" indent="-285750">
              <a:lnSpc>
                <a:spcPct val="200000"/>
              </a:lnSpc>
              <a:buFont typeface="Wingdings" panose="05000000000000000000" pitchFamily="2" charset="2"/>
              <a:buChar char="Ø"/>
            </a:pPr>
            <a:r>
              <a:rPr lang="en-US" dirty="0"/>
              <a:t>Provide incentives (discounts, vouchers) for customers who </a:t>
            </a:r>
            <a:r>
              <a:rPr lang="en-US" b="1" dirty="0"/>
              <a:t>confirm their stays in advance</a:t>
            </a:r>
            <a:r>
              <a:rPr lang="en-US" dirty="0"/>
              <a:t>.</a:t>
            </a:r>
          </a:p>
          <a:p>
            <a:pPr marL="285750" indent="-285750">
              <a:lnSpc>
                <a:spcPct val="200000"/>
              </a:lnSpc>
              <a:buFont typeface="Wingdings" panose="05000000000000000000" pitchFamily="2" charset="2"/>
              <a:buChar char="Ø"/>
            </a:pPr>
            <a:r>
              <a:rPr lang="en-US" dirty="0"/>
              <a:t>Implement </a:t>
            </a:r>
            <a:r>
              <a:rPr lang="en-US" b="1" dirty="0"/>
              <a:t>automated reminders</a:t>
            </a:r>
            <a:r>
              <a:rPr lang="en-US" dirty="0"/>
              <a:t> via email/SMS to reduce no-shows.</a:t>
            </a:r>
          </a:p>
        </p:txBody>
      </p:sp>
    </p:spTree>
    <p:extLst>
      <p:ext uri="{BB962C8B-B14F-4D97-AF65-F5344CB8AC3E}">
        <p14:creationId xmlns:p14="http://schemas.microsoft.com/office/powerpoint/2010/main" val="92401690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21A60B6-2B18-0E23-5B5E-18671C1E0DAA}"/>
              </a:ext>
            </a:extLst>
          </p:cNvPr>
          <p:cNvSpPr/>
          <p:nvPr/>
        </p:nvSpPr>
        <p:spPr>
          <a:xfrm>
            <a:off x="1533292" y="535220"/>
            <a:ext cx="10350911" cy="830997"/>
          </a:xfrm>
          <a:prstGeom prst="rect">
            <a:avLst/>
          </a:prstGeom>
          <a:noFill/>
        </p:spPr>
        <p:txBody>
          <a:bodyPr wrap="none" lIns="91440" tIns="45720" rIns="91440" bIns="45720">
            <a:spAutoFit/>
          </a:bodyPr>
          <a:lstStyle/>
          <a:p>
            <a:pPr algn="ctr"/>
            <a:r>
              <a:rPr lang="en-US" sz="4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RECOMMENDATIONS ON INSIGHTS</a:t>
            </a:r>
            <a:endParaRPr lang="en-US" sz="4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4" name="TextBox 3">
            <a:extLst>
              <a:ext uri="{FF2B5EF4-FFF2-40B4-BE49-F238E27FC236}">
                <a16:creationId xmlns:a16="http://schemas.microsoft.com/office/drawing/2014/main" id="{373A86C8-EA4A-979D-AED3-47CD2A95ED3B}"/>
              </a:ext>
            </a:extLst>
          </p:cNvPr>
          <p:cNvSpPr txBox="1"/>
          <p:nvPr/>
        </p:nvSpPr>
        <p:spPr>
          <a:xfrm>
            <a:off x="1533292" y="1689111"/>
            <a:ext cx="10152807" cy="4190827"/>
          </a:xfrm>
          <a:prstGeom prst="rect">
            <a:avLst/>
          </a:prstGeom>
          <a:noFill/>
        </p:spPr>
        <p:txBody>
          <a:bodyPr wrap="square">
            <a:spAutoFit/>
          </a:bodyPr>
          <a:lstStyle/>
          <a:p>
            <a:pPr>
              <a:lnSpc>
                <a:spcPct val="200000"/>
              </a:lnSpc>
            </a:pPr>
            <a:r>
              <a:rPr lang="en-US" sz="2800" b="1" dirty="0"/>
              <a:t>3. Optimize Booking Platforms</a:t>
            </a:r>
          </a:p>
          <a:p>
            <a:pPr>
              <a:lnSpc>
                <a:spcPct val="200000"/>
              </a:lnSpc>
            </a:pPr>
            <a:r>
              <a:rPr lang="en-US" b="1" dirty="0"/>
              <a:t>Insight:</a:t>
            </a:r>
            <a:r>
              <a:rPr lang="en-US" dirty="0"/>
              <a:t> Some platforms perform better than others in driving bookings.</a:t>
            </a:r>
            <a:br>
              <a:rPr lang="en-US" dirty="0"/>
            </a:br>
            <a:r>
              <a:rPr lang="en-US" dirty="0"/>
              <a:t>✅ </a:t>
            </a:r>
            <a:r>
              <a:rPr lang="en-US" b="1" dirty="0"/>
              <a:t>Recommendation:</a:t>
            </a:r>
            <a:endParaRPr lang="en-US" dirty="0"/>
          </a:p>
          <a:p>
            <a:pPr marL="285750" indent="-285750">
              <a:lnSpc>
                <a:spcPct val="200000"/>
              </a:lnSpc>
              <a:buFont typeface="Wingdings" panose="05000000000000000000" pitchFamily="2" charset="2"/>
              <a:buChar char="Ø"/>
            </a:pPr>
            <a:r>
              <a:rPr lang="en-US" dirty="0"/>
              <a:t>Increase investment in </a:t>
            </a:r>
            <a:r>
              <a:rPr lang="en-US" b="1" dirty="0"/>
              <a:t>top-performing platforms</a:t>
            </a:r>
            <a:r>
              <a:rPr lang="en-US" dirty="0"/>
              <a:t> (ads, promotions, exclusive deals).</a:t>
            </a:r>
          </a:p>
          <a:p>
            <a:pPr marL="285750" indent="-285750">
              <a:lnSpc>
                <a:spcPct val="200000"/>
              </a:lnSpc>
              <a:buFont typeface="Wingdings" panose="05000000000000000000" pitchFamily="2" charset="2"/>
              <a:buChar char="Ø"/>
            </a:pPr>
            <a:r>
              <a:rPr lang="en-US" dirty="0"/>
              <a:t>Improve </a:t>
            </a:r>
            <a:r>
              <a:rPr lang="en-US" b="1" dirty="0"/>
              <a:t>visibility and offers</a:t>
            </a:r>
            <a:r>
              <a:rPr lang="en-US" dirty="0"/>
              <a:t> on underperforming platforms or consider new channels.</a:t>
            </a:r>
          </a:p>
          <a:p>
            <a:pPr marL="285750" indent="-285750">
              <a:lnSpc>
                <a:spcPct val="200000"/>
              </a:lnSpc>
              <a:buFont typeface="Wingdings" panose="05000000000000000000" pitchFamily="2" charset="2"/>
              <a:buChar char="Ø"/>
            </a:pPr>
            <a:r>
              <a:rPr lang="en-US" dirty="0"/>
              <a:t>Analyze </a:t>
            </a:r>
            <a:r>
              <a:rPr lang="en-US" b="1" dirty="0"/>
              <a:t>customer preferences</a:t>
            </a:r>
            <a:r>
              <a:rPr lang="en-US" dirty="0"/>
              <a:t> for each platform and tailor marketing strategies accordingly.</a:t>
            </a:r>
          </a:p>
        </p:txBody>
      </p:sp>
    </p:spTree>
    <p:extLst>
      <p:ext uri="{BB962C8B-B14F-4D97-AF65-F5344CB8AC3E}">
        <p14:creationId xmlns:p14="http://schemas.microsoft.com/office/powerpoint/2010/main" val="177257461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213F3CE-80E9-6675-779D-7C9FC435BA38}"/>
              </a:ext>
            </a:extLst>
          </p:cNvPr>
          <p:cNvSpPr/>
          <p:nvPr/>
        </p:nvSpPr>
        <p:spPr>
          <a:xfrm>
            <a:off x="1533292" y="535220"/>
            <a:ext cx="10350911" cy="830997"/>
          </a:xfrm>
          <a:prstGeom prst="rect">
            <a:avLst/>
          </a:prstGeom>
          <a:noFill/>
        </p:spPr>
        <p:txBody>
          <a:bodyPr wrap="none" lIns="91440" tIns="45720" rIns="91440" bIns="45720">
            <a:spAutoFit/>
          </a:bodyPr>
          <a:lstStyle/>
          <a:p>
            <a:pPr algn="ctr"/>
            <a:r>
              <a:rPr lang="en-US" sz="4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RECOMMENDATIONS ON INSIGHTS</a:t>
            </a:r>
            <a:endParaRPr lang="en-US" sz="4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4" name="TextBox 3">
            <a:extLst>
              <a:ext uri="{FF2B5EF4-FFF2-40B4-BE49-F238E27FC236}">
                <a16:creationId xmlns:a16="http://schemas.microsoft.com/office/drawing/2014/main" id="{3986993E-D671-E685-F5B5-95DC41F14A18}"/>
              </a:ext>
            </a:extLst>
          </p:cNvPr>
          <p:cNvSpPr txBox="1"/>
          <p:nvPr/>
        </p:nvSpPr>
        <p:spPr>
          <a:xfrm>
            <a:off x="1533292" y="1478818"/>
            <a:ext cx="9769446" cy="4744825"/>
          </a:xfrm>
          <a:prstGeom prst="rect">
            <a:avLst/>
          </a:prstGeom>
          <a:noFill/>
        </p:spPr>
        <p:txBody>
          <a:bodyPr wrap="square">
            <a:spAutoFit/>
          </a:bodyPr>
          <a:lstStyle/>
          <a:p>
            <a:pPr>
              <a:lnSpc>
                <a:spcPct val="200000"/>
              </a:lnSpc>
            </a:pPr>
            <a:r>
              <a:rPr lang="en-US" sz="2800" b="1" dirty="0"/>
              <a:t>4.Increase Peak Season Bookings</a:t>
            </a:r>
          </a:p>
          <a:p>
            <a:pPr>
              <a:lnSpc>
                <a:spcPct val="200000"/>
              </a:lnSpc>
            </a:pPr>
            <a:r>
              <a:rPr lang="en-US" b="1" dirty="0"/>
              <a:t>Insight:</a:t>
            </a:r>
            <a:r>
              <a:rPr lang="en-US" dirty="0"/>
              <a:t> The booking trend peaks between May and July but declines sharply afterward.</a:t>
            </a:r>
            <a:br>
              <a:rPr lang="en-US" dirty="0"/>
            </a:br>
            <a:r>
              <a:rPr lang="en-US" dirty="0"/>
              <a:t>✅ </a:t>
            </a:r>
            <a:r>
              <a:rPr lang="en-US" b="1" dirty="0"/>
              <a:t>Recommendation:</a:t>
            </a:r>
            <a:endParaRPr lang="en-US" dirty="0"/>
          </a:p>
          <a:p>
            <a:pPr marL="285750" indent="-285750">
              <a:lnSpc>
                <a:spcPct val="200000"/>
              </a:lnSpc>
              <a:buFont typeface="Wingdings" panose="05000000000000000000" pitchFamily="2" charset="2"/>
              <a:buChar char="Ø"/>
            </a:pPr>
            <a:r>
              <a:rPr lang="en-US" dirty="0"/>
              <a:t>Launch </a:t>
            </a:r>
            <a:r>
              <a:rPr lang="en-US" b="1" dirty="0"/>
              <a:t>early bird discounts</a:t>
            </a:r>
            <a:r>
              <a:rPr lang="en-US" dirty="0"/>
              <a:t> before peak seasons.</a:t>
            </a:r>
          </a:p>
          <a:p>
            <a:pPr marL="285750" indent="-285750">
              <a:lnSpc>
                <a:spcPct val="200000"/>
              </a:lnSpc>
              <a:buFont typeface="Wingdings" panose="05000000000000000000" pitchFamily="2" charset="2"/>
              <a:buChar char="Ø"/>
            </a:pPr>
            <a:r>
              <a:rPr lang="en-US" dirty="0"/>
              <a:t>Implement </a:t>
            </a:r>
            <a:r>
              <a:rPr lang="en-US" b="1" dirty="0"/>
              <a:t>dynamic pricing</a:t>
            </a:r>
            <a:r>
              <a:rPr lang="en-US" dirty="0"/>
              <a:t> to maximize revenue during high-demand periods.</a:t>
            </a:r>
          </a:p>
          <a:p>
            <a:pPr marL="285750" indent="-285750">
              <a:lnSpc>
                <a:spcPct val="200000"/>
              </a:lnSpc>
              <a:buFont typeface="Wingdings" panose="05000000000000000000" pitchFamily="2" charset="2"/>
              <a:buChar char="Ø"/>
            </a:pPr>
            <a:r>
              <a:rPr lang="en-US" dirty="0"/>
              <a:t>Run targeted marketing campaigns to </a:t>
            </a:r>
            <a:r>
              <a:rPr lang="en-US" b="1" dirty="0"/>
              <a:t>extend peak-season demand</a:t>
            </a:r>
            <a:r>
              <a:rPr lang="en-US" dirty="0"/>
              <a:t> into off-peak months.</a:t>
            </a:r>
          </a:p>
        </p:txBody>
      </p:sp>
    </p:spTree>
    <p:extLst>
      <p:ext uri="{BB962C8B-B14F-4D97-AF65-F5344CB8AC3E}">
        <p14:creationId xmlns:p14="http://schemas.microsoft.com/office/powerpoint/2010/main" val="273567414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83D6612-A279-39A3-CBFA-B6D61457711B}"/>
              </a:ext>
            </a:extLst>
          </p:cNvPr>
          <p:cNvSpPr txBox="1"/>
          <p:nvPr/>
        </p:nvSpPr>
        <p:spPr>
          <a:xfrm>
            <a:off x="1533292" y="1610681"/>
            <a:ext cx="10188018" cy="3636637"/>
          </a:xfrm>
          <a:prstGeom prst="rect">
            <a:avLst/>
          </a:prstGeom>
          <a:noFill/>
        </p:spPr>
        <p:txBody>
          <a:bodyPr wrap="square">
            <a:spAutoFit/>
          </a:bodyPr>
          <a:lstStyle/>
          <a:p>
            <a:pPr>
              <a:lnSpc>
                <a:spcPct val="200000"/>
              </a:lnSpc>
            </a:pPr>
            <a:r>
              <a:rPr lang="en-US" sz="2800" b="1" dirty="0"/>
              <a:t>5.Encourage Longer Stays</a:t>
            </a:r>
          </a:p>
          <a:p>
            <a:pPr>
              <a:lnSpc>
                <a:spcPct val="200000"/>
              </a:lnSpc>
            </a:pPr>
            <a:r>
              <a:rPr lang="en-US" b="1" dirty="0"/>
              <a:t>Insight:</a:t>
            </a:r>
            <a:r>
              <a:rPr lang="en-US" dirty="0"/>
              <a:t> Most bookings are for </a:t>
            </a:r>
            <a:r>
              <a:rPr lang="en-US" b="1" dirty="0"/>
              <a:t>1-night stays</a:t>
            </a:r>
            <a:r>
              <a:rPr lang="en-US" dirty="0"/>
              <a:t>, with a sharp drop for longer stays.</a:t>
            </a:r>
            <a:br>
              <a:rPr lang="en-US" dirty="0"/>
            </a:br>
            <a:r>
              <a:rPr lang="en-US" dirty="0"/>
              <a:t>✅ </a:t>
            </a:r>
            <a:r>
              <a:rPr lang="en-US" b="1" dirty="0"/>
              <a:t>Recommendation:</a:t>
            </a:r>
            <a:endParaRPr lang="en-US" dirty="0"/>
          </a:p>
          <a:p>
            <a:pPr marL="285750" indent="-285750">
              <a:lnSpc>
                <a:spcPct val="200000"/>
              </a:lnSpc>
              <a:buFont typeface="Wingdings" panose="05000000000000000000" pitchFamily="2" charset="2"/>
              <a:buChar char="Ø"/>
            </a:pPr>
            <a:r>
              <a:rPr lang="en-US" dirty="0"/>
              <a:t>Offer </a:t>
            </a:r>
            <a:r>
              <a:rPr lang="en-US" b="1" dirty="0"/>
              <a:t>multi-night discounts</a:t>
            </a:r>
            <a:r>
              <a:rPr lang="en-US" dirty="0"/>
              <a:t> to encourage extended stays.</a:t>
            </a:r>
          </a:p>
          <a:p>
            <a:pPr marL="285750" indent="-285750">
              <a:lnSpc>
                <a:spcPct val="200000"/>
              </a:lnSpc>
              <a:buFont typeface="Wingdings" panose="05000000000000000000" pitchFamily="2" charset="2"/>
              <a:buChar char="Ø"/>
            </a:pPr>
            <a:r>
              <a:rPr lang="en-US" dirty="0"/>
              <a:t>Provide </a:t>
            </a:r>
            <a:r>
              <a:rPr lang="en-US" b="1" dirty="0"/>
              <a:t>additional perks</a:t>
            </a:r>
            <a:r>
              <a:rPr lang="en-US" dirty="0"/>
              <a:t> (free breakfast, spa access) for stays longer than 2 nights.</a:t>
            </a:r>
          </a:p>
          <a:p>
            <a:pPr marL="285750" indent="-285750">
              <a:lnSpc>
                <a:spcPct val="200000"/>
              </a:lnSpc>
              <a:buFont typeface="Wingdings" panose="05000000000000000000" pitchFamily="2" charset="2"/>
              <a:buChar char="Ø"/>
            </a:pPr>
            <a:r>
              <a:rPr lang="en-US" dirty="0"/>
              <a:t>Target </a:t>
            </a:r>
            <a:r>
              <a:rPr lang="en-US" b="1" dirty="0"/>
              <a:t>business travelers and vacationers</a:t>
            </a:r>
            <a:r>
              <a:rPr lang="en-US" dirty="0"/>
              <a:t>, who are more likely to book longer stays.</a:t>
            </a:r>
          </a:p>
        </p:txBody>
      </p:sp>
      <p:sp>
        <p:nvSpPr>
          <p:cNvPr id="6" name="Rectangle 5">
            <a:extLst>
              <a:ext uri="{FF2B5EF4-FFF2-40B4-BE49-F238E27FC236}">
                <a16:creationId xmlns:a16="http://schemas.microsoft.com/office/drawing/2014/main" id="{A2EE3D40-2B4B-2FB1-39B4-CE6E7B2D8126}"/>
              </a:ext>
            </a:extLst>
          </p:cNvPr>
          <p:cNvSpPr/>
          <p:nvPr/>
        </p:nvSpPr>
        <p:spPr>
          <a:xfrm>
            <a:off x="1533292" y="535220"/>
            <a:ext cx="10350911" cy="830997"/>
          </a:xfrm>
          <a:prstGeom prst="rect">
            <a:avLst/>
          </a:prstGeom>
          <a:noFill/>
        </p:spPr>
        <p:txBody>
          <a:bodyPr wrap="none" lIns="91440" tIns="45720" rIns="91440" bIns="45720">
            <a:spAutoFit/>
          </a:bodyPr>
          <a:lstStyle/>
          <a:p>
            <a:pPr algn="ctr"/>
            <a:r>
              <a:rPr lang="en-US" sz="4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RECOMMENDATIONS ON INSIGHTS</a:t>
            </a:r>
            <a:endParaRPr lang="en-US" sz="4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75793934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C9F91F4-9F20-09BE-39DC-342B1573DF45}"/>
              </a:ext>
            </a:extLst>
          </p:cNvPr>
          <p:cNvSpPr txBox="1"/>
          <p:nvPr/>
        </p:nvSpPr>
        <p:spPr>
          <a:xfrm>
            <a:off x="1548352" y="2397559"/>
            <a:ext cx="8821131" cy="1112869"/>
          </a:xfrm>
          <a:prstGeom prst="rect">
            <a:avLst/>
          </a:prstGeom>
          <a:noFill/>
        </p:spPr>
        <p:txBody>
          <a:bodyPr wrap="square">
            <a:spAutoFit/>
          </a:bodyPr>
          <a:lstStyle/>
          <a:p>
            <a:pPr marL="285750" indent="-285750">
              <a:lnSpc>
                <a:spcPct val="200000"/>
              </a:lnSpc>
              <a:buFont typeface="Wingdings" panose="05000000000000000000" pitchFamily="2" charset="2"/>
              <a:buChar char="Ø"/>
            </a:pPr>
            <a:r>
              <a:rPr lang="en-US" dirty="0"/>
              <a:t>Implementing these strategies can </a:t>
            </a:r>
            <a:r>
              <a:rPr lang="en-US" b="1" dirty="0"/>
              <a:t>increase bookings, reduce cancellations, and maximize revenue</a:t>
            </a:r>
            <a:r>
              <a:rPr lang="en-US" dirty="0"/>
              <a:t>, leading to overall business growth.</a:t>
            </a:r>
          </a:p>
        </p:txBody>
      </p:sp>
      <p:sp>
        <p:nvSpPr>
          <p:cNvPr id="8" name="Rectangle 7">
            <a:extLst>
              <a:ext uri="{FF2B5EF4-FFF2-40B4-BE49-F238E27FC236}">
                <a16:creationId xmlns:a16="http://schemas.microsoft.com/office/drawing/2014/main" id="{9E8F015A-EC30-05F6-D12A-215793EC20E0}"/>
              </a:ext>
            </a:extLst>
          </p:cNvPr>
          <p:cNvSpPr/>
          <p:nvPr/>
        </p:nvSpPr>
        <p:spPr>
          <a:xfrm>
            <a:off x="1548352" y="535220"/>
            <a:ext cx="5264583" cy="830997"/>
          </a:xfrm>
          <a:prstGeom prst="rect">
            <a:avLst/>
          </a:prstGeom>
          <a:noFill/>
        </p:spPr>
        <p:txBody>
          <a:bodyPr wrap="none" lIns="91440" tIns="45720" rIns="91440" bIns="45720">
            <a:spAutoFit/>
          </a:bodyPr>
          <a:lstStyle/>
          <a:p>
            <a:pPr algn="ctr"/>
            <a:r>
              <a:rPr lang="en-US" sz="4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FINAL TAKEAWAY</a:t>
            </a:r>
            <a:endParaRPr lang="en-US" sz="4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0508617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6ED161-D1ED-45B0-A086-F750ACA71773}"/>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200C910E-0E5E-B40A-5B16-74386A2DA67B}"/>
              </a:ext>
            </a:extLst>
          </p:cNvPr>
          <p:cNvPicPr>
            <a:picLocks noChangeAspect="1"/>
          </p:cNvPicPr>
          <p:nvPr/>
        </p:nvPicPr>
        <p:blipFill>
          <a:blip r:embed="rId2">
            <a:extLst>
              <a:ext uri="{28A0092B-C50C-407E-A947-70E740481C1C}">
                <a14:useLocalDpi xmlns:a14="http://schemas.microsoft.com/office/drawing/2010/main" val="0"/>
              </a:ext>
            </a:extLst>
          </a:blip>
          <a:srcRect l="5781" r="5710"/>
          <a:stretch/>
        </p:blipFill>
        <p:spPr>
          <a:xfrm>
            <a:off x="0" y="0"/>
            <a:ext cx="12192000" cy="6858000"/>
          </a:xfrm>
          <a:prstGeom prst="rect">
            <a:avLst/>
          </a:prstGeom>
        </p:spPr>
      </p:pic>
      <p:sp>
        <p:nvSpPr>
          <p:cNvPr id="7" name="TextBox 6">
            <a:extLst>
              <a:ext uri="{FF2B5EF4-FFF2-40B4-BE49-F238E27FC236}">
                <a16:creationId xmlns:a16="http://schemas.microsoft.com/office/drawing/2014/main" id="{C7407B18-50DD-527B-B618-4A095E1CA748}"/>
              </a:ext>
            </a:extLst>
          </p:cNvPr>
          <p:cNvSpPr txBox="1"/>
          <p:nvPr/>
        </p:nvSpPr>
        <p:spPr>
          <a:xfrm>
            <a:off x="-80772000" y="-58826400"/>
            <a:ext cx="176555400" cy="122072400"/>
          </a:xfrm>
          <a:custGeom>
            <a:avLst/>
            <a:gdLst/>
            <a:ahLst/>
            <a:cxnLst/>
            <a:rect l="l" t="t" r="r" b="b"/>
            <a:pathLst>
              <a:path w="12190769" h="6858691">
                <a:moveTo>
                  <a:pt x="5276210" y="5404680"/>
                </a:moveTo>
                <a:lnTo>
                  <a:pt x="5376321" y="5730664"/>
                </a:lnTo>
                <a:lnTo>
                  <a:pt x="5177171" y="5730664"/>
                </a:lnTo>
                <a:close/>
                <a:moveTo>
                  <a:pt x="3247386" y="5404680"/>
                </a:moveTo>
                <a:lnTo>
                  <a:pt x="3347497" y="5730664"/>
                </a:lnTo>
                <a:lnTo>
                  <a:pt x="3148347" y="5730664"/>
                </a:lnTo>
                <a:close/>
                <a:moveTo>
                  <a:pt x="8126559" y="5169624"/>
                </a:moveTo>
                <a:lnTo>
                  <a:pt x="8126559" y="6076443"/>
                </a:lnTo>
                <a:lnTo>
                  <a:pt x="8407388" y="6076443"/>
                </a:lnTo>
                <a:lnTo>
                  <a:pt x="8407388" y="5169624"/>
                </a:lnTo>
                <a:close/>
                <a:moveTo>
                  <a:pt x="6716859" y="5169624"/>
                </a:moveTo>
                <a:lnTo>
                  <a:pt x="6716859" y="6076443"/>
                </a:lnTo>
                <a:lnTo>
                  <a:pt x="6997688" y="6076443"/>
                </a:lnTo>
                <a:lnTo>
                  <a:pt x="6997688" y="5169624"/>
                </a:lnTo>
                <a:close/>
                <a:moveTo>
                  <a:pt x="5858000" y="5169624"/>
                </a:moveTo>
                <a:lnTo>
                  <a:pt x="5858000" y="6076443"/>
                </a:lnTo>
                <a:lnTo>
                  <a:pt x="6575537" y="6076443"/>
                </a:lnTo>
                <a:lnTo>
                  <a:pt x="6575537" y="5853141"/>
                </a:lnTo>
                <a:lnTo>
                  <a:pt x="6138211" y="5853141"/>
                </a:lnTo>
                <a:lnTo>
                  <a:pt x="6138211" y="5169624"/>
                </a:lnTo>
                <a:close/>
                <a:moveTo>
                  <a:pt x="5126816" y="5169624"/>
                </a:moveTo>
                <a:lnTo>
                  <a:pt x="4785995" y="6076443"/>
                </a:lnTo>
                <a:lnTo>
                  <a:pt x="5072112" y="6076443"/>
                </a:lnTo>
                <a:lnTo>
                  <a:pt x="5116310" y="5926750"/>
                </a:lnTo>
                <a:lnTo>
                  <a:pt x="5434448" y="5926750"/>
                </a:lnTo>
                <a:lnTo>
                  <a:pt x="5479806" y="6076443"/>
                </a:lnTo>
                <a:lnTo>
                  <a:pt x="5773228" y="6076443"/>
                </a:lnTo>
                <a:lnTo>
                  <a:pt x="5432466" y="5169624"/>
                </a:lnTo>
                <a:close/>
                <a:moveTo>
                  <a:pt x="3831031" y="5169624"/>
                </a:moveTo>
                <a:lnTo>
                  <a:pt x="3831031" y="6076443"/>
                </a:lnTo>
                <a:lnTo>
                  <a:pt x="4094541" y="6076443"/>
                </a:lnTo>
                <a:lnTo>
                  <a:pt x="4094541" y="5578536"/>
                </a:lnTo>
                <a:lnTo>
                  <a:pt x="4434134" y="6076443"/>
                </a:lnTo>
                <a:lnTo>
                  <a:pt x="4698261" y="6076443"/>
                </a:lnTo>
                <a:lnTo>
                  <a:pt x="4698261" y="5169624"/>
                </a:lnTo>
                <a:lnTo>
                  <a:pt x="4434134" y="5169624"/>
                </a:lnTo>
                <a:lnTo>
                  <a:pt x="4434134" y="5671321"/>
                </a:lnTo>
                <a:lnTo>
                  <a:pt x="4092685" y="5169624"/>
                </a:lnTo>
                <a:close/>
                <a:moveTo>
                  <a:pt x="3097992" y="5169624"/>
                </a:moveTo>
                <a:lnTo>
                  <a:pt x="2757171" y="6076443"/>
                </a:lnTo>
                <a:lnTo>
                  <a:pt x="3043287" y="6076443"/>
                </a:lnTo>
                <a:lnTo>
                  <a:pt x="3087486" y="5926750"/>
                </a:lnTo>
                <a:lnTo>
                  <a:pt x="3405622" y="5926750"/>
                </a:lnTo>
                <a:lnTo>
                  <a:pt x="3450981" y="6076443"/>
                </a:lnTo>
                <a:lnTo>
                  <a:pt x="3744404" y="6076443"/>
                </a:lnTo>
                <a:lnTo>
                  <a:pt x="3403641" y="5169624"/>
                </a:lnTo>
                <a:close/>
                <a:moveTo>
                  <a:pt x="8981246" y="5154160"/>
                </a:moveTo>
                <a:cubicBezTo>
                  <a:pt x="8886811" y="5154160"/>
                  <a:pt x="8812480" y="5166016"/>
                  <a:pt x="8758253" y="5189728"/>
                </a:cubicBezTo>
                <a:cubicBezTo>
                  <a:pt x="8704025" y="5213439"/>
                  <a:pt x="8663405" y="5246017"/>
                  <a:pt x="8636395" y="5287461"/>
                </a:cubicBezTo>
                <a:cubicBezTo>
                  <a:pt x="8609385" y="5328905"/>
                  <a:pt x="8595879" y="5372926"/>
                  <a:pt x="8595879" y="5419525"/>
                </a:cubicBezTo>
                <a:cubicBezTo>
                  <a:pt x="8595879" y="5490454"/>
                  <a:pt x="8622271" y="5548806"/>
                  <a:pt x="8675055" y="5594580"/>
                </a:cubicBezTo>
                <a:cubicBezTo>
                  <a:pt x="8727427" y="5640354"/>
                  <a:pt x="8815058" y="5677055"/>
                  <a:pt x="8937946" y="5704685"/>
                </a:cubicBezTo>
                <a:cubicBezTo>
                  <a:pt x="9012999" y="5721180"/>
                  <a:pt x="9060835" y="5738706"/>
                  <a:pt x="9081454" y="5757263"/>
                </a:cubicBezTo>
                <a:cubicBezTo>
                  <a:pt x="9102073" y="5775820"/>
                  <a:pt x="9112382" y="5796851"/>
                  <a:pt x="9112382" y="5820357"/>
                </a:cubicBezTo>
                <a:cubicBezTo>
                  <a:pt x="9112382" y="5845099"/>
                  <a:pt x="9101557" y="5866852"/>
                  <a:pt x="9079907" y="5885615"/>
                </a:cubicBezTo>
                <a:cubicBezTo>
                  <a:pt x="9058257" y="5904379"/>
                  <a:pt x="9027432" y="5913760"/>
                  <a:pt x="8987431" y="5913760"/>
                </a:cubicBezTo>
                <a:cubicBezTo>
                  <a:pt x="8933823" y="5913760"/>
                  <a:pt x="8892585" y="5895409"/>
                  <a:pt x="8863718" y="5858708"/>
                </a:cubicBezTo>
                <a:cubicBezTo>
                  <a:pt x="8845986" y="5836027"/>
                  <a:pt x="8834233" y="5803037"/>
                  <a:pt x="8828460" y="5759737"/>
                </a:cubicBezTo>
                <a:lnTo>
                  <a:pt x="8561857" y="5776438"/>
                </a:lnTo>
                <a:cubicBezTo>
                  <a:pt x="8569693" y="5867986"/>
                  <a:pt x="8603301" y="5943451"/>
                  <a:pt x="8662684" y="6002834"/>
                </a:cubicBezTo>
                <a:cubicBezTo>
                  <a:pt x="8722067" y="6062216"/>
                  <a:pt x="8828872" y="6091907"/>
                  <a:pt x="8983101" y="6091907"/>
                </a:cubicBezTo>
                <a:cubicBezTo>
                  <a:pt x="9070938" y="6091907"/>
                  <a:pt x="9143723" y="6079227"/>
                  <a:pt x="9201455" y="6053866"/>
                </a:cubicBezTo>
                <a:cubicBezTo>
                  <a:pt x="9259189" y="6028504"/>
                  <a:pt x="9304138" y="5991287"/>
                  <a:pt x="9336303" y="5942214"/>
                </a:cubicBezTo>
                <a:cubicBezTo>
                  <a:pt x="9368469" y="5893141"/>
                  <a:pt x="9384551" y="5839532"/>
                  <a:pt x="9384551" y="5781387"/>
                </a:cubicBezTo>
                <a:cubicBezTo>
                  <a:pt x="9384551" y="5731901"/>
                  <a:pt x="9372489" y="5687159"/>
                  <a:pt x="9348365" y="5647158"/>
                </a:cubicBezTo>
                <a:cubicBezTo>
                  <a:pt x="9324241" y="5607157"/>
                  <a:pt x="9285683" y="5573651"/>
                  <a:pt x="9232693" y="5546641"/>
                </a:cubicBezTo>
                <a:cubicBezTo>
                  <a:pt x="9179703" y="5519630"/>
                  <a:pt x="9091969" y="5492929"/>
                  <a:pt x="8969493" y="5466536"/>
                </a:cubicBezTo>
                <a:cubicBezTo>
                  <a:pt x="8920008" y="5456227"/>
                  <a:pt x="8888667" y="5445093"/>
                  <a:pt x="8875471" y="5433134"/>
                </a:cubicBezTo>
                <a:cubicBezTo>
                  <a:pt x="8861863" y="5421587"/>
                  <a:pt x="8855059" y="5408597"/>
                  <a:pt x="8855059" y="5394164"/>
                </a:cubicBezTo>
                <a:cubicBezTo>
                  <a:pt x="8855059" y="5374370"/>
                  <a:pt x="8863306" y="5357565"/>
                  <a:pt x="8879801" y="5343751"/>
                </a:cubicBezTo>
                <a:cubicBezTo>
                  <a:pt x="8896296" y="5329936"/>
                  <a:pt x="8920833" y="5323029"/>
                  <a:pt x="8953411" y="5323029"/>
                </a:cubicBezTo>
                <a:cubicBezTo>
                  <a:pt x="8992999" y="5323029"/>
                  <a:pt x="9024030" y="5332307"/>
                  <a:pt x="9046505" y="5350864"/>
                </a:cubicBezTo>
                <a:cubicBezTo>
                  <a:pt x="9068979" y="5369421"/>
                  <a:pt x="9083721" y="5399112"/>
                  <a:pt x="9090733" y="5439938"/>
                </a:cubicBezTo>
                <a:lnTo>
                  <a:pt x="9354861" y="5424474"/>
                </a:lnTo>
                <a:cubicBezTo>
                  <a:pt x="9343314" y="5330452"/>
                  <a:pt x="9307128" y="5261894"/>
                  <a:pt x="9246302" y="5218800"/>
                </a:cubicBezTo>
                <a:cubicBezTo>
                  <a:pt x="9185476" y="5175707"/>
                  <a:pt x="9097125" y="5154160"/>
                  <a:pt x="8981246" y="5154160"/>
                </a:cubicBezTo>
                <a:close/>
                <a:moveTo>
                  <a:pt x="7571546" y="5154160"/>
                </a:moveTo>
                <a:cubicBezTo>
                  <a:pt x="7477112" y="5154160"/>
                  <a:pt x="7402780" y="5166016"/>
                  <a:pt x="7348553" y="5189728"/>
                </a:cubicBezTo>
                <a:cubicBezTo>
                  <a:pt x="7294325" y="5213439"/>
                  <a:pt x="7253706" y="5246017"/>
                  <a:pt x="7226695" y="5287461"/>
                </a:cubicBezTo>
                <a:cubicBezTo>
                  <a:pt x="7199685" y="5328905"/>
                  <a:pt x="7186179" y="5372926"/>
                  <a:pt x="7186179" y="5419525"/>
                </a:cubicBezTo>
                <a:cubicBezTo>
                  <a:pt x="7186179" y="5490454"/>
                  <a:pt x="7212571" y="5548806"/>
                  <a:pt x="7265356" y="5594580"/>
                </a:cubicBezTo>
                <a:cubicBezTo>
                  <a:pt x="7317727" y="5640354"/>
                  <a:pt x="7405358" y="5677055"/>
                  <a:pt x="7528246" y="5704685"/>
                </a:cubicBezTo>
                <a:cubicBezTo>
                  <a:pt x="7603299" y="5721180"/>
                  <a:pt x="7651135" y="5738706"/>
                  <a:pt x="7671754" y="5757263"/>
                </a:cubicBezTo>
                <a:cubicBezTo>
                  <a:pt x="7692373" y="5775820"/>
                  <a:pt x="7702682" y="5796851"/>
                  <a:pt x="7702682" y="5820357"/>
                </a:cubicBezTo>
                <a:cubicBezTo>
                  <a:pt x="7702682" y="5845099"/>
                  <a:pt x="7691857" y="5866852"/>
                  <a:pt x="7670208" y="5885615"/>
                </a:cubicBezTo>
                <a:cubicBezTo>
                  <a:pt x="7648558" y="5904379"/>
                  <a:pt x="7617732" y="5913760"/>
                  <a:pt x="7577732" y="5913760"/>
                </a:cubicBezTo>
                <a:cubicBezTo>
                  <a:pt x="7524123" y="5913760"/>
                  <a:pt x="7482885" y="5895409"/>
                  <a:pt x="7454018" y="5858708"/>
                </a:cubicBezTo>
                <a:cubicBezTo>
                  <a:pt x="7436286" y="5836027"/>
                  <a:pt x="7424534" y="5803037"/>
                  <a:pt x="7418760" y="5759737"/>
                </a:cubicBezTo>
                <a:lnTo>
                  <a:pt x="7152158" y="5776438"/>
                </a:lnTo>
                <a:cubicBezTo>
                  <a:pt x="7159993" y="5867986"/>
                  <a:pt x="7193602" y="5943451"/>
                  <a:pt x="7252984" y="6002834"/>
                </a:cubicBezTo>
                <a:cubicBezTo>
                  <a:pt x="7312367" y="6062216"/>
                  <a:pt x="7419172" y="6091907"/>
                  <a:pt x="7573402" y="6091907"/>
                </a:cubicBezTo>
                <a:cubicBezTo>
                  <a:pt x="7661238" y="6091907"/>
                  <a:pt x="7734023" y="6079227"/>
                  <a:pt x="7791756" y="6053866"/>
                </a:cubicBezTo>
                <a:cubicBezTo>
                  <a:pt x="7849489" y="6028504"/>
                  <a:pt x="7894438" y="5991287"/>
                  <a:pt x="7926603" y="5942214"/>
                </a:cubicBezTo>
                <a:cubicBezTo>
                  <a:pt x="7958768" y="5893141"/>
                  <a:pt x="7974851" y="5839532"/>
                  <a:pt x="7974851" y="5781387"/>
                </a:cubicBezTo>
                <a:cubicBezTo>
                  <a:pt x="7974851" y="5731901"/>
                  <a:pt x="7962789" y="5687159"/>
                  <a:pt x="7938665" y="5647158"/>
                </a:cubicBezTo>
                <a:cubicBezTo>
                  <a:pt x="7914541" y="5607157"/>
                  <a:pt x="7875984" y="5573651"/>
                  <a:pt x="7822993" y="5546641"/>
                </a:cubicBezTo>
                <a:cubicBezTo>
                  <a:pt x="7770003" y="5519630"/>
                  <a:pt x="7682270" y="5492929"/>
                  <a:pt x="7559793" y="5466536"/>
                </a:cubicBezTo>
                <a:cubicBezTo>
                  <a:pt x="7510308" y="5456227"/>
                  <a:pt x="7478968" y="5445093"/>
                  <a:pt x="7465771" y="5433134"/>
                </a:cubicBezTo>
                <a:cubicBezTo>
                  <a:pt x="7452163" y="5421587"/>
                  <a:pt x="7445359" y="5408597"/>
                  <a:pt x="7445359" y="5394164"/>
                </a:cubicBezTo>
                <a:cubicBezTo>
                  <a:pt x="7445359" y="5374370"/>
                  <a:pt x="7453606" y="5357565"/>
                  <a:pt x="7470101" y="5343751"/>
                </a:cubicBezTo>
                <a:cubicBezTo>
                  <a:pt x="7486596" y="5329936"/>
                  <a:pt x="7511133" y="5323029"/>
                  <a:pt x="7543711" y="5323029"/>
                </a:cubicBezTo>
                <a:cubicBezTo>
                  <a:pt x="7583299" y="5323029"/>
                  <a:pt x="7614330" y="5332307"/>
                  <a:pt x="7636805" y="5350864"/>
                </a:cubicBezTo>
                <a:cubicBezTo>
                  <a:pt x="7659280" y="5369421"/>
                  <a:pt x="7674022" y="5399112"/>
                  <a:pt x="7681033" y="5439938"/>
                </a:cubicBezTo>
                <a:lnTo>
                  <a:pt x="7945160" y="5424474"/>
                </a:lnTo>
                <a:cubicBezTo>
                  <a:pt x="7933614" y="5330452"/>
                  <a:pt x="7897428" y="5261894"/>
                  <a:pt x="7836601" y="5218800"/>
                </a:cubicBezTo>
                <a:cubicBezTo>
                  <a:pt x="7775776" y="5175707"/>
                  <a:pt x="7687425" y="5154160"/>
                  <a:pt x="7571546" y="5154160"/>
                </a:cubicBezTo>
                <a:close/>
                <a:moveTo>
                  <a:pt x="6300068" y="3715749"/>
                </a:moveTo>
                <a:lnTo>
                  <a:pt x="6592475" y="3715749"/>
                </a:lnTo>
                <a:lnTo>
                  <a:pt x="6592475" y="4008156"/>
                </a:lnTo>
                <a:lnTo>
                  <a:pt x="6300068" y="4008156"/>
                </a:lnTo>
                <a:close/>
                <a:moveTo>
                  <a:pt x="5861457" y="3715749"/>
                </a:moveTo>
                <a:lnTo>
                  <a:pt x="6153864" y="3715749"/>
                </a:lnTo>
                <a:lnTo>
                  <a:pt x="6153864" y="4329804"/>
                </a:lnTo>
                <a:lnTo>
                  <a:pt x="5861457" y="4329804"/>
                </a:lnTo>
                <a:close/>
                <a:moveTo>
                  <a:pt x="5422846" y="3715749"/>
                </a:moveTo>
                <a:lnTo>
                  <a:pt x="5715253" y="3715749"/>
                </a:lnTo>
                <a:lnTo>
                  <a:pt x="5715253" y="4008156"/>
                </a:lnTo>
                <a:lnTo>
                  <a:pt x="5422846" y="4008156"/>
                </a:lnTo>
                <a:close/>
                <a:moveTo>
                  <a:pt x="6007660" y="2550213"/>
                </a:moveTo>
                <a:lnTo>
                  <a:pt x="4954994" y="3551708"/>
                </a:lnTo>
                <a:lnTo>
                  <a:pt x="5068740" y="3648787"/>
                </a:lnTo>
                <a:lnTo>
                  <a:pt x="6007660" y="2756945"/>
                </a:lnTo>
                <a:lnTo>
                  <a:pt x="6496273" y="3221288"/>
                </a:lnTo>
                <a:cubicBezTo>
                  <a:pt x="6505177" y="3163907"/>
                  <a:pt x="6517777" y="3107158"/>
                  <a:pt x="6533993" y="3051399"/>
                </a:cubicBezTo>
                <a:close/>
                <a:moveTo>
                  <a:pt x="6943364" y="2470094"/>
                </a:moveTo>
                <a:cubicBezTo>
                  <a:pt x="6855642" y="2470094"/>
                  <a:pt x="6577855" y="3025668"/>
                  <a:pt x="6577855" y="3295267"/>
                </a:cubicBezTo>
                <a:cubicBezTo>
                  <a:pt x="6577855" y="3537673"/>
                  <a:pt x="6710900" y="3707854"/>
                  <a:pt x="6884883" y="3739434"/>
                </a:cubicBezTo>
                <a:lnTo>
                  <a:pt x="6884883" y="4329804"/>
                </a:lnTo>
                <a:lnTo>
                  <a:pt x="6767920" y="4329804"/>
                </a:lnTo>
                <a:lnTo>
                  <a:pt x="6767920" y="3793529"/>
                </a:lnTo>
                <a:cubicBezTo>
                  <a:pt x="6612944" y="3720720"/>
                  <a:pt x="6504753" y="3552001"/>
                  <a:pt x="6491887" y="3341468"/>
                </a:cubicBezTo>
                <a:lnTo>
                  <a:pt x="6007661" y="2897009"/>
                </a:lnTo>
                <a:lnTo>
                  <a:pt x="5247402" y="3594985"/>
                </a:lnTo>
                <a:lnTo>
                  <a:pt x="5247402" y="4329804"/>
                </a:lnTo>
                <a:lnTo>
                  <a:pt x="5071957" y="4329804"/>
                </a:lnTo>
                <a:lnTo>
                  <a:pt x="5071957" y="4286236"/>
                </a:lnTo>
                <a:lnTo>
                  <a:pt x="5121374" y="4286236"/>
                </a:lnTo>
                <a:cubicBezTo>
                  <a:pt x="5141813" y="4286054"/>
                  <a:pt x="5159296" y="4271504"/>
                  <a:pt x="5163188" y="4251439"/>
                </a:cubicBezTo>
                <a:cubicBezTo>
                  <a:pt x="5171566" y="4214461"/>
                  <a:pt x="5189748" y="4180422"/>
                  <a:pt x="5215822" y="4152898"/>
                </a:cubicBezTo>
                <a:cubicBezTo>
                  <a:pt x="5219468" y="4149468"/>
                  <a:pt x="5219641" y="4143731"/>
                  <a:pt x="5216211" y="4140085"/>
                </a:cubicBezTo>
                <a:cubicBezTo>
                  <a:pt x="5213792" y="4137518"/>
                  <a:pt x="5210105" y="4136582"/>
                  <a:pt x="5206757" y="4137693"/>
                </a:cubicBezTo>
                <a:cubicBezTo>
                  <a:pt x="5155668" y="4149611"/>
                  <a:pt x="5108959" y="4175650"/>
                  <a:pt x="5071957" y="4212842"/>
                </a:cubicBezTo>
                <a:lnTo>
                  <a:pt x="5071957" y="4130967"/>
                </a:lnTo>
                <a:cubicBezTo>
                  <a:pt x="5202371" y="4109329"/>
                  <a:pt x="5130439" y="3939441"/>
                  <a:pt x="5130439" y="3939441"/>
                </a:cubicBezTo>
                <a:cubicBezTo>
                  <a:pt x="5127980" y="3935081"/>
                  <a:pt x="5122450" y="3933540"/>
                  <a:pt x="5118091" y="3935999"/>
                </a:cubicBezTo>
                <a:cubicBezTo>
                  <a:pt x="5116653" y="3936812"/>
                  <a:pt x="5115462" y="3938002"/>
                  <a:pt x="5114649" y="3939441"/>
                </a:cubicBezTo>
                <a:lnTo>
                  <a:pt x="5083361" y="3992659"/>
                </a:lnTo>
                <a:lnTo>
                  <a:pt x="5052074" y="3939441"/>
                </a:lnTo>
                <a:cubicBezTo>
                  <a:pt x="5050345" y="3936563"/>
                  <a:pt x="5047244" y="3934791"/>
                  <a:pt x="5043887" y="3934762"/>
                </a:cubicBezTo>
                <a:cubicBezTo>
                  <a:pt x="5040635" y="3934891"/>
                  <a:pt x="5037667" y="3936648"/>
                  <a:pt x="5035991" y="3939441"/>
                </a:cubicBezTo>
                <a:lnTo>
                  <a:pt x="5004704" y="3992659"/>
                </a:lnTo>
                <a:lnTo>
                  <a:pt x="4972246" y="3939441"/>
                </a:lnTo>
                <a:cubicBezTo>
                  <a:pt x="4969604" y="3934999"/>
                  <a:pt x="4963862" y="3933543"/>
                  <a:pt x="4959421" y="3936183"/>
                </a:cubicBezTo>
                <a:cubicBezTo>
                  <a:pt x="4958081" y="3936982"/>
                  <a:pt x="4956961" y="3938101"/>
                  <a:pt x="4956165" y="3939441"/>
                </a:cubicBezTo>
                <a:cubicBezTo>
                  <a:pt x="4956165" y="3939441"/>
                  <a:pt x="4883355" y="4109037"/>
                  <a:pt x="5014645" y="4130967"/>
                </a:cubicBezTo>
                <a:lnTo>
                  <a:pt x="5014645" y="4211087"/>
                </a:lnTo>
                <a:cubicBezTo>
                  <a:pt x="4977536" y="4174650"/>
                  <a:pt x="4931094" y="4149152"/>
                  <a:pt x="4880432" y="4137400"/>
                </a:cubicBezTo>
                <a:cubicBezTo>
                  <a:pt x="4875679" y="4135824"/>
                  <a:pt x="4870549" y="4138401"/>
                  <a:pt x="4868974" y="4143152"/>
                </a:cubicBezTo>
                <a:cubicBezTo>
                  <a:pt x="4867865" y="4146500"/>
                  <a:pt x="4868797" y="4150187"/>
                  <a:pt x="4871366" y="4152606"/>
                </a:cubicBezTo>
                <a:cubicBezTo>
                  <a:pt x="4897536" y="4180063"/>
                  <a:pt x="4915732" y="4214128"/>
                  <a:pt x="4923999" y="4251147"/>
                </a:cubicBezTo>
                <a:cubicBezTo>
                  <a:pt x="4927891" y="4271212"/>
                  <a:pt x="4945375" y="4285762"/>
                  <a:pt x="4965813" y="4285943"/>
                </a:cubicBezTo>
                <a:lnTo>
                  <a:pt x="5013476" y="4285943"/>
                </a:lnTo>
                <a:lnTo>
                  <a:pt x="5013476" y="4329804"/>
                </a:lnTo>
                <a:lnTo>
                  <a:pt x="4779551" y="4329804"/>
                </a:lnTo>
                <a:lnTo>
                  <a:pt x="4779551" y="4505249"/>
                </a:lnTo>
                <a:lnTo>
                  <a:pt x="7381975" y="4505249"/>
                </a:lnTo>
                <a:lnTo>
                  <a:pt x="7381975" y="4329804"/>
                </a:lnTo>
                <a:lnTo>
                  <a:pt x="7001846" y="4329804"/>
                </a:lnTo>
                <a:lnTo>
                  <a:pt x="7001846" y="3739434"/>
                </a:lnTo>
                <a:cubicBezTo>
                  <a:pt x="7177290" y="3707854"/>
                  <a:pt x="7308873" y="3537673"/>
                  <a:pt x="7308873" y="3295267"/>
                </a:cubicBezTo>
                <a:cubicBezTo>
                  <a:pt x="7308873" y="3026253"/>
                  <a:pt x="7031086" y="2470094"/>
                  <a:pt x="6943364" y="2470094"/>
                </a:cubicBezTo>
                <a:close/>
                <a:moveTo>
                  <a:pt x="7111360" y="1460010"/>
                </a:moveTo>
                <a:lnTo>
                  <a:pt x="7211471" y="1785995"/>
                </a:lnTo>
                <a:lnTo>
                  <a:pt x="7012321" y="1785995"/>
                </a:lnTo>
                <a:close/>
                <a:moveTo>
                  <a:pt x="2934404" y="1421659"/>
                </a:moveTo>
                <a:cubicBezTo>
                  <a:pt x="2993375" y="1421659"/>
                  <a:pt x="3040076" y="1441350"/>
                  <a:pt x="3074510" y="1480732"/>
                </a:cubicBezTo>
                <a:cubicBezTo>
                  <a:pt x="3108943" y="1520114"/>
                  <a:pt x="3126160" y="1582486"/>
                  <a:pt x="3126160" y="1667848"/>
                </a:cubicBezTo>
                <a:cubicBezTo>
                  <a:pt x="3126160" y="1769293"/>
                  <a:pt x="3109665" y="1839604"/>
                  <a:pt x="3076675" y="1878780"/>
                </a:cubicBezTo>
                <a:cubicBezTo>
                  <a:pt x="3043684" y="1917955"/>
                  <a:pt x="2997085" y="1937543"/>
                  <a:pt x="2936878" y="1937543"/>
                </a:cubicBezTo>
                <a:cubicBezTo>
                  <a:pt x="2878321" y="1937543"/>
                  <a:pt x="2832032" y="1917543"/>
                  <a:pt x="2798010" y="1877542"/>
                </a:cubicBezTo>
                <a:cubicBezTo>
                  <a:pt x="2763989" y="1837542"/>
                  <a:pt x="2746978" y="1771768"/>
                  <a:pt x="2746978" y="1680220"/>
                </a:cubicBezTo>
                <a:cubicBezTo>
                  <a:pt x="2746978" y="1587847"/>
                  <a:pt x="2764092" y="1521660"/>
                  <a:pt x="2798319" y="1481660"/>
                </a:cubicBezTo>
                <a:cubicBezTo>
                  <a:pt x="2832547" y="1441659"/>
                  <a:pt x="2877909" y="1421659"/>
                  <a:pt x="2934404" y="1421659"/>
                </a:cubicBezTo>
                <a:close/>
                <a:moveTo>
                  <a:pt x="4753911" y="1409287"/>
                </a:moveTo>
                <a:lnTo>
                  <a:pt x="4833707" y="1409287"/>
                </a:lnTo>
                <a:cubicBezTo>
                  <a:pt x="4886079" y="1409287"/>
                  <a:pt x="4921749" y="1419184"/>
                  <a:pt x="4940719" y="1438978"/>
                </a:cubicBezTo>
                <a:cubicBezTo>
                  <a:pt x="4959688" y="1458773"/>
                  <a:pt x="4969173" y="1482897"/>
                  <a:pt x="4969173" y="1511351"/>
                </a:cubicBezTo>
                <a:cubicBezTo>
                  <a:pt x="4969173" y="1540630"/>
                  <a:pt x="4958244" y="1564651"/>
                  <a:pt x="4936388" y="1583414"/>
                </a:cubicBezTo>
                <a:cubicBezTo>
                  <a:pt x="4914533" y="1602177"/>
                  <a:pt x="4876593" y="1611559"/>
                  <a:pt x="4822572" y="1611559"/>
                </a:cubicBezTo>
                <a:lnTo>
                  <a:pt x="4753911" y="1611559"/>
                </a:lnTo>
                <a:close/>
                <a:moveTo>
                  <a:pt x="9859027" y="1224954"/>
                </a:moveTo>
                <a:lnTo>
                  <a:pt x="10212229" y="1751973"/>
                </a:lnTo>
                <a:lnTo>
                  <a:pt x="10212229" y="2131774"/>
                </a:lnTo>
                <a:lnTo>
                  <a:pt x="10493059" y="2131774"/>
                </a:lnTo>
                <a:lnTo>
                  <a:pt x="10493059" y="1751973"/>
                </a:lnTo>
                <a:lnTo>
                  <a:pt x="10845642" y="1224954"/>
                </a:lnTo>
                <a:lnTo>
                  <a:pt x="10536058" y="1224954"/>
                </a:lnTo>
                <a:lnTo>
                  <a:pt x="10352992" y="1530865"/>
                </a:lnTo>
                <a:lnTo>
                  <a:pt x="10170273" y="1224954"/>
                </a:lnTo>
                <a:close/>
                <a:moveTo>
                  <a:pt x="8972463" y="1224954"/>
                </a:moveTo>
                <a:lnTo>
                  <a:pt x="8972463" y="1448876"/>
                </a:lnTo>
                <a:lnTo>
                  <a:pt x="9258240" y="1448876"/>
                </a:lnTo>
                <a:lnTo>
                  <a:pt x="9258240" y="2131774"/>
                </a:lnTo>
                <a:lnTo>
                  <a:pt x="9538451" y="2131774"/>
                </a:lnTo>
                <a:lnTo>
                  <a:pt x="9538451" y="1448876"/>
                </a:lnTo>
                <a:lnTo>
                  <a:pt x="9824229" y="1448876"/>
                </a:lnTo>
                <a:lnTo>
                  <a:pt x="9824229" y="1224954"/>
                </a:lnTo>
                <a:close/>
                <a:moveTo>
                  <a:pt x="8552009" y="1224954"/>
                </a:moveTo>
                <a:lnTo>
                  <a:pt x="8552009" y="2131774"/>
                </a:lnTo>
                <a:lnTo>
                  <a:pt x="8832839" y="2131774"/>
                </a:lnTo>
                <a:lnTo>
                  <a:pt x="8832839" y="1224954"/>
                </a:lnTo>
                <a:close/>
                <a:moveTo>
                  <a:pt x="7693150" y="1224954"/>
                </a:moveTo>
                <a:lnTo>
                  <a:pt x="7693150" y="2131774"/>
                </a:lnTo>
                <a:lnTo>
                  <a:pt x="8410687" y="2131774"/>
                </a:lnTo>
                <a:lnTo>
                  <a:pt x="8410687" y="1908471"/>
                </a:lnTo>
                <a:lnTo>
                  <a:pt x="7973361" y="1908471"/>
                </a:lnTo>
                <a:lnTo>
                  <a:pt x="7973361" y="1224954"/>
                </a:lnTo>
                <a:close/>
                <a:moveTo>
                  <a:pt x="6961966" y="1224954"/>
                </a:moveTo>
                <a:lnTo>
                  <a:pt x="6621146" y="2131774"/>
                </a:lnTo>
                <a:lnTo>
                  <a:pt x="6907262" y="2131774"/>
                </a:lnTo>
                <a:lnTo>
                  <a:pt x="6951461" y="1982080"/>
                </a:lnTo>
                <a:lnTo>
                  <a:pt x="7269597" y="1982080"/>
                </a:lnTo>
                <a:lnTo>
                  <a:pt x="7314955" y="2131774"/>
                </a:lnTo>
                <a:lnTo>
                  <a:pt x="7608379" y="2131774"/>
                </a:lnTo>
                <a:lnTo>
                  <a:pt x="7267616" y="1224954"/>
                </a:lnTo>
                <a:close/>
                <a:moveTo>
                  <a:pt x="5819688" y="1224954"/>
                </a:moveTo>
                <a:lnTo>
                  <a:pt x="5819688" y="1448876"/>
                </a:lnTo>
                <a:lnTo>
                  <a:pt x="6105466" y="1448876"/>
                </a:lnTo>
                <a:lnTo>
                  <a:pt x="6105466" y="2131774"/>
                </a:lnTo>
                <a:lnTo>
                  <a:pt x="6385677" y="2131774"/>
                </a:lnTo>
                <a:lnTo>
                  <a:pt x="6385677" y="1448876"/>
                </a:lnTo>
                <a:lnTo>
                  <a:pt x="6671454" y="1448876"/>
                </a:lnTo>
                <a:lnTo>
                  <a:pt x="6671454" y="1224954"/>
                </a:lnTo>
                <a:close/>
                <a:moveTo>
                  <a:pt x="5399234" y="1224954"/>
                </a:moveTo>
                <a:lnTo>
                  <a:pt x="5399234" y="2131774"/>
                </a:lnTo>
                <a:lnTo>
                  <a:pt x="5680064" y="2131774"/>
                </a:lnTo>
                <a:lnTo>
                  <a:pt x="5680064" y="1224954"/>
                </a:lnTo>
                <a:close/>
                <a:moveTo>
                  <a:pt x="4472463" y="1224954"/>
                </a:moveTo>
                <a:lnTo>
                  <a:pt x="4472463" y="2131774"/>
                </a:lnTo>
                <a:lnTo>
                  <a:pt x="4753911" y="2131774"/>
                </a:lnTo>
                <a:lnTo>
                  <a:pt x="4753911" y="1795273"/>
                </a:lnTo>
                <a:lnTo>
                  <a:pt x="4907316" y="1795273"/>
                </a:lnTo>
                <a:cubicBezTo>
                  <a:pt x="5020307" y="1795273"/>
                  <a:pt x="5104329" y="1769499"/>
                  <a:pt x="5159382" y="1717952"/>
                </a:cubicBezTo>
                <a:cubicBezTo>
                  <a:pt x="5214434" y="1666405"/>
                  <a:pt x="5241961" y="1594858"/>
                  <a:pt x="5241961" y="1503310"/>
                </a:cubicBezTo>
                <a:cubicBezTo>
                  <a:pt x="5241961" y="1414236"/>
                  <a:pt x="5216703" y="1345575"/>
                  <a:pt x="5166186" y="1297327"/>
                </a:cubicBezTo>
                <a:cubicBezTo>
                  <a:pt x="5115670" y="1249079"/>
                  <a:pt x="5039690" y="1224954"/>
                  <a:pt x="4938244" y="1224954"/>
                </a:cubicBezTo>
                <a:close/>
                <a:moveTo>
                  <a:pt x="1445988" y="1224954"/>
                </a:moveTo>
                <a:lnTo>
                  <a:pt x="1445988" y="2131774"/>
                </a:lnTo>
                <a:lnTo>
                  <a:pt x="1726199" y="2131774"/>
                </a:lnTo>
                <a:lnTo>
                  <a:pt x="1726199" y="1764963"/>
                </a:lnTo>
                <a:lnTo>
                  <a:pt x="2032389" y="1764963"/>
                </a:lnTo>
                <a:lnTo>
                  <a:pt x="2032389" y="2131774"/>
                </a:lnTo>
                <a:lnTo>
                  <a:pt x="2313838" y="2131774"/>
                </a:lnTo>
                <a:lnTo>
                  <a:pt x="2313838" y="1224954"/>
                </a:lnTo>
                <a:lnTo>
                  <a:pt x="2032389" y="1224954"/>
                </a:lnTo>
                <a:lnTo>
                  <a:pt x="2032389" y="1542279"/>
                </a:lnTo>
                <a:lnTo>
                  <a:pt x="1726199" y="1542279"/>
                </a:lnTo>
                <a:lnTo>
                  <a:pt x="1726199" y="1224954"/>
                </a:lnTo>
                <a:close/>
                <a:moveTo>
                  <a:pt x="3929822" y="1209490"/>
                </a:moveTo>
                <a:cubicBezTo>
                  <a:pt x="3835388" y="1209490"/>
                  <a:pt x="3761057" y="1221346"/>
                  <a:pt x="3706830" y="1245058"/>
                </a:cubicBezTo>
                <a:cubicBezTo>
                  <a:pt x="3652602" y="1268770"/>
                  <a:pt x="3611982" y="1301347"/>
                  <a:pt x="3584972" y="1342791"/>
                </a:cubicBezTo>
                <a:cubicBezTo>
                  <a:pt x="3557961" y="1384235"/>
                  <a:pt x="3544456" y="1428257"/>
                  <a:pt x="3544456" y="1474855"/>
                </a:cubicBezTo>
                <a:cubicBezTo>
                  <a:pt x="3544456" y="1545785"/>
                  <a:pt x="3570847" y="1604136"/>
                  <a:pt x="3623632" y="1649910"/>
                </a:cubicBezTo>
                <a:cubicBezTo>
                  <a:pt x="3676004" y="1695684"/>
                  <a:pt x="3763634" y="1732386"/>
                  <a:pt x="3886522" y="1760015"/>
                </a:cubicBezTo>
                <a:cubicBezTo>
                  <a:pt x="3961575" y="1776510"/>
                  <a:pt x="4009411" y="1794036"/>
                  <a:pt x="4030031" y="1812593"/>
                </a:cubicBezTo>
                <a:cubicBezTo>
                  <a:pt x="4050649" y="1831150"/>
                  <a:pt x="4060959" y="1852181"/>
                  <a:pt x="4060959" y="1875687"/>
                </a:cubicBezTo>
                <a:cubicBezTo>
                  <a:pt x="4060959" y="1900429"/>
                  <a:pt x="4050134" y="1922182"/>
                  <a:pt x="4028484" y="1940946"/>
                </a:cubicBezTo>
                <a:cubicBezTo>
                  <a:pt x="4006835" y="1959709"/>
                  <a:pt x="3976009" y="1969090"/>
                  <a:pt x="3936008" y="1969090"/>
                </a:cubicBezTo>
                <a:cubicBezTo>
                  <a:pt x="3882399" y="1969090"/>
                  <a:pt x="3841161" y="1950740"/>
                  <a:pt x="3812295" y="1914038"/>
                </a:cubicBezTo>
                <a:cubicBezTo>
                  <a:pt x="3794563" y="1891357"/>
                  <a:pt x="3782810" y="1858367"/>
                  <a:pt x="3777037" y="1815067"/>
                </a:cubicBezTo>
                <a:lnTo>
                  <a:pt x="3510434" y="1831768"/>
                </a:lnTo>
                <a:cubicBezTo>
                  <a:pt x="3518269" y="1923316"/>
                  <a:pt x="3551879" y="1998782"/>
                  <a:pt x="3611260" y="2058164"/>
                </a:cubicBezTo>
                <a:cubicBezTo>
                  <a:pt x="3670643" y="2117547"/>
                  <a:pt x="3777449" y="2147238"/>
                  <a:pt x="3931678" y="2147238"/>
                </a:cubicBezTo>
                <a:cubicBezTo>
                  <a:pt x="4019515" y="2147238"/>
                  <a:pt x="4092299" y="2134557"/>
                  <a:pt x="4150032" y="2109196"/>
                </a:cubicBezTo>
                <a:cubicBezTo>
                  <a:pt x="4207765" y="2083835"/>
                  <a:pt x="4252715" y="2046617"/>
                  <a:pt x="4284879" y="1997545"/>
                </a:cubicBezTo>
                <a:cubicBezTo>
                  <a:pt x="4317045" y="1948471"/>
                  <a:pt x="4333127" y="1894863"/>
                  <a:pt x="4333127" y="1836717"/>
                </a:cubicBezTo>
                <a:cubicBezTo>
                  <a:pt x="4333127" y="1787232"/>
                  <a:pt x="4321065" y="1742489"/>
                  <a:pt x="4296941" y="1702488"/>
                </a:cubicBezTo>
                <a:cubicBezTo>
                  <a:pt x="4272817" y="1662488"/>
                  <a:pt x="4234260" y="1628982"/>
                  <a:pt x="4181270" y="1601971"/>
                </a:cubicBezTo>
                <a:cubicBezTo>
                  <a:pt x="4128279" y="1574960"/>
                  <a:pt x="4040546" y="1548259"/>
                  <a:pt x="3918070" y="1521867"/>
                </a:cubicBezTo>
                <a:cubicBezTo>
                  <a:pt x="3868585" y="1511557"/>
                  <a:pt x="3837244" y="1500423"/>
                  <a:pt x="3824048" y="1488464"/>
                </a:cubicBezTo>
                <a:cubicBezTo>
                  <a:pt x="3810439" y="1476917"/>
                  <a:pt x="3803635" y="1463927"/>
                  <a:pt x="3803635" y="1449494"/>
                </a:cubicBezTo>
                <a:cubicBezTo>
                  <a:pt x="3803635" y="1429700"/>
                  <a:pt x="3811882" y="1412896"/>
                  <a:pt x="3828378" y="1399081"/>
                </a:cubicBezTo>
                <a:cubicBezTo>
                  <a:pt x="3844872" y="1385266"/>
                  <a:pt x="3869409" y="1378359"/>
                  <a:pt x="3901987" y="1378359"/>
                </a:cubicBezTo>
                <a:cubicBezTo>
                  <a:pt x="3941575" y="1378359"/>
                  <a:pt x="3972606" y="1387638"/>
                  <a:pt x="3995082" y="1406194"/>
                </a:cubicBezTo>
                <a:cubicBezTo>
                  <a:pt x="4017556" y="1424751"/>
                  <a:pt x="4032298" y="1454443"/>
                  <a:pt x="4039309" y="1495268"/>
                </a:cubicBezTo>
                <a:lnTo>
                  <a:pt x="4303436" y="1479804"/>
                </a:lnTo>
                <a:cubicBezTo>
                  <a:pt x="4291889" y="1385782"/>
                  <a:pt x="4255703" y="1317224"/>
                  <a:pt x="4194878" y="1274130"/>
                </a:cubicBezTo>
                <a:cubicBezTo>
                  <a:pt x="4134053" y="1231037"/>
                  <a:pt x="4045700" y="1209490"/>
                  <a:pt x="3929822" y="1209490"/>
                </a:cubicBezTo>
                <a:close/>
                <a:moveTo>
                  <a:pt x="2935023" y="1209490"/>
                </a:moveTo>
                <a:cubicBezTo>
                  <a:pt x="2787804" y="1209490"/>
                  <a:pt x="2672957" y="1250728"/>
                  <a:pt x="2590481" y="1333204"/>
                </a:cubicBezTo>
                <a:cubicBezTo>
                  <a:pt x="2508005" y="1415679"/>
                  <a:pt x="2466768" y="1530939"/>
                  <a:pt x="2466768" y="1678982"/>
                </a:cubicBezTo>
                <a:cubicBezTo>
                  <a:pt x="2466768" y="1784964"/>
                  <a:pt x="2487593" y="1873212"/>
                  <a:pt x="2529243" y="1943729"/>
                </a:cubicBezTo>
                <a:cubicBezTo>
                  <a:pt x="2570893" y="2014246"/>
                  <a:pt x="2625224" y="2065793"/>
                  <a:pt x="2692235" y="2098371"/>
                </a:cubicBezTo>
                <a:cubicBezTo>
                  <a:pt x="2759247" y="2130948"/>
                  <a:pt x="2843888" y="2147238"/>
                  <a:pt x="2946157" y="2147238"/>
                </a:cubicBezTo>
                <a:cubicBezTo>
                  <a:pt x="3046777" y="2147238"/>
                  <a:pt x="3130799" y="2128371"/>
                  <a:pt x="3198223" y="2090639"/>
                </a:cubicBezTo>
                <a:cubicBezTo>
                  <a:pt x="3265647" y="2052906"/>
                  <a:pt x="3317194" y="2000122"/>
                  <a:pt x="3352864" y="1932286"/>
                </a:cubicBezTo>
                <a:cubicBezTo>
                  <a:pt x="3388535" y="1864450"/>
                  <a:pt x="3406371" y="1777541"/>
                  <a:pt x="3406371" y="1671560"/>
                </a:cubicBezTo>
                <a:cubicBezTo>
                  <a:pt x="3406371" y="1525578"/>
                  <a:pt x="3365546" y="1412071"/>
                  <a:pt x="3283895" y="1331039"/>
                </a:cubicBezTo>
                <a:cubicBezTo>
                  <a:pt x="3202244" y="1250006"/>
                  <a:pt x="3085954" y="1209490"/>
                  <a:pt x="2935023" y="1209490"/>
                </a:cubicBezTo>
                <a:close/>
                <a:moveTo>
                  <a:pt x="0" y="0"/>
                </a:moveTo>
                <a:lnTo>
                  <a:pt x="12190769" y="0"/>
                </a:lnTo>
                <a:lnTo>
                  <a:pt x="12190769" y="6858691"/>
                </a:lnTo>
                <a:lnTo>
                  <a:pt x="0" y="6858691"/>
                </a:lnTo>
                <a:close/>
              </a:path>
            </a:pathLst>
          </a:custGeom>
          <a:solidFill>
            <a:schemeClr val="tx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0000" dirty="0">
              <a:latin typeface="Arial Black" panose="020B0A04020102020204" pitchFamily="34" charset="0"/>
            </a:endParaRPr>
          </a:p>
        </p:txBody>
      </p:sp>
    </p:spTree>
    <p:extLst>
      <p:ext uri="{BB962C8B-B14F-4D97-AF65-F5344CB8AC3E}">
        <p14:creationId xmlns:p14="http://schemas.microsoft.com/office/powerpoint/2010/main" val="27812022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9D4A668-C3D5-55F7-5476-7DDFE4946480}"/>
              </a:ext>
            </a:extLst>
          </p:cNvPr>
          <p:cNvSpPr/>
          <p:nvPr/>
        </p:nvSpPr>
        <p:spPr>
          <a:xfrm>
            <a:off x="1528512" y="467975"/>
            <a:ext cx="6716903"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EXCEL DASHBOARD</a:t>
            </a:r>
          </a:p>
        </p:txBody>
      </p:sp>
      <p:pic>
        <p:nvPicPr>
          <p:cNvPr id="3" name="Picture 2">
            <a:extLst>
              <a:ext uri="{FF2B5EF4-FFF2-40B4-BE49-F238E27FC236}">
                <a16:creationId xmlns:a16="http://schemas.microsoft.com/office/drawing/2014/main" id="{80E629DE-C400-CA86-B300-A84C8B9581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17886"/>
            <a:ext cx="12192000" cy="5240113"/>
          </a:xfrm>
          <a:prstGeom prst="rect">
            <a:avLst/>
          </a:prstGeom>
        </p:spPr>
      </p:pic>
    </p:spTree>
    <p:extLst>
      <p:ext uri="{BB962C8B-B14F-4D97-AF65-F5344CB8AC3E}">
        <p14:creationId xmlns:p14="http://schemas.microsoft.com/office/powerpoint/2010/main" val="274062922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8CF9AB-4721-B496-084E-DDFAA5A2394D}"/>
              </a:ext>
            </a:extLst>
          </p:cNvPr>
          <p:cNvSpPr/>
          <p:nvPr/>
        </p:nvSpPr>
        <p:spPr>
          <a:xfrm>
            <a:off x="1537125" y="488295"/>
            <a:ext cx="8284640"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TABLEAU DASHBOARD - </a:t>
            </a:r>
            <a:r>
              <a:rPr lang="en-US" sz="5400" b="0" cap="none" spc="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3" name="Picture 2">
            <a:extLst>
              <a:ext uri="{FF2B5EF4-FFF2-40B4-BE49-F238E27FC236}">
                <a16:creationId xmlns:a16="http://schemas.microsoft.com/office/drawing/2014/main" id="{80F6C49A-B757-E66A-D549-A4D0974C99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34532"/>
            <a:ext cx="12192000" cy="5123468"/>
          </a:xfrm>
          <a:prstGeom prst="rect">
            <a:avLst/>
          </a:prstGeom>
        </p:spPr>
      </p:pic>
    </p:spTree>
    <p:extLst>
      <p:ext uri="{BB962C8B-B14F-4D97-AF65-F5344CB8AC3E}">
        <p14:creationId xmlns:p14="http://schemas.microsoft.com/office/powerpoint/2010/main" val="312683065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4C7E428-1957-0910-8A6F-30C5FA80AAF3}"/>
              </a:ext>
            </a:extLst>
          </p:cNvPr>
          <p:cNvSpPr/>
          <p:nvPr/>
        </p:nvSpPr>
        <p:spPr>
          <a:xfrm>
            <a:off x="1458037" y="417175"/>
            <a:ext cx="8422498"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TABLEAU DASHBOARD - ii</a:t>
            </a:r>
          </a:p>
        </p:txBody>
      </p:sp>
      <p:pic>
        <p:nvPicPr>
          <p:cNvPr id="3" name="Picture 2">
            <a:extLst>
              <a:ext uri="{FF2B5EF4-FFF2-40B4-BE49-F238E27FC236}">
                <a16:creationId xmlns:a16="http://schemas.microsoft.com/office/drawing/2014/main" id="{42A65C5C-12AD-B8FE-6480-174E08B1FA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96824"/>
            <a:ext cx="12192000" cy="5161175"/>
          </a:xfrm>
          <a:prstGeom prst="rect">
            <a:avLst/>
          </a:prstGeom>
        </p:spPr>
      </p:pic>
    </p:spTree>
    <p:extLst>
      <p:ext uri="{BB962C8B-B14F-4D97-AF65-F5344CB8AC3E}">
        <p14:creationId xmlns:p14="http://schemas.microsoft.com/office/powerpoint/2010/main" val="222270053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8AA30E9-83D3-25C7-3660-53B9C93B2B68}"/>
              </a:ext>
            </a:extLst>
          </p:cNvPr>
          <p:cNvSpPr/>
          <p:nvPr/>
        </p:nvSpPr>
        <p:spPr>
          <a:xfrm>
            <a:off x="1579291" y="478135"/>
            <a:ext cx="8789587"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POWER_BI DASHBOARD - </a:t>
            </a:r>
            <a:r>
              <a:rPr lang="en-US" sz="5400" b="0" cap="none" spc="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3" name="Picture 2">
            <a:extLst>
              <a:ext uri="{FF2B5EF4-FFF2-40B4-BE49-F238E27FC236}">
                <a16:creationId xmlns:a16="http://schemas.microsoft.com/office/drawing/2014/main" id="{320229FD-C20C-7C26-11AF-751592EE19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15678"/>
            <a:ext cx="12192000" cy="5142322"/>
          </a:xfrm>
          <a:prstGeom prst="rect">
            <a:avLst/>
          </a:prstGeom>
        </p:spPr>
      </p:pic>
    </p:spTree>
    <p:extLst>
      <p:ext uri="{BB962C8B-B14F-4D97-AF65-F5344CB8AC3E}">
        <p14:creationId xmlns:p14="http://schemas.microsoft.com/office/powerpoint/2010/main" val="26757336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0CF06D7-430A-50B2-1085-38ED54E7B60E}"/>
              </a:ext>
            </a:extLst>
          </p:cNvPr>
          <p:cNvSpPr txBox="1"/>
          <p:nvPr/>
        </p:nvSpPr>
        <p:spPr>
          <a:xfrm>
            <a:off x="1076960" y="485894"/>
            <a:ext cx="9865360" cy="923330"/>
          </a:xfrm>
          <a:prstGeom prst="rect">
            <a:avLst/>
          </a:prstGeom>
          <a:noFill/>
        </p:spPr>
        <p:txBody>
          <a:bodyPr wrap="square">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POWER_BI DASHBOARD - ii</a:t>
            </a:r>
          </a:p>
        </p:txBody>
      </p:sp>
      <p:pic>
        <p:nvPicPr>
          <p:cNvPr id="3" name="Picture 2">
            <a:extLst>
              <a:ext uri="{FF2B5EF4-FFF2-40B4-BE49-F238E27FC236}">
                <a16:creationId xmlns:a16="http://schemas.microsoft.com/office/drawing/2014/main" id="{4EA116AF-E515-7A8F-FCC4-02AC8DFB06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59118"/>
            <a:ext cx="12192000" cy="5198882"/>
          </a:xfrm>
          <a:prstGeom prst="rect">
            <a:avLst/>
          </a:prstGeom>
        </p:spPr>
      </p:pic>
    </p:spTree>
    <p:extLst>
      <p:ext uri="{BB962C8B-B14F-4D97-AF65-F5344CB8AC3E}">
        <p14:creationId xmlns:p14="http://schemas.microsoft.com/office/powerpoint/2010/main" val="48288719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EE877D8-825F-6CEC-16AC-3C265611953E}"/>
              </a:ext>
            </a:extLst>
          </p:cNvPr>
          <p:cNvSpPr/>
          <p:nvPr/>
        </p:nvSpPr>
        <p:spPr>
          <a:xfrm>
            <a:off x="1596272" y="508615"/>
            <a:ext cx="5606023" cy="923330"/>
          </a:xfrm>
          <a:prstGeom prst="rect">
            <a:avLst/>
          </a:prstGeom>
          <a:noFill/>
        </p:spPr>
        <p:txBody>
          <a:bodyPr wrap="none" lIns="91440" tIns="45720" rIns="91440" bIns="45720">
            <a:spAutoFit/>
          </a:bodyPr>
          <a:lstStyle/>
          <a:p>
            <a:pPr algn="ct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MY SQL QUERIES</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3" name="Picture 2">
            <a:extLst>
              <a:ext uri="{FF2B5EF4-FFF2-40B4-BE49-F238E27FC236}">
                <a16:creationId xmlns:a16="http://schemas.microsoft.com/office/drawing/2014/main" id="{475283C8-8D34-75A5-31F2-E9BEFD3EC9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93128"/>
            <a:ext cx="12192000" cy="5264872"/>
          </a:xfrm>
          <a:prstGeom prst="rect">
            <a:avLst/>
          </a:prstGeom>
        </p:spPr>
      </p:pic>
    </p:spTree>
    <p:extLst>
      <p:ext uri="{BB962C8B-B14F-4D97-AF65-F5344CB8AC3E}">
        <p14:creationId xmlns:p14="http://schemas.microsoft.com/office/powerpoint/2010/main" val="206269026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B5E015-EBEE-6C7F-D2E7-16F6516A7030}"/>
              </a:ext>
            </a:extLst>
          </p:cNvPr>
          <p:cNvSpPr/>
          <p:nvPr/>
        </p:nvSpPr>
        <p:spPr>
          <a:xfrm>
            <a:off x="1596272" y="508615"/>
            <a:ext cx="5606023" cy="923330"/>
          </a:xfrm>
          <a:prstGeom prst="rect">
            <a:avLst/>
          </a:prstGeom>
          <a:noFill/>
        </p:spPr>
        <p:txBody>
          <a:bodyPr wrap="none" lIns="91440" tIns="45720" rIns="91440" bIns="45720">
            <a:spAutoFit/>
          </a:bodyPr>
          <a:lstStyle/>
          <a:p>
            <a:pPr algn="ct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MY SQL QUERIES</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6" name="Picture 5">
            <a:extLst>
              <a:ext uri="{FF2B5EF4-FFF2-40B4-BE49-F238E27FC236}">
                <a16:creationId xmlns:a16="http://schemas.microsoft.com/office/drawing/2014/main" id="{BDEEC5DA-39D3-C4D0-BE9E-153615607E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25105"/>
            <a:ext cx="12192000" cy="5132894"/>
          </a:xfrm>
          <a:prstGeom prst="rect">
            <a:avLst/>
          </a:prstGeom>
        </p:spPr>
      </p:pic>
    </p:spTree>
    <p:extLst>
      <p:ext uri="{BB962C8B-B14F-4D97-AF65-F5344CB8AC3E}">
        <p14:creationId xmlns:p14="http://schemas.microsoft.com/office/powerpoint/2010/main" val="294187867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7FAB8B9-65F8-169E-7445-C4FD8E9D1D95}"/>
              </a:ext>
            </a:extLst>
          </p:cNvPr>
          <p:cNvSpPr/>
          <p:nvPr/>
        </p:nvSpPr>
        <p:spPr>
          <a:xfrm>
            <a:off x="1596272" y="508615"/>
            <a:ext cx="5606023" cy="923330"/>
          </a:xfrm>
          <a:prstGeom prst="rect">
            <a:avLst/>
          </a:prstGeom>
          <a:noFill/>
        </p:spPr>
        <p:txBody>
          <a:bodyPr wrap="none" lIns="91440" tIns="45720" rIns="91440" bIns="45720">
            <a:spAutoFit/>
          </a:bodyPr>
          <a:lstStyle/>
          <a:p>
            <a:pPr algn="ct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MY SQL QUERIES</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3" name="Picture 2">
            <a:extLst>
              <a:ext uri="{FF2B5EF4-FFF2-40B4-BE49-F238E27FC236}">
                <a16:creationId xmlns:a16="http://schemas.microsoft.com/office/drawing/2014/main" id="{8077F612-4001-D9E3-FAD9-BEC0C1E4E7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7971"/>
            <a:ext cx="12192000" cy="5180028"/>
          </a:xfrm>
          <a:prstGeom prst="rect">
            <a:avLst/>
          </a:prstGeom>
        </p:spPr>
      </p:pic>
    </p:spTree>
    <p:extLst>
      <p:ext uri="{BB962C8B-B14F-4D97-AF65-F5344CB8AC3E}">
        <p14:creationId xmlns:p14="http://schemas.microsoft.com/office/powerpoint/2010/main" val="292906934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1BFF49B-AF99-9E9A-468A-3D67F1097549}"/>
              </a:ext>
            </a:extLst>
          </p:cNvPr>
          <p:cNvSpPr/>
          <p:nvPr/>
        </p:nvSpPr>
        <p:spPr>
          <a:xfrm>
            <a:off x="1562040" y="535219"/>
            <a:ext cx="4297971" cy="830997"/>
          </a:xfrm>
          <a:prstGeom prst="rect">
            <a:avLst/>
          </a:prstGeom>
          <a:noFill/>
        </p:spPr>
        <p:txBody>
          <a:bodyPr wrap="none" lIns="91440" tIns="45720" rIns="91440" bIns="45720">
            <a:spAutoFit/>
          </a:bodyPr>
          <a:lstStyle/>
          <a:p>
            <a:pPr algn="ctr"/>
            <a:r>
              <a:rPr lang="en-US" sz="4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CONCLUSION</a:t>
            </a:r>
            <a:endParaRPr lang="en-US" sz="4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6" name="TextBox 5">
            <a:extLst>
              <a:ext uri="{FF2B5EF4-FFF2-40B4-BE49-F238E27FC236}">
                <a16:creationId xmlns:a16="http://schemas.microsoft.com/office/drawing/2014/main" id="{625C1610-1C97-CEAA-B413-A9A725998FD1}"/>
              </a:ext>
            </a:extLst>
          </p:cNvPr>
          <p:cNvSpPr txBox="1"/>
          <p:nvPr/>
        </p:nvSpPr>
        <p:spPr>
          <a:xfrm>
            <a:off x="1562040" y="1745671"/>
            <a:ext cx="9144785" cy="3883051"/>
          </a:xfrm>
          <a:prstGeom prst="rect">
            <a:avLst/>
          </a:prstGeom>
          <a:noFill/>
        </p:spPr>
        <p:txBody>
          <a:bodyPr wrap="square">
            <a:spAutoFit/>
          </a:bodyPr>
          <a:lstStyle/>
          <a:p>
            <a:pPr>
              <a:lnSpc>
                <a:spcPct val="200000"/>
              </a:lnSpc>
            </a:pPr>
            <a:r>
              <a:rPr lang="en-US" dirty="0"/>
              <a:t>The dashboard insights highlight key trends in bookings, check-ins, and customer behavior. While peak seasons drive high revenue, cancellations and short stays impact overall business performance. By implementing strategic pricing, targeted marketing, and platform optimization, the company can enhance bookings, reduce cancellations, and increase revenue. Focusing on city-specific demand and customer preferences will further drive growth, ensuring a sustainable and profitable future.</a:t>
            </a:r>
          </a:p>
        </p:txBody>
      </p:sp>
    </p:spTree>
    <p:extLst>
      <p:ext uri="{BB962C8B-B14F-4D97-AF65-F5344CB8AC3E}">
        <p14:creationId xmlns:p14="http://schemas.microsoft.com/office/powerpoint/2010/main" val="3306770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33CFCA9-AFA2-1F96-B496-279A3606008B}"/>
              </a:ext>
            </a:extLst>
          </p:cNvPr>
          <p:cNvSpPr/>
          <p:nvPr/>
        </p:nvSpPr>
        <p:spPr>
          <a:xfrm>
            <a:off x="1617075" y="488086"/>
            <a:ext cx="2000869"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TEAM</a:t>
            </a:r>
          </a:p>
        </p:txBody>
      </p:sp>
      <p:sp>
        <p:nvSpPr>
          <p:cNvPr id="5" name="TextBox 4">
            <a:extLst>
              <a:ext uri="{FF2B5EF4-FFF2-40B4-BE49-F238E27FC236}">
                <a16:creationId xmlns:a16="http://schemas.microsoft.com/office/drawing/2014/main" id="{8627CC34-9688-9C76-EDE2-C42F456DC73E}"/>
              </a:ext>
            </a:extLst>
          </p:cNvPr>
          <p:cNvSpPr txBox="1"/>
          <p:nvPr/>
        </p:nvSpPr>
        <p:spPr>
          <a:xfrm>
            <a:off x="3007151" y="1687398"/>
            <a:ext cx="6872140" cy="3883051"/>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US" b="0" i="0" dirty="0" err="1">
                <a:solidFill>
                  <a:srgbClr val="222222"/>
                </a:solidFill>
                <a:effectLst/>
                <a:latin typeface="Calibri" panose="020F0502020204030204" pitchFamily="34" charset="0"/>
              </a:rPr>
              <a:t>Ravitheja</a:t>
            </a:r>
            <a:r>
              <a:rPr lang="en-US" b="0" i="0" dirty="0">
                <a:solidFill>
                  <a:srgbClr val="222222"/>
                </a:solidFill>
                <a:effectLst/>
                <a:latin typeface="Calibri" panose="020F0502020204030204" pitchFamily="34" charset="0"/>
              </a:rPr>
              <a:t> T  (</a:t>
            </a:r>
            <a:r>
              <a:rPr lang="en-US" b="0" i="0" dirty="0">
                <a:solidFill>
                  <a:srgbClr val="1155CC"/>
                </a:solidFill>
                <a:effectLst/>
                <a:latin typeface="Calibri" panose="020F0502020204030204" pitchFamily="34" charset="0"/>
                <a:hlinkClick r:id="rId2"/>
              </a:rPr>
              <a:t>ravitheja8587@gmail.com</a:t>
            </a:r>
            <a:r>
              <a:rPr lang="en-US" b="0" i="0" dirty="0">
                <a:solidFill>
                  <a:srgbClr val="1155CC"/>
                </a:solidFill>
                <a:effectLst/>
                <a:latin typeface="Calibri" panose="020F0502020204030204" pitchFamily="34" charset="0"/>
              </a:rPr>
              <a:t>)</a:t>
            </a:r>
            <a:endParaRPr lang="en-US" b="0" i="0" dirty="0">
              <a:solidFill>
                <a:srgbClr val="222222"/>
              </a:solidFill>
              <a:effectLst/>
              <a:latin typeface="Calibri" panose="020F0502020204030204" pitchFamily="34" charset="0"/>
            </a:endParaRPr>
          </a:p>
          <a:p>
            <a:pPr marL="285750" indent="-285750">
              <a:lnSpc>
                <a:spcPct val="200000"/>
              </a:lnSpc>
              <a:buFont typeface="Wingdings" panose="05000000000000000000" pitchFamily="2" charset="2"/>
              <a:buChar char="Ø"/>
            </a:pPr>
            <a:r>
              <a:rPr lang="en-US" b="0" i="0" dirty="0">
                <a:solidFill>
                  <a:srgbClr val="222222"/>
                </a:solidFill>
                <a:effectLst/>
                <a:latin typeface="Calibri" panose="020F0502020204030204" pitchFamily="34" charset="0"/>
              </a:rPr>
              <a:t>Niranjan </a:t>
            </a:r>
            <a:r>
              <a:rPr lang="en-US" b="0" i="0" dirty="0" err="1">
                <a:solidFill>
                  <a:srgbClr val="222222"/>
                </a:solidFill>
                <a:effectLst/>
                <a:latin typeface="Calibri" panose="020F0502020204030204" pitchFamily="34" charset="0"/>
              </a:rPr>
              <a:t>Avulapati</a:t>
            </a:r>
            <a:r>
              <a:rPr lang="en-US" b="0" i="0" dirty="0">
                <a:solidFill>
                  <a:srgbClr val="222222"/>
                </a:solidFill>
                <a:effectLst/>
                <a:latin typeface="Calibri" panose="020F0502020204030204" pitchFamily="34" charset="0"/>
              </a:rPr>
              <a:t> (</a:t>
            </a:r>
            <a:r>
              <a:rPr lang="en-US" b="0" i="0" dirty="0">
                <a:solidFill>
                  <a:srgbClr val="1155CC"/>
                </a:solidFill>
                <a:effectLst/>
                <a:latin typeface="Calibri" panose="020F0502020204030204" pitchFamily="34" charset="0"/>
                <a:hlinkClick r:id="rId3"/>
              </a:rPr>
              <a:t>niranjanavulapati4@gmail.com</a:t>
            </a:r>
            <a:r>
              <a:rPr lang="en-US" b="0" i="0" dirty="0">
                <a:solidFill>
                  <a:srgbClr val="1155CC"/>
                </a:solidFill>
                <a:effectLst/>
                <a:latin typeface="Calibri" panose="020F0502020204030204" pitchFamily="34" charset="0"/>
              </a:rPr>
              <a:t>)</a:t>
            </a:r>
            <a:endParaRPr lang="en-US" b="0" i="0" dirty="0">
              <a:solidFill>
                <a:srgbClr val="222222"/>
              </a:solidFill>
              <a:effectLst/>
              <a:latin typeface="Calibri" panose="020F0502020204030204" pitchFamily="34" charset="0"/>
            </a:endParaRPr>
          </a:p>
          <a:p>
            <a:pPr marL="285750" indent="-285750">
              <a:lnSpc>
                <a:spcPct val="200000"/>
              </a:lnSpc>
              <a:buFont typeface="Wingdings" panose="05000000000000000000" pitchFamily="2" charset="2"/>
              <a:buChar char="Ø"/>
            </a:pPr>
            <a:r>
              <a:rPr lang="en-US" b="0" i="0" dirty="0">
                <a:solidFill>
                  <a:srgbClr val="222222"/>
                </a:solidFill>
                <a:effectLst/>
                <a:latin typeface="Calibri" panose="020F0502020204030204" pitchFamily="34" charset="0"/>
              </a:rPr>
              <a:t>Nandini Sudhir </a:t>
            </a:r>
            <a:r>
              <a:rPr lang="en-US" b="0" i="0" dirty="0" err="1">
                <a:solidFill>
                  <a:srgbClr val="222222"/>
                </a:solidFill>
                <a:effectLst/>
                <a:latin typeface="Calibri" panose="020F0502020204030204" pitchFamily="34" charset="0"/>
              </a:rPr>
              <a:t>Suryawanshi</a:t>
            </a:r>
            <a:r>
              <a:rPr lang="en-US" b="0" i="0" dirty="0">
                <a:solidFill>
                  <a:srgbClr val="222222"/>
                </a:solidFill>
                <a:effectLst/>
                <a:latin typeface="Calibri" panose="020F0502020204030204" pitchFamily="34" charset="0"/>
              </a:rPr>
              <a:t> (</a:t>
            </a:r>
            <a:r>
              <a:rPr lang="en-US" b="0" i="0" dirty="0">
                <a:solidFill>
                  <a:srgbClr val="1155CC"/>
                </a:solidFill>
                <a:effectLst/>
                <a:latin typeface="Calibri" panose="020F0502020204030204" pitchFamily="34" charset="0"/>
                <a:hlinkClick r:id="rId4"/>
              </a:rPr>
              <a:t>nandiniss2404@gmail.com</a:t>
            </a:r>
            <a:r>
              <a:rPr lang="en-US" b="0" i="0" dirty="0">
                <a:solidFill>
                  <a:srgbClr val="1155CC"/>
                </a:solidFill>
                <a:effectLst/>
                <a:latin typeface="Calibri" panose="020F0502020204030204" pitchFamily="34" charset="0"/>
              </a:rPr>
              <a:t>)</a:t>
            </a:r>
            <a:endParaRPr lang="en-US" b="0" i="0" dirty="0">
              <a:solidFill>
                <a:srgbClr val="222222"/>
              </a:solidFill>
              <a:effectLst/>
              <a:latin typeface="Calibri" panose="020F0502020204030204" pitchFamily="34" charset="0"/>
            </a:endParaRPr>
          </a:p>
          <a:p>
            <a:pPr marL="285750" indent="-285750">
              <a:lnSpc>
                <a:spcPct val="200000"/>
              </a:lnSpc>
              <a:buFont typeface="Wingdings" panose="05000000000000000000" pitchFamily="2" charset="2"/>
              <a:buChar char="Ø"/>
            </a:pPr>
            <a:r>
              <a:rPr lang="en-US" b="0" i="0" dirty="0" err="1">
                <a:solidFill>
                  <a:srgbClr val="222222"/>
                </a:solidFill>
                <a:effectLst/>
                <a:latin typeface="Calibri" panose="020F0502020204030204" pitchFamily="34" charset="0"/>
              </a:rPr>
              <a:t>Aswanth</a:t>
            </a:r>
            <a:r>
              <a:rPr lang="en-US" b="0" i="0" dirty="0">
                <a:solidFill>
                  <a:srgbClr val="222222"/>
                </a:solidFill>
                <a:effectLst/>
                <a:latin typeface="Calibri" panose="020F0502020204030204" pitchFamily="34" charset="0"/>
              </a:rPr>
              <a:t> Ok (</a:t>
            </a:r>
            <a:r>
              <a:rPr lang="en-US" b="0" i="0" dirty="0">
                <a:solidFill>
                  <a:srgbClr val="1155CC"/>
                </a:solidFill>
                <a:effectLst/>
                <a:latin typeface="Calibri" panose="020F0502020204030204" pitchFamily="34" charset="0"/>
                <a:hlinkClick r:id="rId5"/>
              </a:rPr>
              <a:t>aswanthnair518@gmail.com</a:t>
            </a:r>
            <a:r>
              <a:rPr lang="en-US" b="0" i="0" dirty="0">
                <a:solidFill>
                  <a:srgbClr val="1155CC"/>
                </a:solidFill>
                <a:effectLst/>
                <a:latin typeface="Calibri" panose="020F0502020204030204" pitchFamily="34" charset="0"/>
              </a:rPr>
              <a:t>)</a:t>
            </a:r>
            <a:endParaRPr lang="en-US" dirty="0">
              <a:solidFill>
                <a:srgbClr val="222222"/>
              </a:solidFill>
              <a:latin typeface="Calibri" panose="020F0502020204030204" pitchFamily="34" charset="0"/>
            </a:endParaRPr>
          </a:p>
          <a:p>
            <a:pPr marL="285750" indent="-285750">
              <a:lnSpc>
                <a:spcPct val="200000"/>
              </a:lnSpc>
              <a:buFont typeface="Wingdings" panose="05000000000000000000" pitchFamily="2" charset="2"/>
              <a:buChar char="Ø"/>
            </a:pPr>
            <a:r>
              <a:rPr lang="en-US" b="0" i="0" dirty="0">
                <a:solidFill>
                  <a:srgbClr val="222222"/>
                </a:solidFill>
                <a:effectLst/>
                <a:latin typeface="Calibri" panose="020F0502020204030204" pitchFamily="34" charset="0"/>
              </a:rPr>
              <a:t>Sahil </a:t>
            </a:r>
            <a:r>
              <a:rPr lang="en-US" b="0" i="0" dirty="0" err="1">
                <a:solidFill>
                  <a:srgbClr val="222222"/>
                </a:solidFill>
                <a:effectLst/>
                <a:latin typeface="Calibri" panose="020F0502020204030204" pitchFamily="34" charset="0"/>
              </a:rPr>
              <a:t>Rupchand</a:t>
            </a:r>
            <a:r>
              <a:rPr lang="en-US" b="0" i="0" dirty="0">
                <a:solidFill>
                  <a:srgbClr val="222222"/>
                </a:solidFill>
                <a:effectLst/>
                <a:latin typeface="Calibri" panose="020F0502020204030204" pitchFamily="34" charset="0"/>
              </a:rPr>
              <a:t> Prasad (</a:t>
            </a:r>
            <a:r>
              <a:rPr lang="en-US" b="0" i="0" dirty="0">
                <a:solidFill>
                  <a:srgbClr val="1155CC"/>
                </a:solidFill>
                <a:effectLst/>
                <a:latin typeface="Calibri" panose="020F0502020204030204" pitchFamily="34" charset="0"/>
                <a:hlinkClick r:id="rId6"/>
              </a:rPr>
              <a:t>sahil9004542417@gmail.com</a:t>
            </a:r>
            <a:r>
              <a:rPr lang="en-US" b="0" i="0" dirty="0">
                <a:solidFill>
                  <a:srgbClr val="1155CC"/>
                </a:solidFill>
                <a:effectLst/>
                <a:latin typeface="Calibri" panose="020F0502020204030204" pitchFamily="34" charset="0"/>
              </a:rPr>
              <a:t>)</a:t>
            </a:r>
            <a:endParaRPr lang="en-US" b="0" i="0" dirty="0">
              <a:solidFill>
                <a:srgbClr val="222222"/>
              </a:solidFill>
              <a:effectLst/>
              <a:latin typeface="Calibri" panose="020F0502020204030204" pitchFamily="34" charset="0"/>
            </a:endParaRPr>
          </a:p>
          <a:p>
            <a:pPr marL="285750" indent="-285750">
              <a:lnSpc>
                <a:spcPct val="200000"/>
              </a:lnSpc>
              <a:buFont typeface="Wingdings" panose="05000000000000000000" pitchFamily="2" charset="2"/>
              <a:buChar char="Ø"/>
            </a:pPr>
            <a:r>
              <a:rPr lang="en-US" b="0" i="0" dirty="0" err="1">
                <a:solidFill>
                  <a:srgbClr val="222222"/>
                </a:solidFill>
                <a:effectLst/>
                <a:latin typeface="Calibri" panose="020F0502020204030204" pitchFamily="34" charset="0"/>
              </a:rPr>
              <a:t>Gangapuram</a:t>
            </a:r>
            <a:r>
              <a:rPr lang="en-US" b="0" i="0" dirty="0">
                <a:solidFill>
                  <a:srgbClr val="222222"/>
                </a:solidFill>
                <a:effectLst/>
                <a:latin typeface="Calibri" panose="020F0502020204030204" pitchFamily="34" charset="0"/>
              </a:rPr>
              <a:t> Chandu Sagar (</a:t>
            </a:r>
            <a:r>
              <a:rPr lang="en-US" b="0" i="0" dirty="0">
                <a:solidFill>
                  <a:srgbClr val="1155CC"/>
                </a:solidFill>
                <a:effectLst/>
                <a:latin typeface="Calibri" panose="020F0502020204030204" pitchFamily="34" charset="0"/>
                <a:hlinkClick r:id="rId7"/>
              </a:rPr>
              <a:t>chandusagar647@gmail.com</a:t>
            </a:r>
            <a:r>
              <a:rPr lang="en-US" b="0" i="0" dirty="0">
                <a:solidFill>
                  <a:srgbClr val="1155CC"/>
                </a:solidFill>
                <a:effectLst/>
                <a:latin typeface="Calibri" panose="020F0502020204030204" pitchFamily="34" charset="0"/>
              </a:rPr>
              <a:t>)</a:t>
            </a:r>
            <a:endParaRPr lang="en-US" b="0" i="0" dirty="0">
              <a:solidFill>
                <a:srgbClr val="222222"/>
              </a:solidFill>
              <a:effectLst/>
              <a:latin typeface="Calibri" panose="020F0502020204030204" pitchFamily="34" charset="0"/>
            </a:endParaRPr>
          </a:p>
          <a:p>
            <a:pPr marL="285750" indent="-285750">
              <a:lnSpc>
                <a:spcPct val="200000"/>
              </a:lnSpc>
              <a:buFont typeface="Wingdings" panose="05000000000000000000" pitchFamily="2" charset="2"/>
              <a:buChar char="Ø"/>
            </a:pPr>
            <a:r>
              <a:rPr lang="en-US" b="0" i="0" dirty="0">
                <a:solidFill>
                  <a:srgbClr val="222222"/>
                </a:solidFill>
                <a:effectLst/>
                <a:latin typeface="Calibri" panose="020F0502020204030204" pitchFamily="34" charset="0"/>
              </a:rPr>
              <a:t>OM Sanjay </a:t>
            </a:r>
            <a:r>
              <a:rPr lang="en-US" b="0" i="0" dirty="0" err="1">
                <a:solidFill>
                  <a:srgbClr val="222222"/>
                </a:solidFill>
                <a:effectLst/>
                <a:latin typeface="Calibri" panose="020F0502020204030204" pitchFamily="34" charset="0"/>
              </a:rPr>
              <a:t>Kharote</a:t>
            </a:r>
            <a:r>
              <a:rPr lang="en-US" b="0" i="0" dirty="0">
                <a:solidFill>
                  <a:srgbClr val="222222"/>
                </a:solidFill>
                <a:effectLst/>
                <a:latin typeface="Calibri" panose="020F0502020204030204" pitchFamily="34" charset="0"/>
              </a:rPr>
              <a:t> (</a:t>
            </a:r>
            <a:r>
              <a:rPr lang="en-US" b="0" i="0" dirty="0">
                <a:solidFill>
                  <a:srgbClr val="1155CC"/>
                </a:solidFill>
                <a:effectLst/>
                <a:latin typeface="Calibri" panose="020F0502020204030204" pitchFamily="34" charset="0"/>
                <a:hlinkClick r:id="rId8"/>
              </a:rPr>
              <a:t>kharoteom071@gmail.com</a:t>
            </a:r>
            <a:r>
              <a:rPr lang="en-US" b="0" i="0" dirty="0">
                <a:solidFill>
                  <a:srgbClr val="1155CC"/>
                </a:solidFill>
                <a:effectLst/>
                <a:latin typeface="Calibri" panose="020F0502020204030204" pitchFamily="34" charset="0"/>
              </a:rPr>
              <a:t>)</a:t>
            </a:r>
            <a:endParaRPr lang="en-US" dirty="0"/>
          </a:p>
        </p:txBody>
      </p:sp>
    </p:spTree>
    <p:extLst>
      <p:ext uri="{BB962C8B-B14F-4D97-AF65-F5344CB8AC3E}">
        <p14:creationId xmlns:p14="http://schemas.microsoft.com/office/powerpoint/2010/main" val="6768881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C1DFCD-F25C-6623-1EC6-C3015B4334DE}"/>
              </a:ext>
            </a:extLst>
          </p:cNvPr>
          <p:cNvSpPr/>
          <p:nvPr/>
        </p:nvSpPr>
        <p:spPr>
          <a:xfrm>
            <a:off x="1597235" y="506940"/>
            <a:ext cx="3680816"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CONTENTS</a:t>
            </a:r>
          </a:p>
        </p:txBody>
      </p:sp>
      <p:sp>
        <p:nvSpPr>
          <p:cNvPr id="5" name="TextBox 4">
            <a:extLst>
              <a:ext uri="{FF2B5EF4-FFF2-40B4-BE49-F238E27FC236}">
                <a16:creationId xmlns:a16="http://schemas.microsoft.com/office/drawing/2014/main" id="{4265A788-E82B-9E38-907C-53EB71A7E13A}"/>
              </a:ext>
            </a:extLst>
          </p:cNvPr>
          <p:cNvSpPr txBox="1"/>
          <p:nvPr/>
        </p:nvSpPr>
        <p:spPr>
          <a:xfrm>
            <a:off x="2793477" y="1710002"/>
            <a:ext cx="7220932" cy="461017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dirty="0"/>
              <a:t>PROJECT OVERVIEW.</a:t>
            </a:r>
          </a:p>
          <a:p>
            <a:pPr marL="285750" indent="-285750">
              <a:lnSpc>
                <a:spcPct val="150000"/>
              </a:lnSpc>
              <a:buFont typeface="Wingdings" panose="05000000000000000000" pitchFamily="2" charset="2"/>
              <a:buChar char="Ø"/>
            </a:pPr>
            <a:r>
              <a:rPr lang="en-US" dirty="0"/>
              <a:t>DATA OVERVIEW</a:t>
            </a:r>
          </a:p>
          <a:p>
            <a:pPr marL="285750" indent="-285750">
              <a:lnSpc>
                <a:spcPct val="150000"/>
              </a:lnSpc>
              <a:buFont typeface="Wingdings" panose="05000000000000000000" pitchFamily="2" charset="2"/>
              <a:buChar char="Ø"/>
            </a:pPr>
            <a:r>
              <a:rPr lang="en-US" dirty="0"/>
              <a:t>OBJECTIVES.</a:t>
            </a:r>
          </a:p>
          <a:p>
            <a:pPr marL="285750" indent="-285750">
              <a:lnSpc>
                <a:spcPct val="150000"/>
              </a:lnSpc>
              <a:buFont typeface="Wingdings" panose="05000000000000000000" pitchFamily="2" charset="2"/>
              <a:buChar char="Ø"/>
            </a:pPr>
            <a:r>
              <a:rPr lang="en-US" dirty="0"/>
              <a:t>KEY METRICS &amp; INSIGHTS.</a:t>
            </a:r>
          </a:p>
          <a:p>
            <a:pPr marL="285750" indent="-285750">
              <a:lnSpc>
                <a:spcPct val="150000"/>
              </a:lnSpc>
              <a:buFont typeface="Wingdings" panose="05000000000000000000" pitchFamily="2" charset="2"/>
              <a:buChar char="Ø"/>
            </a:pPr>
            <a:r>
              <a:rPr lang="en-US" dirty="0"/>
              <a:t>KPI’S.</a:t>
            </a:r>
          </a:p>
          <a:p>
            <a:pPr marL="285750" indent="-285750">
              <a:lnSpc>
                <a:spcPct val="150000"/>
              </a:lnSpc>
              <a:buFont typeface="Wingdings" panose="05000000000000000000" pitchFamily="2" charset="2"/>
              <a:buChar char="Ø"/>
            </a:pPr>
            <a:r>
              <a:rPr lang="en-US" dirty="0"/>
              <a:t>RECOMMENDATIONS ON INSIGHTS.</a:t>
            </a:r>
          </a:p>
          <a:p>
            <a:pPr marL="285750" indent="-285750">
              <a:lnSpc>
                <a:spcPct val="150000"/>
              </a:lnSpc>
              <a:buFont typeface="Wingdings" panose="05000000000000000000" pitchFamily="2" charset="2"/>
              <a:buChar char="Ø"/>
            </a:pPr>
            <a:r>
              <a:rPr lang="en-US" dirty="0"/>
              <a:t>DASHBOARDS ( “Excel” , “Tableau” , “Power BI”).</a:t>
            </a:r>
          </a:p>
          <a:p>
            <a:pPr marL="285750" indent="-285750">
              <a:lnSpc>
                <a:spcPct val="150000"/>
              </a:lnSpc>
              <a:buFont typeface="Wingdings" panose="05000000000000000000" pitchFamily="2" charset="2"/>
              <a:buChar char="Ø"/>
            </a:pPr>
            <a:r>
              <a:rPr lang="en-US" dirty="0"/>
              <a:t>MY_SQL QUERY PART</a:t>
            </a:r>
          </a:p>
          <a:p>
            <a:pPr marL="285750" indent="-285750">
              <a:lnSpc>
                <a:spcPct val="150000"/>
              </a:lnSpc>
              <a:buFont typeface="Wingdings" panose="05000000000000000000" pitchFamily="2" charset="2"/>
              <a:buChar char="Ø"/>
            </a:pPr>
            <a:r>
              <a:rPr lang="en-US" dirty="0"/>
              <a:t>CONCLUSION</a:t>
            </a:r>
          </a:p>
          <a:p>
            <a:pPr marL="285750" indent="-285750">
              <a:lnSpc>
                <a:spcPct val="150000"/>
              </a:lnSpc>
              <a:buFont typeface="Wingdings" panose="05000000000000000000" pitchFamily="2" charset="2"/>
              <a:buChar char="Ø"/>
            </a:pPr>
            <a:r>
              <a:rPr lang="en-US" dirty="0"/>
              <a:t>TEAM DETAILS</a:t>
            </a:r>
          </a:p>
          <a:p>
            <a:pPr marL="285750" indent="-285750">
              <a:lnSpc>
                <a:spcPct val="150000"/>
              </a:lnSpc>
              <a:buFont typeface="Wingdings" panose="05000000000000000000" pitchFamily="2" charset="2"/>
              <a:buChar char="Ø"/>
            </a:pPr>
            <a:endParaRPr lang="en-US" dirty="0"/>
          </a:p>
        </p:txBody>
      </p:sp>
    </p:spTree>
    <p:extLst>
      <p:ext uri="{BB962C8B-B14F-4D97-AF65-F5344CB8AC3E}">
        <p14:creationId xmlns:p14="http://schemas.microsoft.com/office/powerpoint/2010/main" val="18240155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23D244D-7E58-1EEE-3F01-830983DF808F}"/>
              </a:ext>
            </a:extLst>
          </p:cNvPr>
          <p:cNvPicPr>
            <a:picLocks noChangeAspect="1"/>
          </p:cNvPicPr>
          <p:nvPr/>
        </p:nvPicPr>
        <p:blipFill>
          <a:blip r:embed="rId2">
            <a:extLst>
              <a:ext uri="{28A0092B-C50C-407E-A947-70E740481C1C}">
                <a14:useLocalDpi xmlns:a14="http://schemas.microsoft.com/office/drawing/2010/main" val="0"/>
              </a:ext>
            </a:extLst>
          </a:blip>
          <a:srcRect l="4784" r="-6086"/>
          <a:stretch/>
        </p:blipFill>
        <p:spPr>
          <a:xfrm>
            <a:off x="-1" y="0"/>
            <a:ext cx="12971283" cy="6858000"/>
          </a:xfrm>
          <a:prstGeom prst="rect">
            <a:avLst/>
          </a:prstGeom>
        </p:spPr>
      </p:pic>
      <p:sp>
        <p:nvSpPr>
          <p:cNvPr id="19" name="Freeform: Shape 18">
            <a:extLst>
              <a:ext uri="{FF2B5EF4-FFF2-40B4-BE49-F238E27FC236}">
                <a16:creationId xmlns:a16="http://schemas.microsoft.com/office/drawing/2014/main" id="{9D692BB8-19DB-096C-E36B-D988DE81B101}"/>
              </a:ext>
            </a:extLst>
          </p:cNvPr>
          <p:cNvSpPr/>
          <p:nvPr/>
        </p:nvSpPr>
        <p:spPr>
          <a:xfrm>
            <a:off x="-46329600" y="-40843200"/>
            <a:ext cx="104851200" cy="65532000"/>
          </a:xfrm>
          <a:custGeom>
            <a:avLst/>
            <a:gdLst/>
            <a:ahLst/>
            <a:cxnLst/>
            <a:rect l="l" t="t" r="r" b="b"/>
            <a:pathLst>
              <a:path w="12192000" h="6858000">
                <a:moveTo>
                  <a:pt x="6096000" y="3067291"/>
                </a:moveTo>
                <a:lnTo>
                  <a:pt x="5647892" y="4190265"/>
                </a:lnTo>
                <a:lnTo>
                  <a:pt x="4197756" y="4190257"/>
                </a:lnTo>
                <a:lnTo>
                  <a:pt x="5370947" y="4884285"/>
                </a:lnTo>
                <a:lnTo>
                  <a:pt x="4922821" y="6007254"/>
                </a:lnTo>
                <a:lnTo>
                  <a:pt x="6096000" y="5313213"/>
                </a:lnTo>
                <a:lnTo>
                  <a:pt x="7269179" y="6007254"/>
                </a:lnTo>
                <a:lnTo>
                  <a:pt x="6821053" y="4884285"/>
                </a:lnTo>
                <a:lnTo>
                  <a:pt x="7994244" y="4190257"/>
                </a:lnTo>
                <a:lnTo>
                  <a:pt x="6544108" y="4190265"/>
                </a:lnTo>
                <a:close/>
                <a:moveTo>
                  <a:pt x="3938318" y="1808730"/>
                </a:moveTo>
                <a:lnTo>
                  <a:pt x="3940700" y="1808730"/>
                </a:lnTo>
                <a:lnTo>
                  <a:pt x="4069883" y="2180205"/>
                </a:lnTo>
                <a:lnTo>
                  <a:pt x="3810326" y="2180205"/>
                </a:lnTo>
                <a:close/>
                <a:moveTo>
                  <a:pt x="8440070" y="1667046"/>
                </a:moveTo>
                <a:cubicBezTo>
                  <a:pt x="8480949" y="1667046"/>
                  <a:pt x="8501388" y="1693041"/>
                  <a:pt x="8501388" y="1745031"/>
                </a:cubicBezTo>
                <a:lnTo>
                  <a:pt x="8501388" y="2361775"/>
                </a:lnTo>
                <a:cubicBezTo>
                  <a:pt x="8501388" y="2414956"/>
                  <a:pt x="8480949" y="2441547"/>
                  <a:pt x="8440070" y="2441547"/>
                </a:cubicBezTo>
                <a:cubicBezTo>
                  <a:pt x="8415861" y="2441547"/>
                  <a:pt x="8398696" y="2435693"/>
                  <a:pt x="8388576" y="2423985"/>
                </a:cubicBezTo>
                <a:cubicBezTo>
                  <a:pt x="8378456" y="2412278"/>
                  <a:pt x="8373396" y="2392930"/>
                  <a:pt x="8373396" y="2365942"/>
                </a:cubicBezTo>
                <a:lnTo>
                  <a:pt x="8373396" y="1748603"/>
                </a:lnTo>
                <a:cubicBezTo>
                  <a:pt x="8373396" y="1694231"/>
                  <a:pt x="8395620" y="1667046"/>
                  <a:pt x="8440070" y="1667046"/>
                </a:cubicBezTo>
                <a:close/>
                <a:moveTo>
                  <a:pt x="8948468" y="1655139"/>
                </a:moveTo>
                <a:lnTo>
                  <a:pt x="8948468" y="1683119"/>
                </a:lnTo>
                <a:lnTo>
                  <a:pt x="9043718" y="1683119"/>
                </a:lnTo>
                <a:lnTo>
                  <a:pt x="9043718" y="2205803"/>
                </a:lnTo>
                <a:cubicBezTo>
                  <a:pt x="9043718" y="2257794"/>
                  <a:pt x="9047190" y="2295695"/>
                  <a:pt x="9054136" y="2319508"/>
                </a:cubicBezTo>
                <a:cubicBezTo>
                  <a:pt x="9061081" y="2343320"/>
                  <a:pt x="9076956" y="2368224"/>
                  <a:pt x="9101760" y="2394220"/>
                </a:cubicBezTo>
                <a:cubicBezTo>
                  <a:pt x="9126566" y="2420215"/>
                  <a:pt x="9166054" y="2441051"/>
                  <a:pt x="9220228" y="2456727"/>
                </a:cubicBezTo>
                <a:cubicBezTo>
                  <a:pt x="9274401" y="2472404"/>
                  <a:pt x="9337008" y="2480243"/>
                  <a:pt x="9408049" y="2480243"/>
                </a:cubicBezTo>
                <a:cubicBezTo>
                  <a:pt x="9507664" y="2480243"/>
                  <a:pt x="9582972" y="2458811"/>
                  <a:pt x="9633970" y="2415949"/>
                </a:cubicBezTo>
                <a:cubicBezTo>
                  <a:pt x="9684968" y="2373086"/>
                  <a:pt x="9710468" y="2317722"/>
                  <a:pt x="9710468" y="2249856"/>
                </a:cubicBezTo>
                <a:lnTo>
                  <a:pt x="9710468" y="1897431"/>
                </a:lnTo>
                <a:cubicBezTo>
                  <a:pt x="9710468" y="1832741"/>
                  <a:pt x="9721382" y="1781544"/>
                  <a:pt x="9743210" y="1743841"/>
                </a:cubicBezTo>
                <a:cubicBezTo>
                  <a:pt x="9765038" y="1706138"/>
                  <a:pt x="9795994" y="1685897"/>
                  <a:pt x="9836078" y="1683119"/>
                </a:cubicBezTo>
                <a:lnTo>
                  <a:pt x="9836078" y="1655139"/>
                </a:lnTo>
                <a:lnTo>
                  <a:pt x="9532469" y="1655139"/>
                </a:lnTo>
                <a:lnTo>
                  <a:pt x="9532469" y="1683119"/>
                </a:lnTo>
                <a:cubicBezTo>
                  <a:pt x="9589222" y="1683119"/>
                  <a:pt x="9627818" y="1704253"/>
                  <a:pt x="9648258" y="1746520"/>
                </a:cubicBezTo>
                <a:cubicBezTo>
                  <a:pt x="9668696" y="1788787"/>
                  <a:pt x="9678916" y="1850402"/>
                  <a:pt x="9678916" y="1931364"/>
                </a:cubicBezTo>
                <a:lnTo>
                  <a:pt x="9678916" y="2239141"/>
                </a:lnTo>
                <a:cubicBezTo>
                  <a:pt x="9678916" y="2307006"/>
                  <a:pt x="9656294" y="2356219"/>
                  <a:pt x="9611050" y="2386778"/>
                </a:cubicBezTo>
                <a:cubicBezTo>
                  <a:pt x="9565806" y="2417338"/>
                  <a:pt x="9521356" y="2432617"/>
                  <a:pt x="9477700" y="2432617"/>
                </a:cubicBezTo>
                <a:cubicBezTo>
                  <a:pt x="9459444" y="2432617"/>
                  <a:pt x="9443172" y="2429442"/>
                  <a:pt x="9428885" y="2423092"/>
                </a:cubicBezTo>
                <a:cubicBezTo>
                  <a:pt x="9414598" y="2416742"/>
                  <a:pt x="9404774" y="2407316"/>
                  <a:pt x="9399417" y="2394815"/>
                </a:cubicBezTo>
                <a:cubicBezTo>
                  <a:pt x="9394059" y="2382313"/>
                  <a:pt x="9391380" y="2358005"/>
                  <a:pt x="9391380" y="2321889"/>
                </a:cubicBezTo>
                <a:lnTo>
                  <a:pt x="9391380" y="1683119"/>
                </a:lnTo>
                <a:lnTo>
                  <a:pt x="9475319" y="1683119"/>
                </a:lnTo>
                <a:lnTo>
                  <a:pt x="9475319" y="1655139"/>
                </a:lnTo>
                <a:close/>
                <a:moveTo>
                  <a:pt x="7040491" y="1655139"/>
                </a:moveTo>
                <a:lnTo>
                  <a:pt x="7040491" y="1683119"/>
                </a:lnTo>
                <a:lnTo>
                  <a:pt x="7091688" y="1683119"/>
                </a:lnTo>
                <a:lnTo>
                  <a:pt x="7340529" y="2142700"/>
                </a:lnTo>
                <a:lnTo>
                  <a:pt x="7340529" y="2425474"/>
                </a:lnTo>
                <a:lnTo>
                  <a:pt x="7244088" y="2425474"/>
                </a:lnTo>
                <a:lnTo>
                  <a:pt x="7244088" y="2453453"/>
                </a:lnTo>
                <a:lnTo>
                  <a:pt x="7791776" y="2453453"/>
                </a:lnTo>
                <a:lnTo>
                  <a:pt x="7791776" y="2425474"/>
                </a:lnTo>
                <a:lnTo>
                  <a:pt x="7684024" y="2425474"/>
                </a:lnTo>
                <a:lnTo>
                  <a:pt x="7684024" y="2061142"/>
                </a:lnTo>
                <a:lnTo>
                  <a:pt x="7784632" y="1881358"/>
                </a:lnTo>
                <a:cubicBezTo>
                  <a:pt x="7811619" y="1832542"/>
                  <a:pt x="7834539" y="1795534"/>
                  <a:pt x="7853390" y="1770332"/>
                </a:cubicBezTo>
                <a:cubicBezTo>
                  <a:pt x="7872242" y="1745131"/>
                  <a:pt x="7890498" y="1725882"/>
                  <a:pt x="7908159" y="1712587"/>
                </a:cubicBezTo>
                <a:cubicBezTo>
                  <a:pt x="7925820" y="1699291"/>
                  <a:pt x="7941794" y="1689469"/>
                  <a:pt x="7956082" y="1683119"/>
                </a:cubicBezTo>
                <a:lnTo>
                  <a:pt x="7956082" y="1655139"/>
                </a:lnTo>
                <a:lnTo>
                  <a:pt x="7684024" y="1655139"/>
                </a:lnTo>
                <a:lnTo>
                  <a:pt x="7684024" y="1683119"/>
                </a:lnTo>
                <a:cubicBezTo>
                  <a:pt x="7715774" y="1683516"/>
                  <a:pt x="7737800" y="1687981"/>
                  <a:pt x="7750104" y="1696513"/>
                </a:cubicBezTo>
                <a:cubicBezTo>
                  <a:pt x="7762407" y="1705046"/>
                  <a:pt x="7771535" y="1716258"/>
                  <a:pt x="7777488" y="1730149"/>
                </a:cubicBezTo>
                <a:cubicBezTo>
                  <a:pt x="7783441" y="1744039"/>
                  <a:pt x="7786418" y="1757533"/>
                  <a:pt x="7786418" y="1770630"/>
                </a:cubicBezTo>
                <a:cubicBezTo>
                  <a:pt x="7786418" y="1789680"/>
                  <a:pt x="7782251" y="1808730"/>
                  <a:pt x="7773916" y="1827780"/>
                </a:cubicBezTo>
                <a:cubicBezTo>
                  <a:pt x="7765582" y="1846830"/>
                  <a:pt x="7730061" y="1912314"/>
                  <a:pt x="7667355" y="2024233"/>
                </a:cubicBezTo>
                <a:lnTo>
                  <a:pt x="7481618" y="1683119"/>
                </a:lnTo>
                <a:lnTo>
                  <a:pt x="7568533" y="1683119"/>
                </a:lnTo>
                <a:lnTo>
                  <a:pt x="7568533" y="1655139"/>
                </a:lnTo>
                <a:close/>
                <a:moveTo>
                  <a:pt x="5579000" y="1655139"/>
                </a:moveTo>
                <a:lnTo>
                  <a:pt x="5579000" y="1683119"/>
                </a:lnTo>
                <a:lnTo>
                  <a:pt x="5674249" y="1683119"/>
                </a:lnTo>
                <a:lnTo>
                  <a:pt x="5674249" y="2425474"/>
                </a:lnTo>
                <a:lnTo>
                  <a:pt x="5579000" y="2425474"/>
                </a:lnTo>
                <a:lnTo>
                  <a:pt x="5579000" y="2453453"/>
                </a:lnTo>
                <a:lnTo>
                  <a:pt x="6112995" y="2453453"/>
                </a:lnTo>
                <a:lnTo>
                  <a:pt x="6112995" y="2425474"/>
                </a:lnTo>
                <a:lnTo>
                  <a:pt x="6021912" y="2425474"/>
                </a:lnTo>
                <a:lnTo>
                  <a:pt x="6021912" y="2040306"/>
                </a:lnTo>
                <a:lnTo>
                  <a:pt x="6024294" y="2040306"/>
                </a:lnTo>
                <a:lnTo>
                  <a:pt x="6224318" y="2425474"/>
                </a:lnTo>
                <a:lnTo>
                  <a:pt x="6142760" y="2425474"/>
                </a:lnTo>
                <a:lnTo>
                  <a:pt x="6142760" y="2453453"/>
                </a:lnTo>
                <a:lnTo>
                  <a:pt x="6627940" y="2453453"/>
                </a:lnTo>
                <a:lnTo>
                  <a:pt x="6627940" y="2425474"/>
                </a:lnTo>
                <a:lnTo>
                  <a:pt x="6588649" y="2425474"/>
                </a:lnTo>
                <a:lnTo>
                  <a:pt x="6283849" y="1842663"/>
                </a:lnTo>
                <a:cubicBezTo>
                  <a:pt x="6340603" y="1795038"/>
                  <a:pt x="6393387" y="1756541"/>
                  <a:pt x="6442202" y="1727172"/>
                </a:cubicBezTo>
                <a:cubicBezTo>
                  <a:pt x="6491018" y="1697803"/>
                  <a:pt x="6535071" y="1683119"/>
                  <a:pt x="6574362" y="1683119"/>
                </a:cubicBezTo>
                <a:lnTo>
                  <a:pt x="6588649" y="1683119"/>
                </a:lnTo>
                <a:lnTo>
                  <a:pt x="6588649" y="1655139"/>
                </a:lnTo>
                <a:lnTo>
                  <a:pt x="6165977" y="1655139"/>
                </a:lnTo>
                <a:lnTo>
                  <a:pt x="6165977" y="1683119"/>
                </a:lnTo>
                <a:lnTo>
                  <a:pt x="6176693" y="1683119"/>
                </a:lnTo>
                <a:cubicBezTo>
                  <a:pt x="6254084" y="1683119"/>
                  <a:pt x="6292779" y="1709114"/>
                  <a:pt x="6292779" y="1761105"/>
                </a:cubicBezTo>
                <a:cubicBezTo>
                  <a:pt x="6292779" y="1780552"/>
                  <a:pt x="6285239" y="1796923"/>
                  <a:pt x="6270157" y="1810218"/>
                </a:cubicBezTo>
                <a:cubicBezTo>
                  <a:pt x="6255076" y="1823514"/>
                  <a:pt x="6172327" y="1887510"/>
                  <a:pt x="6021912" y="2002206"/>
                </a:cubicBezTo>
                <a:lnTo>
                  <a:pt x="6021912" y="1683119"/>
                </a:lnTo>
                <a:lnTo>
                  <a:pt x="6120734" y="1683119"/>
                </a:lnTo>
                <a:lnTo>
                  <a:pt x="6120734" y="1655139"/>
                </a:lnTo>
                <a:close/>
                <a:moveTo>
                  <a:pt x="4581255" y="1655139"/>
                </a:moveTo>
                <a:lnTo>
                  <a:pt x="4581255" y="1683119"/>
                </a:lnTo>
                <a:lnTo>
                  <a:pt x="4655670" y="1683119"/>
                </a:lnTo>
                <a:lnTo>
                  <a:pt x="4708057" y="1756342"/>
                </a:lnTo>
                <a:lnTo>
                  <a:pt x="4708057" y="2224258"/>
                </a:lnTo>
                <a:cubicBezTo>
                  <a:pt x="4708057" y="2273471"/>
                  <a:pt x="4698433" y="2318715"/>
                  <a:pt x="4679184" y="2359989"/>
                </a:cubicBezTo>
                <a:cubicBezTo>
                  <a:pt x="4659936" y="2401264"/>
                  <a:pt x="4627293" y="2423092"/>
                  <a:pt x="4581255" y="2425474"/>
                </a:cubicBezTo>
                <a:lnTo>
                  <a:pt x="4581255" y="2453453"/>
                </a:lnTo>
                <a:lnTo>
                  <a:pt x="4889627" y="2453453"/>
                </a:lnTo>
                <a:lnTo>
                  <a:pt x="4889627" y="2425474"/>
                </a:lnTo>
                <a:cubicBezTo>
                  <a:pt x="4790410" y="2424680"/>
                  <a:pt x="4740799" y="2343320"/>
                  <a:pt x="4740799" y="2181395"/>
                </a:cubicBezTo>
                <a:lnTo>
                  <a:pt x="4740799" y="1800991"/>
                </a:lnTo>
                <a:lnTo>
                  <a:pt x="5214073" y="2453453"/>
                </a:lnTo>
                <a:lnTo>
                  <a:pt x="5406359" y="2453453"/>
                </a:lnTo>
                <a:lnTo>
                  <a:pt x="5406359" y="1906956"/>
                </a:lnTo>
                <a:cubicBezTo>
                  <a:pt x="5406359" y="1764478"/>
                  <a:pt x="5448626" y="1689866"/>
                  <a:pt x="5533161" y="1683119"/>
                </a:cubicBezTo>
                <a:lnTo>
                  <a:pt x="5533161" y="1655139"/>
                </a:lnTo>
                <a:lnTo>
                  <a:pt x="5214073" y="1655139"/>
                </a:lnTo>
                <a:lnTo>
                  <a:pt x="5214073" y="1683119"/>
                </a:lnTo>
                <a:lnTo>
                  <a:pt x="5240863" y="1683119"/>
                </a:lnTo>
                <a:cubicBezTo>
                  <a:pt x="5285710" y="1683119"/>
                  <a:pt x="5319244" y="1702367"/>
                  <a:pt x="5341470" y="1740864"/>
                </a:cubicBezTo>
                <a:cubicBezTo>
                  <a:pt x="5363695" y="1779361"/>
                  <a:pt x="5374807" y="1838098"/>
                  <a:pt x="5374807" y="1917077"/>
                </a:cubicBezTo>
                <a:lnTo>
                  <a:pt x="5374807" y="2112339"/>
                </a:lnTo>
                <a:lnTo>
                  <a:pt x="5043219" y="1655139"/>
                </a:lnTo>
                <a:close/>
                <a:moveTo>
                  <a:pt x="3967489" y="1655139"/>
                </a:moveTo>
                <a:lnTo>
                  <a:pt x="3754962" y="2245094"/>
                </a:lnTo>
                <a:cubicBezTo>
                  <a:pt x="3739484" y="2288750"/>
                  <a:pt x="3719740" y="2327743"/>
                  <a:pt x="3695729" y="2362073"/>
                </a:cubicBezTo>
                <a:cubicBezTo>
                  <a:pt x="3671718" y="2396402"/>
                  <a:pt x="3648005" y="2417536"/>
                  <a:pt x="3624589" y="2425474"/>
                </a:cubicBezTo>
                <a:lnTo>
                  <a:pt x="3624589" y="2453453"/>
                </a:lnTo>
                <a:lnTo>
                  <a:pt x="3935342" y="2453453"/>
                </a:lnTo>
                <a:lnTo>
                  <a:pt x="3935342" y="2425474"/>
                </a:lnTo>
                <a:cubicBezTo>
                  <a:pt x="3881367" y="2425077"/>
                  <a:pt x="3843763" y="2410690"/>
                  <a:pt x="3822530" y="2382313"/>
                </a:cubicBezTo>
                <a:cubicBezTo>
                  <a:pt x="3801297" y="2353937"/>
                  <a:pt x="3790681" y="2318715"/>
                  <a:pt x="3790681" y="2276646"/>
                </a:cubicBezTo>
                <a:cubicBezTo>
                  <a:pt x="3790681" y="2254817"/>
                  <a:pt x="3794253" y="2231997"/>
                  <a:pt x="3801397" y="2208185"/>
                </a:cubicBezTo>
                <a:lnTo>
                  <a:pt x="4078217" y="2208185"/>
                </a:lnTo>
                <a:lnTo>
                  <a:pt x="4153822" y="2425474"/>
                </a:lnTo>
                <a:lnTo>
                  <a:pt x="4063929" y="2425474"/>
                </a:lnTo>
                <a:lnTo>
                  <a:pt x="4063929" y="2453453"/>
                </a:lnTo>
                <a:lnTo>
                  <a:pt x="4552681" y="2453453"/>
                </a:lnTo>
                <a:lnTo>
                  <a:pt x="4552681" y="2425474"/>
                </a:lnTo>
                <a:lnTo>
                  <a:pt x="4508627" y="2425474"/>
                </a:lnTo>
                <a:lnTo>
                  <a:pt x="4240142" y="1655139"/>
                </a:lnTo>
                <a:close/>
                <a:moveTo>
                  <a:pt x="2560765" y="1655139"/>
                </a:moveTo>
                <a:lnTo>
                  <a:pt x="2560765" y="1683119"/>
                </a:lnTo>
                <a:lnTo>
                  <a:pt x="2654825" y="1683119"/>
                </a:lnTo>
                <a:lnTo>
                  <a:pt x="2654825" y="2425474"/>
                </a:lnTo>
                <a:lnTo>
                  <a:pt x="2560765" y="2425474"/>
                </a:lnTo>
                <a:lnTo>
                  <a:pt x="2560765" y="2453453"/>
                </a:lnTo>
                <a:lnTo>
                  <a:pt x="3064400" y="2453453"/>
                </a:lnTo>
                <a:lnTo>
                  <a:pt x="3064400" y="2425474"/>
                </a:lnTo>
                <a:lnTo>
                  <a:pt x="3002487" y="2425474"/>
                </a:lnTo>
                <a:lnTo>
                  <a:pt x="3002487" y="2051022"/>
                </a:lnTo>
                <a:lnTo>
                  <a:pt x="3142386" y="2051022"/>
                </a:lnTo>
                <a:lnTo>
                  <a:pt x="3142386" y="2425474"/>
                </a:lnTo>
                <a:lnTo>
                  <a:pt x="3084045" y="2425474"/>
                </a:lnTo>
                <a:lnTo>
                  <a:pt x="3084045" y="2453453"/>
                </a:lnTo>
                <a:lnTo>
                  <a:pt x="3579345" y="2453453"/>
                </a:lnTo>
                <a:lnTo>
                  <a:pt x="3579345" y="2425474"/>
                </a:lnTo>
                <a:lnTo>
                  <a:pt x="3484095" y="2425474"/>
                </a:lnTo>
                <a:lnTo>
                  <a:pt x="3484095" y="1683119"/>
                </a:lnTo>
                <a:lnTo>
                  <a:pt x="3579345" y="1683119"/>
                </a:lnTo>
                <a:lnTo>
                  <a:pt x="3579345" y="1655139"/>
                </a:lnTo>
                <a:lnTo>
                  <a:pt x="3084045" y="1655139"/>
                </a:lnTo>
                <a:lnTo>
                  <a:pt x="3084045" y="1683119"/>
                </a:lnTo>
                <a:lnTo>
                  <a:pt x="3142386" y="1683119"/>
                </a:lnTo>
                <a:lnTo>
                  <a:pt x="3142386" y="2024233"/>
                </a:lnTo>
                <a:lnTo>
                  <a:pt x="3002487" y="2024233"/>
                </a:lnTo>
                <a:lnTo>
                  <a:pt x="3002487" y="1683119"/>
                </a:lnTo>
                <a:lnTo>
                  <a:pt x="3064400" y="1683119"/>
                </a:lnTo>
                <a:lnTo>
                  <a:pt x="3064400" y="1655139"/>
                </a:lnTo>
                <a:close/>
                <a:moveTo>
                  <a:pt x="1655890" y="1655139"/>
                </a:moveTo>
                <a:lnTo>
                  <a:pt x="1655890" y="1933150"/>
                </a:lnTo>
                <a:lnTo>
                  <a:pt x="1687442" y="1933150"/>
                </a:lnTo>
                <a:cubicBezTo>
                  <a:pt x="1704111" y="1856950"/>
                  <a:pt x="1729709" y="1799403"/>
                  <a:pt x="1764237" y="1760510"/>
                </a:cubicBezTo>
                <a:cubicBezTo>
                  <a:pt x="1798765" y="1721616"/>
                  <a:pt x="1847581" y="1695819"/>
                  <a:pt x="1910684" y="1683119"/>
                </a:cubicBezTo>
                <a:lnTo>
                  <a:pt x="1910684" y="2425474"/>
                </a:lnTo>
                <a:lnTo>
                  <a:pt x="1807100" y="2425474"/>
                </a:lnTo>
                <a:lnTo>
                  <a:pt x="1807100" y="2453453"/>
                </a:lnTo>
                <a:lnTo>
                  <a:pt x="2356573" y="2453453"/>
                </a:lnTo>
                <a:lnTo>
                  <a:pt x="2356573" y="2425474"/>
                </a:lnTo>
                <a:lnTo>
                  <a:pt x="2252989" y="2425474"/>
                </a:lnTo>
                <a:lnTo>
                  <a:pt x="2252989" y="1683119"/>
                </a:lnTo>
                <a:cubicBezTo>
                  <a:pt x="2316092" y="1695819"/>
                  <a:pt x="2364908" y="1721616"/>
                  <a:pt x="2399435" y="1760510"/>
                </a:cubicBezTo>
                <a:cubicBezTo>
                  <a:pt x="2433964" y="1799403"/>
                  <a:pt x="2459562" y="1856950"/>
                  <a:pt x="2476231" y="1933150"/>
                </a:cubicBezTo>
                <a:lnTo>
                  <a:pt x="2508973" y="1933150"/>
                </a:lnTo>
                <a:lnTo>
                  <a:pt x="2508973" y="1655139"/>
                </a:lnTo>
                <a:close/>
                <a:moveTo>
                  <a:pt x="8434118" y="1629541"/>
                </a:moveTo>
                <a:cubicBezTo>
                  <a:pt x="8298784" y="1629541"/>
                  <a:pt x="8190734" y="1667641"/>
                  <a:pt x="8109970" y="1743841"/>
                </a:cubicBezTo>
                <a:cubicBezTo>
                  <a:pt x="8029206" y="1820041"/>
                  <a:pt x="7988824" y="1922038"/>
                  <a:pt x="7988824" y="2049831"/>
                </a:cubicBezTo>
                <a:cubicBezTo>
                  <a:pt x="7988824" y="2180800"/>
                  <a:pt x="8030099" y="2284880"/>
                  <a:pt x="8112649" y="2362073"/>
                </a:cubicBezTo>
                <a:cubicBezTo>
                  <a:pt x="8195199" y="2439265"/>
                  <a:pt x="8304737" y="2477861"/>
                  <a:pt x="8441262" y="2477861"/>
                </a:cubicBezTo>
                <a:cubicBezTo>
                  <a:pt x="8577786" y="2477861"/>
                  <a:pt x="8685340" y="2438670"/>
                  <a:pt x="8763920" y="2360287"/>
                </a:cubicBezTo>
                <a:cubicBezTo>
                  <a:pt x="8842502" y="2281904"/>
                  <a:pt x="8881792" y="2180403"/>
                  <a:pt x="8881792" y="2055785"/>
                </a:cubicBezTo>
                <a:cubicBezTo>
                  <a:pt x="8881792" y="1924022"/>
                  <a:pt x="8841807" y="1820041"/>
                  <a:pt x="8761837" y="1743841"/>
                </a:cubicBezTo>
                <a:cubicBezTo>
                  <a:pt x="8681867" y="1667641"/>
                  <a:pt x="8572627" y="1629541"/>
                  <a:pt x="8434118" y="1629541"/>
                </a:cubicBezTo>
                <a:close/>
                <a:moveTo>
                  <a:pt x="0" y="0"/>
                </a:moveTo>
                <a:lnTo>
                  <a:pt x="12192000" y="0"/>
                </a:lnTo>
                <a:lnTo>
                  <a:pt x="12192000" y="6858000"/>
                </a:lnTo>
                <a:lnTo>
                  <a:pt x="0" y="6858000"/>
                </a:lnTo>
                <a:close/>
              </a:path>
            </a:pathLst>
          </a:cu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Tree>
    <p:extLst>
      <p:ext uri="{BB962C8B-B14F-4D97-AF65-F5344CB8AC3E}">
        <p14:creationId xmlns:p14="http://schemas.microsoft.com/office/powerpoint/2010/main" val="4111198392"/>
      </p:ext>
    </p:extLst>
  </p:cSld>
  <p:clrMapOvr>
    <a:masterClrMapping/>
  </p:clrMapOvr>
  <p:transition spd="slow">
    <p:cove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E7F3D5-B6FD-86F1-28D4-1B5278377972}"/>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E9C50AA2-78DA-8C24-97B5-B240A9037FC6}"/>
              </a:ext>
            </a:extLst>
          </p:cNvPr>
          <p:cNvPicPr>
            <a:picLocks noChangeAspect="1"/>
          </p:cNvPicPr>
          <p:nvPr/>
        </p:nvPicPr>
        <p:blipFill>
          <a:blip r:embed="rId2">
            <a:extLst>
              <a:ext uri="{28A0092B-C50C-407E-A947-70E740481C1C}">
                <a14:useLocalDpi xmlns:a14="http://schemas.microsoft.com/office/drawing/2010/main" val="0"/>
              </a:ext>
            </a:extLst>
          </a:blip>
          <a:srcRect l="4784" r="-6086"/>
          <a:stretch/>
        </p:blipFill>
        <p:spPr>
          <a:xfrm>
            <a:off x="-1" y="0"/>
            <a:ext cx="12971283" cy="6858000"/>
          </a:xfrm>
          <a:prstGeom prst="rect">
            <a:avLst/>
          </a:prstGeom>
        </p:spPr>
      </p:pic>
      <p:sp>
        <p:nvSpPr>
          <p:cNvPr id="19" name="Freeform: Shape 18">
            <a:extLst>
              <a:ext uri="{FF2B5EF4-FFF2-40B4-BE49-F238E27FC236}">
                <a16:creationId xmlns:a16="http://schemas.microsoft.com/office/drawing/2014/main" id="{ADACB4E0-5E59-3167-92E9-27438B5F79C5}"/>
              </a:ext>
            </a:extLst>
          </p:cNvPr>
          <p:cNvSpPr/>
          <p:nvPr/>
        </p:nvSpPr>
        <p:spPr>
          <a:xfrm>
            <a:off x="0" y="0"/>
            <a:ext cx="12192000" cy="6858000"/>
          </a:xfrm>
          <a:custGeom>
            <a:avLst/>
            <a:gdLst/>
            <a:ahLst/>
            <a:cxnLst/>
            <a:rect l="l" t="t" r="r" b="b"/>
            <a:pathLst>
              <a:path w="12192000" h="6858000">
                <a:moveTo>
                  <a:pt x="6096000" y="3067291"/>
                </a:moveTo>
                <a:lnTo>
                  <a:pt x="5647892" y="4190265"/>
                </a:lnTo>
                <a:lnTo>
                  <a:pt x="4197756" y="4190257"/>
                </a:lnTo>
                <a:lnTo>
                  <a:pt x="5370947" y="4884285"/>
                </a:lnTo>
                <a:lnTo>
                  <a:pt x="4922821" y="6007254"/>
                </a:lnTo>
                <a:lnTo>
                  <a:pt x="6096000" y="5313213"/>
                </a:lnTo>
                <a:lnTo>
                  <a:pt x="7269179" y="6007254"/>
                </a:lnTo>
                <a:lnTo>
                  <a:pt x="6821053" y="4884285"/>
                </a:lnTo>
                <a:lnTo>
                  <a:pt x="7994244" y="4190257"/>
                </a:lnTo>
                <a:lnTo>
                  <a:pt x="6544108" y="4190265"/>
                </a:lnTo>
                <a:close/>
                <a:moveTo>
                  <a:pt x="3938318" y="1808730"/>
                </a:moveTo>
                <a:lnTo>
                  <a:pt x="3940700" y="1808730"/>
                </a:lnTo>
                <a:lnTo>
                  <a:pt x="4069883" y="2180205"/>
                </a:lnTo>
                <a:lnTo>
                  <a:pt x="3810326" y="2180205"/>
                </a:lnTo>
                <a:close/>
                <a:moveTo>
                  <a:pt x="8440070" y="1667046"/>
                </a:moveTo>
                <a:cubicBezTo>
                  <a:pt x="8480949" y="1667046"/>
                  <a:pt x="8501388" y="1693041"/>
                  <a:pt x="8501388" y="1745031"/>
                </a:cubicBezTo>
                <a:lnTo>
                  <a:pt x="8501388" y="2361775"/>
                </a:lnTo>
                <a:cubicBezTo>
                  <a:pt x="8501388" y="2414956"/>
                  <a:pt x="8480949" y="2441547"/>
                  <a:pt x="8440070" y="2441547"/>
                </a:cubicBezTo>
                <a:cubicBezTo>
                  <a:pt x="8415861" y="2441547"/>
                  <a:pt x="8398696" y="2435693"/>
                  <a:pt x="8388576" y="2423985"/>
                </a:cubicBezTo>
                <a:cubicBezTo>
                  <a:pt x="8378456" y="2412278"/>
                  <a:pt x="8373396" y="2392930"/>
                  <a:pt x="8373396" y="2365942"/>
                </a:cubicBezTo>
                <a:lnTo>
                  <a:pt x="8373396" y="1748603"/>
                </a:lnTo>
                <a:cubicBezTo>
                  <a:pt x="8373396" y="1694231"/>
                  <a:pt x="8395620" y="1667046"/>
                  <a:pt x="8440070" y="1667046"/>
                </a:cubicBezTo>
                <a:close/>
                <a:moveTo>
                  <a:pt x="8948468" y="1655139"/>
                </a:moveTo>
                <a:lnTo>
                  <a:pt x="8948468" y="1683119"/>
                </a:lnTo>
                <a:lnTo>
                  <a:pt x="9043718" y="1683119"/>
                </a:lnTo>
                <a:lnTo>
                  <a:pt x="9043718" y="2205803"/>
                </a:lnTo>
                <a:cubicBezTo>
                  <a:pt x="9043718" y="2257794"/>
                  <a:pt x="9047190" y="2295695"/>
                  <a:pt x="9054136" y="2319508"/>
                </a:cubicBezTo>
                <a:cubicBezTo>
                  <a:pt x="9061081" y="2343320"/>
                  <a:pt x="9076956" y="2368224"/>
                  <a:pt x="9101760" y="2394220"/>
                </a:cubicBezTo>
                <a:cubicBezTo>
                  <a:pt x="9126566" y="2420215"/>
                  <a:pt x="9166054" y="2441051"/>
                  <a:pt x="9220228" y="2456727"/>
                </a:cubicBezTo>
                <a:cubicBezTo>
                  <a:pt x="9274401" y="2472404"/>
                  <a:pt x="9337008" y="2480243"/>
                  <a:pt x="9408049" y="2480243"/>
                </a:cubicBezTo>
                <a:cubicBezTo>
                  <a:pt x="9507664" y="2480243"/>
                  <a:pt x="9582972" y="2458811"/>
                  <a:pt x="9633970" y="2415949"/>
                </a:cubicBezTo>
                <a:cubicBezTo>
                  <a:pt x="9684968" y="2373086"/>
                  <a:pt x="9710468" y="2317722"/>
                  <a:pt x="9710468" y="2249856"/>
                </a:cubicBezTo>
                <a:lnTo>
                  <a:pt x="9710468" y="1897431"/>
                </a:lnTo>
                <a:cubicBezTo>
                  <a:pt x="9710468" y="1832741"/>
                  <a:pt x="9721382" y="1781544"/>
                  <a:pt x="9743210" y="1743841"/>
                </a:cubicBezTo>
                <a:cubicBezTo>
                  <a:pt x="9765038" y="1706138"/>
                  <a:pt x="9795994" y="1685897"/>
                  <a:pt x="9836078" y="1683119"/>
                </a:cubicBezTo>
                <a:lnTo>
                  <a:pt x="9836078" y="1655139"/>
                </a:lnTo>
                <a:lnTo>
                  <a:pt x="9532469" y="1655139"/>
                </a:lnTo>
                <a:lnTo>
                  <a:pt x="9532469" y="1683119"/>
                </a:lnTo>
                <a:cubicBezTo>
                  <a:pt x="9589222" y="1683119"/>
                  <a:pt x="9627818" y="1704253"/>
                  <a:pt x="9648258" y="1746520"/>
                </a:cubicBezTo>
                <a:cubicBezTo>
                  <a:pt x="9668696" y="1788787"/>
                  <a:pt x="9678916" y="1850402"/>
                  <a:pt x="9678916" y="1931364"/>
                </a:cubicBezTo>
                <a:lnTo>
                  <a:pt x="9678916" y="2239141"/>
                </a:lnTo>
                <a:cubicBezTo>
                  <a:pt x="9678916" y="2307006"/>
                  <a:pt x="9656294" y="2356219"/>
                  <a:pt x="9611050" y="2386778"/>
                </a:cubicBezTo>
                <a:cubicBezTo>
                  <a:pt x="9565806" y="2417338"/>
                  <a:pt x="9521356" y="2432617"/>
                  <a:pt x="9477700" y="2432617"/>
                </a:cubicBezTo>
                <a:cubicBezTo>
                  <a:pt x="9459444" y="2432617"/>
                  <a:pt x="9443172" y="2429442"/>
                  <a:pt x="9428885" y="2423092"/>
                </a:cubicBezTo>
                <a:cubicBezTo>
                  <a:pt x="9414598" y="2416742"/>
                  <a:pt x="9404774" y="2407316"/>
                  <a:pt x="9399417" y="2394815"/>
                </a:cubicBezTo>
                <a:cubicBezTo>
                  <a:pt x="9394059" y="2382313"/>
                  <a:pt x="9391380" y="2358005"/>
                  <a:pt x="9391380" y="2321889"/>
                </a:cubicBezTo>
                <a:lnTo>
                  <a:pt x="9391380" y="1683119"/>
                </a:lnTo>
                <a:lnTo>
                  <a:pt x="9475319" y="1683119"/>
                </a:lnTo>
                <a:lnTo>
                  <a:pt x="9475319" y="1655139"/>
                </a:lnTo>
                <a:close/>
                <a:moveTo>
                  <a:pt x="7040491" y="1655139"/>
                </a:moveTo>
                <a:lnTo>
                  <a:pt x="7040491" y="1683119"/>
                </a:lnTo>
                <a:lnTo>
                  <a:pt x="7091688" y="1683119"/>
                </a:lnTo>
                <a:lnTo>
                  <a:pt x="7340529" y="2142700"/>
                </a:lnTo>
                <a:lnTo>
                  <a:pt x="7340529" y="2425474"/>
                </a:lnTo>
                <a:lnTo>
                  <a:pt x="7244088" y="2425474"/>
                </a:lnTo>
                <a:lnTo>
                  <a:pt x="7244088" y="2453453"/>
                </a:lnTo>
                <a:lnTo>
                  <a:pt x="7791776" y="2453453"/>
                </a:lnTo>
                <a:lnTo>
                  <a:pt x="7791776" y="2425474"/>
                </a:lnTo>
                <a:lnTo>
                  <a:pt x="7684024" y="2425474"/>
                </a:lnTo>
                <a:lnTo>
                  <a:pt x="7684024" y="2061142"/>
                </a:lnTo>
                <a:lnTo>
                  <a:pt x="7784632" y="1881358"/>
                </a:lnTo>
                <a:cubicBezTo>
                  <a:pt x="7811619" y="1832542"/>
                  <a:pt x="7834539" y="1795534"/>
                  <a:pt x="7853390" y="1770332"/>
                </a:cubicBezTo>
                <a:cubicBezTo>
                  <a:pt x="7872242" y="1745131"/>
                  <a:pt x="7890498" y="1725882"/>
                  <a:pt x="7908159" y="1712587"/>
                </a:cubicBezTo>
                <a:cubicBezTo>
                  <a:pt x="7925820" y="1699291"/>
                  <a:pt x="7941794" y="1689469"/>
                  <a:pt x="7956082" y="1683119"/>
                </a:cubicBezTo>
                <a:lnTo>
                  <a:pt x="7956082" y="1655139"/>
                </a:lnTo>
                <a:lnTo>
                  <a:pt x="7684024" y="1655139"/>
                </a:lnTo>
                <a:lnTo>
                  <a:pt x="7684024" y="1683119"/>
                </a:lnTo>
                <a:cubicBezTo>
                  <a:pt x="7715774" y="1683516"/>
                  <a:pt x="7737800" y="1687981"/>
                  <a:pt x="7750104" y="1696513"/>
                </a:cubicBezTo>
                <a:cubicBezTo>
                  <a:pt x="7762407" y="1705046"/>
                  <a:pt x="7771535" y="1716258"/>
                  <a:pt x="7777488" y="1730149"/>
                </a:cubicBezTo>
                <a:cubicBezTo>
                  <a:pt x="7783441" y="1744039"/>
                  <a:pt x="7786418" y="1757533"/>
                  <a:pt x="7786418" y="1770630"/>
                </a:cubicBezTo>
                <a:cubicBezTo>
                  <a:pt x="7786418" y="1789680"/>
                  <a:pt x="7782251" y="1808730"/>
                  <a:pt x="7773916" y="1827780"/>
                </a:cubicBezTo>
                <a:cubicBezTo>
                  <a:pt x="7765582" y="1846830"/>
                  <a:pt x="7730061" y="1912314"/>
                  <a:pt x="7667355" y="2024233"/>
                </a:cubicBezTo>
                <a:lnTo>
                  <a:pt x="7481618" y="1683119"/>
                </a:lnTo>
                <a:lnTo>
                  <a:pt x="7568533" y="1683119"/>
                </a:lnTo>
                <a:lnTo>
                  <a:pt x="7568533" y="1655139"/>
                </a:lnTo>
                <a:close/>
                <a:moveTo>
                  <a:pt x="5579000" y="1655139"/>
                </a:moveTo>
                <a:lnTo>
                  <a:pt x="5579000" y="1683119"/>
                </a:lnTo>
                <a:lnTo>
                  <a:pt x="5674249" y="1683119"/>
                </a:lnTo>
                <a:lnTo>
                  <a:pt x="5674249" y="2425474"/>
                </a:lnTo>
                <a:lnTo>
                  <a:pt x="5579000" y="2425474"/>
                </a:lnTo>
                <a:lnTo>
                  <a:pt x="5579000" y="2453453"/>
                </a:lnTo>
                <a:lnTo>
                  <a:pt x="6112995" y="2453453"/>
                </a:lnTo>
                <a:lnTo>
                  <a:pt x="6112995" y="2425474"/>
                </a:lnTo>
                <a:lnTo>
                  <a:pt x="6021912" y="2425474"/>
                </a:lnTo>
                <a:lnTo>
                  <a:pt x="6021912" y="2040306"/>
                </a:lnTo>
                <a:lnTo>
                  <a:pt x="6024294" y="2040306"/>
                </a:lnTo>
                <a:lnTo>
                  <a:pt x="6224318" y="2425474"/>
                </a:lnTo>
                <a:lnTo>
                  <a:pt x="6142760" y="2425474"/>
                </a:lnTo>
                <a:lnTo>
                  <a:pt x="6142760" y="2453453"/>
                </a:lnTo>
                <a:lnTo>
                  <a:pt x="6627940" y="2453453"/>
                </a:lnTo>
                <a:lnTo>
                  <a:pt x="6627940" y="2425474"/>
                </a:lnTo>
                <a:lnTo>
                  <a:pt x="6588649" y="2425474"/>
                </a:lnTo>
                <a:lnTo>
                  <a:pt x="6283849" y="1842663"/>
                </a:lnTo>
                <a:cubicBezTo>
                  <a:pt x="6340603" y="1795038"/>
                  <a:pt x="6393387" y="1756541"/>
                  <a:pt x="6442202" y="1727172"/>
                </a:cubicBezTo>
                <a:cubicBezTo>
                  <a:pt x="6491018" y="1697803"/>
                  <a:pt x="6535071" y="1683119"/>
                  <a:pt x="6574362" y="1683119"/>
                </a:cubicBezTo>
                <a:lnTo>
                  <a:pt x="6588649" y="1683119"/>
                </a:lnTo>
                <a:lnTo>
                  <a:pt x="6588649" y="1655139"/>
                </a:lnTo>
                <a:lnTo>
                  <a:pt x="6165977" y="1655139"/>
                </a:lnTo>
                <a:lnTo>
                  <a:pt x="6165977" y="1683119"/>
                </a:lnTo>
                <a:lnTo>
                  <a:pt x="6176693" y="1683119"/>
                </a:lnTo>
                <a:cubicBezTo>
                  <a:pt x="6254084" y="1683119"/>
                  <a:pt x="6292779" y="1709114"/>
                  <a:pt x="6292779" y="1761105"/>
                </a:cubicBezTo>
                <a:cubicBezTo>
                  <a:pt x="6292779" y="1780552"/>
                  <a:pt x="6285239" y="1796923"/>
                  <a:pt x="6270157" y="1810218"/>
                </a:cubicBezTo>
                <a:cubicBezTo>
                  <a:pt x="6255076" y="1823514"/>
                  <a:pt x="6172327" y="1887510"/>
                  <a:pt x="6021912" y="2002206"/>
                </a:cubicBezTo>
                <a:lnTo>
                  <a:pt x="6021912" y="1683119"/>
                </a:lnTo>
                <a:lnTo>
                  <a:pt x="6120734" y="1683119"/>
                </a:lnTo>
                <a:lnTo>
                  <a:pt x="6120734" y="1655139"/>
                </a:lnTo>
                <a:close/>
                <a:moveTo>
                  <a:pt x="4581255" y="1655139"/>
                </a:moveTo>
                <a:lnTo>
                  <a:pt x="4581255" y="1683119"/>
                </a:lnTo>
                <a:lnTo>
                  <a:pt x="4655670" y="1683119"/>
                </a:lnTo>
                <a:lnTo>
                  <a:pt x="4708057" y="1756342"/>
                </a:lnTo>
                <a:lnTo>
                  <a:pt x="4708057" y="2224258"/>
                </a:lnTo>
                <a:cubicBezTo>
                  <a:pt x="4708057" y="2273471"/>
                  <a:pt x="4698433" y="2318715"/>
                  <a:pt x="4679184" y="2359989"/>
                </a:cubicBezTo>
                <a:cubicBezTo>
                  <a:pt x="4659936" y="2401264"/>
                  <a:pt x="4627293" y="2423092"/>
                  <a:pt x="4581255" y="2425474"/>
                </a:cubicBezTo>
                <a:lnTo>
                  <a:pt x="4581255" y="2453453"/>
                </a:lnTo>
                <a:lnTo>
                  <a:pt x="4889627" y="2453453"/>
                </a:lnTo>
                <a:lnTo>
                  <a:pt x="4889627" y="2425474"/>
                </a:lnTo>
                <a:cubicBezTo>
                  <a:pt x="4790410" y="2424680"/>
                  <a:pt x="4740799" y="2343320"/>
                  <a:pt x="4740799" y="2181395"/>
                </a:cubicBezTo>
                <a:lnTo>
                  <a:pt x="4740799" y="1800991"/>
                </a:lnTo>
                <a:lnTo>
                  <a:pt x="5214073" y="2453453"/>
                </a:lnTo>
                <a:lnTo>
                  <a:pt x="5406359" y="2453453"/>
                </a:lnTo>
                <a:lnTo>
                  <a:pt x="5406359" y="1906956"/>
                </a:lnTo>
                <a:cubicBezTo>
                  <a:pt x="5406359" y="1764478"/>
                  <a:pt x="5448626" y="1689866"/>
                  <a:pt x="5533161" y="1683119"/>
                </a:cubicBezTo>
                <a:lnTo>
                  <a:pt x="5533161" y="1655139"/>
                </a:lnTo>
                <a:lnTo>
                  <a:pt x="5214073" y="1655139"/>
                </a:lnTo>
                <a:lnTo>
                  <a:pt x="5214073" y="1683119"/>
                </a:lnTo>
                <a:lnTo>
                  <a:pt x="5240863" y="1683119"/>
                </a:lnTo>
                <a:cubicBezTo>
                  <a:pt x="5285710" y="1683119"/>
                  <a:pt x="5319244" y="1702367"/>
                  <a:pt x="5341470" y="1740864"/>
                </a:cubicBezTo>
                <a:cubicBezTo>
                  <a:pt x="5363695" y="1779361"/>
                  <a:pt x="5374807" y="1838098"/>
                  <a:pt x="5374807" y="1917077"/>
                </a:cubicBezTo>
                <a:lnTo>
                  <a:pt x="5374807" y="2112339"/>
                </a:lnTo>
                <a:lnTo>
                  <a:pt x="5043219" y="1655139"/>
                </a:lnTo>
                <a:close/>
                <a:moveTo>
                  <a:pt x="3967489" y="1655139"/>
                </a:moveTo>
                <a:lnTo>
                  <a:pt x="3754962" y="2245094"/>
                </a:lnTo>
                <a:cubicBezTo>
                  <a:pt x="3739484" y="2288750"/>
                  <a:pt x="3719740" y="2327743"/>
                  <a:pt x="3695729" y="2362073"/>
                </a:cubicBezTo>
                <a:cubicBezTo>
                  <a:pt x="3671718" y="2396402"/>
                  <a:pt x="3648005" y="2417536"/>
                  <a:pt x="3624589" y="2425474"/>
                </a:cubicBezTo>
                <a:lnTo>
                  <a:pt x="3624589" y="2453453"/>
                </a:lnTo>
                <a:lnTo>
                  <a:pt x="3935342" y="2453453"/>
                </a:lnTo>
                <a:lnTo>
                  <a:pt x="3935342" y="2425474"/>
                </a:lnTo>
                <a:cubicBezTo>
                  <a:pt x="3881367" y="2425077"/>
                  <a:pt x="3843763" y="2410690"/>
                  <a:pt x="3822530" y="2382313"/>
                </a:cubicBezTo>
                <a:cubicBezTo>
                  <a:pt x="3801297" y="2353937"/>
                  <a:pt x="3790681" y="2318715"/>
                  <a:pt x="3790681" y="2276646"/>
                </a:cubicBezTo>
                <a:cubicBezTo>
                  <a:pt x="3790681" y="2254817"/>
                  <a:pt x="3794253" y="2231997"/>
                  <a:pt x="3801397" y="2208185"/>
                </a:cubicBezTo>
                <a:lnTo>
                  <a:pt x="4078217" y="2208185"/>
                </a:lnTo>
                <a:lnTo>
                  <a:pt x="4153822" y="2425474"/>
                </a:lnTo>
                <a:lnTo>
                  <a:pt x="4063929" y="2425474"/>
                </a:lnTo>
                <a:lnTo>
                  <a:pt x="4063929" y="2453453"/>
                </a:lnTo>
                <a:lnTo>
                  <a:pt x="4552681" y="2453453"/>
                </a:lnTo>
                <a:lnTo>
                  <a:pt x="4552681" y="2425474"/>
                </a:lnTo>
                <a:lnTo>
                  <a:pt x="4508627" y="2425474"/>
                </a:lnTo>
                <a:lnTo>
                  <a:pt x="4240142" y="1655139"/>
                </a:lnTo>
                <a:close/>
                <a:moveTo>
                  <a:pt x="2560765" y="1655139"/>
                </a:moveTo>
                <a:lnTo>
                  <a:pt x="2560765" y="1683119"/>
                </a:lnTo>
                <a:lnTo>
                  <a:pt x="2654825" y="1683119"/>
                </a:lnTo>
                <a:lnTo>
                  <a:pt x="2654825" y="2425474"/>
                </a:lnTo>
                <a:lnTo>
                  <a:pt x="2560765" y="2425474"/>
                </a:lnTo>
                <a:lnTo>
                  <a:pt x="2560765" y="2453453"/>
                </a:lnTo>
                <a:lnTo>
                  <a:pt x="3064400" y="2453453"/>
                </a:lnTo>
                <a:lnTo>
                  <a:pt x="3064400" y="2425474"/>
                </a:lnTo>
                <a:lnTo>
                  <a:pt x="3002487" y="2425474"/>
                </a:lnTo>
                <a:lnTo>
                  <a:pt x="3002487" y="2051022"/>
                </a:lnTo>
                <a:lnTo>
                  <a:pt x="3142386" y="2051022"/>
                </a:lnTo>
                <a:lnTo>
                  <a:pt x="3142386" y="2425474"/>
                </a:lnTo>
                <a:lnTo>
                  <a:pt x="3084045" y="2425474"/>
                </a:lnTo>
                <a:lnTo>
                  <a:pt x="3084045" y="2453453"/>
                </a:lnTo>
                <a:lnTo>
                  <a:pt x="3579345" y="2453453"/>
                </a:lnTo>
                <a:lnTo>
                  <a:pt x="3579345" y="2425474"/>
                </a:lnTo>
                <a:lnTo>
                  <a:pt x="3484095" y="2425474"/>
                </a:lnTo>
                <a:lnTo>
                  <a:pt x="3484095" y="1683119"/>
                </a:lnTo>
                <a:lnTo>
                  <a:pt x="3579345" y="1683119"/>
                </a:lnTo>
                <a:lnTo>
                  <a:pt x="3579345" y="1655139"/>
                </a:lnTo>
                <a:lnTo>
                  <a:pt x="3084045" y="1655139"/>
                </a:lnTo>
                <a:lnTo>
                  <a:pt x="3084045" y="1683119"/>
                </a:lnTo>
                <a:lnTo>
                  <a:pt x="3142386" y="1683119"/>
                </a:lnTo>
                <a:lnTo>
                  <a:pt x="3142386" y="2024233"/>
                </a:lnTo>
                <a:lnTo>
                  <a:pt x="3002487" y="2024233"/>
                </a:lnTo>
                <a:lnTo>
                  <a:pt x="3002487" y="1683119"/>
                </a:lnTo>
                <a:lnTo>
                  <a:pt x="3064400" y="1683119"/>
                </a:lnTo>
                <a:lnTo>
                  <a:pt x="3064400" y="1655139"/>
                </a:lnTo>
                <a:close/>
                <a:moveTo>
                  <a:pt x="1655890" y="1655139"/>
                </a:moveTo>
                <a:lnTo>
                  <a:pt x="1655890" y="1933150"/>
                </a:lnTo>
                <a:lnTo>
                  <a:pt x="1687442" y="1933150"/>
                </a:lnTo>
                <a:cubicBezTo>
                  <a:pt x="1704111" y="1856950"/>
                  <a:pt x="1729709" y="1799403"/>
                  <a:pt x="1764237" y="1760510"/>
                </a:cubicBezTo>
                <a:cubicBezTo>
                  <a:pt x="1798765" y="1721616"/>
                  <a:pt x="1847581" y="1695819"/>
                  <a:pt x="1910684" y="1683119"/>
                </a:cubicBezTo>
                <a:lnTo>
                  <a:pt x="1910684" y="2425474"/>
                </a:lnTo>
                <a:lnTo>
                  <a:pt x="1807100" y="2425474"/>
                </a:lnTo>
                <a:lnTo>
                  <a:pt x="1807100" y="2453453"/>
                </a:lnTo>
                <a:lnTo>
                  <a:pt x="2356573" y="2453453"/>
                </a:lnTo>
                <a:lnTo>
                  <a:pt x="2356573" y="2425474"/>
                </a:lnTo>
                <a:lnTo>
                  <a:pt x="2252989" y="2425474"/>
                </a:lnTo>
                <a:lnTo>
                  <a:pt x="2252989" y="1683119"/>
                </a:lnTo>
                <a:cubicBezTo>
                  <a:pt x="2316092" y="1695819"/>
                  <a:pt x="2364908" y="1721616"/>
                  <a:pt x="2399435" y="1760510"/>
                </a:cubicBezTo>
                <a:cubicBezTo>
                  <a:pt x="2433964" y="1799403"/>
                  <a:pt x="2459562" y="1856950"/>
                  <a:pt x="2476231" y="1933150"/>
                </a:cubicBezTo>
                <a:lnTo>
                  <a:pt x="2508973" y="1933150"/>
                </a:lnTo>
                <a:lnTo>
                  <a:pt x="2508973" y="1655139"/>
                </a:lnTo>
                <a:close/>
                <a:moveTo>
                  <a:pt x="8434118" y="1629541"/>
                </a:moveTo>
                <a:cubicBezTo>
                  <a:pt x="8298784" y="1629541"/>
                  <a:pt x="8190734" y="1667641"/>
                  <a:pt x="8109970" y="1743841"/>
                </a:cubicBezTo>
                <a:cubicBezTo>
                  <a:pt x="8029206" y="1820041"/>
                  <a:pt x="7988824" y="1922038"/>
                  <a:pt x="7988824" y="2049831"/>
                </a:cubicBezTo>
                <a:cubicBezTo>
                  <a:pt x="7988824" y="2180800"/>
                  <a:pt x="8030099" y="2284880"/>
                  <a:pt x="8112649" y="2362073"/>
                </a:cubicBezTo>
                <a:cubicBezTo>
                  <a:pt x="8195199" y="2439265"/>
                  <a:pt x="8304737" y="2477861"/>
                  <a:pt x="8441262" y="2477861"/>
                </a:cubicBezTo>
                <a:cubicBezTo>
                  <a:pt x="8577786" y="2477861"/>
                  <a:pt x="8685340" y="2438670"/>
                  <a:pt x="8763920" y="2360287"/>
                </a:cubicBezTo>
                <a:cubicBezTo>
                  <a:pt x="8842502" y="2281904"/>
                  <a:pt x="8881792" y="2180403"/>
                  <a:pt x="8881792" y="2055785"/>
                </a:cubicBezTo>
                <a:cubicBezTo>
                  <a:pt x="8881792" y="1924022"/>
                  <a:pt x="8841807" y="1820041"/>
                  <a:pt x="8761837" y="1743841"/>
                </a:cubicBezTo>
                <a:cubicBezTo>
                  <a:pt x="8681867" y="1667641"/>
                  <a:pt x="8572627" y="1629541"/>
                  <a:pt x="8434118" y="1629541"/>
                </a:cubicBezTo>
                <a:close/>
                <a:moveTo>
                  <a:pt x="0" y="0"/>
                </a:moveTo>
                <a:lnTo>
                  <a:pt x="12192000" y="0"/>
                </a:lnTo>
                <a:lnTo>
                  <a:pt x="12192000" y="6858000"/>
                </a:lnTo>
                <a:lnTo>
                  <a:pt x="0" y="6858000"/>
                </a:lnTo>
                <a:close/>
              </a:path>
            </a:pathLst>
          </a:cu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Tree>
    <p:extLst>
      <p:ext uri="{BB962C8B-B14F-4D97-AF65-F5344CB8AC3E}">
        <p14:creationId xmlns:p14="http://schemas.microsoft.com/office/powerpoint/2010/main" val="3070470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2D1B73E-8FC9-5814-CDC4-0BB260A780F9}"/>
              </a:ext>
            </a:extLst>
          </p:cNvPr>
          <p:cNvSpPr/>
          <p:nvPr/>
        </p:nvSpPr>
        <p:spPr>
          <a:xfrm>
            <a:off x="852952" y="478135"/>
            <a:ext cx="8270727" cy="923330"/>
          </a:xfrm>
          <a:prstGeom prst="rect">
            <a:avLst/>
          </a:prstGeom>
          <a:noFill/>
        </p:spPr>
        <p:txBody>
          <a:bodyPr wrap="squar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PROJECT OVERVIEW</a:t>
            </a:r>
          </a:p>
        </p:txBody>
      </p:sp>
      <p:sp>
        <p:nvSpPr>
          <p:cNvPr id="5" name="TextBox 4">
            <a:extLst>
              <a:ext uri="{FF2B5EF4-FFF2-40B4-BE49-F238E27FC236}">
                <a16:creationId xmlns:a16="http://schemas.microsoft.com/office/drawing/2014/main" id="{311B1912-61BA-6D49-C0D4-A9B69E72F05E}"/>
              </a:ext>
            </a:extLst>
          </p:cNvPr>
          <p:cNvSpPr txBox="1"/>
          <p:nvPr/>
        </p:nvSpPr>
        <p:spPr>
          <a:xfrm>
            <a:off x="1351280" y="1717040"/>
            <a:ext cx="6847840" cy="4437048"/>
          </a:xfrm>
          <a:prstGeom prst="rect">
            <a:avLst/>
          </a:prstGeom>
          <a:noFill/>
        </p:spPr>
        <p:txBody>
          <a:bodyPr wrap="square" rtlCol="0">
            <a:spAutoFit/>
          </a:bodyPr>
          <a:lstStyle/>
          <a:p>
            <a:pPr>
              <a:lnSpc>
                <a:spcPct val="200000"/>
              </a:lnSpc>
            </a:pPr>
            <a:r>
              <a:rPr lang="en-US" dirty="0"/>
              <a:t>This project focuses on analyzing key performance metrics in the hospitality sector using data-driven insights. The goal was to visualize and interpret critical hospitality data, such as revenue, booking trends, cancellations, and platform-wise performance, to support better decision-making in the period of 3 months . Dashboards were created using Excel , Tableau and Power BI to provide a comprehensive view of business performance.</a:t>
            </a:r>
          </a:p>
        </p:txBody>
      </p:sp>
      <p:pic>
        <p:nvPicPr>
          <p:cNvPr id="9" name="Picture 8">
            <a:extLst>
              <a:ext uri="{FF2B5EF4-FFF2-40B4-BE49-F238E27FC236}">
                <a16:creationId xmlns:a16="http://schemas.microsoft.com/office/drawing/2014/main" id="{11E867B7-CE06-F41F-BCAC-698A110930D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199120" y="3935564"/>
            <a:ext cx="3797780" cy="2715412"/>
          </a:xfrm>
          <a:prstGeom prst="rect">
            <a:avLst/>
          </a:prstGeom>
        </p:spPr>
      </p:pic>
    </p:spTree>
    <p:extLst>
      <p:ext uri="{BB962C8B-B14F-4D97-AF65-F5344CB8AC3E}">
        <p14:creationId xmlns:p14="http://schemas.microsoft.com/office/powerpoint/2010/main" val="361825155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A7CC56-84FD-796C-A1CA-F4F4928EFBD8}"/>
              </a:ext>
            </a:extLst>
          </p:cNvPr>
          <p:cNvSpPr/>
          <p:nvPr/>
        </p:nvSpPr>
        <p:spPr>
          <a:xfrm>
            <a:off x="1512829" y="515842"/>
            <a:ext cx="8270727" cy="923330"/>
          </a:xfrm>
          <a:prstGeom prst="rect">
            <a:avLst/>
          </a:prstGeom>
          <a:noFill/>
        </p:spPr>
        <p:txBody>
          <a:bodyPr wrap="square" lIns="91440" tIns="45720" rIns="91440" bIns="45720">
            <a:spAutoFit/>
          </a:bodyPr>
          <a:lstStyle/>
          <a:p>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DATA OVERVIEW</a:t>
            </a:r>
          </a:p>
        </p:txBody>
      </p:sp>
      <p:sp>
        <p:nvSpPr>
          <p:cNvPr id="6" name="TextBox 5">
            <a:extLst>
              <a:ext uri="{FF2B5EF4-FFF2-40B4-BE49-F238E27FC236}">
                <a16:creationId xmlns:a16="http://schemas.microsoft.com/office/drawing/2014/main" id="{FA9B3AC7-AD46-4650-65A9-2846191D9844}"/>
              </a:ext>
            </a:extLst>
          </p:cNvPr>
          <p:cNvSpPr txBox="1"/>
          <p:nvPr/>
        </p:nvSpPr>
        <p:spPr>
          <a:xfrm>
            <a:off x="1351280" y="1717040"/>
            <a:ext cx="6847840" cy="1667059"/>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US" dirty="0"/>
              <a:t>We have collected data from five different sheets</a:t>
            </a:r>
          </a:p>
          <a:p>
            <a:pPr marL="285750" indent="-285750">
              <a:lnSpc>
                <a:spcPct val="200000"/>
              </a:lnSpc>
              <a:buFont typeface="Wingdings" panose="05000000000000000000" pitchFamily="2" charset="2"/>
              <a:buChar char="Ø"/>
            </a:pPr>
            <a:r>
              <a:rPr lang="en-US" dirty="0"/>
              <a:t> we have created the relations between the tables and created a data model </a:t>
            </a:r>
          </a:p>
        </p:txBody>
      </p:sp>
      <p:pic>
        <p:nvPicPr>
          <p:cNvPr id="8" name="Picture 7">
            <a:extLst>
              <a:ext uri="{FF2B5EF4-FFF2-40B4-BE49-F238E27FC236}">
                <a16:creationId xmlns:a16="http://schemas.microsoft.com/office/drawing/2014/main" id="{DDC31257-1C55-8488-BA35-DF76AD66E0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2815" y="3181200"/>
            <a:ext cx="7412610" cy="3337362"/>
          </a:xfrm>
          <a:prstGeom prst="rect">
            <a:avLst/>
          </a:prstGeom>
        </p:spPr>
      </p:pic>
    </p:spTree>
    <p:extLst>
      <p:ext uri="{BB962C8B-B14F-4D97-AF65-F5344CB8AC3E}">
        <p14:creationId xmlns:p14="http://schemas.microsoft.com/office/powerpoint/2010/main" val="1925249438"/>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E795126-4EAD-0A19-924A-56EA19453FAA}"/>
              </a:ext>
            </a:extLst>
          </p:cNvPr>
          <p:cNvSpPr/>
          <p:nvPr/>
        </p:nvSpPr>
        <p:spPr>
          <a:xfrm>
            <a:off x="639597" y="488295"/>
            <a:ext cx="5994883" cy="923330"/>
          </a:xfrm>
          <a:prstGeom prst="rect">
            <a:avLst/>
          </a:prstGeom>
          <a:noFill/>
        </p:spPr>
        <p:txBody>
          <a:bodyPr wrap="squar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OBJECTIVES</a:t>
            </a:r>
          </a:p>
        </p:txBody>
      </p:sp>
      <p:sp>
        <p:nvSpPr>
          <p:cNvPr id="6" name="Rectangle 1">
            <a:extLst>
              <a:ext uri="{FF2B5EF4-FFF2-40B4-BE49-F238E27FC236}">
                <a16:creationId xmlns:a16="http://schemas.microsoft.com/office/drawing/2014/main" id="{737348E0-ADB7-3399-4DA9-093709E51D1A}"/>
              </a:ext>
            </a:extLst>
          </p:cNvPr>
          <p:cNvSpPr>
            <a:spLocks noChangeArrowheads="1"/>
          </p:cNvSpPr>
          <p:nvPr/>
        </p:nvSpPr>
        <p:spPr bwMode="auto">
          <a:xfrm>
            <a:off x="1117600" y="2203755"/>
            <a:ext cx="10750059" cy="3883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v"/>
              <a:tabLst/>
            </a:pPr>
            <a:endParaRPr kumimoji="0" lang="en-US" altLang="en-US" sz="18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tx1"/>
                </a:solidFill>
                <a:effectLst/>
              </a:rPr>
              <a:t>Analyze revenue distribution across room types, booking platforms, and cities.</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tx1"/>
                </a:solidFill>
                <a:effectLst/>
              </a:rPr>
              <a:t>Track booking trends and identify peak periods.</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tx1"/>
                </a:solidFill>
                <a:effectLst/>
              </a:rPr>
              <a:t>Evaluate the impact of cancellations and no-shows on overall business performance.</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tx1"/>
                </a:solidFill>
                <a:effectLst/>
              </a:rPr>
              <a:t>Understand platform-wise performance and customer preferences.</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tx1"/>
                </a:solidFill>
                <a:effectLst/>
              </a:rPr>
              <a:t>Identify patterns in customer booking behavior, including length of stay and booking status. </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v"/>
              <a:tabLst/>
            </a:pPr>
            <a:r>
              <a:rPr lang="en-US" dirty="0"/>
              <a:t>Provide actionable insights through interactive dashboards.</a:t>
            </a:r>
            <a:endParaRPr kumimoji="0" lang="en-US" altLang="en-US" sz="1800" b="0" i="0" u="none" strike="noStrike" cap="none" normalizeH="0" baseline="0" dirty="0">
              <a:ln>
                <a:noFill/>
              </a:ln>
              <a:solidFill>
                <a:schemeClr val="tx1"/>
              </a:solidFill>
              <a:effectLst/>
            </a:endParaRPr>
          </a:p>
        </p:txBody>
      </p:sp>
      <p:pic>
        <p:nvPicPr>
          <p:cNvPr id="10" name="Picture 9">
            <a:extLst>
              <a:ext uri="{FF2B5EF4-FFF2-40B4-BE49-F238E27FC236}">
                <a16:creationId xmlns:a16="http://schemas.microsoft.com/office/drawing/2014/main" id="{1050EBC3-F9D2-9627-EED7-AC8257C3928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492629" y="179399"/>
            <a:ext cx="4897120" cy="2807642"/>
          </a:xfrm>
          <a:prstGeom prst="rect">
            <a:avLst/>
          </a:prstGeom>
        </p:spPr>
      </p:pic>
    </p:spTree>
    <p:extLst>
      <p:ext uri="{BB962C8B-B14F-4D97-AF65-F5344CB8AC3E}">
        <p14:creationId xmlns:p14="http://schemas.microsoft.com/office/powerpoint/2010/main" val="61656236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Diagonal Corners Rounded 4">
            <a:extLst>
              <a:ext uri="{FF2B5EF4-FFF2-40B4-BE49-F238E27FC236}">
                <a16:creationId xmlns:a16="http://schemas.microsoft.com/office/drawing/2014/main" id="{DFB9C06D-8CDD-D429-814A-930BB54F506A}"/>
              </a:ext>
            </a:extLst>
          </p:cNvPr>
          <p:cNvSpPr/>
          <p:nvPr/>
        </p:nvSpPr>
        <p:spPr>
          <a:xfrm>
            <a:off x="1391920" y="4978400"/>
            <a:ext cx="2255520" cy="1300480"/>
          </a:xfrm>
          <a:prstGeom prst="round2DiagRect">
            <a:avLst/>
          </a:prstGeom>
          <a:blipFill dpi="0"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a:ln>
            <a:noFill/>
          </a:ln>
          <a:effectLst>
            <a:glow rad="101600">
              <a:schemeClr val="accent4">
                <a:lumMod val="60000"/>
                <a:lumOff val="40000"/>
                <a:alpha val="6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Diagonal Corners Rounded 5">
            <a:extLst>
              <a:ext uri="{FF2B5EF4-FFF2-40B4-BE49-F238E27FC236}">
                <a16:creationId xmlns:a16="http://schemas.microsoft.com/office/drawing/2014/main" id="{ABCCBF44-3A97-8833-F649-767888691EC6}"/>
              </a:ext>
            </a:extLst>
          </p:cNvPr>
          <p:cNvSpPr/>
          <p:nvPr/>
        </p:nvSpPr>
        <p:spPr>
          <a:xfrm>
            <a:off x="4084320" y="4978400"/>
            <a:ext cx="2255520" cy="1300480"/>
          </a:xfrm>
          <a:prstGeom prst="round2DiagRect">
            <a:avLst/>
          </a:prstGeom>
          <a:blipFill dpi="0"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a:stretch>
              <a:fillRect/>
            </a:stretch>
          </a:blipFill>
          <a:ln>
            <a:noFill/>
          </a:ln>
          <a:effectLst>
            <a:glow rad="101600">
              <a:schemeClr val="accent4">
                <a:lumMod val="60000"/>
                <a:lumOff val="40000"/>
                <a:alpha val="6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Diagonal Corners Rounded 6">
            <a:extLst>
              <a:ext uri="{FF2B5EF4-FFF2-40B4-BE49-F238E27FC236}">
                <a16:creationId xmlns:a16="http://schemas.microsoft.com/office/drawing/2014/main" id="{87060D2D-BBF0-479C-6F66-80C218584412}"/>
              </a:ext>
            </a:extLst>
          </p:cNvPr>
          <p:cNvSpPr/>
          <p:nvPr/>
        </p:nvSpPr>
        <p:spPr>
          <a:xfrm>
            <a:off x="6776720" y="4978400"/>
            <a:ext cx="2255520" cy="1300480"/>
          </a:xfrm>
          <a:prstGeom prst="round2DiagRect">
            <a:avLst/>
          </a:prstGeom>
          <a:blipFill dpi="0" rotWithShape="1">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rcRect/>
            <a:stretch>
              <a:fillRect/>
            </a:stretch>
          </a:blipFill>
          <a:ln>
            <a:noFill/>
          </a:ln>
          <a:effectLst>
            <a:glow rad="101600">
              <a:schemeClr val="accent4">
                <a:lumMod val="60000"/>
                <a:lumOff val="40000"/>
                <a:alpha val="6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Diagonal Corners Rounded 7">
            <a:extLst>
              <a:ext uri="{FF2B5EF4-FFF2-40B4-BE49-F238E27FC236}">
                <a16:creationId xmlns:a16="http://schemas.microsoft.com/office/drawing/2014/main" id="{B48A81FC-6E1E-FA1A-2972-EBAA23F515CC}"/>
              </a:ext>
            </a:extLst>
          </p:cNvPr>
          <p:cNvSpPr/>
          <p:nvPr/>
        </p:nvSpPr>
        <p:spPr>
          <a:xfrm>
            <a:off x="9469120" y="4978400"/>
            <a:ext cx="2255520" cy="1300480"/>
          </a:xfrm>
          <a:prstGeom prst="round2DiagRect">
            <a:avLst/>
          </a:prstGeom>
          <a:blipFill dpi="0" rotWithShape="1">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rcRect/>
            <a:stretch>
              <a:fillRect/>
            </a:stretch>
          </a:blipFill>
          <a:ln>
            <a:noFill/>
          </a:ln>
          <a:effectLst>
            <a:glow rad="101600">
              <a:schemeClr val="accent4">
                <a:lumMod val="60000"/>
                <a:lumOff val="40000"/>
                <a:alpha val="6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FC27B0C-6852-0669-965D-00F27425C046}"/>
              </a:ext>
            </a:extLst>
          </p:cNvPr>
          <p:cNvSpPr txBox="1"/>
          <p:nvPr/>
        </p:nvSpPr>
        <p:spPr>
          <a:xfrm>
            <a:off x="1727200" y="6370320"/>
            <a:ext cx="1584960" cy="369332"/>
          </a:xfrm>
          <a:prstGeom prst="rect">
            <a:avLst/>
          </a:prstGeom>
          <a:noFill/>
        </p:spPr>
        <p:txBody>
          <a:bodyPr wrap="square" rtlCol="0">
            <a:spAutoFit/>
          </a:bodyPr>
          <a:lstStyle/>
          <a:p>
            <a:pPr algn="ctr"/>
            <a:r>
              <a:rPr lang="en-US" b="1" dirty="0">
                <a:latin typeface="Bradley Hand ITC" panose="03070402050302030203" pitchFamily="66" charset="0"/>
              </a:rPr>
              <a:t>HYDERABAD</a:t>
            </a:r>
          </a:p>
        </p:txBody>
      </p:sp>
      <p:sp>
        <p:nvSpPr>
          <p:cNvPr id="10" name="TextBox 9">
            <a:extLst>
              <a:ext uri="{FF2B5EF4-FFF2-40B4-BE49-F238E27FC236}">
                <a16:creationId xmlns:a16="http://schemas.microsoft.com/office/drawing/2014/main" id="{BBE90F38-0DC0-476D-7C2B-29B1433FDB08}"/>
              </a:ext>
            </a:extLst>
          </p:cNvPr>
          <p:cNvSpPr txBox="1"/>
          <p:nvPr/>
        </p:nvSpPr>
        <p:spPr>
          <a:xfrm>
            <a:off x="4419600" y="6370320"/>
            <a:ext cx="1584960" cy="369332"/>
          </a:xfrm>
          <a:prstGeom prst="rect">
            <a:avLst/>
          </a:prstGeom>
          <a:noFill/>
        </p:spPr>
        <p:txBody>
          <a:bodyPr wrap="square" rtlCol="0">
            <a:spAutoFit/>
          </a:bodyPr>
          <a:lstStyle/>
          <a:p>
            <a:pPr algn="ctr"/>
            <a:r>
              <a:rPr lang="en-US" b="1" dirty="0">
                <a:latin typeface="Bradley Hand ITC" panose="03070402050302030203" pitchFamily="66" charset="0"/>
              </a:rPr>
              <a:t>DELHI</a:t>
            </a:r>
          </a:p>
        </p:txBody>
      </p:sp>
      <p:sp>
        <p:nvSpPr>
          <p:cNvPr id="11" name="TextBox 10">
            <a:extLst>
              <a:ext uri="{FF2B5EF4-FFF2-40B4-BE49-F238E27FC236}">
                <a16:creationId xmlns:a16="http://schemas.microsoft.com/office/drawing/2014/main" id="{F0350718-1B5E-B7E9-052A-175F2FA6801E}"/>
              </a:ext>
            </a:extLst>
          </p:cNvPr>
          <p:cNvSpPr txBox="1"/>
          <p:nvPr/>
        </p:nvSpPr>
        <p:spPr>
          <a:xfrm>
            <a:off x="7112000" y="6380480"/>
            <a:ext cx="1584960" cy="369332"/>
          </a:xfrm>
          <a:prstGeom prst="rect">
            <a:avLst/>
          </a:prstGeom>
          <a:noFill/>
        </p:spPr>
        <p:txBody>
          <a:bodyPr wrap="square" rtlCol="0">
            <a:spAutoFit/>
          </a:bodyPr>
          <a:lstStyle/>
          <a:p>
            <a:pPr algn="ctr"/>
            <a:r>
              <a:rPr lang="en-US" b="1" dirty="0">
                <a:latin typeface="Bradley Hand ITC" panose="03070402050302030203" pitchFamily="66" charset="0"/>
              </a:rPr>
              <a:t>MUMBAI</a:t>
            </a:r>
          </a:p>
        </p:txBody>
      </p:sp>
      <p:sp>
        <p:nvSpPr>
          <p:cNvPr id="12" name="TextBox 11">
            <a:extLst>
              <a:ext uri="{FF2B5EF4-FFF2-40B4-BE49-F238E27FC236}">
                <a16:creationId xmlns:a16="http://schemas.microsoft.com/office/drawing/2014/main" id="{AE324CA9-2458-1EBC-7108-F4F05726DD86}"/>
              </a:ext>
            </a:extLst>
          </p:cNvPr>
          <p:cNvSpPr txBox="1"/>
          <p:nvPr/>
        </p:nvSpPr>
        <p:spPr>
          <a:xfrm>
            <a:off x="9580880" y="6380480"/>
            <a:ext cx="2032000" cy="369332"/>
          </a:xfrm>
          <a:prstGeom prst="rect">
            <a:avLst/>
          </a:prstGeom>
          <a:noFill/>
        </p:spPr>
        <p:txBody>
          <a:bodyPr wrap="square" rtlCol="0">
            <a:spAutoFit/>
          </a:bodyPr>
          <a:lstStyle/>
          <a:p>
            <a:pPr algn="ctr"/>
            <a:r>
              <a:rPr lang="en-US" b="1" dirty="0">
                <a:latin typeface="Bradley Hand ITC" panose="03070402050302030203" pitchFamily="66" charset="0"/>
              </a:rPr>
              <a:t>BENGALURU</a:t>
            </a:r>
          </a:p>
        </p:txBody>
      </p:sp>
      <p:sp>
        <p:nvSpPr>
          <p:cNvPr id="15" name="Rectangle 14">
            <a:extLst>
              <a:ext uri="{FF2B5EF4-FFF2-40B4-BE49-F238E27FC236}">
                <a16:creationId xmlns:a16="http://schemas.microsoft.com/office/drawing/2014/main" id="{DB509FE0-23AC-2405-5041-526A401CA6F7}"/>
              </a:ext>
            </a:extLst>
          </p:cNvPr>
          <p:cNvSpPr/>
          <p:nvPr/>
        </p:nvSpPr>
        <p:spPr>
          <a:xfrm>
            <a:off x="1564687" y="497840"/>
            <a:ext cx="8153194"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KEY METRICS &amp; INSIGHTS</a:t>
            </a:r>
          </a:p>
        </p:txBody>
      </p:sp>
      <p:sp>
        <p:nvSpPr>
          <p:cNvPr id="16" name="Rectangle 1">
            <a:extLst>
              <a:ext uri="{FF2B5EF4-FFF2-40B4-BE49-F238E27FC236}">
                <a16:creationId xmlns:a16="http://schemas.microsoft.com/office/drawing/2014/main" id="{26A166AB-B4AC-9B0D-AF50-67B71CAEF199}"/>
              </a:ext>
            </a:extLst>
          </p:cNvPr>
          <p:cNvSpPr>
            <a:spLocks noChangeArrowheads="1"/>
          </p:cNvSpPr>
          <p:nvPr/>
        </p:nvSpPr>
        <p:spPr bwMode="auto">
          <a:xfrm>
            <a:off x="1391920" y="1808581"/>
            <a:ext cx="4627492" cy="2222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Properties Managed:</a:t>
            </a:r>
            <a:r>
              <a:rPr kumimoji="0" lang="en-US" altLang="en-US" sz="1800" b="0" i="0" u="none" strike="noStrike" cap="none" normalizeH="0" baseline="0" dirty="0">
                <a:ln>
                  <a:noFill/>
                </a:ln>
                <a:solidFill>
                  <a:schemeClr val="tx1"/>
                </a:solidFill>
                <a:effectLst/>
                <a:latin typeface="Arial" panose="020B0604020202020204" pitchFamily="34" charset="0"/>
              </a:rPr>
              <a:t> 25</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Successful Bookings:</a:t>
            </a:r>
            <a:r>
              <a:rPr kumimoji="0" lang="en-US" altLang="en-US" sz="1800" b="0" i="0" u="none" strike="noStrike" cap="none" normalizeH="0" baseline="0" dirty="0">
                <a:ln>
                  <a:noFill/>
                </a:ln>
                <a:solidFill>
                  <a:schemeClr val="tx1"/>
                </a:solidFill>
                <a:effectLst/>
                <a:latin typeface="Arial" panose="020B0604020202020204" pitchFamily="34" charset="0"/>
              </a:rPr>
              <a:t> 13,54,590</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Total Revenue:</a:t>
            </a:r>
            <a:r>
              <a:rPr kumimoji="0" lang="en-US" altLang="en-US" sz="1800" b="0" i="0" u="none" strike="noStrike" cap="none" normalizeH="0" baseline="0" dirty="0">
                <a:ln>
                  <a:noFill/>
                </a:ln>
                <a:solidFill>
                  <a:schemeClr val="tx1"/>
                </a:solidFill>
                <a:effectLst/>
                <a:latin typeface="Arial" panose="020B0604020202020204" pitchFamily="34" charset="0"/>
              </a:rPr>
              <a:t> 1</a:t>
            </a:r>
            <a:r>
              <a:rPr lang="en-US" altLang="en-US" dirty="0">
                <a:latin typeface="Arial" panose="020B0604020202020204" pitchFamily="34" charset="0"/>
              </a:rPr>
              <a:t>70,87,71,229</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Success Rate :</a:t>
            </a:r>
            <a:r>
              <a:rPr kumimoji="0" lang="en-US" altLang="en-US" sz="1800" b="0" i="0" u="none" strike="noStrike" cap="none" normalizeH="0" baseline="0" dirty="0">
                <a:ln>
                  <a:noFill/>
                </a:ln>
                <a:solidFill>
                  <a:schemeClr val="tx1"/>
                </a:solidFill>
                <a:effectLst/>
                <a:latin typeface="Arial" panose="020B0604020202020204" pitchFamily="34" charset="0"/>
              </a:rPr>
              <a:t> 70.15% </a:t>
            </a:r>
          </a:p>
        </p:txBody>
      </p:sp>
      <p:sp>
        <p:nvSpPr>
          <p:cNvPr id="18" name="TextBox 17">
            <a:extLst>
              <a:ext uri="{FF2B5EF4-FFF2-40B4-BE49-F238E27FC236}">
                <a16:creationId xmlns:a16="http://schemas.microsoft.com/office/drawing/2014/main" id="{D5D070BB-2C9B-27CD-9D7B-1E2EB2A5ABE4}"/>
              </a:ext>
            </a:extLst>
          </p:cNvPr>
          <p:cNvSpPr txBox="1"/>
          <p:nvPr/>
        </p:nvSpPr>
        <p:spPr>
          <a:xfrm>
            <a:off x="3185001" y="4300212"/>
            <a:ext cx="6532880" cy="369332"/>
          </a:xfrm>
          <a:prstGeom prst="rect">
            <a:avLst/>
          </a:prstGeom>
          <a:noFill/>
        </p:spPr>
        <p:txBody>
          <a:bodyPr wrap="square">
            <a:spAutoFit/>
          </a:bodyPr>
          <a:lstStyle/>
          <a:p>
            <a:r>
              <a:rPr lang="en-US" b="1" dirty="0"/>
              <a:t>Most Revenue-Generating Cities</a:t>
            </a:r>
            <a:r>
              <a:rPr lang="en-US" dirty="0"/>
              <a:t>: Mumbai &amp; Bangalore</a:t>
            </a:r>
          </a:p>
        </p:txBody>
      </p:sp>
      <p:pic>
        <p:nvPicPr>
          <p:cNvPr id="20" name="Picture 19">
            <a:extLst>
              <a:ext uri="{FF2B5EF4-FFF2-40B4-BE49-F238E27FC236}">
                <a16:creationId xmlns:a16="http://schemas.microsoft.com/office/drawing/2014/main" id="{E33B7EFC-16BC-F682-9CF0-896D44B6C19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172589" y="1768954"/>
            <a:ext cx="4119491" cy="2222403"/>
          </a:xfrm>
          <a:prstGeom prst="rect">
            <a:avLst/>
          </a:prstGeom>
        </p:spPr>
      </p:pic>
    </p:spTree>
    <p:extLst>
      <p:ext uri="{BB962C8B-B14F-4D97-AF65-F5344CB8AC3E}">
        <p14:creationId xmlns:p14="http://schemas.microsoft.com/office/powerpoint/2010/main" val="230862774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3A2670D-0D08-7D17-7648-64C0EA192582}"/>
              </a:ext>
            </a:extLst>
          </p:cNvPr>
          <p:cNvSpPr/>
          <p:nvPr/>
        </p:nvSpPr>
        <p:spPr>
          <a:xfrm>
            <a:off x="1504809" y="508615"/>
            <a:ext cx="10503196"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BOOKING STATUS BREAKDOWN</a:t>
            </a:r>
          </a:p>
        </p:txBody>
      </p:sp>
      <p:sp>
        <p:nvSpPr>
          <p:cNvPr id="5" name="Rectangle 1">
            <a:extLst>
              <a:ext uri="{FF2B5EF4-FFF2-40B4-BE49-F238E27FC236}">
                <a16:creationId xmlns:a16="http://schemas.microsoft.com/office/drawing/2014/main" id="{441E36A1-0805-AA93-2E2C-1EB3135194D7}"/>
              </a:ext>
            </a:extLst>
          </p:cNvPr>
          <p:cNvSpPr>
            <a:spLocks noChangeArrowheads="1"/>
          </p:cNvSpPr>
          <p:nvPr/>
        </p:nvSpPr>
        <p:spPr bwMode="auto">
          <a:xfrm>
            <a:off x="1635760" y="2058143"/>
            <a:ext cx="3048000" cy="2741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Checked Out</a:t>
            </a:r>
            <a:r>
              <a:rPr kumimoji="0" lang="en-US" altLang="en-US" sz="1800" b="0" i="0" u="none" strike="noStrike" cap="none" normalizeH="0" baseline="0" dirty="0">
                <a:ln>
                  <a:noFill/>
                </a:ln>
                <a:solidFill>
                  <a:schemeClr val="tx1"/>
                </a:solidFill>
                <a:effectLst/>
                <a:latin typeface="Arial" panose="020B0604020202020204" pitchFamily="34" charset="0"/>
              </a:rPr>
              <a:t>: 70.15% ✅</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Canceled</a:t>
            </a:r>
            <a:r>
              <a:rPr kumimoji="0" lang="en-US" altLang="en-US" sz="1800" b="0" i="0" u="none" strike="noStrike" cap="none" normalizeH="0" baseline="0" dirty="0">
                <a:ln>
                  <a:noFill/>
                </a:ln>
                <a:solidFill>
                  <a:schemeClr val="tx1"/>
                </a:solidFill>
                <a:effectLst/>
                <a:latin typeface="Arial" panose="020B0604020202020204" pitchFamily="34" charset="0"/>
              </a:rPr>
              <a:t>: 24.83% ❌</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No Shows</a:t>
            </a:r>
            <a:r>
              <a:rPr kumimoji="0" lang="en-US" altLang="en-US" sz="1800" b="0" i="0" u="none" strike="noStrike" cap="none" normalizeH="0" baseline="0" dirty="0">
                <a:ln>
                  <a:noFill/>
                </a:ln>
                <a:solidFill>
                  <a:schemeClr val="tx1"/>
                </a:solidFill>
                <a:effectLst/>
                <a:latin typeface="Arial" panose="020B0604020202020204" pitchFamily="34" charset="0"/>
              </a:rPr>
              <a:t>: 5.02% ⚠️ </a:t>
            </a:r>
          </a:p>
        </p:txBody>
      </p:sp>
      <p:pic>
        <p:nvPicPr>
          <p:cNvPr id="7" name="Picture 6">
            <a:extLst>
              <a:ext uri="{FF2B5EF4-FFF2-40B4-BE49-F238E27FC236}">
                <a16:creationId xmlns:a16="http://schemas.microsoft.com/office/drawing/2014/main" id="{97263565-A38B-20C7-69DF-B9CB1177ED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3442" y="2058143"/>
            <a:ext cx="4758236" cy="3765084"/>
          </a:xfrm>
          <a:prstGeom prst="rect">
            <a:avLst/>
          </a:prstGeom>
        </p:spPr>
      </p:pic>
    </p:spTree>
    <p:extLst>
      <p:ext uri="{BB962C8B-B14F-4D97-AF65-F5344CB8AC3E}">
        <p14:creationId xmlns:p14="http://schemas.microsoft.com/office/powerpoint/2010/main" val="57466643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7FD62AA-31EE-201A-5472-D52B3068D808}"/>
              </a:ext>
            </a:extLst>
          </p:cNvPr>
          <p:cNvSpPr/>
          <p:nvPr/>
        </p:nvSpPr>
        <p:spPr>
          <a:xfrm>
            <a:off x="1481644" y="488295"/>
            <a:ext cx="7217040"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PLATFORM ANALYSIS</a:t>
            </a:r>
          </a:p>
        </p:txBody>
      </p:sp>
      <p:pic>
        <p:nvPicPr>
          <p:cNvPr id="6" name="Picture 5">
            <a:extLst>
              <a:ext uri="{FF2B5EF4-FFF2-40B4-BE49-F238E27FC236}">
                <a16:creationId xmlns:a16="http://schemas.microsoft.com/office/drawing/2014/main" id="{86F7DB5F-1E11-8960-FE42-5FA9AFB097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9282" y="4173797"/>
            <a:ext cx="2240557" cy="2470358"/>
          </a:xfrm>
          <a:prstGeom prst="rect">
            <a:avLst/>
          </a:prstGeom>
        </p:spPr>
      </p:pic>
      <p:pic>
        <p:nvPicPr>
          <p:cNvPr id="8" name="Picture 7">
            <a:extLst>
              <a:ext uri="{FF2B5EF4-FFF2-40B4-BE49-F238E27FC236}">
                <a16:creationId xmlns:a16="http://schemas.microsoft.com/office/drawing/2014/main" id="{07EF0363-6017-DA4B-D100-3684516037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09282" y="1727200"/>
            <a:ext cx="2240556" cy="2346960"/>
          </a:xfrm>
          <a:prstGeom prst="rect">
            <a:avLst/>
          </a:prstGeom>
        </p:spPr>
      </p:pic>
      <p:sp>
        <p:nvSpPr>
          <p:cNvPr id="9" name="TextBox 8">
            <a:extLst>
              <a:ext uri="{FF2B5EF4-FFF2-40B4-BE49-F238E27FC236}">
                <a16:creationId xmlns:a16="http://schemas.microsoft.com/office/drawing/2014/main" id="{6EA247BB-292A-C01E-6182-F96550E696F1}"/>
              </a:ext>
            </a:extLst>
          </p:cNvPr>
          <p:cNvSpPr txBox="1"/>
          <p:nvPr/>
        </p:nvSpPr>
        <p:spPr>
          <a:xfrm>
            <a:off x="1351280" y="2152368"/>
            <a:ext cx="6380480" cy="1276632"/>
          </a:xfrm>
          <a:prstGeom prst="rect">
            <a:avLst/>
          </a:prstGeom>
          <a:noFill/>
        </p:spPr>
        <p:txBody>
          <a:bodyPr wrap="square" rtlCol="0">
            <a:spAutoFit/>
          </a:bodyPr>
          <a:lstStyle/>
          <a:p>
            <a:r>
              <a:rPr lang="en-US" b="1" dirty="0"/>
              <a:t>REVENUE WISE :</a:t>
            </a:r>
          </a:p>
          <a:p>
            <a:pPr marL="285750" indent="-285750">
              <a:lnSpc>
                <a:spcPct val="200000"/>
              </a:lnSpc>
              <a:buFont typeface="Wingdings" panose="05000000000000000000" pitchFamily="2" charset="2"/>
              <a:buChar char="§"/>
            </a:pPr>
            <a:r>
              <a:rPr lang="en-US" sz="1600" dirty="0"/>
              <a:t>“OTHERS” Platform is generating the higher revenue</a:t>
            </a:r>
          </a:p>
          <a:p>
            <a:pPr marL="285750" indent="-285750">
              <a:lnSpc>
                <a:spcPct val="200000"/>
              </a:lnSpc>
              <a:buFont typeface="Wingdings" panose="05000000000000000000" pitchFamily="2" charset="2"/>
              <a:buChar char="§"/>
            </a:pPr>
            <a:r>
              <a:rPr lang="en-US" sz="1600" dirty="0"/>
              <a:t>“DIRECT OFFLINE” Platform is generating lower revenue</a:t>
            </a:r>
          </a:p>
        </p:txBody>
      </p:sp>
      <p:sp>
        <p:nvSpPr>
          <p:cNvPr id="13" name="TextBox 12">
            <a:extLst>
              <a:ext uri="{FF2B5EF4-FFF2-40B4-BE49-F238E27FC236}">
                <a16:creationId xmlns:a16="http://schemas.microsoft.com/office/drawing/2014/main" id="{3C8BE2CC-6AA3-3881-74E3-909BF8DBAAB0}"/>
              </a:ext>
            </a:extLst>
          </p:cNvPr>
          <p:cNvSpPr txBox="1"/>
          <p:nvPr/>
        </p:nvSpPr>
        <p:spPr>
          <a:xfrm>
            <a:off x="1239522" y="4278217"/>
            <a:ext cx="6969760" cy="2261517"/>
          </a:xfrm>
          <a:prstGeom prst="rect">
            <a:avLst/>
          </a:prstGeom>
          <a:noFill/>
        </p:spPr>
        <p:txBody>
          <a:bodyPr wrap="square" rtlCol="0">
            <a:spAutoFit/>
          </a:bodyPr>
          <a:lstStyle/>
          <a:p>
            <a:r>
              <a:rPr lang="en-US" b="1" dirty="0"/>
              <a:t>STATUS WISE :</a:t>
            </a:r>
          </a:p>
          <a:p>
            <a:pPr marL="285750" indent="-285750">
              <a:lnSpc>
                <a:spcPct val="200000"/>
              </a:lnSpc>
              <a:buFont typeface="Wingdings" panose="05000000000000000000" pitchFamily="2" charset="2"/>
              <a:buChar char="§"/>
            </a:pPr>
            <a:r>
              <a:rPr lang="en-US" sz="1600" dirty="0"/>
              <a:t>“OTHERS” Platform having high number of “CHECKED OUT” done.</a:t>
            </a:r>
          </a:p>
          <a:p>
            <a:pPr marL="285750" indent="-285750">
              <a:lnSpc>
                <a:spcPct val="200000"/>
              </a:lnSpc>
              <a:buFont typeface="Wingdings" panose="05000000000000000000" pitchFamily="2" charset="2"/>
              <a:buChar char="§"/>
            </a:pPr>
            <a:r>
              <a:rPr lang="en-US" sz="1600" dirty="0"/>
              <a:t>“OTHERS” Platform having high number of “CANCELLATIONS”.</a:t>
            </a:r>
          </a:p>
          <a:p>
            <a:pPr marL="285750" indent="-285750">
              <a:lnSpc>
                <a:spcPct val="200000"/>
              </a:lnSpc>
              <a:buFont typeface="Wingdings" panose="05000000000000000000" pitchFamily="2" charset="2"/>
              <a:buChar char="§"/>
            </a:pPr>
            <a:r>
              <a:rPr lang="en-US" sz="1600" dirty="0"/>
              <a:t>“DIRECT OFFLINE” Platform having less “CHECKED OUT” .</a:t>
            </a:r>
          </a:p>
          <a:p>
            <a:pPr marL="285750" indent="-285750">
              <a:lnSpc>
                <a:spcPct val="200000"/>
              </a:lnSpc>
              <a:buFont typeface="Wingdings" panose="05000000000000000000" pitchFamily="2" charset="2"/>
              <a:buChar char="§"/>
            </a:pPr>
            <a:r>
              <a:rPr lang="en-US" sz="1600" dirty="0"/>
              <a:t>“DIRECT OFFLINE” Platform having less “CANCELLATIONS” .</a:t>
            </a:r>
          </a:p>
        </p:txBody>
      </p:sp>
    </p:spTree>
    <p:extLst>
      <p:ext uri="{BB962C8B-B14F-4D97-AF65-F5344CB8AC3E}">
        <p14:creationId xmlns:p14="http://schemas.microsoft.com/office/powerpoint/2010/main" val="317107048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512</TotalTime>
  <Words>992</Words>
  <Application>Microsoft Office PowerPoint</Application>
  <PresentationFormat>Widescreen</PresentationFormat>
  <Paragraphs>115</Paragraphs>
  <Slides>31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Arial Black</vt:lpstr>
      <vt:lpstr>Bradley Hand ITC</vt:lpstr>
      <vt:lpstr>Calibri</vt:lpstr>
      <vt:lpstr>Century Gothic</vt:lpstr>
      <vt:lpstr>Wingdings</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psycho gaming</dc:creator>
  <cp:lastModifiedBy>psycho gaming</cp:lastModifiedBy>
  <cp:revision>16</cp:revision>
  <dcterms:created xsi:type="dcterms:W3CDTF">2025-03-02T22:30:47Z</dcterms:created>
  <dcterms:modified xsi:type="dcterms:W3CDTF">2025-03-05T15:19:11Z</dcterms:modified>
</cp:coreProperties>
</file>