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7" r:id="rId4"/>
    <p:sldId id="265" r:id="rId5"/>
    <p:sldId id="264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1C59F-5E09-444D-A228-CF7528AD0F9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F5FFEB-BA76-49EC-BF35-9EFAA0B3EA75}">
      <dgm:prSet/>
      <dgm:spPr/>
      <dgm:t>
        <a:bodyPr/>
        <a:lstStyle/>
        <a:p>
          <a:r>
            <a:rPr lang="en-IN" b="1"/>
            <a:t>Thank You</a:t>
          </a:r>
          <a:endParaRPr lang="en-IN"/>
        </a:p>
      </dgm:t>
    </dgm:pt>
    <dgm:pt modelId="{0B43BB17-2BD4-4FF7-BDD2-73DC3669439F}" type="parTrans" cxnId="{6CF0148C-7665-48BC-8471-B04AE618021D}">
      <dgm:prSet/>
      <dgm:spPr/>
      <dgm:t>
        <a:bodyPr/>
        <a:lstStyle/>
        <a:p>
          <a:endParaRPr lang="en-IN"/>
        </a:p>
      </dgm:t>
    </dgm:pt>
    <dgm:pt modelId="{13295D98-8C78-4B75-8C90-3C3111A7EEBF}" type="sibTrans" cxnId="{6CF0148C-7665-48BC-8471-B04AE618021D}">
      <dgm:prSet/>
      <dgm:spPr/>
      <dgm:t>
        <a:bodyPr/>
        <a:lstStyle/>
        <a:p>
          <a:endParaRPr lang="en-IN"/>
        </a:p>
      </dgm:t>
    </dgm:pt>
    <dgm:pt modelId="{220F4A1B-F3A7-46E1-B8A1-842A3FE87103}" type="pres">
      <dgm:prSet presAssocID="{06A1C59F-5E09-444D-A228-CF7528AD0F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6311E4-5CA0-4BB8-841E-549B0DCE658D}" type="pres">
      <dgm:prSet presAssocID="{2FF5FFEB-BA76-49EC-BF35-9EFAA0B3EA75}" presName="root" presStyleCnt="0"/>
      <dgm:spPr/>
    </dgm:pt>
    <dgm:pt modelId="{325B8452-248B-46F0-A15E-94DB7C523C3A}" type="pres">
      <dgm:prSet presAssocID="{2FF5FFEB-BA76-49EC-BF35-9EFAA0B3EA75}" presName="rootComposite" presStyleCnt="0"/>
      <dgm:spPr/>
    </dgm:pt>
    <dgm:pt modelId="{3927C007-C042-439D-81DD-C036F47665FC}" type="pres">
      <dgm:prSet presAssocID="{2FF5FFEB-BA76-49EC-BF35-9EFAA0B3EA75}" presName="rootText" presStyleLbl="node1" presStyleIdx="0" presStyleCnt="1"/>
      <dgm:spPr/>
    </dgm:pt>
    <dgm:pt modelId="{18A4E045-0646-44DA-AA76-7C0D6D208D39}" type="pres">
      <dgm:prSet presAssocID="{2FF5FFEB-BA76-49EC-BF35-9EFAA0B3EA75}" presName="rootConnector" presStyleLbl="node1" presStyleIdx="0" presStyleCnt="1"/>
      <dgm:spPr/>
    </dgm:pt>
    <dgm:pt modelId="{C41353D2-678E-4672-B767-D4FFB1C3612C}" type="pres">
      <dgm:prSet presAssocID="{2FF5FFEB-BA76-49EC-BF35-9EFAA0B3EA75}" presName="childShape" presStyleCnt="0"/>
      <dgm:spPr/>
    </dgm:pt>
  </dgm:ptLst>
  <dgm:cxnLst>
    <dgm:cxn modelId="{732EBA4D-B002-4B43-B2A2-95A41CA0613F}" type="presOf" srcId="{2FF5FFEB-BA76-49EC-BF35-9EFAA0B3EA75}" destId="{3927C007-C042-439D-81DD-C036F47665FC}" srcOrd="0" destOrd="0" presId="urn:microsoft.com/office/officeart/2005/8/layout/hierarchy3"/>
    <dgm:cxn modelId="{BE924D83-E70E-4CE8-8BD7-E1CA7B5A3C4E}" type="presOf" srcId="{06A1C59F-5E09-444D-A228-CF7528AD0F99}" destId="{220F4A1B-F3A7-46E1-B8A1-842A3FE87103}" srcOrd="0" destOrd="0" presId="urn:microsoft.com/office/officeart/2005/8/layout/hierarchy3"/>
    <dgm:cxn modelId="{6CF0148C-7665-48BC-8471-B04AE618021D}" srcId="{06A1C59F-5E09-444D-A228-CF7528AD0F99}" destId="{2FF5FFEB-BA76-49EC-BF35-9EFAA0B3EA75}" srcOrd="0" destOrd="0" parTransId="{0B43BB17-2BD4-4FF7-BDD2-73DC3669439F}" sibTransId="{13295D98-8C78-4B75-8C90-3C3111A7EEBF}"/>
    <dgm:cxn modelId="{781E02EA-2A34-4234-89B4-7BDACBC33B5F}" type="presOf" srcId="{2FF5FFEB-BA76-49EC-BF35-9EFAA0B3EA75}" destId="{18A4E045-0646-44DA-AA76-7C0D6D208D39}" srcOrd="1" destOrd="0" presId="urn:microsoft.com/office/officeart/2005/8/layout/hierarchy3"/>
    <dgm:cxn modelId="{1E743BD8-DA55-4D71-94D0-96F9C0119989}" type="presParOf" srcId="{220F4A1B-F3A7-46E1-B8A1-842A3FE87103}" destId="{D76311E4-5CA0-4BB8-841E-549B0DCE658D}" srcOrd="0" destOrd="0" presId="urn:microsoft.com/office/officeart/2005/8/layout/hierarchy3"/>
    <dgm:cxn modelId="{857446F3-A790-47E0-B0C0-E3B2B30B6250}" type="presParOf" srcId="{D76311E4-5CA0-4BB8-841E-549B0DCE658D}" destId="{325B8452-248B-46F0-A15E-94DB7C523C3A}" srcOrd="0" destOrd="0" presId="urn:microsoft.com/office/officeart/2005/8/layout/hierarchy3"/>
    <dgm:cxn modelId="{D351D3C4-7409-4C66-8194-79F5AE0EEC38}" type="presParOf" srcId="{325B8452-248B-46F0-A15E-94DB7C523C3A}" destId="{3927C007-C042-439D-81DD-C036F47665FC}" srcOrd="0" destOrd="0" presId="urn:microsoft.com/office/officeart/2005/8/layout/hierarchy3"/>
    <dgm:cxn modelId="{1E2CA405-DDD2-4335-8AA7-DC8DB62BFF7B}" type="presParOf" srcId="{325B8452-248B-46F0-A15E-94DB7C523C3A}" destId="{18A4E045-0646-44DA-AA76-7C0D6D208D39}" srcOrd="1" destOrd="0" presId="urn:microsoft.com/office/officeart/2005/8/layout/hierarchy3"/>
    <dgm:cxn modelId="{72A7ED7B-F6BB-42D0-98D4-5E99D49F451D}" type="presParOf" srcId="{D76311E4-5CA0-4BB8-841E-549B0DCE658D}" destId="{C41353D2-678E-4672-B767-D4FFB1C3612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7C007-C042-439D-81DD-C036F47665FC}">
      <dsp:nvSpPr>
        <dsp:cNvPr id="0" name=""/>
        <dsp:cNvSpPr/>
      </dsp:nvSpPr>
      <dsp:spPr>
        <a:xfrm>
          <a:off x="715128" y="110"/>
          <a:ext cx="1846216" cy="923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Thank You</a:t>
          </a:r>
          <a:endParaRPr lang="en-IN" sz="2900" kern="1200"/>
        </a:p>
      </dsp:txBody>
      <dsp:txXfrm>
        <a:off x="742165" y="27147"/>
        <a:ext cx="1792142" cy="86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1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0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5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2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7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0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8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0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6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79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86B7C-0123-4008-8BAC-750B910FDA8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FF4A8F-4C3F-48FD-8833-E00356F0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B1FA-86E5-45AE-BDF4-9118B5D50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4AFE-372E-4C57-B9BF-C1262AAD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988275"/>
            <a:ext cx="10018713" cy="3124201"/>
          </a:xfrm>
        </p:spPr>
        <p:txBody>
          <a:bodyPr>
            <a:normAutofit/>
          </a:bodyPr>
          <a:lstStyle/>
          <a:p>
            <a:endParaRPr lang="en-IN" b="1" dirty="0"/>
          </a:p>
          <a:p>
            <a:r>
              <a:rPr lang="en-IN" b="1" dirty="0"/>
              <a:t>Group members:</a:t>
            </a:r>
          </a:p>
          <a:p>
            <a:pPr marL="0" indent="0">
              <a:buNone/>
            </a:pPr>
            <a:endParaRPr lang="en-IN" sz="1200" b="1" dirty="0"/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Mansi S Gitte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Niranjan Avulapati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Patawakar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Sweksha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Kumari Sharma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910B8-2CF6-4FBF-8316-C4CC26336288}"/>
              </a:ext>
            </a:extLst>
          </p:cNvPr>
          <p:cNvSpPr txBox="1"/>
          <p:nvPr/>
        </p:nvSpPr>
        <p:spPr>
          <a:xfrm>
            <a:off x="6713620" y="2045369"/>
            <a:ext cx="3356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Evaluating Business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ADA57-F0F5-4243-8B6A-E4B0A584430E}"/>
              </a:ext>
            </a:extLst>
          </p:cNvPr>
          <p:cNvSpPr/>
          <p:nvPr/>
        </p:nvSpPr>
        <p:spPr>
          <a:xfrm>
            <a:off x="2497107" y="1067563"/>
            <a:ext cx="821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INSURANCE DASHBOARD</a:t>
            </a:r>
          </a:p>
        </p:txBody>
      </p:sp>
    </p:spTree>
    <p:extLst>
      <p:ext uri="{BB962C8B-B14F-4D97-AF65-F5344CB8AC3E}">
        <p14:creationId xmlns:p14="http://schemas.microsoft.com/office/powerpoint/2010/main" val="74690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283-AE21-4F4D-9EB8-551DE4FC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4" y="2348991"/>
            <a:ext cx="2263297" cy="809753"/>
          </a:xfrm>
        </p:spPr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KPI 5</a:t>
            </a:r>
            <a:endParaRPr lang="en-IN" b="1" dirty="0">
              <a:solidFill>
                <a:srgbClr val="F394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1A1A-53A0-4D3D-8AB1-50867073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3185" y="3158744"/>
            <a:ext cx="3029516" cy="1251284"/>
          </a:xfrm>
        </p:spPr>
        <p:txBody>
          <a:bodyPr/>
          <a:lstStyle/>
          <a:p>
            <a:r>
              <a:rPr lang="en-US" sz="2000" dirty="0">
                <a:latin typeface="Century" panose="02040604050505020304" pitchFamily="18" charset="0"/>
              </a:rPr>
              <a:t>Meetings by Account Executive.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0E8446-79CB-4AB7-BDBF-3137E8A26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43" y="2061457"/>
            <a:ext cx="7874845" cy="2735086"/>
          </a:xfrm>
        </p:spPr>
      </p:pic>
    </p:spTree>
    <p:extLst>
      <p:ext uri="{BB962C8B-B14F-4D97-AF65-F5344CB8AC3E}">
        <p14:creationId xmlns:p14="http://schemas.microsoft.com/office/powerpoint/2010/main" val="245482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283-AE21-4F4D-9EB8-551DE4FC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4" y="2348991"/>
            <a:ext cx="2263297" cy="809753"/>
          </a:xfrm>
        </p:spPr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KPI 6</a:t>
            </a:r>
            <a:endParaRPr lang="en-IN" b="1" dirty="0">
              <a:solidFill>
                <a:srgbClr val="F394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1A1A-53A0-4D3D-8AB1-50867073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3185" y="3158744"/>
            <a:ext cx="3029516" cy="1251284"/>
          </a:xfrm>
        </p:spPr>
        <p:txBody>
          <a:bodyPr/>
          <a:lstStyle/>
          <a:p>
            <a:r>
              <a:rPr lang="en-US" sz="2000" dirty="0">
                <a:latin typeface="Century" panose="02040604050505020304" pitchFamily="18" charset="0"/>
              </a:rPr>
              <a:t>Top Open Opportunities.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9F0AFB-2D77-40A6-A7ED-C7098DA46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4034"/>
            <a:ext cx="4342883" cy="4820807"/>
          </a:xfrm>
        </p:spPr>
      </p:pic>
    </p:spTree>
    <p:extLst>
      <p:ext uri="{BB962C8B-B14F-4D97-AF65-F5344CB8AC3E}">
        <p14:creationId xmlns:p14="http://schemas.microsoft.com/office/powerpoint/2010/main" val="45297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B8A3-AA04-4649-9B12-91EC256A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20" y="5764310"/>
            <a:ext cx="10018711" cy="566738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Microsoft Excel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FBDE1D-9662-404F-AEE1-0A764F39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69" y="526952"/>
            <a:ext cx="10222415" cy="47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B8A3-AA04-4649-9B12-91EC256A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84" y="5932752"/>
            <a:ext cx="10018711" cy="566738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Microsoft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PowerBI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479E7-408C-4E95-9784-E8C7FB4C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11" y="96663"/>
            <a:ext cx="10018711" cy="56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B8A3-AA04-4649-9B12-91EC256A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20" y="5764310"/>
            <a:ext cx="10018711" cy="566738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FFCE6-AACA-47FB-8254-2755FB7E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04" y="260801"/>
            <a:ext cx="10170443" cy="52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8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0CC1A6-350D-442B-A66B-22CC98A5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43" y="1163234"/>
            <a:ext cx="774833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SQL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insuranceproject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KPI:1 - Number of Invoices by Account Executive: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'Account Executive', COUNT (*) AS 'Total No. of Invoices'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invoice;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FF039E2-5619-44A4-8B55-1A8B8F49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98" y="4302555"/>
            <a:ext cx="5180918" cy="178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425D2AD-9FF2-46C5-9938-398F5708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48" y="223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1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2FF039E2-5619-44A4-8B55-1A8B8F49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7" y="1990856"/>
            <a:ext cx="5180918" cy="178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425D2AD-9FF2-46C5-9938-398F5708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48" y="223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3E6F5-4D8E-4C08-A89A-3008E81632FE}"/>
              </a:ext>
            </a:extLst>
          </p:cNvPr>
          <p:cNvSpPr txBox="1"/>
          <p:nvPr/>
        </p:nvSpPr>
        <p:spPr>
          <a:xfrm>
            <a:off x="1756611" y="914400"/>
            <a:ext cx="9231228" cy="473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KPI2: Yearly Meeting Count: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YEAR(STR_TO_DATE(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meeting_date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'%Y-%m-%d')) AS year,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COUNT(*) AS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meeting_count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meeting_date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AND STR_TO_DATE(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meeting_date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'%Y-%m-%d') IS NOT NULL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YEAR(STR_TO_DATE(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meeting_date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'%Y-%m-%d'))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year;</a:t>
            </a:r>
          </a:p>
        </p:txBody>
      </p:sp>
    </p:spTree>
    <p:extLst>
      <p:ext uri="{BB962C8B-B14F-4D97-AF65-F5344CB8AC3E}">
        <p14:creationId xmlns:p14="http://schemas.microsoft.com/office/powerpoint/2010/main" val="22198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D310FC07-737E-43B5-842E-428939C5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26" y="554205"/>
            <a:ext cx="39052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>
            <a:extLst>
              <a:ext uri="{FF2B5EF4-FFF2-40B4-BE49-F238E27FC236}">
                <a16:creationId xmlns:a16="http://schemas.microsoft.com/office/drawing/2014/main" id="{B2F6902C-D8F5-4E75-A1B1-DB011D98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76" y="2565455"/>
            <a:ext cx="28765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>
            <a:extLst>
              <a:ext uri="{FF2B5EF4-FFF2-40B4-BE49-F238E27FC236}">
                <a16:creationId xmlns:a16="http://schemas.microsoft.com/office/drawing/2014/main" id="{09932D57-3367-4EC4-A715-9013D7CCE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68" y="4457867"/>
            <a:ext cx="42767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30C6451-1089-4584-BE19-F4BADC3B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37" y="645807"/>
            <a:ext cx="79681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KPI3.1: Cross Sell--Target,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new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SELECT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'Cross Sell'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COUNT(DISTINCT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Target,  -- Count of distinct policies for target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SUM(Amount) AS Achieve,                   -- Total amount achieved (revenue)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SUM(Amount) - COUNT(DISTINCT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New  -- New calculation (difference between target and achieve)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brokerage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renewal_status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'Endorsement';  -- Cross Sell policies are typically marked as 'Endorsement'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706134-EFE7-4FAE-9CB3-0FAB9349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37" y="2516967"/>
            <a:ext cx="79681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KPI3.2: New-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Target,Achive,new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'New'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COUNT(DISTINCT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Target,  -- Count of distinct 'New' policies for target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SUM(Amount) AS Achieve,                    -- Total amount for 'New' policies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SUM(Amount) - COUNT(DISTINCT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New  -- New calculation (difference between target and achieve)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brokerage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renewal_status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'New';  -- Filter for policies marked as 'New'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88E36D-7E4B-46BE-B11E-44C5F4DD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37" y="4457867"/>
            <a:ext cx="79681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KPI3.3 Renewal-Target,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Achive,new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'Renewal'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COUNT(DISTINCT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Target,  -- Count of distinct 'Renewal' policies for target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SUM(Amount) AS Achieve,                    -- Total amount for 'Renewal' policies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SUM(Amount) - COUNT(DISTINCT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New  -- New calculation (difference between target and achieve)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brokerage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renewal_status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'Renewal';  -- Policies marked as 'Renewal'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0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0CC1A6-350D-442B-A66B-22CC98A5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43" y="1411763"/>
            <a:ext cx="7748336" cy="24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KPI4: Stage Funnel by Revenue: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stage, SUM(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revenue_amount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revenue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opportunity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stage;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25D2AD-9FF2-46C5-9938-398F5708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48" y="223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2F0E8-D8BC-4021-86BA-AECE5D26FD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4" y="4115801"/>
            <a:ext cx="4664743" cy="2188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60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0CC1A6-350D-442B-A66B-22CC98A5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80" y="766205"/>
            <a:ext cx="7748336" cy="497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KPI5: Number of Meetings by Account Executive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`Account Executive` AS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account_executive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COUNT(*) AS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meeting_count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`Account Executive` IS NOT NULL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`Account Executive`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meeting_count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25D2AD-9FF2-46C5-9938-398F5708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48" y="223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DC747-6363-4DA2-BBB8-E4645D7E67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54" y="1791746"/>
            <a:ext cx="4700003" cy="3274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80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59394-7EC6-4C6F-BD67-F02752970417}"/>
              </a:ext>
            </a:extLst>
          </p:cNvPr>
          <p:cNvSpPr txBox="1"/>
          <p:nvPr/>
        </p:nvSpPr>
        <p:spPr>
          <a:xfrm>
            <a:off x="1759617" y="668759"/>
            <a:ext cx="896051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Century" panose="02040604050505020304" pitchFamily="18" charset="0"/>
              </a:rPr>
              <a:t>Key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Analyze performance of the Ahmedabad branch.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Highlight areas for improvement and key insights.</a:t>
            </a:r>
          </a:p>
          <a:p>
            <a:pPr lvl="1"/>
            <a:endParaRPr lang="en-US" sz="20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Century" panose="02040604050505020304" pitchFamily="18" charset="0"/>
              </a:rPr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Focus on new and renewal business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Individual and branch-level KPIs.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A788F-E592-4C3E-B62C-E9D297361F5A}"/>
              </a:ext>
            </a:extLst>
          </p:cNvPr>
          <p:cNvSpPr/>
          <p:nvPr/>
        </p:nvSpPr>
        <p:spPr>
          <a:xfrm>
            <a:off x="1690333" y="907875"/>
            <a:ext cx="391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</a:t>
            </a:r>
            <a:endParaRPr lang="en-I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77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0CC1A6-350D-442B-A66B-22CC98A5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91" y="1986925"/>
            <a:ext cx="7748336" cy="278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KPI6: Top Open Opportunity: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opportunity_name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revenue_amount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'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Top_Opportunity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opportunity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stage = 'Qualify Opportunity' OR stage = 'Propose Solution'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opportunity_name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SUM(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revenue_amount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DESC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 5;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25D2AD-9FF2-46C5-9938-398F5708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48" y="223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DC747-6363-4DA2-BBB8-E4645D7E67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1" y="2089863"/>
            <a:ext cx="4343398" cy="3047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31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42084F-39A9-4606-A294-03D7F10ED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846974"/>
              </p:ext>
            </p:extLst>
          </p:nvPr>
        </p:nvGraphicFramePr>
        <p:xfrm>
          <a:off x="7670520" y="4639616"/>
          <a:ext cx="3276474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13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D2D2D-8233-4C17-A805-B9E0244F5D62}"/>
              </a:ext>
            </a:extLst>
          </p:cNvPr>
          <p:cNvSpPr txBox="1"/>
          <p:nvPr/>
        </p:nvSpPr>
        <p:spPr>
          <a:xfrm>
            <a:off x="1543050" y="771436"/>
            <a:ext cx="82867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OBJECTIVE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2000" dirty="0">
              <a:latin typeface="Century" panose="02040604050505020304" pitchFamily="18" charset="0"/>
            </a:endParaRPr>
          </a:p>
          <a:p>
            <a:endParaRPr lang="en-US" sz="2000" dirty="0">
              <a:latin typeface="Century" panose="02040604050505020304" pitchFamily="18" charset="0"/>
            </a:endParaRPr>
          </a:p>
          <a:p>
            <a:endParaRPr lang="en-US" sz="2000" dirty="0">
              <a:latin typeface="Century" panose="020406040505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Assess branch performance against targets.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Drill down to individual contributions.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Align branch efforts with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51584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1507A-ADDE-4D6A-A93F-5D13D0CE2D6E}"/>
              </a:ext>
            </a:extLst>
          </p:cNvPr>
          <p:cNvSpPr txBox="1"/>
          <p:nvPr/>
        </p:nvSpPr>
        <p:spPr>
          <a:xfrm>
            <a:off x="1735554" y="801105"/>
            <a:ext cx="98147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 Sources</a:t>
            </a:r>
          </a:p>
          <a:p>
            <a:endParaRPr lang="en-US" sz="3600" b="1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Target Sheet:	 Individual business targets (New, Cross-Sell, Renewal).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Brokerage &amp; Fees Sheets: Placed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Invoice Sheet: Invoiced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Opportunity Report: Open and Closed-Won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Meeting Sheet: Annual client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31577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F9CEF-D67D-436D-83DB-8211CC08F182}"/>
              </a:ext>
            </a:extLst>
          </p:cNvPr>
          <p:cNvSpPr txBox="1"/>
          <p:nvPr/>
        </p:nvSpPr>
        <p:spPr>
          <a:xfrm>
            <a:off x="1795712" y="530259"/>
            <a:ext cx="967038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Key Performance Indicators</a:t>
            </a:r>
          </a:p>
          <a:p>
            <a:endParaRPr lang="en-US" sz="3600" dirty="0"/>
          </a:p>
          <a:p>
            <a:r>
              <a:rPr lang="en-US" dirty="0"/>
              <a:t>	</a:t>
            </a:r>
            <a:r>
              <a:rPr lang="en-US" sz="2000" dirty="0">
                <a:latin typeface="Century" panose="02040604050505020304" pitchFamily="18" charset="0"/>
              </a:rPr>
              <a:t>1.	Number of Invoices by Account Executive.</a:t>
            </a:r>
          </a:p>
          <a:p>
            <a:r>
              <a:rPr lang="en-US" sz="2000" dirty="0">
                <a:latin typeface="Century" panose="02040604050505020304" pitchFamily="18" charset="0"/>
              </a:rPr>
              <a:t>	2.	Yearly Meeting Count.</a:t>
            </a:r>
          </a:p>
          <a:p>
            <a:r>
              <a:rPr lang="en-US" sz="2000" dirty="0">
                <a:latin typeface="Century" panose="02040604050505020304" pitchFamily="18" charset="0"/>
              </a:rPr>
              <a:t>	3.	New, Cross-Sell, and Renewal Business Targets vs Achievements.</a:t>
            </a:r>
          </a:p>
          <a:p>
            <a:r>
              <a:rPr lang="en-US" sz="2000" dirty="0">
                <a:latin typeface="Century" panose="02040604050505020304" pitchFamily="18" charset="0"/>
              </a:rPr>
              <a:t>	4.	Stage Funnel by Revenue.</a:t>
            </a:r>
          </a:p>
          <a:p>
            <a:r>
              <a:rPr lang="en-US" sz="2000" dirty="0">
                <a:latin typeface="Century" panose="02040604050505020304" pitchFamily="18" charset="0"/>
              </a:rPr>
              <a:t>	5.	Meetings by Account Executive.</a:t>
            </a:r>
          </a:p>
          <a:p>
            <a:r>
              <a:rPr lang="en-US" sz="2000" dirty="0">
                <a:latin typeface="Century" panose="02040604050505020304" pitchFamily="18" charset="0"/>
              </a:rPr>
              <a:t>	6.	Top Open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11367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283-AE21-4F4D-9EB8-551DE4FC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5" y="2366584"/>
            <a:ext cx="2263297" cy="809753"/>
          </a:xfrm>
        </p:spPr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KPI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808F1-F9AA-44D7-88A0-96520087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52" y="1305881"/>
            <a:ext cx="7441743" cy="37409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1A1A-53A0-4D3D-8AB1-50867073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7406" y="3176337"/>
            <a:ext cx="3029516" cy="1251284"/>
          </a:xfrm>
        </p:spPr>
        <p:txBody>
          <a:bodyPr/>
          <a:lstStyle/>
          <a:p>
            <a:r>
              <a:rPr lang="en-US" sz="2000" dirty="0">
                <a:latin typeface="Century" panose="02040604050505020304" pitchFamily="18" charset="0"/>
              </a:rPr>
              <a:t>Number of Invoices by Account Executive.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25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283-AE21-4F4D-9EB8-551DE4FC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4" y="2348991"/>
            <a:ext cx="2263297" cy="809753"/>
          </a:xfrm>
        </p:spPr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KPI 2</a:t>
            </a:r>
            <a:endParaRPr lang="en-IN" b="1" dirty="0">
              <a:solidFill>
                <a:srgbClr val="F394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1A1A-53A0-4D3D-8AB1-50867073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3185" y="3158744"/>
            <a:ext cx="3029516" cy="12512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>
                <a:latin typeface="Century" panose="02040604050505020304" pitchFamily="18" charset="0"/>
              </a:rPr>
              <a:t>Yearly Meeting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entury" panose="02040604050505020304" pitchFamily="18" charset="0"/>
              </a:rPr>
              <a:t> Count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CEFFF1-FA2D-40FA-82D8-D460152A8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90" y="1230002"/>
            <a:ext cx="5377102" cy="3857484"/>
          </a:xfrm>
        </p:spPr>
      </p:pic>
    </p:spTree>
    <p:extLst>
      <p:ext uri="{BB962C8B-B14F-4D97-AF65-F5344CB8AC3E}">
        <p14:creationId xmlns:p14="http://schemas.microsoft.com/office/powerpoint/2010/main" val="419502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283-AE21-4F4D-9EB8-551DE4FC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4" y="2348991"/>
            <a:ext cx="2263297" cy="809753"/>
          </a:xfrm>
        </p:spPr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KPI 3</a:t>
            </a:r>
            <a:endParaRPr lang="en-IN" b="1" dirty="0">
              <a:solidFill>
                <a:srgbClr val="F394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1A1A-53A0-4D3D-8AB1-50867073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621" y="3158744"/>
            <a:ext cx="3284080" cy="125128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New, Cross-Sell, and Renewal Business Targets vs Achievements.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5DB659-633A-43A6-98CC-E4CAB8A8B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54" y="580693"/>
            <a:ext cx="6031427" cy="15694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60759-7D23-4553-8071-D7D9A3AE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54" y="2555735"/>
            <a:ext cx="6031427" cy="1507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2A63C-75F1-4221-962E-327F55AA5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54" y="4332798"/>
            <a:ext cx="6031427" cy="15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283-AE21-4F4D-9EB8-551DE4FC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4" y="2348991"/>
            <a:ext cx="2263297" cy="809753"/>
          </a:xfrm>
        </p:spPr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KPI 4</a:t>
            </a:r>
            <a:endParaRPr lang="en-IN" b="1" dirty="0">
              <a:solidFill>
                <a:srgbClr val="F394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1A1A-53A0-4D3D-8AB1-50867073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3185" y="3158744"/>
            <a:ext cx="3029516" cy="1251284"/>
          </a:xfrm>
        </p:spPr>
        <p:txBody>
          <a:bodyPr/>
          <a:lstStyle/>
          <a:p>
            <a:r>
              <a:rPr lang="en-US" sz="2000" dirty="0">
                <a:latin typeface="Century" panose="02040604050505020304" pitchFamily="18" charset="0"/>
              </a:rPr>
              <a:t>Stage Funnel by Revenue.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EF80C5-DCD5-423A-BE62-03BEAB49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1" y="1543873"/>
            <a:ext cx="6673699" cy="3229742"/>
          </a:xfrm>
        </p:spPr>
      </p:pic>
    </p:spTree>
    <p:extLst>
      <p:ext uri="{BB962C8B-B14F-4D97-AF65-F5344CB8AC3E}">
        <p14:creationId xmlns:p14="http://schemas.microsoft.com/office/powerpoint/2010/main" val="2474923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</TotalTime>
  <Words>789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Century</vt:lpstr>
      <vt:lpstr>Corbel</vt:lpstr>
      <vt:lpstr>Times New Roman</vt:lpstr>
      <vt:lpstr>Parallax</vt:lpstr>
      <vt:lpstr> </vt:lpstr>
      <vt:lpstr>PowerPoint Presentation</vt:lpstr>
      <vt:lpstr>PowerPoint Presentation</vt:lpstr>
      <vt:lpstr>PowerPoint Presentation</vt:lpstr>
      <vt:lpstr>PowerPoint Presentation</vt:lpstr>
      <vt:lpstr>KPI 1</vt:lpstr>
      <vt:lpstr>KPI 2</vt:lpstr>
      <vt:lpstr>KPI 3</vt:lpstr>
      <vt:lpstr>KPI 4</vt:lpstr>
      <vt:lpstr>KPI 5</vt:lpstr>
      <vt:lpstr>KPI 6</vt:lpstr>
      <vt:lpstr>Microsoft Excel Dashboard</vt:lpstr>
      <vt:lpstr>Microsoft PowerBI Dashboard</vt:lpstr>
      <vt:lpstr>Tableau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Avulapati</dc:creator>
  <cp:lastModifiedBy>Niranjan Avulapati</cp:lastModifiedBy>
  <cp:revision>13</cp:revision>
  <dcterms:created xsi:type="dcterms:W3CDTF">2024-12-15T07:56:35Z</dcterms:created>
  <dcterms:modified xsi:type="dcterms:W3CDTF">2024-12-16T05:35:49Z</dcterms:modified>
</cp:coreProperties>
</file>