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753600" cy="7315200"/>
  <p:notesSz cx="6858000" cy="9144000"/>
  <p:embeddedFontLst>
    <p:embeddedFont>
      <p:font typeface="Calibri" panose="020F0502020204030204" pitchFamily="34" charset="0"/>
      <p:regular r:id="rId10"/>
      <p:bold r:id="rId11"/>
      <p:italic r:id="rId12"/>
      <p:boldItalic r:id="rId13"/>
    </p:embeddedFont>
    <p:embeddedFont>
      <p:font typeface="Gagalin" panose="020B0604020202020204" charset="0"/>
      <p:regular r:id="rId14"/>
    </p:embeddedFont>
    <p:embeddedFont>
      <p:font typeface="Times New Roman" panose="02020603050405020304" pitchFamily="18" charset="0"/>
      <p:regular r:id="rId15"/>
    </p:embeddedFont>
    <p:embeddedFont>
      <p:font typeface="Times New Roman Bold" panose="02020803070505020304" pitchFamily="18" charset="0"/>
      <p:regular r:id="rId16"/>
      <p:bold r:id="rId17"/>
    </p:embeddedFont>
    <p:embeddedFont>
      <p:font typeface="Times New Roman Medium"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138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8027" y="342318"/>
            <a:ext cx="9187761" cy="2330446"/>
          </a:xfrm>
          <a:prstGeom prst="rect">
            <a:avLst/>
          </a:prstGeom>
        </p:spPr>
        <p:txBody>
          <a:bodyPr lIns="0" tIns="0" rIns="0" bIns="0" rtlCol="0" anchor="t">
            <a:spAutoFit/>
          </a:bodyPr>
          <a:lstStyle/>
          <a:p>
            <a:pPr algn="ctr">
              <a:lnSpc>
                <a:spcPts val="2534"/>
              </a:lnSpc>
            </a:pPr>
            <a:r>
              <a:rPr lang="en-US" sz="2111" dirty="0">
                <a:solidFill>
                  <a:srgbClr val="000000"/>
                </a:solidFill>
                <a:latin typeface="Times New Roman"/>
                <a:ea typeface="Times New Roman"/>
                <a:cs typeface="Times New Roman"/>
                <a:sym typeface="Times New Roman"/>
              </a:rPr>
              <a:t>        </a:t>
            </a:r>
            <a:r>
              <a:rPr lang="en-US" sz="2111" b="1" dirty="0">
                <a:solidFill>
                  <a:srgbClr val="000000"/>
                </a:solidFill>
                <a:latin typeface="Times New Roman Bold"/>
                <a:ea typeface="Times New Roman Bold"/>
                <a:cs typeface="Times New Roman Bold"/>
                <a:sym typeface="Times New Roman Bold"/>
              </a:rPr>
              <a:t>K.S. SCHOOL OF ENGINEERING AND MANAGEMENT</a:t>
            </a:r>
          </a:p>
          <a:p>
            <a:pPr algn="ctr">
              <a:lnSpc>
                <a:spcPts val="2073"/>
              </a:lnSpc>
            </a:pPr>
            <a:r>
              <a:rPr lang="en-US" sz="1727" b="1" dirty="0">
                <a:solidFill>
                  <a:srgbClr val="000000"/>
                </a:solidFill>
                <a:latin typeface="Times New Roman Bold"/>
                <a:ea typeface="Times New Roman Bold"/>
                <a:cs typeface="Times New Roman Bold"/>
                <a:sym typeface="Times New Roman Bold"/>
              </a:rPr>
              <a:t>                   DEPARTMENT OF ELECTRONICS AND COMMUNICATION ENGINEERING</a:t>
            </a:r>
          </a:p>
          <a:p>
            <a:pPr algn="ctr">
              <a:lnSpc>
                <a:spcPts val="3110"/>
              </a:lnSpc>
            </a:pPr>
            <a:r>
              <a:rPr lang="en-US" sz="2591" b="1" dirty="0">
                <a:solidFill>
                  <a:srgbClr val="000000"/>
                </a:solidFill>
                <a:latin typeface="Times New Roman Bold"/>
                <a:ea typeface="Times New Roman Bold"/>
                <a:cs typeface="Times New Roman Bold"/>
                <a:sym typeface="Times New Roman Bold"/>
              </a:rPr>
              <a:t> </a:t>
            </a:r>
          </a:p>
          <a:p>
            <a:pPr algn="ctr">
              <a:lnSpc>
                <a:spcPts val="2304"/>
              </a:lnSpc>
            </a:pPr>
            <a:r>
              <a:rPr lang="en-US" sz="1920" dirty="0">
                <a:solidFill>
                  <a:srgbClr val="000000"/>
                </a:solidFill>
                <a:latin typeface="Times New Roman"/>
                <a:ea typeface="Times New Roman"/>
                <a:cs typeface="Times New Roman"/>
                <a:sym typeface="Times New Roman"/>
              </a:rPr>
              <a:t> </a:t>
            </a:r>
            <a:r>
              <a:rPr lang="en-US" sz="1920" b="1" dirty="0">
                <a:solidFill>
                  <a:srgbClr val="000000"/>
                </a:solidFill>
                <a:latin typeface="Times New Roman Bold"/>
                <a:ea typeface="Times New Roman Bold"/>
                <a:cs typeface="Times New Roman Bold"/>
                <a:sym typeface="Times New Roman Bold"/>
              </a:rPr>
              <a:t>Mini Project Presentation</a:t>
            </a:r>
          </a:p>
          <a:p>
            <a:pPr algn="ctr">
              <a:lnSpc>
                <a:spcPts val="2304"/>
              </a:lnSpc>
            </a:pPr>
            <a:r>
              <a:rPr lang="en-US" sz="1920" b="1" dirty="0">
                <a:solidFill>
                  <a:srgbClr val="000000"/>
                </a:solidFill>
                <a:latin typeface="Times New Roman Bold"/>
                <a:ea typeface="Times New Roman Bold"/>
                <a:cs typeface="Times New Roman Bold"/>
                <a:sym typeface="Times New Roman Bold"/>
              </a:rPr>
              <a:t>on</a:t>
            </a:r>
          </a:p>
          <a:p>
            <a:pPr algn="ctr">
              <a:lnSpc>
                <a:spcPts val="3571"/>
              </a:lnSpc>
            </a:pPr>
            <a:r>
              <a:rPr lang="en-US" sz="2976" b="1" dirty="0">
                <a:solidFill>
                  <a:srgbClr val="000000"/>
                </a:solidFill>
                <a:latin typeface="Times New Roman Bold"/>
                <a:ea typeface="Times New Roman Bold"/>
                <a:cs typeface="Times New Roman Bold"/>
                <a:sym typeface="Times New Roman Bold"/>
              </a:rPr>
              <a:t> </a:t>
            </a:r>
            <a:r>
              <a:rPr lang="en-US" sz="4400" b="1" dirty="0">
                <a:solidFill>
                  <a:srgbClr val="000000"/>
                </a:solidFill>
                <a:latin typeface="Times New Roman Bold"/>
                <a:ea typeface="Times New Roman Bold"/>
                <a:cs typeface="Times New Roman Bold"/>
                <a:sym typeface="Times New Roman Bold"/>
              </a:rPr>
              <a:t>Smart Car Parking System</a:t>
            </a:r>
          </a:p>
          <a:p>
            <a:pPr algn="ctr">
              <a:lnSpc>
                <a:spcPts val="2073"/>
              </a:lnSpc>
            </a:pPr>
            <a:endParaRPr lang="en-US" sz="2976" b="1" dirty="0">
              <a:solidFill>
                <a:srgbClr val="000000"/>
              </a:solidFill>
              <a:latin typeface="Times New Roman Bold"/>
              <a:ea typeface="Times New Roman Bold"/>
              <a:cs typeface="Times New Roman Bold"/>
              <a:sym typeface="Times New Roman Bold"/>
            </a:endParaRPr>
          </a:p>
        </p:txBody>
      </p:sp>
      <p:sp>
        <p:nvSpPr>
          <p:cNvPr id="3" name="TextBox 3"/>
          <p:cNvSpPr txBox="1"/>
          <p:nvPr/>
        </p:nvSpPr>
        <p:spPr>
          <a:xfrm>
            <a:off x="643665" y="3048000"/>
            <a:ext cx="8496484" cy="3076933"/>
          </a:xfrm>
          <a:prstGeom prst="rect">
            <a:avLst/>
          </a:prstGeom>
        </p:spPr>
        <p:txBody>
          <a:bodyPr lIns="0" tIns="0" rIns="0" bIns="0" rtlCol="0" anchor="t">
            <a:spAutoFit/>
          </a:bodyPr>
          <a:lstStyle/>
          <a:p>
            <a:pPr algn="l">
              <a:lnSpc>
                <a:spcPts val="4095"/>
              </a:lnSpc>
            </a:pPr>
            <a:r>
              <a:rPr lang="en-US" sz="3413" dirty="0">
                <a:solidFill>
                  <a:srgbClr val="000000"/>
                </a:solidFill>
                <a:latin typeface="Times New Roman"/>
                <a:ea typeface="Times New Roman"/>
                <a:cs typeface="Times New Roman"/>
                <a:sym typeface="Times New Roman"/>
              </a:rPr>
              <a:t>  </a:t>
            </a:r>
            <a:r>
              <a:rPr lang="en-US" sz="3600" dirty="0">
                <a:solidFill>
                  <a:srgbClr val="000000"/>
                </a:solidFill>
                <a:latin typeface="Times New Roman"/>
                <a:ea typeface="Times New Roman"/>
                <a:cs typeface="Times New Roman"/>
                <a:sym typeface="Times New Roman"/>
              </a:rPr>
              <a:t>Project Team </a:t>
            </a:r>
          </a:p>
          <a:p>
            <a:pPr marL="274546" lvl="1" indent="-137273" algn="l">
              <a:lnSpc>
                <a:spcPts val="2560"/>
              </a:lnSpc>
              <a:buAutoNum type="arabicPeriod"/>
            </a:pPr>
            <a:r>
              <a:rPr lang="en-US" sz="2400" dirty="0">
                <a:solidFill>
                  <a:srgbClr val="000000"/>
                </a:solidFill>
                <a:latin typeface="Times New Roman"/>
                <a:ea typeface="Times New Roman"/>
                <a:cs typeface="Times New Roman"/>
                <a:sym typeface="Times New Roman"/>
              </a:rPr>
              <a:t>Niranjan P(1KG22EC084)</a:t>
            </a:r>
          </a:p>
          <a:p>
            <a:pPr marL="274546" lvl="1" indent="-137273" algn="l">
              <a:lnSpc>
                <a:spcPts val="2560"/>
              </a:lnSpc>
              <a:buAutoNum type="arabicPeriod"/>
            </a:pPr>
            <a:r>
              <a:rPr lang="en-US" sz="2400" dirty="0" err="1">
                <a:solidFill>
                  <a:srgbClr val="000000"/>
                </a:solidFill>
                <a:latin typeface="Times New Roman"/>
                <a:ea typeface="Times New Roman"/>
                <a:cs typeface="Times New Roman"/>
                <a:sym typeface="Times New Roman"/>
              </a:rPr>
              <a:t>Suhas</a:t>
            </a:r>
            <a:r>
              <a:rPr lang="en-US" sz="2400" dirty="0">
                <a:solidFill>
                  <a:srgbClr val="000000"/>
                </a:solidFill>
                <a:latin typeface="Times New Roman"/>
                <a:ea typeface="Times New Roman"/>
                <a:cs typeface="Times New Roman"/>
                <a:sym typeface="Times New Roman"/>
              </a:rPr>
              <a:t> V (1KG22EC116)</a:t>
            </a:r>
          </a:p>
          <a:p>
            <a:pPr marL="274546" lvl="1" indent="-137273" algn="l">
              <a:lnSpc>
                <a:spcPts val="2560"/>
              </a:lnSpc>
              <a:buAutoNum type="arabicPeriod"/>
            </a:pPr>
            <a:r>
              <a:rPr lang="en-US" sz="2400" dirty="0" err="1">
                <a:solidFill>
                  <a:srgbClr val="000000"/>
                </a:solidFill>
                <a:latin typeface="Times New Roman"/>
                <a:ea typeface="Times New Roman"/>
                <a:cs typeface="Times New Roman"/>
                <a:sym typeface="Times New Roman"/>
              </a:rPr>
              <a:t>Somanna</a:t>
            </a:r>
            <a:r>
              <a:rPr lang="en-US" sz="2400" dirty="0">
                <a:solidFill>
                  <a:srgbClr val="000000"/>
                </a:solidFill>
                <a:latin typeface="Times New Roman"/>
                <a:ea typeface="Times New Roman"/>
                <a:cs typeface="Times New Roman"/>
                <a:sym typeface="Times New Roman"/>
              </a:rPr>
              <a:t> H(1KG22EC113)</a:t>
            </a:r>
          </a:p>
          <a:p>
            <a:pPr marL="274455" lvl="1" indent="-137228" algn="l">
              <a:lnSpc>
                <a:spcPts val="2559"/>
              </a:lnSpc>
              <a:buAutoNum type="arabicPeriod"/>
            </a:pPr>
            <a:r>
              <a:rPr lang="en-US" sz="2400" dirty="0">
                <a:solidFill>
                  <a:srgbClr val="000000"/>
                </a:solidFill>
                <a:latin typeface="Times New Roman"/>
                <a:ea typeface="Times New Roman"/>
                <a:cs typeface="Times New Roman"/>
                <a:sym typeface="Times New Roman"/>
              </a:rPr>
              <a:t>Rakesh K (1KG22EC096)</a:t>
            </a:r>
          </a:p>
          <a:p>
            <a:pPr algn="l">
              <a:lnSpc>
                <a:spcPts val="2560"/>
              </a:lnSpc>
            </a:pPr>
            <a:endParaRPr lang="en-US" sz="2133" dirty="0">
              <a:solidFill>
                <a:srgbClr val="000000"/>
              </a:solidFill>
              <a:latin typeface="Times New Roman"/>
              <a:ea typeface="Times New Roman"/>
              <a:cs typeface="Times New Roman"/>
              <a:sym typeface="Times New Roman"/>
            </a:endParaRPr>
          </a:p>
          <a:p>
            <a:pPr marL="439273" lvl="1" indent="-219637" algn="ctr">
              <a:lnSpc>
                <a:spcPts val="4095"/>
              </a:lnSpc>
            </a:pPr>
            <a:r>
              <a:rPr lang="en-US" sz="3200" dirty="0">
                <a:solidFill>
                  <a:srgbClr val="000000"/>
                </a:solidFill>
                <a:latin typeface="Times New Roman"/>
                <a:ea typeface="Times New Roman"/>
                <a:cs typeface="Times New Roman"/>
                <a:sym typeface="Times New Roman"/>
              </a:rPr>
              <a:t>Under the Guidance of</a:t>
            </a:r>
          </a:p>
          <a:p>
            <a:pPr marL="274546" lvl="1" indent="-137273" algn="ctr">
              <a:lnSpc>
                <a:spcPts val="2560"/>
              </a:lnSpc>
            </a:pPr>
            <a:r>
              <a:rPr lang="en-US" sz="3600" dirty="0">
                <a:solidFill>
                  <a:srgbClr val="000000"/>
                </a:solidFill>
                <a:latin typeface="Times New Roman"/>
                <a:ea typeface="Times New Roman"/>
                <a:cs typeface="Times New Roman"/>
                <a:sym typeface="Times New Roman"/>
              </a:rPr>
              <a:t>Muskaan Huda</a:t>
            </a:r>
          </a:p>
        </p:txBody>
      </p:sp>
      <p:sp>
        <p:nvSpPr>
          <p:cNvPr id="4" name="Freeform 4" descr="http://www.ksit.ac.in/imgs/logo.jpg"/>
          <p:cNvSpPr/>
          <p:nvPr/>
        </p:nvSpPr>
        <p:spPr>
          <a:xfrm>
            <a:off x="298027" y="347477"/>
            <a:ext cx="866987" cy="768085"/>
          </a:xfrm>
          <a:custGeom>
            <a:avLst/>
            <a:gdLst/>
            <a:ahLst/>
            <a:cxnLst/>
            <a:rect l="l" t="t" r="r" b="b"/>
            <a:pathLst>
              <a:path w="866987" h="768085">
                <a:moveTo>
                  <a:pt x="0" y="0"/>
                </a:moveTo>
                <a:lnTo>
                  <a:pt x="866986" y="0"/>
                </a:lnTo>
                <a:lnTo>
                  <a:pt x="866986" y="768086"/>
                </a:lnTo>
                <a:lnTo>
                  <a:pt x="0" y="768086"/>
                </a:lnTo>
                <a:lnTo>
                  <a:pt x="0" y="0"/>
                </a:lnTo>
                <a:close/>
              </a:path>
            </a:pathLst>
          </a:custGeom>
          <a:blipFill>
            <a:blip r:embed="rId3"/>
            <a:stretch>
              <a:fillRect b="-40895"/>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22960" y="401163"/>
            <a:ext cx="8107680" cy="1213695"/>
          </a:xfrm>
          <a:prstGeom prst="rect">
            <a:avLst/>
          </a:prstGeom>
        </p:spPr>
        <p:txBody>
          <a:bodyPr lIns="0" tIns="0" rIns="0" bIns="0" rtlCol="0" anchor="t">
            <a:spAutoFit/>
          </a:bodyPr>
          <a:lstStyle/>
          <a:p>
            <a:pPr algn="ctr">
              <a:lnSpc>
                <a:spcPts val="4608"/>
              </a:lnSpc>
            </a:pPr>
            <a:r>
              <a:rPr lang="en-US" sz="3840" b="1">
                <a:solidFill>
                  <a:srgbClr val="000000"/>
                </a:solidFill>
                <a:latin typeface="Times New Roman Bold"/>
                <a:ea typeface="Times New Roman Bold"/>
                <a:cs typeface="Times New Roman Bold"/>
                <a:sym typeface="Times New Roman Bold"/>
              </a:rPr>
              <a:t>Introduction</a:t>
            </a:r>
          </a:p>
        </p:txBody>
      </p:sp>
      <p:sp>
        <p:nvSpPr>
          <p:cNvPr id="3" name="TextBox 3"/>
          <p:cNvSpPr txBox="1"/>
          <p:nvPr/>
        </p:nvSpPr>
        <p:spPr>
          <a:xfrm>
            <a:off x="579120" y="6784340"/>
            <a:ext cx="2092960" cy="333375"/>
          </a:xfrm>
          <a:prstGeom prst="rect">
            <a:avLst/>
          </a:prstGeom>
        </p:spPr>
        <p:txBody>
          <a:bodyPr lIns="0" tIns="0" rIns="0" bIns="0" rtlCol="0" anchor="t">
            <a:spAutoFit/>
          </a:bodyPr>
          <a:lstStyle/>
          <a:p>
            <a:pPr algn="l">
              <a:lnSpc>
                <a:spcPts val="2304"/>
              </a:lnSpc>
            </a:pPr>
            <a:r>
              <a:rPr lang="en-US" sz="1920">
                <a:solidFill>
                  <a:srgbClr val="000000"/>
                </a:solidFill>
                <a:latin typeface="Times New Roman"/>
                <a:ea typeface="Times New Roman"/>
                <a:cs typeface="Times New Roman"/>
                <a:sym typeface="Times New Roman"/>
              </a:rPr>
              <a:t>08-10-2024</a:t>
            </a:r>
          </a:p>
        </p:txBody>
      </p:sp>
      <p:sp>
        <p:nvSpPr>
          <p:cNvPr id="4" name="TextBox 4"/>
          <p:cNvSpPr txBox="1"/>
          <p:nvPr/>
        </p:nvSpPr>
        <p:spPr>
          <a:xfrm>
            <a:off x="7081520" y="6778202"/>
            <a:ext cx="2092960" cy="345652"/>
          </a:xfrm>
          <a:prstGeom prst="rect">
            <a:avLst/>
          </a:prstGeom>
        </p:spPr>
        <p:txBody>
          <a:bodyPr lIns="0" tIns="0" rIns="0" bIns="0" rtlCol="0" anchor="t">
            <a:spAutoFit/>
          </a:bodyPr>
          <a:lstStyle/>
          <a:p>
            <a:pPr algn="r">
              <a:lnSpc>
                <a:spcPts val="2304"/>
              </a:lnSpc>
            </a:pPr>
            <a:r>
              <a:rPr lang="en-US" sz="1920">
                <a:solidFill>
                  <a:srgbClr val="000000"/>
                </a:solidFill>
                <a:latin typeface="Times New Roman"/>
                <a:ea typeface="Times New Roman"/>
                <a:cs typeface="Times New Roman"/>
                <a:sym typeface="Times New Roman"/>
              </a:rPr>
              <a:t>1</a:t>
            </a:r>
          </a:p>
        </p:txBody>
      </p:sp>
      <p:sp>
        <p:nvSpPr>
          <p:cNvPr id="5" name="TextBox 5"/>
          <p:cNvSpPr txBox="1"/>
          <p:nvPr/>
        </p:nvSpPr>
        <p:spPr>
          <a:xfrm>
            <a:off x="3423920" y="6778202"/>
            <a:ext cx="2905760" cy="345652"/>
          </a:xfrm>
          <a:prstGeom prst="rect">
            <a:avLst/>
          </a:prstGeom>
        </p:spPr>
        <p:txBody>
          <a:bodyPr lIns="0" tIns="0" rIns="0" bIns="0" rtlCol="0" anchor="t">
            <a:spAutoFit/>
          </a:bodyPr>
          <a:lstStyle/>
          <a:p>
            <a:pPr algn="ctr">
              <a:lnSpc>
                <a:spcPts val="2304"/>
              </a:lnSpc>
            </a:pPr>
            <a:r>
              <a:rPr lang="en-US" sz="1920">
                <a:solidFill>
                  <a:srgbClr val="000000"/>
                </a:solidFill>
                <a:latin typeface="Times New Roman"/>
                <a:ea typeface="Times New Roman"/>
                <a:cs typeface="Times New Roman"/>
                <a:sym typeface="Times New Roman"/>
              </a:rPr>
              <a:t>Department of ECE, KSSEM</a:t>
            </a:r>
          </a:p>
        </p:txBody>
      </p:sp>
      <p:sp>
        <p:nvSpPr>
          <p:cNvPr id="6" name="TextBox 6"/>
          <p:cNvSpPr txBox="1"/>
          <p:nvPr/>
        </p:nvSpPr>
        <p:spPr>
          <a:xfrm>
            <a:off x="439503" y="1238380"/>
            <a:ext cx="8874594" cy="4667945"/>
          </a:xfrm>
          <a:prstGeom prst="rect">
            <a:avLst/>
          </a:prstGeom>
        </p:spPr>
        <p:txBody>
          <a:bodyPr lIns="0" tIns="0" rIns="0" bIns="0" rtlCol="0" anchor="t">
            <a:spAutoFit/>
          </a:bodyPr>
          <a:lstStyle/>
          <a:p>
            <a:pPr>
              <a:lnSpc>
                <a:spcPts val="2531"/>
              </a:lnSpc>
            </a:pPr>
            <a:r>
              <a:rPr lang="en-US" sz="2109" dirty="0">
                <a:solidFill>
                  <a:srgbClr val="000000"/>
                </a:solidFill>
                <a:latin typeface="Times New Roman"/>
                <a:ea typeface="Times New Roman"/>
                <a:cs typeface="Times New Roman"/>
                <a:sym typeface="Times New Roman"/>
              </a:rPr>
              <a:t>Urbanization has led to increased vehicle ownership, resulting in significant challenges related to parking space management. Traditional parking systems often suffer from inefficiencies, such as long search times for vacant spots, underutilization of available spaces, and increased traffic congestion. To address these issues, smart parking systems have emerged as a viable solution, leveraging modern technologies to enhance the efficiency and user experience of parking facilities.</a:t>
            </a:r>
          </a:p>
          <a:p>
            <a:pPr algn="ctr">
              <a:lnSpc>
                <a:spcPts val="3940"/>
              </a:lnSpc>
            </a:pPr>
            <a:endParaRPr lang="en-US" sz="2109" dirty="0">
              <a:solidFill>
                <a:srgbClr val="000000"/>
              </a:solidFill>
              <a:latin typeface="Times New Roman"/>
              <a:ea typeface="Times New Roman"/>
              <a:cs typeface="Times New Roman"/>
              <a:sym typeface="Times New Roman"/>
            </a:endParaRPr>
          </a:p>
          <a:p>
            <a:pPr>
              <a:lnSpc>
                <a:spcPts val="2531"/>
              </a:lnSpc>
              <a:spcBef>
                <a:spcPct val="0"/>
              </a:spcBef>
            </a:pPr>
            <a:r>
              <a:rPr lang="en-US" sz="2109" dirty="0">
                <a:solidFill>
                  <a:srgbClr val="000000"/>
                </a:solidFill>
                <a:latin typeface="Times New Roman"/>
                <a:ea typeface="Times New Roman"/>
                <a:cs typeface="Times New Roman"/>
                <a:sym typeface="Times New Roman"/>
              </a:rPr>
              <a:t>A Smart Car Parking System utilizes microcontrollers like Arduino in conjunction with Infrared (IR) sensors to monitor and manage parking spaces dynamically. Each parking slot is equipped with an IR sensor that detects the presence or absence of a vehicle, allowing real-time monitoring of available spaces. This data is then processed and communicated to users through display system, facilitating seamless navigation to vacant spots and optimizing the overall parking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22960" y="217871"/>
            <a:ext cx="8107680" cy="657225"/>
          </a:xfrm>
          <a:prstGeom prst="rect">
            <a:avLst/>
          </a:prstGeom>
        </p:spPr>
        <p:txBody>
          <a:bodyPr lIns="0" tIns="0" rIns="0" bIns="0" rtlCol="0" anchor="t">
            <a:spAutoFit/>
          </a:bodyPr>
          <a:lstStyle/>
          <a:p>
            <a:pPr algn="ctr">
              <a:lnSpc>
                <a:spcPts val="4608"/>
              </a:lnSpc>
            </a:pPr>
            <a:r>
              <a:rPr lang="en-US" sz="3840" b="1">
                <a:solidFill>
                  <a:srgbClr val="000000"/>
                </a:solidFill>
                <a:latin typeface="Times New Roman Bold"/>
                <a:ea typeface="Times New Roman Bold"/>
                <a:cs typeface="Times New Roman Bold"/>
                <a:sym typeface="Times New Roman Bold"/>
              </a:rPr>
              <a:t>Proposed Idea / Methodology</a:t>
            </a:r>
          </a:p>
        </p:txBody>
      </p:sp>
      <p:sp>
        <p:nvSpPr>
          <p:cNvPr id="3" name="TextBox 3"/>
          <p:cNvSpPr txBox="1"/>
          <p:nvPr/>
        </p:nvSpPr>
        <p:spPr>
          <a:xfrm>
            <a:off x="579120" y="6784340"/>
            <a:ext cx="2092960" cy="333375"/>
          </a:xfrm>
          <a:prstGeom prst="rect">
            <a:avLst/>
          </a:prstGeom>
        </p:spPr>
        <p:txBody>
          <a:bodyPr lIns="0" tIns="0" rIns="0" bIns="0" rtlCol="0" anchor="t">
            <a:spAutoFit/>
          </a:bodyPr>
          <a:lstStyle/>
          <a:p>
            <a:pPr algn="l">
              <a:lnSpc>
                <a:spcPts val="2304"/>
              </a:lnSpc>
            </a:pPr>
            <a:r>
              <a:rPr lang="en-US" sz="1920">
                <a:solidFill>
                  <a:srgbClr val="000000"/>
                </a:solidFill>
                <a:latin typeface="Times New Roman"/>
                <a:ea typeface="Times New Roman"/>
                <a:cs typeface="Times New Roman"/>
                <a:sym typeface="Times New Roman"/>
              </a:rPr>
              <a:t>08-10-2024</a:t>
            </a:r>
          </a:p>
        </p:txBody>
      </p:sp>
      <p:sp>
        <p:nvSpPr>
          <p:cNvPr id="4" name="TextBox 4"/>
          <p:cNvSpPr txBox="1"/>
          <p:nvPr/>
        </p:nvSpPr>
        <p:spPr>
          <a:xfrm>
            <a:off x="7081520" y="6778202"/>
            <a:ext cx="2092960" cy="345652"/>
          </a:xfrm>
          <a:prstGeom prst="rect">
            <a:avLst/>
          </a:prstGeom>
        </p:spPr>
        <p:txBody>
          <a:bodyPr lIns="0" tIns="0" rIns="0" bIns="0" rtlCol="0" anchor="t">
            <a:spAutoFit/>
          </a:bodyPr>
          <a:lstStyle/>
          <a:p>
            <a:pPr algn="r">
              <a:lnSpc>
                <a:spcPts val="2304"/>
              </a:lnSpc>
            </a:pPr>
            <a:r>
              <a:rPr lang="en-US" sz="1920">
                <a:solidFill>
                  <a:srgbClr val="000000"/>
                </a:solidFill>
                <a:latin typeface="Times New Roman"/>
                <a:ea typeface="Times New Roman"/>
                <a:cs typeface="Times New Roman"/>
                <a:sym typeface="Times New Roman"/>
              </a:rPr>
              <a:t>2</a:t>
            </a:r>
          </a:p>
        </p:txBody>
      </p:sp>
      <p:sp>
        <p:nvSpPr>
          <p:cNvPr id="5" name="TextBox 5"/>
          <p:cNvSpPr txBox="1"/>
          <p:nvPr/>
        </p:nvSpPr>
        <p:spPr>
          <a:xfrm>
            <a:off x="3423920" y="6778202"/>
            <a:ext cx="2905760" cy="345652"/>
          </a:xfrm>
          <a:prstGeom prst="rect">
            <a:avLst/>
          </a:prstGeom>
        </p:spPr>
        <p:txBody>
          <a:bodyPr lIns="0" tIns="0" rIns="0" bIns="0" rtlCol="0" anchor="t">
            <a:spAutoFit/>
          </a:bodyPr>
          <a:lstStyle/>
          <a:p>
            <a:pPr algn="ctr">
              <a:lnSpc>
                <a:spcPts val="2304"/>
              </a:lnSpc>
            </a:pPr>
            <a:r>
              <a:rPr lang="en-US" sz="1920">
                <a:solidFill>
                  <a:srgbClr val="000000"/>
                </a:solidFill>
                <a:latin typeface="Times New Roman"/>
                <a:ea typeface="Times New Roman"/>
                <a:cs typeface="Times New Roman"/>
                <a:sym typeface="Times New Roman"/>
              </a:rPr>
              <a:t>Department of ECE, KSSEM</a:t>
            </a:r>
          </a:p>
        </p:txBody>
      </p:sp>
      <p:sp>
        <p:nvSpPr>
          <p:cNvPr id="6" name="TextBox 6"/>
          <p:cNvSpPr txBox="1"/>
          <p:nvPr/>
        </p:nvSpPr>
        <p:spPr>
          <a:xfrm>
            <a:off x="397306" y="1250930"/>
            <a:ext cx="9051494" cy="4385816"/>
          </a:xfrm>
          <a:prstGeom prst="rect">
            <a:avLst/>
          </a:prstGeom>
        </p:spPr>
        <p:txBody>
          <a:bodyPr wrap="square" lIns="0" tIns="0" rIns="0" bIns="0" rtlCol="0" anchor="t">
            <a:spAutoFit/>
          </a:bodyPr>
          <a:lstStyle/>
          <a:p>
            <a:pPr>
              <a:lnSpc>
                <a:spcPts val="1868"/>
              </a:lnSpc>
            </a:pPr>
            <a:r>
              <a:rPr lang="en-US" sz="2000" dirty="0">
                <a:solidFill>
                  <a:srgbClr val="000000"/>
                </a:solidFill>
                <a:latin typeface="Times New Roman"/>
                <a:ea typeface="Times New Roman"/>
                <a:cs typeface="Times New Roman"/>
                <a:sym typeface="Times New Roman"/>
              </a:rPr>
              <a:t>The development of a Smart Car Parking System using Arduino and IR sensors encompasses several crucial steps, beginning with system design and planning. This phase includes layout mapping to define the parking area and determine the arrangement of slots, along with optimal sensor placement to ensure accurate vehicle detection. Following this, hardware components are assembled, with the Arduino microcontroller managing sensor inputs and data communication, while IR sensors detect vehicle presence or absence in each slot. A display module provides real-time information about available parking spaces</a:t>
            </a:r>
          </a:p>
          <a:p>
            <a:pPr algn="ctr">
              <a:lnSpc>
                <a:spcPts val="1868"/>
              </a:lnSpc>
            </a:pPr>
            <a:endParaRPr lang="en-US" sz="2000" dirty="0">
              <a:solidFill>
                <a:srgbClr val="000000"/>
              </a:solidFill>
              <a:latin typeface="Times New Roman"/>
              <a:ea typeface="Times New Roman"/>
              <a:cs typeface="Times New Roman"/>
              <a:sym typeface="Times New Roman"/>
            </a:endParaRPr>
          </a:p>
          <a:p>
            <a:pPr>
              <a:lnSpc>
                <a:spcPts val="1868"/>
              </a:lnSpc>
            </a:pPr>
            <a:r>
              <a:rPr lang="en-US" sz="2000" dirty="0">
                <a:solidFill>
                  <a:srgbClr val="000000"/>
                </a:solidFill>
                <a:latin typeface="Times New Roman"/>
                <a:ea typeface="Times New Roman"/>
                <a:cs typeface="Times New Roman"/>
                <a:sym typeface="Times New Roman"/>
              </a:rPr>
              <a:t>Once the hardware is in place, the circuit design and assembly involve integrating the IR sensors with the Arduino and ensuring stable power management and communication setup. Software development follows, where the Arduino is programmed for data acquisition and processing, and user interfaces such as LCD display system are created to provide real-time updates. Comprehensive testing and calibration ensure reliable performance, adjusting sensor sensitivity to minimize false detections. Finally, deployment includes installing the system in the parking area, continuous performance monitoring, and implementing upgrades based on user feedback and technological advancements, ensuring an efficient and effective Smart Car Parking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1520" y="955040"/>
            <a:ext cx="8107680" cy="5405120"/>
          </a:xfrm>
          <a:custGeom>
            <a:avLst/>
            <a:gdLst/>
            <a:ahLst/>
            <a:cxnLst/>
            <a:rect l="l" t="t" r="r" b="b"/>
            <a:pathLst>
              <a:path w="8107680" h="5405120">
                <a:moveTo>
                  <a:pt x="0" y="0"/>
                </a:moveTo>
                <a:lnTo>
                  <a:pt x="8107680" y="0"/>
                </a:lnTo>
                <a:lnTo>
                  <a:pt x="8107680" y="5405120"/>
                </a:lnTo>
                <a:lnTo>
                  <a:pt x="0" y="5405120"/>
                </a:lnTo>
                <a:lnTo>
                  <a:pt x="0" y="0"/>
                </a:lnTo>
                <a:close/>
              </a:path>
            </a:pathLst>
          </a:custGeom>
          <a:blipFill>
            <a:blip r:embed="rId2"/>
            <a:stretch>
              <a:fillRect/>
            </a:stretch>
          </a:blipFill>
        </p:spPr>
      </p:sp>
      <p:sp>
        <p:nvSpPr>
          <p:cNvPr id="3" name="TextBox 3"/>
          <p:cNvSpPr txBox="1"/>
          <p:nvPr/>
        </p:nvSpPr>
        <p:spPr>
          <a:xfrm>
            <a:off x="822960" y="74295"/>
            <a:ext cx="8107680" cy="657225"/>
          </a:xfrm>
          <a:prstGeom prst="rect">
            <a:avLst/>
          </a:prstGeom>
        </p:spPr>
        <p:txBody>
          <a:bodyPr lIns="0" tIns="0" rIns="0" bIns="0" rtlCol="0" anchor="t">
            <a:spAutoFit/>
          </a:bodyPr>
          <a:lstStyle/>
          <a:p>
            <a:pPr algn="ctr">
              <a:lnSpc>
                <a:spcPts val="4608"/>
              </a:lnSpc>
            </a:pPr>
            <a:r>
              <a:rPr lang="en-US" sz="3840" b="1">
                <a:solidFill>
                  <a:srgbClr val="000000"/>
                </a:solidFill>
                <a:latin typeface="Times New Roman Bold"/>
                <a:ea typeface="Times New Roman Bold"/>
                <a:cs typeface="Times New Roman Bold"/>
                <a:sym typeface="Times New Roman Bold"/>
              </a:rPr>
              <a:t>Block Daigram</a:t>
            </a:r>
          </a:p>
        </p:txBody>
      </p:sp>
      <p:sp>
        <p:nvSpPr>
          <p:cNvPr id="4" name="TextBox 4"/>
          <p:cNvSpPr txBox="1"/>
          <p:nvPr/>
        </p:nvSpPr>
        <p:spPr>
          <a:xfrm>
            <a:off x="579120" y="6784340"/>
            <a:ext cx="2092960" cy="333375"/>
          </a:xfrm>
          <a:prstGeom prst="rect">
            <a:avLst/>
          </a:prstGeom>
        </p:spPr>
        <p:txBody>
          <a:bodyPr lIns="0" tIns="0" rIns="0" bIns="0" rtlCol="0" anchor="t">
            <a:spAutoFit/>
          </a:bodyPr>
          <a:lstStyle/>
          <a:p>
            <a:pPr algn="l">
              <a:lnSpc>
                <a:spcPts val="2304"/>
              </a:lnSpc>
            </a:pPr>
            <a:r>
              <a:rPr lang="en-US" sz="1920">
                <a:solidFill>
                  <a:srgbClr val="000000"/>
                </a:solidFill>
                <a:latin typeface="Times New Roman"/>
                <a:ea typeface="Times New Roman"/>
                <a:cs typeface="Times New Roman"/>
                <a:sym typeface="Times New Roman"/>
              </a:rPr>
              <a:t>08-10-2024</a:t>
            </a:r>
          </a:p>
        </p:txBody>
      </p:sp>
      <p:sp>
        <p:nvSpPr>
          <p:cNvPr id="5" name="TextBox 5"/>
          <p:cNvSpPr txBox="1"/>
          <p:nvPr/>
        </p:nvSpPr>
        <p:spPr>
          <a:xfrm>
            <a:off x="7081520" y="6784340"/>
            <a:ext cx="2092960" cy="333375"/>
          </a:xfrm>
          <a:prstGeom prst="rect">
            <a:avLst/>
          </a:prstGeom>
        </p:spPr>
        <p:txBody>
          <a:bodyPr lIns="0" tIns="0" rIns="0" bIns="0" rtlCol="0" anchor="t">
            <a:spAutoFit/>
          </a:bodyPr>
          <a:lstStyle/>
          <a:p>
            <a:pPr algn="r">
              <a:lnSpc>
                <a:spcPts val="2304"/>
              </a:lnSpc>
            </a:pPr>
            <a:r>
              <a:rPr lang="en-US" sz="1920">
                <a:solidFill>
                  <a:srgbClr val="000000"/>
                </a:solidFill>
                <a:latin typeface="Times New Roman"/>
                <a:ea typeface="Times New Roman"/>
                <a:cs typeface="Times New Roman"/>
                <a:sym typeface="Times New Roman"/>
              </a:rPr>
              <a:t>3</a:t>
            </a:r>
          </a:p>
        </p:txBody>
      </p:sp>
      <p:sp>
        <p:nvSpPr>
          <p:cNvPr id="6" name="TextBox 6"/>
          <p:cNvSpPr txBox="1"/>
          <p:nvPr/>
        </p:nvSpPr>
        <p:spPr>
          <a:xfrm>
            <a:off x="3423920" y="6778202"/>
            <a:ext cx="2905760" cy="345652"/>
          </a:xfrm>
          <a:prstGeom prst="rect">
            <a:avLst/>
          </a:prstGeom>
        </p:spPr>
        <p:txBody>
          <a:bodyPr lIns="0" tIns="0" rIns="0" bIns="0" rtlCol="0" anchor="t">
            <a:spAutoFit/>
          </a:bodyPr>
          <a:lstStyle/>
          <a:p>
            <a:pPr algn="ctr">
              <a:lnSpc>
                <a:spcPts val="2304"/>
              </a:lnSpc>
            </a:pPr>
            <a:r>
              <a:rPr lang="en-US" sz="1920">
                <a:solidFill>
                  <a:srgbClr val="000000"/>
                </a:solidFill>
                <a:latin typeface="Times New Roman"/>
                <a:ea typeface="Times New Roman"/>
                <a:cs typeface="Times New Roman"/>
                <a:sym typeface="Times New Roman"/>
              </a:rPr>
              <a:t>Department of ECE, KSSEM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6720" y="212766"/>
            <a:ext cx="8595360" cy="657225"/>
          </a:xfrm>
          <a:prstGeom prst="rect">
            <a:avLst/>
          </a:prstGeom>
        </p:spPr>
        <p:txBody>
          <a:bodyPr lIns="0" tIns="0" rIns="0" bIns="0" rtlCol="0" anchor="t">
            <a:spAutoFit/>
          </a:bodyPr>
          <a:lstStyle/>
          <a:p>
            <a:pPr algn="ctr">
              <a:lnSpc>
                <a:spcPts val="4608"/>
              </a:lnSpc>
            </a:pPr>
            <a:r>
              <a:rPr lang="en-US" sz="3840" b="1">
                <a:solidFill>
                  <a:srgbClr val="000000"/>
                </a:solidFill>
                <a:latin typeface="Times New Roman Bold"/>
                <a:ea typeface="Times New Roman Bold"/>
                <a:cs typeface="Times New Roman Bold"/>
                <a:sym typeface="Times New Roman Bold"/>
              </a:rPr>
              <a:t>Advantages , Applications, Limitations</a:t>
            </a:r>
          </a:p>
        </p:txBody>
      </p:sp>
      <p:sp>
        <p:nvSpPr>
          <p:cNvPr id="3" name="TextBox 3"/>
          <p:cNvSpPr txBox="1"/>
          <p:nvPr/>
        </p:nvSpPr>
        <p:spPr>
          <a:xfrm>
            <a:off x="426720" y="1544731"/>
            <a:ext cx="4819008" cy="1112228"/>
          </a:xfrm>
          <a:prstGeom prst="rect">
            <a:avLst/>
          </a:prstGeom>
        </p:spPr>
        <p:txBody>
          <a:bodyPr lIns="0" tIns="0" rIns="0" bIns="0" rtlCol="0" anchor="t">
            <a:spAutoFit/>
          </a:bodyPr>
          <a:lstStyle/>
          <a:p>
            <a:pPr marL="390037" lvl="1" indent="-195018" algn="just">
              <a:lnSpc>
                <a:spcPts val="2167"/>
              </a:lnSpc>
              <a:buFont typeface="Arial"/>
              <a:buChar char="•"/>
            </a:pPr>
            <a:r>
              <a:rPr lang="en-US" sz="1806" dirty="0">
                <a:solidFill>
                  <a:srgbClr val="000000"/>
                </a:solidFill>
                <a:latin typeface="Times New Roman"/>
                <a:ea typeface="Times New Roman"/>
                <a:cs typeface="Times New Roman"/>
                <a:sym typeface="Times New Roman"/>
              </a:rPr>
              <a:t>Lower Pollution</a:t>
            </a:r>
          </a:p>
          <a:p>
            <a:pPr marL="390037" lvl="1" indent="-195018" algn="just">
              <a:lnSpc>
                <a:spcPts val="2167"/>
              </a:lnSpc>
              <a:buFont typeface="Arial"/>
              <a:buChar char="•"/>
            </a:pPr>
            <a:r>
              <a:rPr lang="en-US" sz="1806" dirty="0">
                <a:solidFill>
                  <a:srgbClr val="000000"/>
                </a:solidFill>
                <a:latin typeface="Times New Roman"/>
                <a:ea typeface="Times New Roman"/>
                <a:cs typeface="Times New Roman"/>
                <a:sym typeface="Times New Roman"/>
              </a:rPr>
              <a:t>Real-Time Availability Monitoring</a:t>
            </a:r>
          </a:p>
          <a:p>
            <a:pPr marL="390037" lvl="1" indent="-195018" algn="just">
              <a:lnSpc>
                <a:spcPts val="2167"/>
              </a:lnSpc>
              <a:buFont typeface="Arial"/>
              <a:buChar char="•"/>
            </a:pPr>
            <a:r>
              <a:rPr lang="en-US" sz="1806" dirty="0">
                <a:solidFill>
                  <a:srgbClr val="000000"/>
                </a:solidFill>
                <a:latin typeface="Times New Roman"/>
                <a:ea typeface="Times New Roman"/>
                <a:cs typeface="Times New Roman"/>
                <a:sym typeface="Times New Roman"/>
              </a:rPr>
              <a:t>Space Optimization and Traffic Management</a:t>
            </a:r>
          </a:p>
          <a:p>
            <a:pPr marL="390037" lvl="1" indent="-195018" algn="just">
              <a:lnSpc>
                <a:spcPts val="2167"/>
              </a:lnSpc>
              <a:buFont typeface="Arial"/>
              <a:buChar char="•"/>
            </a:pPr>
            <a:r>
              <a:rPr lang="en-US" sz="1806" dirty="0">
                <a:solidFill>
                  <a:srgbClr val="000000"/>
                </a:solidFill>
                <a:latin typeface="Times New Roman"/>
                <a:ea typeface="Times New Roman"/>
                <a:cs typeface="Times New Roman"/>
                <a:sym typeface="Times New Roman"/>
              </a:rPr>
              <a:t>Time-Saving</a:t>
            </a:r>
          </a:p>
        </p:txBody>
      </p:sp>
      <p:sp>
        <p:nvSpPr>
          <p:cNvPr id="4" name="TextBox 4"/>
          <p:cNvSpPr txBox="1"/>
          <p:nvPr/>
        </p:nvSpPr>
        <p:spPr>
          <a:xfrm>
            <a:off x="688161" y="1077092"/>
            <a:ext cx="1826439" cy="384721"/>
          </a:xfrm>
          <a:prstGeom prst="rect">
            <a:avLst/>
          </a:prstGeom>
        </p:spPr>
        <p:txBody>
          <a:bodyPr wrap="square" lIns="0" tIns="0" rIns="0" bIns="0" rtlCol="0" anchor="t">
            <a:spAutoFit/>
          </a:bodyPr>
          <a:lstStyle/>
          <a:p>
            <a:pPr algn="ctr">
              <a:lnSpc>
                <a:spcPts val="3023"/>
              </a:lnSpc>
              <a:spcBef>
                <a:spcPct val="0"/>
              </a:spcBef>
            </a:pPr>
            <a:r>
              <a:rPr lang="en-US" sz="2519" b="1" dirty="0">
                <a:solidFill>
                  <a:srgbClr val="000000"/>
                </a:solidFill>
                <a:latin typeface="Times New Roman Bold"/>
                <a:ea typeface="Times New Roman Bold"/>
                <a:cs typeface="Times New Roman Bold"/>
                <a:sym typeface="Times New Roman Bold"/>
              </a:rPr>
              <a:t>Advantages:</a:t>
            </a:r>
          </a:p>
        </p:txBody>
      </p:sp>
      <p:sp>
        <p:nvSpPr>
          <p:cNvPr id="5" name="TextBox 5"/>
          <p:cNvSpPr txBox="1"/>
          <p:nvPr/>
        </p:nvSpPr>
        <p:spPr>
          <a:xfrm>
            <a:off x="579120" y="4842123"/>
            <a:ext cx="1935480" cy="384721"/>
          </a:xfrm>
          <a:prstGeom prst="rect">
            <a:avLst/>
          </a:prstGeom>
        </p:spPr>
        <p:txBody>
          <a:bodyPr wrap="square" lIns="0" tIns="0" rIns="0" bIns="0" rtlCol="0" anchor="t">
            <a:spAutoFit/>
          </a:bodyPr>
          <a:lstStyle/>
          <a:p>
            <a:pPr algn="ctr">
              <a:lnSpc>
                <a:spcPts val="3023"/>
              </a:lnSpc>
              <a:spcBef>
                <a:spcPct val="0"/>
              </a:spcBef>
            </a:pPr>
            <a:r>
              <a:rPr lang="en-US" sz="2519" b="1" dirty="0">
                <a:solidFill>
                  <a:srgbClr val="000000"/>
                </a:solidFill>
                <a:latin typeface="Times New Roman Bold"/>
                <a:ea typeface="Times New Roman Bold"/>
                <a:cs typeface="Times New Roman Bold"/>
                <a:sym typeface="Times New Roman Bold"/>
              </a:rPr>
              <a:t>Applications:</a:t>
            </a:r>
          </a:p>
        </p:txBody>
      </p:sp>
      <p:sp>
        <p:nvSpPr>
          <p:cNvPr id="6" name="TextBox 6"/>
          <p:cNvSpPr txBox="1"/>
          <p:nvPr/>
        </p:nvSpPr>
        <p:spPr>
          <a:xfrm>
            <a:off x="426720" y="5372329"/>
            <a:ext cx="4297680" cy="931388"/>
          </a:xfrm>
          <a:prstGeom prst="rect">
            <a:avLst/>
          </a:prstGeom>
        </p:spPr>
        <p:txBody>
          <a:bodyPr lIns="0" tIns="0" rIns="0" bIns="0" rtlCol="0" anchor="t">
            <a:spAutoFit/>
          </a:bodyPr>
          <a:lstStyle/>
          <a:p>
            <a:pPr marL="419669" lvl="1" indent="-209835" algn="just">
              <a:lnSpc>
                <a:spcPts val="2332"/>
              </a:lnSpc>
              <a:buFont typeface="Arial"/>
              <a:buChar char="•"/>
            </a:pPr>
            <a:r>
              <a:rPr lang="en-US" sz="1943" dirty="0">
                <a:solidFill>
                  <a:srgbClr val="000000"/>
                </a:solidFill>
                <a:latin typeface="Times New Roman"/>
                <a:ea typeface="Times New Roman"/>
                <a:cs typeface="Times New Roman"/>
                <a:sym typeface="Times New Roman"/>
              </a:rPr>
              <a:t>Shopping Malls and Office Buildings</a:t>
            </a:r>
          </a:p>
          <a:p>
            <a:pPr marL="419669" lvl="1" indent="-209835" algn="just">
              <a:lnSpc>
                <a:spcPts val="2332"/>
              </a:lnSpc>
              <a:buFont typeface="Arial"/>
              <a:buChar char="•"/>
            </a:pPr>
            <a:r>
              <a:rPr lang="en-US" sz="1943" dirty="0">
                <a:solidFill>
                  <a:srgbClr val="000000"/>
                </a:solidFill>
                <a:latin typeface="Times New Roman"/>
                <a:ea typeface="Times New Roman"/>
                <a:cs typeface="Times New Roman"/>
                <a:sym typeface="Times New Roman"/>
              </a:rPr>
              <a:t>Airport/Railway Parking</a:t>
            </a:r>
          </a:p>
          <a:p>
            <a:pPr marL="419669" lvl="1" indent="-209835" algn="just">
              <a:lnSpc>
                <a:spcPts val="2332"/>
              </a:lnSpc>
              <a:buFont typeface="Arial"/>
              <a:buChar char="•"/>
            </a:pPr>
            <a:r>
              <a:rPr lang="en-US" sz="1943" dirty="0">
                <a:solidFill>
                  <a:srgbClr val="000000"/>
                </a:solidFill>
                <a:latin typeface="Times New Roman"/>
                <a:ea typeface="Times New Roman"/>
                <a:cs typeface="Times New Roman"/>
                <a:sym typeface="Times New Roman"/>
              </a:rPr>
              <a:t>Mall Parking</a:t>
            </a:r>
          </a:p>
        </p:txBody>
      </p:sp>
      <p:sp>
        <p:nvSpPr>
          <p:cNvPr id="7" name="TextBox 7"/>
          <p:cNvSpPr txBox="1"/>
          <p:nvPr/>
        </p:nvSpPr>
        <p:spPr>
          <a:xfrm>
            <a:off x="635000" y="2866808"/>
            <a:ext cx="1879600" cy="384721"/>
          </a:xfrm>
          <a:prstGeom prst="rect">
            <a:avLst/>
          </a:prstGeom>
        </p:spPr>
        <p:txBody>
          <a:bodyPr wrap="square" lIns="0" tIns="0" rIns="0" bIns="0" rtlCol="0" anchor="t">
            <a:spAutoFit/>
          </a:bodyPr>
          <a:lstStyle/>
          <a:p>
            <a:pPr algn="ctr">
              <a:lnSpc>
                <a:spcPts val="3023"/>
              </a:lnSpc>
              <a:spcBef>
                <a:spcPct val="0"/>
              </a:spcBef>
            </a:pPr>
            <a:r>
              <a:rPr lang="en-US" sz="2519" b="1" dirty="0">
                <a:solidFill>
                  <a:srgbClr val="000000"/>
                </a:solidFill>
                <a:latin typeface="Times New Roman Bold"/>
                <a:ea typeface="Times New Roman Bold"/>
                <a:cs typeface="Times New Roman Bold"/>
                <a:sym typeface="Times New Roman Bold"/>
              </a:rPr>
              <a:t>Limitations:</a:t>
            </a:r>
          </a:p>
        </p:txBody>
      </p:sp>
      <p:sp>
        <p:nvSpPr>
          <p:cNvPr id="8" name="TextBox 8"/>
          <p:cNvSpPr txBox="1"/>
          <p:nvPr/>
        </p:nvSpPr>
        <p:spPr>
          <a:xfrm>
            <a:off x="426720" y="3347431"/>
            <a:ext cx="4456634" cy="1225975"/>
          </a:xfrm>
          <a:prstGeom prst="rect">
            <a:avLst/>
          </a:prstGeom>
        </p:spPr>
        <p:txBody>
          <a:bodyPr lIns="0" tIns="0" rIns="0" bIns="0" rtlCol="0" anchor="t">
            <a:spAutoFit/>
          </a:bodyPr>
          <a:lstStyle/>
          <a:p>
            <a:pPr marL="419669" lvl="1" indent="-209835" algn="just">
              <a:lnSpc>
                <a:spcPts val="2332"/>
              </a:lnSpc>
              <a:buFont typeface="Arial"/>
              <a:buChar char="•"/>
            </a:pPr>
            <a:r>
              <a:rPr lang="en-US" sz="1943" dirty="0">
                <a:solidFill>
                  <a:srgbClr val="000000"/>
                </a:solidFill>
                <a:latin typeface="Times New Roman"/>
                <a:ea typeface="Times New Roman"/>
                <a:cs typeface="Times New Roman"/>
                <a:sym typeface="Times New Roman"/>
              </a:rPr>
              <a:t>Expensive Construction &amp; Installation</a:t>
            </a:r>
          </a:p>
          <a:p>
            <a:pPr marL="419669" lvl="1" indent="-209835">
              <a:lnSpc>
                <a:spcPts val="2332"/>
              </a:lnSpc>
              <a:buFont typeface="Arial"/>
              <a:buChar char="•"/>
            </a:pPr>
            <a:r>
              <a:rPr lang="en-US" sz="1943" dirty="0">
                <a:solidFill>
                  <a:srgbClr val="000000"/>
                </a:solidFill>
                <a:latin typeface="Times New Roman Medium"/>
                <a:ea typeface="Times New Roman Medium"/>
                <a:cs typeface="Times New Roman Medium"/>
                <a:sym typeface="Times New Roman Medium"/>
              </a:rPr>
              <a:t>Requires Regular Maintenance</a:t>
            </a:r>
          </a:p>
          <a:p>
            <a:pPr marL="419669" lvl="1" indent="-209835">
              <a:lnSpc>
                <a:spcPts val="2332"/>
              </a:lnSpc>
              <a:buFont typeface="Arial"/>
              <a:buChar char="•"/>
            </a:pPr>
            <a:r>
              <a:rPr lang="en-US" sz="1943" dirty="0">
                <a:solidFill>
                  <a:srgbClr val="000000"/>
                </a:solidFill>
                <a:latin typeface="Times New Roman Medium"/>
                <a:ea typeface="Times New Roman Medium"/>
                <a:cs typeface="Times New Roman Medium"/>
                <a:sym typeface="Times New Roman Medium"/>
              </a:rPr>
              <a:t>Technical Failures</a:t>
            </a:r>
          </a:p>
          <a:p>
            <a:pPr marL="419669" lvl="1" indent="-209835">
              <a:lnSpc>
                <a:spcPts val="2332"/>
              </a:lnSpc>
              <a:buFont typeface="Arial"/>
              <a:buChar char="•"/>
            </a:pPr>
            <a:r>
              <a:rPr lang="en-US" sz="1943" dirty="0">
                <a:solidFill>
                  <a:srgbClr val="000000"/>
                </a:solidFill>
                <a:latin typeface="Times New Roman Medium"/>
                <a:ea typeface="Times New Roman Medium"/>
                <a:cs typeface="Times New Roman Medium"/>
                <a:sym typeface="Times New Roman Medium"/>
              </a:rPr>
              <a:t>Limited Accessibility</a:t>
            </a:r>
          </a:p>
        </p:txBody>
      </p:sp>
      <p:sp>
        <p:nvSpPr>
          <p:cNvPr id="9" name="TextBox 9"/>
          <p:cNvSpPr txBox="1"/>
          <p:nvPr/>
        </p:nvSpPr>
        <p:spPr>
          <a:xfrm>
            <a:off x="579120" y="6784340"/>
            <a:ext cx="2092960" cy="333375"/>
          </a:xfrm>
          <a:prstGeom prst="rect">
            <a:avLst/>
          </a:prstGeom>
        </p:spPr>
        <p:txBody>
          <a:bodyPr lIns="0" tIns="0" rIns="0" bIns="0" rtlCol="0" anchor="t">
            <a:spAutoFit/>
          </a:bodyPr>
          <a:lstStyle/>
          <a:p>
            <a:pPr algn="l">
              <a:lnSpc>
                <a:spcPts val="2304"/>
              </a:lnSpc>
            </a:pPr>
            <a:r>
              <a:rPr lang="en-US" sz="1920">
                <a:solidFill>
                  <a:srgbClr val="000000"/>
                </a:solidFill>
                <a:latin typeface="Times New Roman"/>
                <a:ea typeface="Times New Roman"/>
                <a:cs typeface="Times New Roman"/>
                <a:sym typeface="Times New Roman"/>
              </a:rPr>
              <a:t>08-10-2024</a:t>
            </a:r>
          </a:p>
        </p:txBody>
      </p:sp>
      <p:sp>
        <p:nvSpPr>
          <p:cNvPr id="10" name="TextBox 10"/>
          <p:cNvSpPr txBox="1"/>
          <p:nvPr/>
        </p:nvSpPr>
        <p:spPr>
          <a:xfrm>
            <a:off x="7081520" y="6784340"/>
            <a:ext cx="2092960" cy="333375"/>
          </a:xfrm>
          <a:prstGeom prst="rect">
            <a:avLst/>
          </a:prstGeom>
        </p:spPr>
        <p:txBody>
          <a:bodyPr lIns="0" tIns="0" rIns="0" bIns="0" rtlCol="0" anchor="t">
            <a:spAutoFit/>
          </a:bodyPr>
          <a:lstStyle/>
          <a:p>
            <a:pPr algn="r">
              <a:lnSpc>
                <a:spcPts val="2304"/>
              </a:lnSpc>
            </a:pPr>
            <a:r>
              <a:rPr lang="en-US" sz="1920">
                <a:solidFill>
                  <a:srgbClr val="000000"/>
                </a:solidFill>
                <a:latin typeface="Times New Roman"/>
                <a:ea typeface="Times New Roman"/>
                <a:cs typeface="Times New Roman"/>
                <a:sym typeface="Times New Roman"/>
              </a:rPr>
              <a:t>4</a:t>
            </a:r>
          </a:p>
        </p:txBody>
      </p:sp>
      <p:sp>
        <p:nvSpPr>
          <p:cNvPr id="11" name="TextBox 11"/>
          <p:cNvSpPr txBox="1"/>
          <p:nvPr/>
        </p:nvSpPr>
        <p:spPr>
          <a:xfrm>
            <a:off x="3423920" y="6778202"/>
            <a:ext cx="2905760" cy="345652"/>
          </a:xfrm>
          <a:prstGeom prst="rect">
            <a:avLst/>
          </a:prstGeom>
        </p:spPr>
        <p:txBody>
          <a:bodyPr lIns="0" tIns="0" rIns="0" bIns="0" rtlCol="0" anchor="t">
            <a:spAutoFit/>
          </a:bodyPr>
          <a:lstStyle/>
          <a:p>
            <a:pPr algn="ctr">
              <a:lnSpc>
                <a:spcPts val="2304"/>
              </a:lnSpc>
            </a:pPr>
            <a:r>
              <a:rPr lang="en-US" sz="1920">
                <a:solidFill>
                  <a:srgbClr val="000000"/>
                </a:solidFill>
                <a:latin typeface="Times New Roman"/>
                <a:ea typeface="Times New Roman"/>
                <a:cs typeface="Times New Roman"/>
                <a:sym typeface="Times New Roman"/>
              </a:rPr>
              <a:t>Department of ECE, KSSEM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22960" y="401163"/>
            <a:ext cx="8107680" cy="1213695"/>
          </a:xfrm>
          <a:prstGeom prst="rect">
            <a:avLst/>
          </a:prstGeom>
        </p:spPr>
        <p:txBody>
          <a:bodyPr lIns="0" tIns="0" rIns="0" bIns="0" rtlCol="0" anchor="t">
            <a:spAutoFit/>
          </a:bodyPr>
          <a:lstStyle/>
          <a:p>
            <a:pPr algn="ctr">
              <a:lnSpc>
                <a:spcPts val="4608"/>
              </a:lnSpc>
            </a:pPr>
            <a:r>
              <a:rPr lang="en-US" sz="3840" b="1">
                <a:solidFill>
                  <a:srgbClr val="000000"/>
                </a:solidFill>
                <a:latin typeface="Times New Roman Bold"/>
                <a:ea typeface="Times New Roman Bold"/>
                <a:cs typeface="Times New Roman Bold"/>
                <a:sym typeface="Times New Roman Bold"/>
              </a:rPr>
              <a:t>References</a:t>
            </a:r>
          </a:p>
        </p:txBody>
      </p:sp>
      <p:sp>
        <p:nvSpPr>
          <p:cNvPr id="3" name="TextBox 3"/>
          <p:cNvSpPr txBox="1"/>
          <p:nvPr/>
        </p:nvSpPr>
        <p:spPr>
          <a:xfrm>
            <a:off x="579120" y="6784340"/>
            <a:ext cx="2092960" cy="333375"/>
          </a:xfrm>
          <a:prstGeom prst="rect">
            <a:avLst/>
          </a:prstGeom>
        </p:spPr>
        <p:txBody>
          <a:bodyPr lIns="0" tIns="0" rIns="0" bIns="0" rtlCol="0" anchor="t">
            <a:spAutoFit/>
          </a:bodyPr>
          <a:lstStyle/>
          <a:p>
            <a:pPr algn="l">
              <a:lnSpc>
                <a:spcPts val="2304"/>
              </a:lnSpc>
            </a:pPr>
            <a:r>
              <a:rPr lang="en-US" sz="1920">
                <a:solidFill>
                  <a:srgbClr val="000000"/>
                </a:solidFill>
                <a:latin typeface="Times New Roman"/>
                <a:ea typeface="Times New Roman"/>
                <a:cs typeface="Times New Roman"/>
                <a:sym typeface="Times New Roman"/>
              </a:rPr>
              <a:t>08-10-2024</a:t>
            </a:r>
          </a:p>
        </p:txBody>
      </p:sp>
      <p:sp>
        <p:nvSpPr>
          <p:cNvPr id="4" name="TextBox 4"/>
          <p:cNvSpPr txBox="1"/>
          <p:nvPr/>
        </p:nvSpPr>
        <p:spPr>
          <a:xfrm>
            <a:off x="7081520" y="6784340"/>
            <a:ext cx="2092960" cy="333375"/>
          </a:xfrm>
          <a:prstGeom prst="rect">
            <a:avLst/>
          </a:prstGeom>
        </p:spPr>
        <p:txBody>
          <a:bodyPr lIns="0" tIns="0" rIns="0" bIns="0" rtlCol="0" anchor="t">
            <a:spAutoFit/>
          </a:bodyPr>
          <a:lstStyle/>
          <a:p>
            <a:pPr algn="r">
              <a:lnSpc>
                <a:spcPts val="2304"/>
              </a:lnSpc>
            </a:pPr>
            <a:r>
              <a:rPr lang="en-US" sz="1920">
                <a:solidFill>
                  <a:srgbClr val="000000"/>
                </a:solidFill>
                <a:latin typeface="Times New Roman"/>
                <a:ea typeface="Times New Roman"/>
                <a:cs typeface="Times New Roman"/>
                <a:sym typeface="Times New Roman"/>
              </a:rPr>
              <a:t>5</a:t>
            </a:r>
          </a:p>
        </p:txBody>
      </p:sp>
      <p:sp>
        <p:nvSpPr>
          <p:cNvPr id="5" name="TextBox 5"/>
          <p:cNvSpPr txBox="1"/>
          <p:nvPr/>
        </p:nvSpPr>
        <p:spPr>
          <a:xfrm>
            <a:off x="3423920" y="6778202"/>
            <a:ext cx="2905760" cy="345652"/>
          </a:xfrm>
          <a:prstGeom prst="rect">
            <a:avLst/>
          </a:prstGeom>
        </p:spPr>
        <p:txBody>
          <a:bodyPr lIns="0" tIns="0" rIns="0" bIns="0" rtlCol="0" anchor="t">
            <a:spAutoFit/>
          </a:bodyPr>
          <a:lstStyle/>
          <a:p>
            <a:pPr algn="ctr">
              <a:lnSpc>
                <a:spcPts val="2304"/>
              </a:lnSpc>
            </a:pPr>
            <a:r>
              <a:rPr lang="en-US" sz="1920">
                <a:solidFill>
                  <a:srgbClr val="000000"/>
                </a:solidFill>
                <a:latin typeface="Times New Roman"/>
                <a:ea typeface="Times New Roman"/>
                <a:cs typeface="Times New Roman"/>
                <a:sym typeface="Times New Roman"/>
              </a:rPr>
              <a:t>Department of ECE, KSSEM</a:t>
            </a:r>
          </a:p>
        </p:txBody>
      </p:sp>
      <p:sp>
        <p:nvSpPr>
          <p:cNvPr id="6" name="TextBox 6"/>
          <p:cNvSpPr txBox="1"/>
          <p:nvPr/>
        </p:nvSpPr>
        <p:spPr>
          <a:xfrm>
            <a:off x="822960" y="1815756"/>
            <a:ext cx="3665282" cy="669368"/>
          </a:xfrm>
          <a:prstGeom prst="rect">
            <a:avLst/>
          </a:prstGeom>
        </p:spPr>
        <p:txBody>
          <a:bodyPr lIns="0" tIns="0" rIns="0" bIns="0" rtlCol="0" anchor="t">
            <a:spAutoFit/>
          </a:bodyPr>
          <a:lstStyle/>
          <a:p>
            <a:pPr algn="ctr">
              <a:lnSpc>
                <a:spcPts val="4782"/>
              </a:lnSpc>
              <a:spcBef>
                <a:spcPct val="0"/>
              </a:spcBef>
            </a:pPr>
            <a:r>
              <a:rPr lang="en-US" sz="3985" b="1">
                <a:solidFill>
                  <a:srgbClr val="000000"/>
                </a:solidFill>
                <a:latin typeface="Times New Roman Bold"/>
                <a:ea typeface="Times New Roman Bold"/>
                <a:cs typeface="Times New Roman Bold"/>
                <a:sym typeface="Times New Roman Bold"/>
              </a:rPr>
              <a:t>Online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22960" y="3067050"/>
            <a:ext cx="8107680" cy="1171575"/>
          </a:xfrm>
          <a:prstGeom prst="rect">
            <a:avLst/>
          </a:prstGeom>
        </p:spPr>
        <p:txBody>
          <a:bodyPr lIns="0" tIns="0" rIns="0" bIns="0" rtlCol="0" anchor="t">
            <a:spAutoFit/>
          </a:bodyPr>
          <a:lstStyle/>
          <a:p>
            <a:pPr algn="ctr">
              <a:lnSpc>
                <a:spcPts val="9216"/>
              </a:lnSpc>
            </a:pPr>
            <a:r>
              <a:rPr lang="en-US" sz="7680">
                <a:solidFill>
                  <a:srgbClr val="000000"/>
                </a:solidFill>
                <a:latin typeface="Gagalin"/>
                <a:ea typeface="Gagalin"/>
                <a:cs typeface="Gagalin"/>
                <a:sym typeface="Gagalin"/>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508</Words>
  <Application>Microsoft Office PowerPoint</Application>
  <PresentationFormat>Custom</PresentationFormat>
  <Paragraphs>59</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Times New Roman Medium</vt:lpstr>
      <vt:lpstr>Times New Roman Bold</vt:lpstr>
      <vt:lpstr>Times New Roman</vt:lpstr>
      <vt:lpstr>Gagalin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Project_Title Review Presentation_template.pptx</dc:title>
  <dc:creator>DELL</dc:creator>
  <cp:lastModifiedBy>DELL</cp:lastModifiedBy>
  <cp:revision>2</cp:revision>
  <dcterms:created xsi:type="dcterms:W3CDTF">2006-08-16T00:00:00Z</dcterms:created>
  <dcterms:modified xsi:type="dcterms:W3CDTF">2024-10-06T10:01:35Z</dcterms:modified>
  <dc:identifier>DAGSyHcIKps</dc:identifier>
</cp:coreProperties>
</file>