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5"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17-08-08T05:33:41.684"/>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E0009FA3-306B-4770-A4AE-0B4CA4785D14}" emma:medium="tactile" emma:mode="ink">
          <msink:context xmlns:msink="http://schemas.microsoft.com/ink/2010/main" type="inkDrawing" rotatedBoundingBox="3812,11330 27341,10582 27503,15668 3973,16416" hotPoints="25273,10026 25811,14657 5869,16974 5331,12344" semanticType="enclosure" shapeName="Rectangle"/>
        </emma:interpretation>
      </emma:emma>
    </inkml:annotationXML>
    <inkml:trace contextRef="#ctx0" brushRef="#br0">2706 4909 0,'-36'0'93,"0"0"-77,0 0 0,-1 0-16,-35 0 15,-37 0 1,36 0-16,1 0 15,-37 0 1,36 0-16,1 0 16,-1 0-1,37 0 1,0 0 0,-1 0-16,1-36 15,0 36 1,-37 0-16,1-36 15,35-1 1,-35 37-16,-37 0 16,0-36-1,73 0-15,-73-1 16,36 37 0,-36-36-16,73 36 15,0-36 1,0 36-16,36-36 31,-73 36-15,73-37-1,-36 1 1,-37 0 0,37-1-16,0 37 15,36-36 1,-73 0-16,37 0 31,-1 36-31,1-37 16,0 1-1,0 0-15,-1 36 32,37-37-32,-36 1 15,0 0 1,-1-37-1,37 37 1,-36-37 0,0 1-1,36 36 1,0-37 0,-36 37-1,36-1 1,-37-35-16,37 36 31,0-1-31,0 1 16,0 0-1,0-37 1,0 37 0,0-37-1,0 37 1,0-37-1,0 37 1,0-36 15,0 35-31,0-35 32,0 35-32,0 1 15,0-36 1,0-1-16,0 0 15,0 1 1,0 36-16,0-37 16,0 0-1,37 1-15,-1-1 16,-36 1 0,0 35-16,0-71 15,0 35 1,0 37-16,0-1 15,0-35 1,0 36-16,36-1 31,-36 1 1,0 0-32,0-1 15,0 1 1,36 0-1,-36 0 1,0-1-16,0-35 31,37-1-15,-1 1 15,-36-1-15,0 37-1,36-1 1,-36 1 15,37 0 1,-1-37-1,-36 37 0,36-37-15,-36 37 15,36 36-15,1-72-1,-1 35 16,-36 1-15,36 0 0,1-1-1,-1 37-15,0-72 32,0 36-1,1-1 0,-1 37-31,-36-36 31,36 36-31,1-36 32,-1 36-17,0-37 1,0 37-1,37-36 1,0 36 31,-37-36-31,36 36-1,-35-36 1,-1 36-1,0 0 1,37-37 0,-37 37-16,0 0 15,37 0 1,0 0-16,-1 0 16,1 0-1,36 0-15,-1 0 16,38 0-1,-1 0-15,36 0 16,1 0 0,-37 0-16,0 0 15,0 0 1,-36 0-16,0 0 16,-37 0-1,37 0-15,-36 0 16,-1 0-1,37 0-15,-36 0 16,36 0 0,36 0-16,-36 0 15,36 0 1,-73 0-16,73-36 16,1 36-1,-38 0-15,1 0 16,36 0-1,-36 0-15,0 0 16,-36 0 0,36 0-16,-1 0 15,38 0 1,-1 0-16,0 0 16,0 0-1,-36 0-15,0 0 16,36 0-1,36 0-15,-36 0 16,1 0 0,-1 0-16,36 0 15,37 0 1,-37 0-16,-36 0 16,109 0-1,-72 0-15,36 0 16,-37 0-1,37 0-15,-37 0 16,73 0 0,-72 0-16,-37 0 15,109 0 1,-109 0-16,0 0 16,-36 0-1,36 0-15,-36 0 16,0 0-1,0 0-15,-1 0 16,1 0 0,36 0-16,-36 0 15,-36 0 1,-1 0-16,37 0 16,0 0-1,36 0-15,0 0 16,37 0-1,36 0-15,-73 0 16,0 0 0,36 0-16,-72 0 15,36 0 1,-36 0-16,36 0 16,-36 0-1,0 0-15,0 0 16,36 0-1,-36 0-15,72 0 16,37-36 0,36 36-16,-73 0 15,-35 0 1,71 0-16,-72 0 16,1-37-1,-1 37-15,0 0 16,36 0-1,1 0-15,-37 0 16,36 0 0,1 0-16,-37 0 15,-36 0 1,0 0-16,-1 0 16,-35 0-1,0 0-15,-1 0 16,37-36-1,-36 36-15,35-36 16,-35 36 0,-37 0-1,37 0 1,-37 0-16,37 0 16,-1 0-1,37 0-15,-36 0 16,-1 0-1,1 0-15,36 0 16,36 0 0,-36 0-16,0 0 15,36 0 1,-36 0-16,-1 0 16,-35 0-1,0 0-15,-1 0 16,1 0-1,-1 0-15,1 0 16,-37 0 0,0 0 46,1 0-46,35 0-1,37 0 1,73 0-16,-74 0 16,38 0-1,-1 0 1,36 36-16,-72 0 16,0-36-1,0 37-15,-37-37 16,1 0-1,-1 36-15,37 0 16,-72 1 0,35-37-16,37 36 15,0 0 1,0 0-16,-37-36 16,1 0-1,-37 37-15,37-1 16,-1-36 15,-72 36 0,37-36-15,-1 37 0,-36-1-1,36-36 1,0 36-16,1 37 31,-1-73-31,0 72 16,1-35-1,-1-1-15,0 0 16,0 37 0,73-1-16,-72 1 15,35-37 1,37 37-16,-109-37 15,36 0 1,1 1-16,-1-37 16,-36 36-1,36 0 1,-36 0 0,73 37-1,-73-37 1,36 1-1,0-1 1,-36 0-16,37 37 16,-1-37-1,-36 37-15,36-37 16,-36 36 0,36-35 15,1-1 16,-37 0-16,36 1-31,-36-1 31,36-36-31,1 36 31,-37 0-15,0 1 0,36-1 15,-36 0-31,36 1 16,0-1-1,-36 0 1,0 0-1,37 1 1,-37 35 15,36-35-15,-36-1 15,36 0-15,-36 0-1,0 37 1,37-37 0,-37 37-1,0-37 1,36 37 0,-36-1-1,36-35 1,-36-1-16,0 0 15,0 37 1,0-1-16,0-35 16,36 35-1,-36-36-15,37 37 32,-37-37-32,0 1 31,0-1-16,0 0 1,0 0 0,0 1-1,0-1 1,0 0-16,0 1 31,-73-1-15,73 0-1,-36 0-15,-37 1 32,37 35-32,-37-72 15,73 37 1,-36-37-16,-36 36 16,72 0-1,-109 0-15,72-36 16,1 37-1,0-37-15,-37 36 16,1-36 0,35 36-1,1-36 1,0 0-16,0 0 16,-37 37-1,0-1-15,1-36 16,-1 0-1,1 0-15,-1 72 16,1-72 0,-37 0-16,0 37 15,-36-1 1,36-36-16,-36 0 16,-109 36-1,-37 1-15,37-1 16,0 36-1,0-72-15,0 37 16,109-37 0,-72 0-16,35 0 15,37 0 1,0 0-16,0 0 16,0 0-1,-1 0-15,1 0 16,0 0-1,-36 0-15,36 0 16,-1 0 0,1 0-16,0 0 15,0 0 1,0 0-16,0 0 16,-37 0-1,37 0-15,0 0 16,-36 0-1,35 0-15,1 0 16,-72 0 0,71 0-16,-35 0 15,0 0 1,-37 0-16,73 0 16,-109 0-1,36 0-15,0 0 16,-36 0-1,-36 0-15,36 0 32,36 0-32,-36 0 15,37 0 1,-1 0-16,-72 0 16,36 0-16,-37 0 15,37 0 1,73 0-16,-37 0 15,37 0 1,-37 0-16,73 0 16,-37 0-1,37 0-15,0 0 16,0 0 0,36 0-16,0 0 15,0 0 1,1 0-16,35 0 15,0 0 1,-35 0-16,-1 0 16,0 0-1,-36 0-15,0 0 16,36 0 0,-36 0-16,36 0 15,-36 0 1,72 0-16,-72 0 15,36 0 1,0 0-16,0 0 16,37 0-1,-37 0-15,0 0 16,36 0 0,1 0-16,-37 0 15,0-37 1,73 37-16,-73 0 15,0-36 1,73 36-16,-73 0 16,36 0-1,1 0-15,-1 0 16,1-36 0,35 36-16,-35 0 15,-37 0 1,36 0-16,1 0 15,-1 0 1,1-36-16,35 36 16,-71 0-1,35 0 1,0 0-16,-72 0 16,73 0-16,-37 0 15,0 0 1,0 0-16,-36 0 15,36 0 1,0 0-16,37 0 16,-37 0-1,36 0-15,1 0 16,-37 0 0,73 0-16,-37 0 15,37 0 1,-1 0-16,-71 0 15,71 0 1,-35 0-16,35 0 16,-35 0-1,-1 0 1,37 0-16,-37 0 16,37 0-16,-36 0 15,35 0 1,1 0-16,-37 0 15,37 0 1,-36 0 0,-37 0-1,72 0-15,1 0 16,0 0 0,-37 0-16,1 0 15,35 36 1,1-36-16,-36 0 15,35 0 1,1 0-16,0 0 16,-1 36-1,-35 0 17,36-36-1,-1 37 47,1-37-62,36 36 30,-36-36-30,36 36 15,-37 1 1,1-1-1,0-36-16,0 36 32,-37-36 0,37 0 0,36 36-31</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A80DF9-8EB8-4A46-AB75-6935E8AA9225}" type="datetimeFigureOut">
              <a:rPr lang="en-IN" smtClean="0"/>
              <a:t>08-08-2017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419037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80DF9-8EB8-4A46-AB75-6935E8AA9225}" type="datetimeFigureOut">
              <a:rPr lang="en-IN" smtClean="0"/>
              <a:t>08-08-2017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305380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80DF9-8EB8-4A46-AB75-6935E8AA9225}" type="datetimeFigureOut">
              <a:rPr lang="en-IN" smtClean="0"/>
              <a:t>08-08-2017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355881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80DF9-8EB8-4A46-AB75-6935E8AA9225}" type="datetimeFigureOut">
              <a:rPr lang="en-IN" smtClean="0"/>
              <a:t>08-08-2017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108549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A80DF9-8EB8-4A46-AB75-6935E8AA9225}" type="datetimeFigureOut">
              <a:rPr lang="en-IN" smtClean="0"/>
              <a:t>08-08-2017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275613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A80DF9-8EB8-4A46-AB75-6935E8AA9225}" type="datetimeFigureOut">
              <a:rPr lang="en-IN" smtClean="0"/>
              <a:t>08-08-2017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115182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A80DF9-8EB8-4A46-AB75-6935E8AA9225}" type="datetimeFigureOut">
              <a:rPr lang="en-IN" smtClean="0"/>
              <a:t>08-08-2017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258291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A80DF9-8EB8-4A46-AB75-6935E8AA9225}" type="datetimeFigureOut">
              <a:rPr lang="en-IN" smtClean="0"/>
              <a:t>08-08-2017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394082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80DF9-8EB8-4A46-AB75-6935E8AA9225}" type="datetimeFigureOut">
              <a:rPr lang="en-IN" smtClean="0"/>
              <a:t>08-08-2017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63959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A80DF9-8EB8-4A46-AB75-6935E8AA9225}" type="datetimeFigureOut">
              <a:rPr lang="en-IN" smtClean="0"/>
              <a:t>08-08-2017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24895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A80DF9-8EB8-4A46-AB75-6935E8AA9225}" type="datetimeFigureOut">
              <a:rPr lang="en-IN" smtClean="0"/>
              <a:t>08-08-2017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15F11A-9E6F-418C-8825-EA1E74917E0E}" type="slidenum">
              <a:rPr lang="en-IN" smtClean="0"/>
              <a:t>‹#›</a:t>
            </a:fld>
            <a:endParaRPr lang="en-IN"/>
          </a:p>
        </p:txBody>
      </p:sp>
    </p:spTree>
    <p:extLst>
      <p:ext uri="{BB962C8B-B14F-4D97-AF65-F5344CB8AC3E}">
        <p14:creationId xmlns:p14="http://schemas.microsoft.com/office/powerpoint/2010/main" val="89015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80DF9-8EB8-4A46-AB75-6935E8AA9225}" type="datetimeFigureOut">
              <a:rPr lang="en-IN" smtClean="0"/>
              <a:t>08-08-2017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5F11A-9E6F-418C-8825-EA1E74917E0E}" type="slidenum">
              <a:rPr lang="en-IN" smtClean="0"/>
              <a:t>‹#›</a:t>
            </a:fld>
            <a:endParaRPr lang="en-IN"/>
          </a:p>
        </p:txBody>
      </p:sp>
    </p:spTree>
    <p:extLst>
      <p:ext uri="{BB962C8B-B14F-4D97-AF65-F5344CB8AC3E}">
        <p14:creationId xmlns:p14="http://schemas.microsoft.com/office/powerpoint/2010/main" val="383356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Spring ORM</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11581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anose="02020603050405020304" pitchFamily="18" charset="0"/>
                <a:cs typeface="Times New Roman" panose="02020603050405020304" pitchFamily="18" charset="0"/>
              </a:rPr>
              <a:t>Step 5: Define the property </a:t>
            </a:r>
            <a:r>
              <a:rPr lang="en-IN" dirty="0" err="1" smtClean="0">
                <a:latin typeface="Times New Roman" panose="02020603050405020304" pitchFamily="18" charset="0"/>
                <a:cs typeface="Times New Roman" panose="02020603050405020304" pitchFamily="18" charset="0"/>
              </a:rPr>
              <a:t>HibernateTemplate</a:t>
            </a:r>
            <a:r>
              <a:rPr lang="en-IN" dirty="0" smtClean="0">
                <a:latin typeface="Times New Roman" panose="02020603050405020304" pitchFamily="18" charset="0"/>
                <a:cs typeface="Times New Roman" panose="02020603050405020304" pitchFamily="18" charset="0"/>
              </a:rPr>
              <a:t> in each DAO classes</a:t>
            </a:r>
            <a:endParaRPr lang="en-IN"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91291"/>
            <a:ext cx="10515600" cy="3620005"/>
          </a:xfrm>
        </p:spPr>
      </p:pic>
    </p:spTree>
    <p:extLst>
      <p:ext uri="{BB962C8B-B14F-4D97-AF65-F5344CB8AC3E}">
        <p14:creationId xmlns:p14="http://schemas.microsoft.com/office/powerpoint/2010/main" val="2924967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anose="02020603050405020304" pitchFamily="18" charset="0"/>
                <a:cs typeface="Times New Roman" panose="02020603050405020304" pitchFamily="18" charset="0"/>
              </a:rPr>
              <a:t>Step 6: Use hibernate Queries through Hibernate Template object in DAO.</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526" y="2243686"/>
            <a:ext cx="10413273" cy="3515216"/>
          </a:xfrm>
        </p:spPr>
      </p:pic>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1403126" y="3980366"/>
              <a:ext cx="8486640" cy="1780560"/>
            </p14:xfrm>
          </p:contentPart>
        </mc:Choice>
        <mc:Fallback>
          <p:pic>
            <p:nvPicPr>
              <p:cNvPr id="6" name="Ink 5"/>
              <p:cNvPicPr/>
              <p:nvPr/>
            </p:nvPicPr>
            <p:blipFill>
              <a:blip r:embed="rId4"/>
              <a:stretch>
                <a:fillRect/>
              </a:stretch>
            </p:blipFill>
            <p:spPr>
              <a:xfrm>
                <a:off x="1394846" y="3972086"/>
                <a:ext cx="8503200" cy="1797120"/>
              </a:xfrm>
              <a:prstGeom prst="rect">
                <a:avLst/>
              </a:prstGeom>
            </p:spPr>
          </p:pic>
        </mc:Fallback>
      </mc:AlternateContent>
    </p:spTree>
    <p:extLst>
      <p:ext uri="{BB962C8B-B14F-4D97-AF65-F5344CB8AC3E}">
        <p14:creationId xmlns:p14="http://schemas.microsoft.com/office/powerpoint/2010/main" val="617870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Spring comes with a family of data access frameworks that integrate with a variety of data access technologies. You may use direct JDBC, </a:t>
            </a:r>
            <a:r>
              <a:rPr lang="en-IN" dirty="0" err="1" smtClean="0">
                <a:latin typeface="Times New Roman" panose="02020603050405020304" pitchFamily="18" charset="0"/>
                <a:cs typeface="Times New Roman" panose="02020603050405020304" pitchFamily="18" charset="0"/>
              </a:rPr>
              <a:t>iBATIS</a:t>
            </a:r>
            <a:r>
              <a:rPr lang="en-IN" dirty="0" smtClean="0">
                <a:latin typeface="Times New Roman" panose="02020603050405020304" pitchFamily="18" charset="0"/>
                <a:cs typeface="Times New Roman" panose="02020603050405020304" pitchFamily="18" charset="0"/>
              </a:rPr>
              <a:t>, or an object relational mapping (ORM) framework like Hibernate to persist your data. Spring supports all of these persistence mechanisms.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31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Hibernate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Hibernate is an open source project whose purpose is to make it easy to integrate relational data into Java programs. This is done through the use of XML mapping files, which associate Java classes with database tables.</a:t>
            </a:r>
          </a:p>
          <a:p>
            <a:r>
              <a:rPr lang="en-IN" dirty="0" smtClean="0">
                <a:latin typeface="Times New Roman" panose="02020603050405020304" pitchFamily="18" charset="0"/>
                <a:cs typeface="Times New Roman" panose="02020603050405020304" pitchFamily="18" charset="0"/>
              </a:rPr>
              <a:t>An enhanced, object-based SQL variant for retrieving data, known as Hibernate Query Language (HQL).</a:t>
            </a:r>
          </a:p>
          <a:p>
            <a:r>
              <a:rPr lang="en-IN" dirty="0" smtClean="0">
                <a:latin typeface="Times New Roman" panose="02020603050405020304" pitchFamily="18" charset="0"/>
                <a:cs typeface="Times New Roman" panose="02020603050405020304" pitchFamily="18" charset="0"/>
              </a:rPr>
              <a:t>The goal of Hibernate is to allow object-oriented developers to incorporate persistence into their programs with a minimum of effort.</a:t>
            </a:r>
          </a:p>
        </p:txBody>
      </p:sp>
    </p:spTree>
    <p:extLst>
      <p:ext uri="{BB962C8B-B14F-4D97-AF65-F5344CB8AC3E}">
        <p14:creationId xmlns:p14="http://schemas.microsoft.com/office/powerpoint/2010/main" val="2292543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Why to Integrate Hibernate with Spring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The very first benefit is the Spring framework itself. The </a:t>
            </a:r>
            <a:r>
              <a:rPr lang="en-IN" dirty="0" err="1" smtClean="0">
                <a:latin typeface="Times New Roman" panose="02020603050405020304" pitchFamily="18" charset="0"/>
                <a:cs typeface="Times New Roman" panose="02020603050405020304" pitchFamily="18" charset="0"/>
              </a:rPr>
              <a:t>IoC</a:t>
            </a:r>
            <a:r>
              <a:rPr lang="en-IN" dirty="0" smtClean="0">
                <a:latin typeface="Times New Roman" panose="02020603050405020304" pitchFamily="18" charset="0"/>
                <a:cs typeface="Times New Roman" panose="02020603050405020304" pitchFamily="18" charset="0"/>
              </a:rPr>
              <a:t> container makes configuring data sources, transaction managers, and DAOs easy.</a:t>
            </a:r>
          </a:p>
          <a:p>
            <a:r>
              <a:rPr lang="en-IN" dirty="0" smtClean="0">
                <a:latin typeface="Times New Roman" panose="02020603050405020304" pitchFamily="18" charset="0"/>
                <a:cs typeface="Times New Roman" panose="02020603050405020304" pitchFamily="18" charset="0"/>
              </a:rPr>
              <a:t>It manages the Hibernate </a:t>
            </a:r>
            <a:r>
              <a:rPr lang="en-IN" dirty="0" err="1" smtClean="0">
                <a:latin typeface="Times New Roman" panose="02020603050405020304" pitchFamily="18" charset="0"/>
                <a:cs typeface="Times New Roman" panose="02020603050405020304" pitchFamily="18" charset="0"/>
              </a:rPr>
              <a:t>SessionFactory</a:t>
            </a:r>
            <a:r>
              <a:rPr lang="en-IN" dirty="0" smtClean="0">
                <a:latin typeface="Times New Roman" panose="02020603050405020304" pitchFamily="18" charset="0"/>
                <a:cs typeface="Times New Roman" panose="02020603050405020304" pitchFamily="18" charset="0"/>
              </a:rPr>
              <a:t> as a singleton – a small but  surprisingly annoying task that must be implemented manually when using Hibernate alone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007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Integrating Hibernate with Spring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latin typeface="Times New Roman" panose="02020603050405020304" pitchFamily="18" charset="0"/>
                <a:cs typeface="Times New Roman" panose="02020603050405020304" pitchFamily="18" charset="0"/>
              </a:rPr>
              <a:t>A typical Hibernate application uses the Hibernate Libraries, configures its </a:t>
            </a:r>
            <a:r>
              <a:rPr lang="en-IN" dirty="0" err="1" smtClean="0">
                <a:latin typeface="Times New Roman" panose="02020603050405020304" pitchFamily="18" charset="0"/>
                <a:cs typeface="Times New Roman" panose="02020603050405020304" pitchFamily="18" charset="0"/>
              </a:rPr>
              <a:t>SessionFactory</a:t>
            </a:r>
            <a:r>
              <a:rPr lang="en-IN" dirty="0" smtClean="0">
                <a:latin typeface="Times New Roman" panose="02020603050405020304" pitchFamily="18" charset="0"/>
                <a:cs typeface="Times New Roman" panose="02020603050405020304" pitchFamily="18" charset="0"/>
              </a:rPr>
              <a:t> using a properties file or an XML file, use hibernate session etc. Now let’s discuss the steps we must follow while integrating Hibernate with Spring.</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Step 1:</a:t>
            </a:r>
            <a:r>
              <a:rPr lang="en-IN" dirty="0" smtClean="0">
                <a:latin typeface="Times New Roman" panose="02020603050405020304" pitchFamily="18" charset="0"/>
                <a:cs typeface="Times New Roman" panose="02020603050405020304" pitchFamily="18" charset="0"/>
              </a:rPr>
              <a:t> Set Hibernate Libraries in </a:t>
            </a:r>
            <a:r>
              <a:rPr lang="en-IN" dirty="0" err="1" smtClean="0">
                <a:latin typeface="Times New Roman" panose="02020603050405020304" pitchFamily="18" charset="0"/>
                <a:cs typeface="Times New Roman" panose="02020603050405020304" pitchFamily="18" charset="0"/>
              </a:rPr>
              <a:t>classpath</a:t>
            </a:r>
            <a:r>
              <a:rPr lang="en-IN" dirty="0" smtClean="0">
                <a:latin typeface="Times New Roman" panose="02020603050405020304" pitchFamily="18" charset="0"/>
                <a:cs typeface="Times New Roman" panose="02020603050405020304" pitchFamily="18" charset="0"/>
              </a:rPr>
              <a:t>.</a:t>
            </a:r>
          </a:p>
          <a:p>
            <a:pPr marL="0" indent="0">
              <a:buNone/>
            </a:pPr>
            <a:r>
              <a:rPr lang="en-IN" b="1" dirty="0" smtClean="0">
                <a:latin typeface="Times New Roman" panose="02020603050405020304" pitchFamily="18" charset="0"/>
                <a:cs typeface="Times New Roman" panose="02020603050405020304" pitchFamily="18" charset="0"/>
              </a:rPr>
              <a:t>Step 2: </a:t>
            </a:r>
            <a:r>
              <a:rPr lang="en-IN" dirty="0" smtClean="0">
                <a:latin typeface="Times New Roman" panose="02020603050405020304" pitchFamily="18" charset="0"/>
                <a:cs typeface="Times New Roman" panose="02020603050405020304" pitchFamily="18" charset="0"/>
              </a:rPr>
              <a:t>Declare a bean in Spring </a:t>
            </a:r>
            <a:r>
              <a:rPr lang="en-IN" dirty="0" err="1" smtClean="0">
                <a:latin typeface="Times New Roman" panose="02020603050405020304" pitchFamily="18" charset="0"/>
                <a:cs typeface="Times New Roman" panose="02020603050405020304" pitchFamily="18" charset="0"/>
              </a:rPr>
              <a:t>Config</a:t>
            </a:r>
            <a:r>
              <a:rPr lang="en-IN" dirty="0" smtClean="0">
                <a:latin typeface="Times New Roman" panose="02020603050405020304" pitchFamily="18" charset="0"/>
                <a:cs typeface="Times New Roman" panose="02020603050405020304" pitchFamily="18" charset="0"/>
              </a:rPr>
              <a:t> file for Hibernate Session Factory.</a:t>
            </a:r>
          </a:p>
          <a:p>
            <a:pPr marL="0" indent="0">
              <a:buNone/>
            </a:pPr>
            <a:r>
              <a:rPr lang="en-IN" b="1" dirty="0" smtClean="0">
                <a:latin typeface="Times New Roman" panose="02020603050405020304" pitchFamily="18" charset="0"/>
                <a:cs typeface="Times New Roman" panose="02020603050405020304" pitchFamily="18" charset="0"/>
              </a:rPr>
              <a:t>Step 3: </a:t>
            </a:r>
            <a:r>
              <a:rPr lang="en-IN" dirty="0" smtClean="0">
                <a:latin typeface="Times New Roman" panose="02020603050405020304" pitchFamily="18" charset="0"/>
                <a:cs typeface="Times New Roman" panose="02020603050405020304" pitchFamily="18" charset="0"/>
              </a:rPr>
              <a:t>Inject session factory into Hibernate template.</a:t>
            </a:r>
          </a:p>
          <a:p>
            <a:pPr marL="0" indent="0">
              <a:buNone/>
            </a:pPr>
            <a:r>
              <a:rPr lang="en-IN" b="1" dirty="0" smtClean="0">
                <a:latin typeface="Times New Roman" panose="02020603050405020304" pitchFamily="18" charset="0"/>
                <a:cs typeface="Times New Roman" panose="02020603050405020304" pitchFamily="18" charset="0"/>
              </a:rPr>
              <a:t>Step 4: </a:t>
            </a:r>
            <a:r>
              <a:rPr lang="en-IN" dirty="0" smtClean="0">
                <a:latin typeface="Times New Roman" panose="02020603050405020304" pitchFamily="18" charset="0"/>
                <a:cs typeface="Times New Roman" panose="02020603050405020304" pitchFamily="18" charset="0"/>
              </a:rPr>
              <a:t>Inject hibernate template into DAO classes.</a:t>
            </a:r>
          </a:p>
          <a:p>
            <a:pPr marL="0" indent="0">
              <a:buNone/>
            </a:pPr>
            <a:r>
              <a:rPr lang="en-IN" b="1" dirty="0" smtClean="0">
                <a:latin typeface="Times New Roman" panose="02020603050405020304" pitchFamily="18" charset="0"/>
                <a:cs typeface="Times New Roman" panose="02020603050405020304" pitchFamily="18" charset="0"/>
              </a:rPr>
              <a:t>Step 5: </a:t>
            </a:r>
            <a:r>
              <a:rPr lang="en-IN" dirty="0" smtClean="0">
                <a:latin typeface="Times New Roman" panose="02020603050405020304" pitchFamily="18" charset="0"/>
                <a:cs typeface="Times New Roman" panose="02020603050405020304" pitchFamily="18" charset="0"/>
              </a:rPr>
              <a:t>Define the property </a:t>
            </a:r>
            <a:r>
              <a:rPr lang="en-IN" dirty="0" err="1" smtClean="0">
                <a:latin typeface="Times New Roman" panose="02020603050405020304" pitchFamily="18" charset="0"/>
                <a:cs typeface="Times New Roman" panose="02020603050405020304" pitchFamily="18" charset="0"/>
              </a:rPr>
              <a:t>HibernateTemplate</a:t>
            </a:r>
            <a:r>
              <a:rPr lang="en-IN" dirty="0" smtClean="0">
                <a:latin typeface="Times New Roman" panose="02020603050405020304" pitchFamily="18" charset="0"/>
                <a:cs typeface="Times New Roman" panose="02020603050405020304" pitchFamily="18" charset="0"/>
              </a:rPr>
              <a:t> in each DAO classes.</a:t>
            </a:r>
          </a:p>
          <a:p>
            <a:pPr marL="0" indent="0">
              <a:buNone/>
            </a:pPr>
            <a:r>
              <a:rPr lang="en-IN" b="1" dirty="0" smtClean="0">
                <a:latin typeface="Times New Roman" panose="02020603050405020304" pitchFamily="18" charset="0"/>
                <a:cs typeface="Times New Roman" panose="02020603050405020304" pitchFamily="18" charset="0"/>
              </a:rPr>
              <a:t>Step 6: </a:t>
            </a:r>
            <a:r>
              <a:rPr lang="en-IN" dirty="0" smtClean="0">
                <a:latin typeface="Times New Roman" panose="02020603050405020304" pitchFamily="18" charset="0"/>
                <a:cs typeface="Times New Roman" panose="02020603050405020304" pitchFamily="18" charset="0"/>
              </a:rPr>
              <a:t>Use hibernate Queries through Hibernate Template object in DAO.</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Let’s discuss all these steps one by one.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17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Step 1: Set Hibernate Libraries in </a:t>
            </a:r>
            <a:r>
              <a:rPr lang="en-IN" dirty="0" err="1" smtClean="0">
                <a:latin typeface="Times New Roman" panose="02020603050405020304" pitchFamily="18" charset="0"/>
                <a:cs typeface="Times New Roman" panose="02020603050405020304" pitchFamily="18" charset="0"/>
              </a:rPr>
              <a:t>classpath</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To integrate Hibernate with Spring, you need the hibernate libraries along with Spring. </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So the first step should be downloading all the necessary library jars for Hibernate and set those jars into the project </a:t>
            </a:r>
            <a:r>
              <a:rPr lang="en-IN" dirty="0" err="1" smtClean="0">
                <a:latin typeface="Times New Roman" panose="02020603050405020304" pitchFamily="18" charset="0"/>
                <a:cs typeface="Times New Roman" panose="02020603050405020304" pitchFamily="18" charset="0"/>
              </a:rPr>
              <a:t>classpath</a:t>
            </a:r>
            <a:r>
              <a:rPr lang="en-IN" dirty="0" smtClean="0">
                <a:latin typeface="Times New Roman" panose="02020603050405020304" pitchFamily="18" charset="0"/>
                <a:cs typeface="Times New Roman" panose="02020603050405020304" pitchFamily="18" charset="0"/>
              </a:rPr>
              <a:t> just like you already have set the Spring libraries..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646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anose="02020603050405020304" pitchFamily="18" charset="0"/>
                <a:cs typeface="Times New Roman" panose="02020603050405020304" pitchFamily="18" charset="0"/>
              </a:rPr>
              <a:t>Step 2: Declare a bean in Spring </a:t>
            </a:r>
            <a:r>
              <a:rPr lang="en-IN" dirty="0" err="1" smtClean="0">
                <a:latin typeface="Times New Roman" panose="02020603050405020304" pitchFamily="18" charset="0"/>
                <a:cs typeface="Times New Roman" panose="02020603050405020304" pitchFamily="18" charset="0"/>
              </a:rPr>
              <a:t>Config</a:t>
            </a:r>
            <a:r>
              <a:rPr lang="en-IN" dirty="0" smtClean="0">
                <a:latin typeface="Times New Roman" panose="02020603050405020304" pitchFamily="18" charset="0"/>
                <a:cs typeface="Times New Roman" panose="02020603050405020304" pitchFamily="18" charset="0"/>
              </a:rPr>
              <a:t> file for Hibernate Session Factory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latin typeface="Times New Roman" panose="02020603050405020304" pitchFamily="18" charset="0"/>
                <a:cs typeface="Times New Roman" panose="02020603050405020304" pitchFamily="18" charset="0"/>
              </a:rPr>
              <a:t>A typical Hibernate application uses the Hibernate Libraries, configures its </a:t>
            </a:r>
            <a:r>
              <a:rPr lang="en-IN" dirty="0" err="1" smtClean="0">
                <a:latin typeface="Times New Roman" panose="02020603050405020304" pitchFamily="18" charset="0"/>
                <a:cs typeface="Times New Roman" panose="02020603050405020304" pitchFamily="18" charset="0"/>
              </a:rPr>
              <a:t>SessionFactory</a:t>
            </a:r>
            <a:r>
              <a:rPr lang="en-IN" dirty="0" smtClean="0">
                <a:latin typeface="Times New Roman" panose="02020603050405020304" pitchFamily="18" charset="0"/>
                <a:cs typeface="Times New Roman" panose="02020603050405020304" pitchFamily="18" charset="0"/>
              </a:rPr>
              <a:t> using a properties file or an XML file, use hibernate session etc. Now let’s discuss the steps we must follow while integrating Hibernate with Spring.</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 typical Hibernate application configures its </a:t>
            </a:r>
            <a:r>
              <a:rPr lang="en-IN" dirty="0" err="1" smtClean="0">
                <a:latin typeface="Times New Roman" panose="02020603050405020304" pitchFamily="18" charset="0"/>
                <a:cs typeface="Times New Roman" panose="02020603050405020304" pitchFamily="18" charset="0"/>
              </a:rPr>
              <a:t>SessionFactory</a:t>
            </a:r>
            <a:r>
              <a:rPr lang="en-IN" dirty="0" smtClean="0">
                <a:latin typeface="Times New Roman" panose="02020603050405020304" pitchFamily="18" charset="0"/>
                <a:cs typeface="Times New Roman" panose="02020603050405020304" pitchFamily="18" charset="0"/>
              </a:rPr>
              <a:t> using a properties file or an XML file.</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First, we start treating that session factory as a Spring bean.</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Declare it as a Spring &lt;bean&gt; and instantiate it using a Spring </a:t>
            </a:r>
            <a:r>
              <a:rPr lang="en-IN" dirty="0" err="1" smtClean="0">
                <a:latin typeface="Times New Roman" panose="02020603050405020304" pitchFamily="18" charset="0"/>
                <a:cs typeface="Times New Roman" panose="02020603050405020304" pitchFamily="18" charset="0"/>
              </a:rPr>
              <a:t>ApplicationContext</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Configure it using Spring &lt;property&gt;s, and this removes the need for a hibernate.cfg.xml or </a:t>
            </a:r>
            <a:r>
              <a:rPr lang="en-IN" dirty="0" err="1" smtClean="0">
                <a:latin typeface="Times New Roman" panose="02020603050405020304" pitchFamily="18" charset="0"/>
                <a:cs typeface="Times New Roman" panose="02020603050405020304" pitchFamily="18" charset="0"/>
              </a:rPr>
              <a:t>hibernate.properties</a:t>
            </a:r>
            <a:r>
              <a:rPr lang="en-IN" dirty="0" smtClean="0">
                <a:latin typeface="Times New Roman" panose="02020603050405020304" pitchFamily="18" charset="0"/>
                <a:cs typeface="Times New Roman" panose="02020603050405020304" pitchFamily="18" charset="0"/>
              </a:rPr>
              <a:t> file.</a:t>
            </a:r>
          </a:p>
          <a:p>
            <a:r>
              <a:rPr lang="en-IN" dirty="0" smtClean="0">
                <a:latin typeface="Times New Roman" panose="02020603050405020304" pitchFamily="18" charset="0"/>
                <a:cs typeface="Times New Roman" panose="02020603050405020304" pitchFamily="18" charset="0"/>
              </a:rPr>
              <a:t>Spring dependency injection – and possibly </a:t>
            </a:r>
            <a:r>
              <a:rPr lang="en-IN" dirty="0" err="1" smtClean="0">
                <a:latin typeface="Times New Roman" panose="02020603050405020304" pitchFamily="18" charset="0"/>
                <a:cs typeface="Times New Roman" panose="02020603050405020304" pitchFamily="18" charset="0"/>
              </a:rPr>
              <a:t>autowiring</a:t>
            </a:r>
            <a:r>
              <a:rPr lang="en-IN" dirty="0" smtClean="0">
                <a:latin typeface="Times New Roman" panose="02020603050405020304" pitchFamily="18" charset="0"/>
                <a:cs typeface="Times New Roman" panose="02020603050405020304" pitchFamily="18" charset="0"/>
              </a:rPr>
              <a:t> – make short work of this sort of configuration task.</a:t>
            </a:r>
          </a:p>
          <a:p>
            <a:r>
              <a:rPr lang="en-IN" dirty="0" smtClean="0">
                <a:latin typeface="Times New Roman" panose="02020603050405020304" pitchFamily="18" charset="0"/>
                <a:cs typeface="Times New Roman" panose="02020603050405020304" pitchFamily="18" charset="0"/>
              </a:rPr>
              <a:t>Hibernate object/relational mapping files are included as usual.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291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4351338"/>
          </a:xfrm>
        </p:spPr>
      </p:pic>
      <p:cxnSp>
        <p:nvCxnSpPr>
          <p:cNvPr id="15" name="Curved Connector 14"/>
          <p:cNvCxnSpPr/>
          <p:nvPr/>
        </p:nvCxnSpPr>
        <p:spPr>
          <a:xfrm>
            <a:off x="3187337" y="1933303"/>
            <a:ext cx="2808514" cy="1097280"/>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448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smtClean="0">
                <a:latin typeface="Times New Roman" panose="02020603050405020304" pitchFamily="18" charset="0"/>
                <a:cs typeface="Times New Roman" panose="02020603050405020304" pitchFamily="18" charset="0"/>
              </a:rPr>
              <a:t>Step 3: Inject session factory into Hibernate template.</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Step 4: Inject hibernate template into DAO classes.</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3" y="2457951"/>
            <a:ext cx="8595360" cy="11473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859063"/>
            <a:ext cx="8867503" cy="980034"/>
          </a:xfrm>
          <a:prstGeom prst="rect">
            <a:avLst/>
          </a:prstGeom>
        </p:spPr>
      </p:pic>
      <p:cxnSp>
        <p:nvCxnSpPr>
          <p:cNvPr id="7" name="Straight Arrow Connector 6"/>
          <p:cNvCxnSpPr/>
          <p:nvPr/>
        </p:nvCxnSpPr>
        <p:spPr>
          <a:xfrm>
            <a:off x="2756263" y="2756263"/>
            <a:ext cx="3984171" cy="25080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774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556</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Spring ORM</vt:lpstr>
      <vt:lpstr>Introduction:</vt:lpstr>
      <vt:lpstr>Hibernate</vt:lpstr>
      <vt:lpstr>Why to Integrate Hibernate with Spring</vt:lpstr>
      <vt:lpstr>Integrating Hibernate with Spring</vt:lpstr>
      <vt:lpstr>Step 1: Set Hibernate Libraries in classpath</vt:lpstr>
      <vt:lpstr>Step 2: Declare a bean in Spring Config file for Hibernate Session Factory</vt:lpstr>
      <vt:lpstr>PowerPoint Presentation</vt:lpstr>
      <vt:lpstr>PowerPoint Presentation</vt:lpstr>
      <vt:lpstr>Step 5: Define the property HibernateTemplate in each DAO classes</vt:lpstr>
      <vt:lpstr>Step 6: Use hibernate Queries through Hibernate Template object in DAO.</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ORM</dc:title>
  <dc:creator>R Reddy</dc:creator>
  <cp:lastModifiedBy>R Reddy</cp:lastModifiedBy>
  <cp:revision>8</cp:revision>
  <dcterms:created xsi:type="dcterms:W3CDTF">2017-08-08T04:54:15Z</dcterms:created>
  <dcterms:modified xsi:type="dcterms:W3CDTF">2017-08-08T06:54:02Z</dcterms:modified>
</cp:coreProperties>
</file>