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0" r:id="rId6"/>
    <p:sldId id="281" r:id="rId7"/>
    <p:sldId id="284" r:id="rId8"/>
    <p:sldId id="260" r:id="rId9"/>
    <p:sldId id="261" r:id="rId10"/>
    <p:sldId id="262" r:id="rId11"/>
    <p:sldId id="282"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A075-A177-4065-91B4-1A5B65961F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8A34E6-4FC5-46DF-97F2-9ADBE7339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F9DE1-F225-4C3F-9BFC-84142210376D}"/>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5" name="Footer Placeholder 4">
            <a:extLst>
              <a:ext uri="{FF2B5EF4-FFF2-40B4-BE49-F238E27FC236}">
                <a16:creationId xmlns:a16="http://schemas.microsoft.com/office/drawing/2014/main" id="{48B8C915-A805-4B73-B6FE-F4CD5AB57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371C5-B0CB-4332-B42C-F356E78F69EA}"/>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204301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7B23-A2B2-44C5-B002-3EF524D75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7DB1A0-BE1D-45F0-B6E4-5E54E9E197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BAF9A-E821-4CBC-805E-98C4E376F808}"/>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5" name="Footer Placeholder 4">
            <a:extLst>
              <a:ext uri="{FF2B5EF4-FFF2-40B4-BE49-F238E27FC236}">
                <a16:creationId xmlns:a16="http://schemas.microsoft.com/office/drawing/2014/main" id="{B8301F3E-8CD1-4531-A177-49D4B3759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145FE-D77C-447B-91B9-05ECD5CBFAAA}"/>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137412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B2A88-C30D-447A-B8CC-B8FFF5E6AE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A27F8B-018C-4FB9-928D-D70B8E4551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B39FE-DDC3-481F-862B-670F219E244A}"/>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5" name="Footer Placeholder 4">
            <a:extLst>
              <a:ext uri="{FF2B5EF4-FFF2-40B4-BE49-F238E27FC236}">
                <a16:creationId xmlns:a16="http://schemas.microsoft.com/office/drawing/2014/main" id="{3DFCFE15-4D0F-44EC-9219-20191B7ED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2870C-0573-42E9-87E2-60B252C8C6CB}"/>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249133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7613-CE5C-433B-8408-20637718E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B073A-D138-4FF2-A5DB-FCC91CCB80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C6C09-5BAB-45F1-ABBD-7B15CC70825F}"/>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5" name="Footer Placeholder 4">
            <a:extLst>
              <a:ext uri="{FF2B5EF4-FFF2-40B4-BE49-F238E27FC236}">
                <a16:creationId xmlns:a16="http://schemas.microsoft.com/office/drawing/2014/main" id="{395A7BA2-1A88-4D9B-A371-AA93840E5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B4C5A-A34F-48E1-A33F-7ACFEF056CC8}"/>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218290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493A-CDE2-481F-9AD1-B74804B70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BD7366-CE66-4320-9432-B81880CE2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7C2692-ED17-44F7-B692-77F806CE8A3D}"/>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5" name="Footer Placeholder 4">
            <a:extLst>
              <a:ext uri="{FF2B5EF4-FFF2-40B4-BE49-F238E27FC236}">
                <a16:creationId xmlns:a16="http://schemas.microsoft.com/office/drawing/2014/main" id="{5C2A1FF8-9521-4B47-8E4B-1D7F2D7D0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F6911-F9D9-41FF-B25C-830690A7D5F5}"/>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226704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98DC-D780-4D81-9D8D-6E64FE99B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DE0A5-6290-4128-9E91-01A69BB5E3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19F5A7-1986-49F1-8F49-CD1B71D3CA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BA3A98-6782-4253-A0DC-150384B34385}"/>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6" name="Footer Placeholder 5">
            <a:extLst>
              <a:ext uri="{FF2B5EF4-FFF2-40B4-BE49-F238E27FC236}">
                <a16:creationId xmlns:a16="http://schemas.microsoft.com/office/drawing/2014/main" id="{46266D4F-F0B4-47C9-AECC-0604A15AF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04F01D-56D7-4B44-A838-3C46B5BD1BE8}"/>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209242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BBB3-374A-45EA-BED2-760B8297BA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285FBA-BA8C-4A9C-847B-282577718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179A2E-B30A-4074-802B-A4EC772370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EDF45-6A80-4A02-9772-C6144E52DB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04D59F-F9BB-4F2A-A2D5-37B987DD26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E76033-65B2-412A-AC13-13B465C539CD}"/>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8" name="Footer Placeholder 7">
            <a:extLst>
              <a:ext uri="{FF2B5EF4-FFF2-40B4-BE49-F238E27FC236}">
                <a16:creationId xmlns:a16="http://schemas.microsoft.com/office/drawing/2014/main" id="{0DD67710-60F5-4E1E-ABC3-7BE228072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3116C9-873F-4812-B0F1-43D63EA94E58}"/>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227837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60F5-38E3-4957-A654-4478376EE2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DBD4C8-89B7-4E04-AD2E-E78A7C92BFED}"/>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4" name="Footer Placeholder 3">
            <a:extLst>
              <a:ext uri="{FF2B5EF4-FFF2-40B4-BE49-F238E27FC236}">
                <a16:creationId xmlns:a16="http://schemas.microsoft.com/office/drawing/2014/main" id="{DF81FB3D-E2DA-442C-B321-CD2416DB3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F72FC9-668A-4969-BBBD-3C6A086067C6}"/>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239586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F88B23-E033-40C3-B000-C70238FEF8E8}"/>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3" name="Footer Placeholder 2">
            <a:extLst>
              <a:ext uri="{FF2B5EF4-FFF2-40B4-BE49-F238E27FC236}">
                <a16:creationId xmlns:a16="http://schemas.microsoft.com/office/drawing/2014/main" id="{6FC4F7E4-F88C-46EE-8921-95ADA381B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AA15C-0207-47AB-AF01-0F67167DFE43}"/>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167422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AF10-292A-4979-8684-C9876A738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8EA59C-538B-4A46-A9B7-306383A89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E53836-FCF0-4DC4-9C21-8A82934FF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8DED9D-89DC-433C-9ACB-639227484AC9}"/>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6" name="Footer Placeholder 5">
            <a:extLst>
              <a:ext uri="{FF2B5EF4-FFF2-40B4-BE49-F238E27FC236}">
                <a16:creationId xmlns:a16="http://schemas.microsoft.com/office/drawing/2014/main" id="{1A8F46B9-818F-4F9B-8227-1B3479509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08667A-D9B7-4758-9133-85741B827E2F}"/>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432469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7200-E340-4093-AF1D-0265E2B0E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E86243-EF74-4181-9C3C-6201B9040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91F387-8CAC-4862-9F7E-CD34075E8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EAA931-0FFE-4796-A7E7-17A0A5BABFEA}"/>
              </a:ext>
            </a:extLst>
          </p:cNvPr>
          <p:cNvSpPr>
            <a:spLocks noGrp="1"/>
          </p:cNvSpPr>
          <p:nvPr>
            <p:ph type="dt" sz="half" idx="10"/>
          </p:nvPr>
        </p:nvSpPr>
        <p:spPr/>
        <p:txBody>
          <a:bodyPr/>
          <a:lstStyle/>
          <a:p>
            <a:fld id="{4CC0758F-98A2-4253-BB33-CE065918D3BC}" type="datetimeFigureOut">
              <a:rPr lang="en-US" smtClean="0"/>
              <a:t>7/31/2017</a:t>
            </a:fld>
            <a:endParaRPr lang="en-US"/>
          </a:p>
        </p:txBody>
      </p:sp>
      <p:sp>
        <p:nvSpPr>
          <p:cNvPr id="6" name="Footer Placeholder 5">
            <a:extLst>
              <a:ext uri="{FF2B5EF4-FFF2-40B4-BE49-F238E27FC236}">
                <a16:creationId xmlns:a16="http://schemas.microsoft.com/office/drawing/2014/main" id="{212AD636-E3C1-49F2-BC43-BF1131671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81E7F-440C-4FA4-8016-ED60C7FC59DB}"/>
              </a:ext>
            </a:extLst>
          </p:cNvPr>
          <p:cNvSpPr>
            <a:spLocks noGrp="1"/>
          </p:cNvSpPr>
          <p:nvPr>
            <p:ph type="sldNum" sz="quarter" idx="12"/>
          </p:nvPr>
        </p:nvSpPr>
        <p:spPr/>
        <p:txBody>
          <a:bodyPr/>
          <a:lstStyle/>
          <a:p>
            <a:fld id="{9FCF9465-F8DB-4DA9-88D1-0AF38F5B697A}" type="slidenum">
              <a:rPr lang="en-US" smtClean="0"/>
              <a:t>‹#›</a:t>
            </a:fld>
            <a:endParaRPr lang="en-US"/>
          </a:p>
        </p:txBody>
      </p:sp>
    </p:spTree>
    <p:extLst>
      <p:ext uri="{BB962C8B-B14F-4D97-AF65-F5344CB8AC3E}">
        <p14:creationId xmlns:p14="http://schemas.microsoft.com/office/powerpoint/2010/main" val="313891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4EBCE-1E4F-4A05-B7D4-2AFF83ABD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C79D01-85D3-4FA4-9E03-4C81E711B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10CE3-BB02-47AA-9FE3-6A9235451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0758F-98A2-4253-BB33-CE065918D3BC}" type="datetimeFigureOut">
              <a:rPr lang="en-US" smtClean="0"/>
              <a:t>7/31/2017</a:t>
            </a:fld>
            <a:endParaRPr lang="en-US"/>
          </a:p>
        </p:txBody>
      </p:sp>
      <p:sp>
        <p:nvSpPr>
          <p:cNvPr id="5" name="Footer Placeholder 4">
            <a:extLst>
              <a:ext uri="{FF2B5EF4-FFF2-40B4-BE49-F238E27FC236}">
                <a16:creationId xmlns:a16="http://schemas.microsoft.com/office/drawing/2014/main" id="{D24598B6-F35F-4524-BA4F-5094C9970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78009-420F-4791-B6D9-075BF1EB3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F9465-F8DB-4DA9-88D1-0AF38F5B697A}" type="slidenum">
              <a:rPr lang="en-US" smtClean="0"/>
              <a:t>‹#›</a:t>
            </a:fld>
            <a:endParaRPr lang="en-US"/>
          </a:p>
        </p:txBody>
      </p:sp>
    </p:spTree>
    <p:extLst>
      <p:ext uri="{BB962C8B-B14F-4D97-AF65-F5344CB8AC3E}">
        <p14:creationId xmlns:p14="http://schemas.microsoft.com/office/powerpoint/2010/main" val="30464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40F1-8B32-4F89-9CAE-F19C8485EAA3}"/>
              </a:ext>
            </a:extLst>
          </p:cNvPr>
          <p:cNvSpPr>
            <a:spLocks noGrp="1"/>
          </p:cNvSpPr>
          <p:nvPr>
            <p:ph type="ctrTitle"/>
          </p:nvPr>
        </p:nvSpPr>
        <p:spPr/>
        <p:txBody>
          <a:bodyPr/>
          <a:lstStyle/>
          <a:p>
            <a:r>
              <a:rPr lang="en-US" dirty="0"/>
              <a:t>Spring Framework</a:t>
            </a:r>
          </a:p>
        </p:txBody>
      </p:sp>
      <p:sp>
        <p:nvSpPr>
          <p:cNvPr id="3" name="Subtitle 2">
            <a:extLst>
              <a:ext uri="{FF2B5EF4-FFF2-40B4-BE49-F238E27FC236}">
                <a16:creationId xmlns:a16="http://schemas.microsoft.com/office/drawing/2014/main" id="{E6F9C007-31AA-4474-84AC-6027B77518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747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Components</a:t>
            </a:r>
          </a:p>
        </p:txBody>
      </p:sp>
      <p:sp>
        <p:nvSpPr>
          <p:cNvPr id="3" name="Content Placeholder 2"/>
          <p:cNvSpPr>
            <a:spLocks noGrp="1"/>
          </p:cNvSpPr>
          <p:nvPr>
            <p:ph idx="1"/>
          </p:nvPr>
        </p:nvSpPr>
        <p:spPr/>
        <p:txBody>
          <a:bodyPr/>
          <a:lstStyle/>
          <a:p>
            <a:r>
              <a:rPr lang="en-US" dirty="0" err="1"/>
              <a:t>DispatcherServlet</a:t>
            </a:r>
            <a:endParaRPr lang="en-US" dirty="0"/>
          </a:p>
          <a:p>
            <a:r>
              <a:rPr lang="en-US" dirty="0"/>
              <a:t>Controller</a:t>
            </a:r>
          </a:p>
          <a:p>
            <a:r>
              <a:rPr lang="en-US" dirty="0" err="1"/>
              <a:t>HandlerMapping</a:t>
            </a:r>
            <a:r>
              <a:rPr lang="en-US" dirty="0"/>
              <a:t>/@</a:t>
            </a:r>
            <a:r>
              <a:rPr lang="en-US" dirty="0" err="1"/>
              <a:t>RequestMapping</a:t>
            </a:r>
            <a:endParaRPr lang="en-US" dirty="0"/>
          </a:p>
          <a:p>
            <a:r>
              <a:rPr lang="en-US" dirty="0" err="1"/>
              <a:t>ModelAndView</a:t>
            </a:r>
            <a:endParaRPr lang="en-US" dirty="0"/>
          </a:p>
          <a:p>
            <a:r>
              <a:rPr lang="en-US" dirty="0"/>
              <a:t>Model &amp; @</a:t>
            </a:r>
            <a:r>
              <a:rPr lang="en-US" dirty="0" err="1"/>
              <a:t>ModelAttribute</a:t>
            </a:r>
            <a:endParaRPr lang="en-US" dirty="0"/>
          </a:p>
          <a:p>
            <a:r>
              <a:rPr lang="en-US" dirty="0" err="1"/>
              <a:t>ViewResolver</a:t>
            </a:r>
            <a:endParaRPr lang="en-US" dirty="0"/>
          </a:p>
        </p:txBody>
      </p:sp>
    </p:spTree>
    <p:extLst>
      <p:ext uri="{BB962C8B-B14F-4D97-AF65-F5344CB8AC3E}">
        <p14:creationId xmlns:p14="http://schemas.microsoft.com/office/powerpoint/2010/main" val="3160854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Spring application can be used for the development of different kind of applications, like standalone applications, standalone GUI applications, Web applications and applets as well.</a:t>
            </a:r>
          </a:p>
          <a:p>
            <a:r>
              <a:rPr lang="en-IN" dirty="0"/>
              <a:t>Spring comes with some of the existing technologies like ORM framework, logging framework, J2EE and JDK Timers </a:t>
            </a:r>
            <a:r>
              <a:rPr lang="en-IN" dirty="0" err="1"/>
              <a:t>etc</a:t>
            </a:r>
            <a:r>
              <a:rPr lang="en-IN" dirty="0"/>
              <a:t>, Hence we don’t need to integrate explicitly those technologies.</a:t>
            </a:r>
          </a:p>
          <a:p>
            <a:r>
              <a:rPr lang="en-IN" dirty="0" smtClean="0"/>
              <a:t>Spring </a:t>
            </a:r>
            <a:r>
              <a:rPr lang="en-IN" dirty="0"/>
              <a:t>achieves the loose coupling through dependency </a:t>
            </a:r>
            <a:r>
              <a:rPr lang="en-IN" dirty="0" smtClean="0"/>
              <a:t>injection.</a:t>
            </a:r>
          </a:p>
          <a:p>
            <a:r>
              <a:rPr lang="en-IN" dirty="0" smtClean="0"/>
              <a:t>Modularity</a:t>
            </a:r>
            <a:r>
              <a:rPr lang="en-IN" dirty="0"/>
              <a:t>: Due to modularly organized nature, Spring makes it easy for the developers to know which packages or classes are to be used and which one should be ignored. No matter how many number of packages and classes are there, it is quite easy for the developers to identify and utilize the usable ones</a:t>
            </a:r>
            <a:r>
              <a:rPr lang="en-IN" dirty="0" smtClean="0"/>
              <a:t>.</a:t>
            </a:r>
          </a:p>
          <a:p>
            <a:r>
              <a:rPr lang="en-IN" dirty="0"/>
              <a:t>Spring is a open </a:t>
            </a:r>
            <a:r>
              <a:rPr lang="en-IN" dirty="0" smtClean="0"/>
              <a:t>source.</a:t>
            </a:r>
            <a:endParaRPr lang="en-IN" dirty="0"/>
          </a:p>
          <a:p>
            <a:endParaRPr lang="en-IN" dirty="0"/>
          </a:p>
        </p:txBody>
      </p:sp>
    </p:spTree>
    <p:extLst>
      <p:ext uri="{BB962C8B-B14F-4D97-AF65-F5344CB8AC3E}">
        <p14:creationId xmlns:p14="http://schemas.microsoft.com/office/powerpoint/2010/main" val="28660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a:t>
            </a:r>
            <a:endParaRPr lang="en-IN" dirty="0"/>
          </a:p>
        </p:txBody>
      </p:sp>
      <p:sp>
        <p:nvSpPr>
          <p:cNvPr id="3" name="Content Placeholder 2"/>
          <p:cNvSpPr>
            <a:spLocks noGrp="1"/>
          </p:cNvSpPr>
          <p:nvPr>
            <p:ph idx="1"/>
          </p:nvPr>
        </p:nvSpPr>
        <p:spPr/>
        <p:txBody>
          <a:bodyPr>
            <a:normAutofit fontScale="92500"/>
          </a:bodyPr>
          <a:lstStyle/>
          <a:p>
            <a:r>
              <a:rPr lang="en-IN" dirty="0" smtClean="0"/>
              <a:t>Complex</a:t>
            </a:r>
            <a:r>
              <a:rPr lang="en-IN" dirty="0"/>
              <a:t>: One of the major problem faced by the Spring framework is that it is complex! No so clear focus, more than 3000 classes, 49 other tools and tons of the other things make it complicated for the developers.</a:t>
            </a:r>
          </a:p>
          <a:p>
            <a:r>
              <a:rPr lang="en-IN" dirty="0"/>
              <a:t>Longer Configuration: If you are a fresher developer, it would be quite difficult for you to learn Spring framework. The main reason behind this is a whole host of new programming methods and detailing require understanding how to set up the Spring XML configuration file.</a:t>
            </a:r>
          </a:p>
          <a:p>
            <a:r>
              <a:rPr lang="en-IN" dirty="0"/>
              <a:t>Require a lot of XML: If you have ever worked with Spring framework, you might be knowing that applications developed using Spring framework often require a huge amount of XML. So, if you are considering Spring for your next development, be prepared to spare a lot of time coding in </a:t>
            </a:r>
            <a:r>
              <a:rPr lang="en-IN"/>
              <a:t>XML</a:t>
            </a:r>
            <a:r>
              <a:rPr lang="en-IN" smtClean="0"/>
              <a:t>.</a:t>
            </a:r>
            <a:endParaRPr lang="en-IN" dirty="0"/>
          </a:p>
        </p:txBody>
      </p:sp>
    </p:spTree>
    <p:extLst>
      <p:ext uri="{BB962C8B-B14F-4D97-AF65-F5344CB8AC3E}">
        <p14:creationId xmlns:p14="http://schemas.microsoft.com/office/powerpoint/2010/main" val="410691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E066-8B97-4857-B64D-961A28878B63}"/>
              </a:ext>
            </a:extLst>
          </p:cNvPr>
          <p:cNvSpPr>
            <a:spLocks noGrp="1"/>
          </p:cNvSpPr>
          <p:nvPr>
            <p:ph type="title"/>
          </p:nvPr>
        </p:nvSpPr>
        <p:spPr/>
        <p:txBody>
          <a:bodyPr/>
          <a:lstStyle/>
          <a:p>
            <a:r>
              <a:rPr lang="tr-TR" dirty="0"/>
              <a:t>Content</a:t>
            </a:r>
            <a:endParaRPr lang="en-US" dirty="0"/>
          </a:p>
        </p:txBody>
      </p:sp>
      <p:sp>
        <p:nvSpPr>
          <p:cNvPr id="4" name="Content Placeholder 2">
            <a:extLst>
              <a:ext uri="{FF2B5EF4-FFF2-40B4-BE49-F238E27FC236}">
                <a16:creationId xmlns:a16="http://schemas.microsoft.com/office/drawing/2014/main" id="{2E151C34-EF03-4965-99B1-E31E40A118BC}"/>
              </a:ext>
            </a:extLst>
          </p:cNvPr>
          <p:cNvSpPr>
            <a:spLocks noGrp="1"/>
          </p:cNvSpPr>
          <p:nvPr>
            <p:ph idx="1"/>
          </p:nvPr>
        </p:nvSpPr>
        <p:spPr/>
        <p:txBody>
          <a:bodyPr/>
          <a:lstStyle/>
          <a:p>
            <a:r>
              <a:rPr lang="tr-TR" dirty="0"/>
              <a:t>What is Spring Framework?</a:t>
            </a:r>
          </a:p>
          <a:p>
            <a:endParaRPr lang="tr-TR" dirty="0"/>
          </a:p>
          <a:p>
            <a:r>
              <a:rPr lang="tr-TR" dirty="0"/>
              <a:t>Key features of Spring Framework</a:t>
            </a:r>
          </a:p>
          <a:p>
            <a:pPr lvl="1"/>
            <a:r>
              <a:rPr lang="tr-TR" dirty="0"/>
              <a:t>Dependency Injection and Inversion of Control</a:t>
            </a:r>
          </a:p>
          <a:p>
            <a:pPr lvl="1"/>
            <a:r>
              <a:rPr lang="tr-TR" dirty="0"/>
              <a:t>Aspect Oriented Programming</a:t>
            </a:r>
          </a:p>
          <a:p>
            <a:pPr lvl="1"/>
            <a:r>
              <a:rPr lang="tr-TR" dirty="0"/>
              <a:t>Spring Modules</a:t>
            </a:r>
          </a:p>
          <a:p>
            <a:pPr lvl="1"/>
            <a:endParaRPr lang="tr-TR" dirty="0"/>
          </a:p>
          <a:p>
            <a:r>
              <a:rPr lang="tr-TR" dirty="0"/>
              <a:t>Advantages of using Spring Framework</a:t>
            </a:r>
          </a:p>
          <a:p>
            <a:endParaRPr lang="tr-TR" dirty="0"/>
          </a:p>
          <a:p>
            <a:endParaRPr lang="tr-TR" dirty="0"/>
          </a:p>
        </p:txBody>
      </p:sp>
    </p:spTree>
    <p:extLst>
      <p:ext uri="{BB962C8B-B14F-4D97-AF65-F5344CB8AC3E}">
        <p14:creationId xmlns:p14="http://schemas.microsoft.com/office/powerpoint/2010/main" val="346433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What is Spring Framework?</a:t>
            </a:r>
          </a:p>
        </p:txBody>
      </p:sp>
      <p:sp>
        <p:nvSpPr>
          <p:cNvPr id="3" name="Content Placeholder 2"/>
          <p:cNvSpPr>
            <a:spLocks noGrp="1"/>
          </p:cNvSpPr>
          <p:nvPr>
            <p:ph idx="1"/>
          </p:nvPr>
        </p:nvSpPr>
        <p:spPr/>
        <p:txBody>
          <a:bodyPr/>
          <a:lstStyle/>
          <a:p>
            <a:r>
              <a:rPr lang="tr-TR" dirty="0"/>
              <a:t>Spring is </a:t>
            </a:r>
            <a:r>
              <a:rPr lang="tr-TR" b="1" dirty="0"/>
              <a:t>the most popular application development framework </a:t>
            </a:r>
            <a:r>
              <a:rPr lang="tr-TR" dirty="0"/>
              <a:t>for </a:t>
            </a:r>
            <a:r>
              <a:rPr lang="tr-TR" b="1" dirty="0"/>
              <a:t>enterprise</a:t>
            </a:r>
            <a:r>
              <a:rPr lang="tr-TR" dirty="0"/>
              <a:t> Java.</a:t>
            </a:r>
          </a:p>
          <a:p>
            <a:r>
              <a:rPr lang="tr-TR" dirty="0"/>
              <a:t>Open source Java platform since 2003.</a:t>
            </a:r>
          </a:p>
          <a:p>
            <a:r>
              <a:rPr lang="tr-TR" dirty="0"/>
              <a:t>Spring supports all major application servers and JEE standards.</a:t>
            </a:r>
          </a:p>
          <a:p>
            <a:r>
              <a:rPr lang="en-US" dirty="0"/>
              <a:t>Spring handles the infrastructure so you can focus on your application.</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3</a:t>
            </a:fld>
            <a:endParaRPr lang="tr-TR" dirty="0"/>
          </a:p>
        </p:txBody>
      </p:sp>
    </p:spTree>
    <p:extLst>
      <p:ext uri="{BB962C8B-B14F-4D97-AF65-F5344CB8AC3E}">
        <p14:creationId xmlns:p14="http://schemas.microsoft.com/office/powerpoint/2010/main" val="422398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tr-TR" dirty="0" smtClean="0"/>
              <a:t>The </a:t>
            </a:r>
            <a:r>
              <a:rPr lang="tr-TR" dirty="0"/>
              <a:t>technology that actually defines Spring (Heart of Spring).</a:t>
            </a:r>
          </a:p>
          <a:p>
            <a:r>
              <a:rPr lang="tr-TR" dirty="0"/>
              <a:t>Dependency Injection helps us to keep our classes as indepedent as possible.</a:t>
            </a:r>
          </a:p>
          <a:p>
            <a:pPr lvl="1"/>
            <a:r>
              <a:rPr lang="tr-TR" dirty="0"/>
              <a:t>Increase reuse by applying low coupling</a:t>
            </a:r>
          </a:p>
          <a:p>
            <a:pPr lvl="1"/>
            <a:r>
              <a:rPr lang="tr-TR" dirty="0"/>
              <a:t>Easy testing</a:t>
            </a:r>
          </a:p>
          <a:p>
            <a:pPr marL="457200" lvl="1" indent="0">
              <a:buNone/>
            </a:pPr>
            <a:r>
              <a:rPr lang="en-US" dirty="0" smtClean="0"/>
              <a:t>The </a:t>
            </a:r>
            <a:r>
              <a:rPr lang="en-US" dirty="0"/>
              <a:t>Inversion</a:t>
            </a:r>
            <a:r>
              <a:rPr lang="tr-TR" dirty="0"/>
              <a:t> </a:t>
            </a:r>
            <a:r>
              <a:rPr lang="en-US" dirty="0"/>
              <a:t>of Control</a:t>
            </a:r>
            <a:r>
              <a:rPr lang="tr-TR" dirty="0"/>
              <a:t> </a:t>
            </a:r>
            <a:r>
              <a:rPr lang="en-US" dirty="0"/>
              <a:t>(</a:t>
            </a:r>
            <a:r>
              <a:rPr lang="en-US" dirty="0" err="1"/>
              <a:t>IoC</a:t>
            </a:r>
            <a:r>
              <a:rPr lang="en-US" dirty="0"/>
              <a:t>) is a general concept, and it can</a:t>
            </a:r>
            <a:r>
              <a:rPr lang="tr-TR" dirty="0"/>
              <a:t> </a:t>
            </a:r>
            <a:r>
              <a:rPr lang="en-US" dirty="0"/>
              <a:t>be expressed in</a:t>
            </a:r>
            <a:r>
              <a:rPr lang="tr-TR" dirty="0"/>
              <a:t> </a:t>
            </a:r>
            <a:r>
              <a:rPr lang="en-US" dirty="0"/>
              <a:t>many different ways and</a:t>
            </a:r>
            <a:r>
              <a:rPr lang="tr-TR" dirty="0"/>
              <a:t> </a:t>
            </a:r>
            <a:r>
              <a:rPr lang="en-US" dirty="0"/>
              <a:t>dependency Injection</a:t>
            </a:r>
            <a:r>
              <a:rPr lang="tr-TR" dirty="0"/>
              <a:t> </a:t>
            </a:r>
            <a:r>
              <a:rPr lang="en-US" dirty="0"/>
              <a:t>is merely one concrete example of</a:t>
            </a:r>
            <a:r>
              <a:rPr lang="tr-TR" dirty="0"/>
              <a:t> </a:t>
            </a:r>
            <a:r>
              <a:rPr lang="en-US" dirty="0"/>
              <a:t>Inversion</a:t>
            </a:r>
            <a:r>
              <a:rPr lang="tr-TR" dirty="0"/>
              <a:t> </a:t>
            </a:r>
            <a:r>
              <a:rPr lang="en-US" dirty="0"/>
              <a:t>of Control.</a:t>
            </a:r>
            <a:endParaRPr lang="tr-TR" dirty="0"/>
          </a:p>
          <a:p>
            <a:pPr marL="457200" lvl="1" indent="0">
              <a:buNone/>
            </a:pPr>
            <a:endParaRPr lang="tr-TR" dirty="0"/>
          </a:p>
          <a:p>
            <a:pPr marL="0" indent="0">
              <a:buNone/>
            </a:pPr>
            <a:endParaRPr lang="tr-TR" i="1" dirty="0"/>
          </a:p>
        </p:txBody>
      </p:sp>
      <p:sp>
        <p:nvSpPr>
          <p:cNvPr id="4" name="Title 3"/>
          <p:cNvSpPr>
            <a:spLocks noGrp="1"/>
          </p:cNvSpPr>
          <p:nvPr>
            <p:ph type="title"/>
          </p:nvPr>
        </p:nvSpPr>
        <p:spPr/>
        <p:txBody>
          <a:bodyPr/>
          <a:lstStyle/>
          <a:p>
            <a:r>
              <a:rPr lang="tr-TR" dirty="0"/>
              <a:t>Dependency Injection</a:t>
            </a:r>
          </a:p>
        </p:txBody>
      </p:sp>
      <p:sp>
        <p:nvSpPr>
          <p:cNvPr id="6" name="Slide Number Placeholder 5"/>
          <p:cNvSpPr>
            <a:spLocks noGrp="1"/>
          </p:cNvSpPr>
          <p:nvPr>
            <p:ph type="sldNum" sz="quarter" idx="12"/>
          </p:nvPr>
        </p:nvSpPr>
        <p:spPr/>
        <p:txBody>
          <a:bodyPr/>
          <a:lstStyle/>
          <a:p>
            <a:fld id="{974C77FB-47CE-486E-823A-42AC13E2D61E}" type="slidenum">
              <a:rPr lang="tr-TR" smtClean="0"/>
              <a:t>4</a:t>
            </a:fld>
            <a:endParaRPr lang="tr-TR" dirty="0"/>
          </a:p>
        </p:txBody>
      </p:sp>
    </p:spTree>
    <p:extLst>
      <p:ext uri="{BB962C8B-B14F-4D97-AF65-F5344CB8AC3E}">
        <p14:creationId xmlns:p14="http://schemas.microsoft.com/office/powerpoint/2010/main" val="387653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Injection</a:t>
            </a:r>
            <a:br>
              <a:rPr lang="tr-TR" dirty="0"/>
            </a:br>
            <a:r>
              <a:rPr lang="tr-TR" sz="3000" dirty="0"/>
              <a:t>IoC Container</a:t>
            </a:r>
          </a:p>
        </p:txBody>
      </p:sp>
      <p:sp>
        <p:nvSpPr>
          <p:cNvPr id="3" name="Content Placeholder 2"/>
          <p:cNvSpPr>
            <a:spLocks noGrp="1"/>
          </p:cNvSpPr>
          <p:nvPr>
            <p:ph idx="1"/>
          </p:nvPr>
        </p:nvSpPr>
        <p:spPr/>
        <p:txBody>
          <a:bodyPr/>
          <a:lstStyle/>
          <a:p>
            <a:r>
              <a:rPr lang="en-US" dirty="0"/>
              <a:t>The Spring container</a:t>
            </a:r>
            <a:r>
              <a:rPr lang="tr-TR" dirty="0"/>
              <a:t> (IoC Container)</a:t>
            </a:r>
            <a:r>
              <a:rPr lang="en-US" dirty="0"/>
              <a:t> is at</a:t>
            </a:r>
            <a:r>
              <a:rPr lang="tr-TR" dirty="0"/>
              <a:t> </a:t>
            </a:r>
            <a:r>
              <a:rPr lang="en-US" dirty="0"/>
              <a:t>the core of the Spring Framework</a:t>
            </a:r>
            <a:r>
              <a:rPr lang="tr-TR" dirty="0"/>
              <a:t>.</a:t>
            </a:r>
          </a:p>
          <a:p>
            <a:r>
              <a:rPr lang="en-US" dirty="0"/>
              <a:t>The container will create the objects, wire them</a:t>
            </a:r>
            <a:r>
              <a:rPr lang="tr-TR" dirty="0"/>
              <a:t> </a:t>
            </a:r>
            <a:r>
              <a:rPr lang="en-US" dirty="0"/>
              <a:t>together, configure them, and manage their complete lifecycle from</a:t>
            </a:r>
            <a:r>
              <a:rPr lang="tr-TR" dirty="0"/>
              <a:t> </a:t>
            </a:r>
            <a:r>
              <a:rPr lang="en-US" dirty="0"/>
              <a:t>creation</a:t>
            </a:r>
            <a:r>
              <a:rPr lang="tr-TR" dirty="0"/>
              <a:t> </a:t>
            </a:r>
            <a:r>
              <a:rPr lang="en-US" dirty="0"/>
              <a:t>till destruction.</a:t>
            </a:r>
            <a:endParaRPr lang="tr-TR" dirty="0"/>
          </a:p>
        </p:txBody>
      </p:sp>
      <p:pic>
        <p:nvPicPr>
          <p:cNvPr id="3074" name="Picture 2" descr="http://dev.anyframejava.org/docs.en/anyframe/plugin/essential/core/1.0.1/reference/image/core/spring/ioc-bas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655" y="4424082"/>
            <a:ext cx="5286375"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74C77FB-47CE-486E-823A-42AC13E2D61E}" type="slidenum">
              <a:rPr lang="tr-TR" smtClean="0"/>
              <a:t>5</a:t>
            </a:fld>
            <a:endParaRPr lang="tr-TR" dirty="0"/>
          </a:p>
        </p:txBody>
      </p:sp>
    </p:spTree>
    <p:extLst>
      <p:ext uri="{BB962C8B-B14F-4D97-AF65-F5344CB8AC3E}">
        <p14:creationId xmlns:p14="http://schemas.microsoft.com/office/powerpoint/2010/main" val="333726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container gets its instructions on</a:t>
            </a:r>
            <a:r>
              <a:rPr lang="tr-TR" dirty="0"/>
              <a:t> </a:t>
            </a:r>
            <a:br>
              <a:rPr lang="tr-TR" dirty="0"/>
            </a:br>
            <a:r>
              <a:rPr lang="en-US" dirty="0"/>
              <a:t>what objects to instantiate, configure,</a:t>
            </a:r>
            <a:r>
              <a:rPr lang="tr-TR" dirty="0"/>
              <a:t/>
            </a:r>
            <a:br>
              <a:rPr lang="tr-TR" dirty="0"/>
            </a:br>
            <a:r>
              <a:rPr lang="en-US" dirty="0"/>
              <a:t>and assemble by reading</a:t>
            </a:r>
            <a:r>
              <a:rPr lang="tr-TR" dirty="0"/>
              <a:t> </a:t>
            </a:r>
            <a:r>
              <a:rPr lang="en-US" dirty="0"/>
              <a:t>configuration</a:t>
            </a:r>
            <a:r>
              <a:rPr lang="tr-TR" dirty="0"/>
              <a:t/>
            </a:r>
            <a:br>
              <a:rPr lang="tr-TR" dirty="0"/>
            </a:br>
            <a:r>
              <a:rPr lang="en-US" dirty="0"/>
              <a:t>metadata provided</a:t>
            </a:r>
            <a:r>
              <a:rPr lang="tr-TR" dirty="0"/>
              <a:t>.</a:t>
            </a:r>
          </a:p>
          <a:p>
            <a:r>
              <a:rPr lang="en-US" dirty="0"/>
              <a:t>The configuration</a:t>
            </a:r>
            <a:r>
              <a:rPr lang="tr-TR" dirty="0"/>
              <a:t> </a:t>
            </a:r>
            <a:r>
              <a:rPr lang="en-US" dirty="0"/>
              <a:t>metadata can</a:t>
            </a:r>
            <a:r>
              <a:rPr lang="tr-TR" dirty="0"/>
              <a:t> </a:t>
            </a:r>
            <a:r>
              <a:rPr lang="en-US" dirty="0"/>
              <a:t>be</a:t>
            </a:r>
            <a:r>
              <a:rPr lang="tr-TR" dirty="0"/>
              <a:t/>
            </a:r>
            <a:br>
              <a:rPr lang="tr-TR" dirty="0"/>
            </a:br>
            <a:r>
              <a:rPr lang="en-US" dirty="0"/>
              <a:t>represented either by</a:t>
            </a:r>
            <a:r>
              <a:rPr lang="tr-TR" dirty="0"/>
              <a:t>;</a:t>
            </a:r>
          </a:p>
          <a:p>
            <a:pPr lvl="1"/>
            <a:r>
              <a:rPr lang="en-US" dirty="0"/>
              <a:t>XML,</a:t>
            </a:r>
            <a:endParaRPr lang="tr-TR" dirty="0"/>
          </a:p>
          <a:p>
            <a:pPr lvl="1"/>
            <a:r>
              <a:rPr lang="en-US" dirty="0"/>
              <a:t>Java</a:t>
            </a:r>
            <a:r>
              <a:rPr lang="tr-TR" dirty="0"/>
              <a:t> </a:t>
            </a:r>
            <a:r>
              <a:rPr lang="en-US" dirty="0"/>
              <a:t>annotations</a:t>
            </a:r>
            <a:r>
              <a:rPr lang="tr-TR" dirty="0"/>
              <a:t>,</a:t>
            </a:r>
          </a:p>
          <a:p>
            <a:pPr lvl="1"/>
            <a:r>
              <a:rPr lang="en-US" dirty="0"/>
              <a:t>Java code</a:t>
            </a:r>
            <a:r>
              <a:rPr lang="tr-TR" dirty="0"/>
              <a:t>.</a:t>
            </a:r>
          </a:p>
          <a:p>
            <a:endParaRPr lang="tr-TR" b="1" dirty="0"/>
          </a:p>
        </p:txBody>
      </p:sp>
      <p:sp>
        <p:nvSpPr>
          <p:cNvPr id="4" name="Title 1"/>
          <p:cNvSpPr>
            <a:spLocks noGrp="1"/>
          </p:cNvSpPr>
          <p:nvPr>
            <p:ph type="title"/>
          </p:nvPr>
        </p:nvSpPr>
        <p:spPr>
          <a:xfrm>
            <a:off x="838200" y="365125"/>
            <a:ext cx="10515600" cy="1325563"/>
          </a:xfrm>
        </p:spPr>
        <p:txBody>
          <a:bodyPr/>
          <a:lstStyle/>
          <a:p>
            <a:r>
              <a:rPr lang="tr-TR" dirty="0"/>
              <a:t>Dependency Injection</a:t>
            </a:r>
            <a:br>
              <a:rPr lang="tr-TR" dirty="0"/>
            </a:br>
            <a:r>
              <a:rPr lang="tr-TR" sz="3000" dirty="0"/>
              <a:t>IoC Container</a:t>
            </a:r>
          </a:p>
        </p:txBody>
      </p:sp>
      <p:pic>
        <p:nvPicPr>
          <p:cNvPr id="2050" name="Picture 2" descr="The Spring IoC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256" y="2591593"/>
            <a:ext cx="4743450" cy="2819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974C77FB-47CE-486E-823A-42AC13E2D61E}" type="slidenum">
              <a:rPr lang="tr-TR" smtClean="0"/>
              <a:t>6</a:t>
            </a:fld>
            <a:endParaRPr lang="tr-TR" dirty="0"/>
          </a:p>
        </p:txBody>
      </p:sp>
    </p:spTree>
    <p:extLst>
      <p:ext uri="{BB962C8B-B14F-4D97-AF65-F5344CB8AC3E}">
        <p14:creationId xmlns:p14="http://schemas.microsoft.com/office/powerpoint/2010/main" val="159441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pic>
        <p:nvPicPr>
          <p:cNvPr id="1026" name="Picture 2" descr="spring overvi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7989" y="1825625"/>
            <a:ext cx="885661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87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MVC</a:t>
            </a:r>
          </a:p>
        </p:txBody>
      </p:sp>
      <p:sp>
        <p:nvSpPr>
          <p:cNvPr id="3" name="Content Placeholder 2"/>
          <p:cNvSpPr>
            <a:spLocks noGrp="1"/>
          </p:cNvSpPr>
          <p:nvPr>
            <p:ph idx="1"/>
          </p:nvPr>
        </p:nvSpPr>
        <p:spPr>
          <a:xfrm>
            <a:off x="655321" y="1825625"/>
            <a:ext cx="5132294" cy="4351338"/>
          </a:xfrm>
        </p:spPr>
        <p:txBody>
          <a:bodyPr>
            <a:normAutofit/>
          </a:bodyPr>
          <a:lstStyle/>
          <a:p>
            <a:r>
              <a:rPr lang="en-US" sz="2200" dirty="0"/>
              <a:t>The Spring web MVC framework provides model-view-controller architecture and ready components that can be used to develop flexible and loosely coupled web applications.</a:t>
            </a:r>
            <a:r>
              <a:rPr lang="tr-TR" sz="2200" dirty="0"/>
              <a:t/>
            </a:r>
            <a:br>
              <a:rPr lang="tr-TR" sz="2200" dirty="0"/>
            </a:br>
            <a:endParaRPr lang="tr-TR" sz="2200" dirty="0"/>
          </a:p>
          <a:p>
            <a:r>
              <a:rPr lang="en-US" sz="2200" dirty="0"/>
              <a:t>The MVC pattern results in separating the different aspects of the application (input logic, business logic, and UI logic), while providing a loose coupling between these elements.</a:t>
            </a:r>
            <a:endParaRPr lang="tr-TR" sz="2200" dirty="0"/>
          </a:p>
        </p:txBody>
      </p:sp>
      <p:sp>
        <p:nvSpPr>
          <p:cNvPr id="4" name="Slide Number Placeholder 3"/>
          <p:cNvSpPr>
            <a:spLocks noGrp="1"/>
          </p:cNvSpPr>
          <p:nvPr>
            <p:ph type="sldNum" sz="quarter" idx="12"/>
          </p:nvPr>
        </p:nvSpPr>
        <p:spPr/>
        <p:txBody>
          <a:bodyPr/>
          <a:lstStyle/>
          <a:p>
            <a:fld id="{974C77FB-47CE-486E-823A-42AC13E2D61E}" type="slidenum">
              <a:rPr lang="tr-TR" smtClean="0"/>
              <a:t>8</a:t>
            </a:fld>
            <a:endParaRPr lang="tr-TR" dirty="0"/>
          </a:p>
        </p:txBody>
      </p:sp>
      <p:pic>
        <p:nvPicPr>
          <p:cNvPr id="1028" name="Picture 4" descr="mv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818" y="1825625"/>
            <a:ext cx="5350136" cy="343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27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MVC</a:t>
            </a:r>
            <a:br>
              <a:rPr lang="tr-TR" dirty="0"/>
            </a:br>
            <a:r>
              <a:rPr lang="tr-TR" sz="3000" dirty="0"/>
              <a:t>The DispatcherServlet</a:t>
            </a:r>
          </a:p>
        </p:txBody>
      </p:sp>
      <p:sp>
        <p:nvSpPr>
          <p:cNvPr id="3" name="Content Placeholder 2"/>
          <p:cNvSpPr>
            <a:spLocks noGrp="1"/>
          </p:cNvSpPr>
          <p:nvPr>
            <p:ph idx="1"/>
          </p:nvPr>
        </p:nvSpPr>
        <p:spPr/>
        <p:txBody>
          <a:bodyPr/>
          <a:lstStyle/>
          <a:p>
            <a:r>
              <a:rPr lang="en-US" dirty="0"/>
              <a:t>The Spring Web model-view-controller (MVC) framework is designed around a </a:t>
            </a:r>
            <a:r>
              <a:rPr lang="en-US" i="1" dirty="0" err="1"/>
              <a:t>DispatcherServlet</a:t>
            </a:r>
            <a:r>
              <a:rPr lang="en-US" dirty="0"/>
              <a:t> that handles all the HTTP requests and responses.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9</a:t>
            </a:fld>
            <a:endParaRPr lang="tr-TR" dirty="0"/>
          </a:p>
        </p:txBody>
      </p:sp>
      <p:pic>
        <p:nvPicPr>
          <p:cNvPr id="1026" name="Picture 2" descr="Spring Dispatcher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4566" y="3053509"/>
            <a:ext cx="4933357" cy="296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262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539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Spring Framework</vt:lpstr>
      <vt:lpstr>Content</vt:lpstr>
      <vt:lpstr>What is Spring Framework?</vt:lpstr>
      <vt:lpstr>Dependency Injection</vt:lpstr>
      <vt:lpstr>Dependency Injection IoC Container</vt:lpstr>
      <vt:lpstr>Dependency Injection IoC Container</vt:lpstr>
      <vt:lpstr>Modules</vt:lpstr>
      <vt:lpstr>Spring MVC</vt:lpstr>
      <vt:lpstr>Spring MVC The DispatcherServlet</vt:lpstr>
      <vt:lpstr>Important Components</vt:lpstr>
      <vt:lpstr>Advantages</vt:lpstr>
      <vt:lpstr>Drawbacks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niranjan reddy</dc:creator>
  <cp:lastModifiedBy>R Reddy</cp:lastModifiedBy>
  <cp:revision>15</cp:revision>
  <dcterms:created xsi:type="dcterms:W3CDTF">2017-07-30T15:25:59Z</dcterms:created>
  <dcterms:modified xsi:type="dcterms:W3CDTF">2017-07-31T07:10:37Z</dcterms:modified>
</cp:coreProperties>
</file>