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4"/>
  </p:notesMasterIdLst>
  <p:sldIdLst>
    <p:sldId id="256" r:id="rId2"/>
    <p:sldId id="257" r:id="rId3"/>
    <p:sldId id="260" r:id="rId4"/>
    <p:sldId id="262" r:id="rId5"/>
    <p:sldId id="286" r:id="rId6"/>
    <p:sldId id="265" r:id="rId7"/>
    <p:sldId id="263" r:id="rId8"/>
    <p:sldId id="264" r:id="rId9"/>
    <p:sldId id="280" r:id="rId10"/>
    <p:sldId id="281" r:id="rId11"/>
    <p:sldId id="282" r:id="rId12"/>
    <p:sldId id="289" r:id="rId13"/>
    <p:sldId id="266" r:id="rId14"/>
    <p:sldId id="268" r:id="rId15"/>
    <p:sldId id="283" r:id="rId16"/>
    <p:sldId id="284" r:id="rId17"/>
    <p:sldId id="285" r:id="rId18"/>
    <p:sldId id="269" r:id="rId19"/>
    <p:sldId id="270" r:id="rId20"/>
    <p:sldId id="276" r:id="rId21"/>
    <p:sldId id="279" r:id="rId22"/>
    <p:sldId id="291" r:id="rId23"/>
    <p:sldId id="292" r:id="rId24"/>
    <p:sldId id="293" r:id="rId25"/>
    <p:sldId id="290" r:id="rId26"/>
    <p:sldId id="294" r:id="rId27"/>
    <p:sldId id="295" r:id="rId28"/>
    <p:sldId id="296" r:id="rId29"/>
    <p:sldId id="297" r:id="rId30"/>
    <p:sldId id="298" r:id="rId31"/>
    <p:sldId id="299" r:id="rId32"/>
    <p:sldId id="300" r:id="rId33"/>
    <p:sldId id="301" r:id="rId34"/>
    <p:sldId id="302" r:id="rId35"/>
    <p:sldId id="303" r:id="rId36"/>
    <p:sldId id="306" r:id="rId37"/>
    <p:sldId id="307" r:id="rId38"/>
    <p:sldId id="308" r:id="rId39"/>
    <p:sldId id="309" r:id="rId40"/>
    <p:sldId id="310" r:id="rId41"/>
    <p:sldId id="312" r:id="rId42"/>
    <p:sldId id="313" r:id="rId43"/>
    <p:sldId id="314" r:id="rId44"/>
    <p:sldId id="320" r:id="rId45"/>
    <p:sldId id="321" r:id="rId46"/>
    <p:sldId id="322" r:id="rId47"/>
    <p:sldId id="323" r:id="rId48"/>
    <p:sldId id="324" r:id="rId49"/>
    <p:sldId id="325" r:id="rId50"/>
    <p:sldId id="326" r:id="rId51"/>
    <p:sldId id="318" r:id="rId52"/>
    <p:sldId id="319" r:id="rId5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hat Can" initials="SC" lastIdx="1" clrIdx="0">
    <p:extLst>
      <p:ext uri="{19B8F6BF-5375-455C-9EA6-DF929625EA0E}">
        <p15:presenceInfo xmlns:p15="http://schemas.microsoft.com/office/powerpoint/2012/main" userId="S-1-5-21-1147584041-1808490930-3066076570-158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370"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80A4A-C3EE-4A72-A7A0-FF98B141AE54}" type="datetimeFigureOut">
              <a:rPr lang="tr-TR" smtClean="0"/>
              <a:t>11.09.2015</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AC99AF-058E-4026-9FEF-BE0B5D6D99F9}" type="slidenum">
              <a:rPr lang="tr-TR" smtClean="0"/>
              <a:t>‹#›</a:t>
            </a:fld>
            <a:endParaRPr lang="tr-TR"/>
          </a:p>
        </p:txBody>
      </p:sp>
    </p:spTree>
    <p:extLst>
      <p:ext uri="{BB962C8B-B14F-4D97-AF65-F5344CB8AC3E}">
        <p14:creationId xmlns:p14="http://schemas.microsoft.com/office/powerpoint/2010/main" val="2343585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AAAC99AF-058E-4026-9FEF-BE0B5D6D99F9}" type="slidenum">
              <a:rPr lang="tr-TR" smtClean="0"/>
              <a:t>1</a:t>
            </a:fld>
            <a:endParaRPr lang="tr-TR"/>
          </a:p>
        </p:txBody>
      </p:sp>
    </p:spTree>
    <p:extLst>
      <p:ext uri="{BB962C8B-B14F-4D97-AF65-F5344CB8AC3E}">
        <p14:creationId xmlns:p14="http://schemas.microsoft.com/office/powerpoint/2010/main" val="2680912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AAAC99AF-058E-4026-9FEF-BE0B5D6D99F9}" type="slidenum">
              <a:rPr lang="tr-TR" smtClean="0"/>
              <a:t>2</a:t>
            </a:fld>
            <a:endParaRPr lang="tr-TR"/>
          </a:p>
        </p:txBody>
      </p:sp>
    </p:spTree>
    <p:extLst>
      <p:ext uri="{BB962C8B-B14F-4D97-AF65-F5344CB8AC3E}">
        <p14:creationId xmlns:p14="http://schemas.microsoft.com/office/powerpoint/2010/main" val="256977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AAAC99AF-058E-4026-9FEF-BE0B5D6D99F9}" type="slidenum">
              <a:rPr lang="tr-TR" smtClean="0"/>
              <a:t>22</a:t>
            </a:fld>
            <a:endParaRPr lang="tr-TR"/>
          </a:p>
        </p:txBody>
      </p:sp>
    </p:spTree>
    <p:extLst>
      <p:ext uri="{BB962C8B-B14F-4D97-AF65-F5344CB8AC3E}">
        <p14:creationId xmlns:p14="http://schemas.microsoft.com/office/powerpoint/2010/main" val="4293505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AAAC99AF-058E-4026-9FEF-BE0B5D6D99F9}" type="slidenum">
              <a:rPr lang="tr-TR" smtClean="0"/>
              <a:t>23</a:t>
            </a:fld>
            <a:endParaRPr lang="tr-TR"/>
          </a:p>
        </p:txBody>
      </p:sp>
    </p:spTree>
    <p:extLst>
      <p:ext uri="{BB962C8B-B14F-4D97-AF65-F5344CB8AC3E}">
        <p14:creationId xmlns:p14="http://schemas.microsoft.com/office/powerpoint/2010/main" val="3338579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AAAC99AF-058E-4026-9FEF-BE0B5D6D99F9}" type="slidenum">
              <a:rPr lang="tr-TR" smtClean="0"/>
              <a:t>43</a:t>
            </a:fld>
            <a:endParaRPr lang="tr-TR"/>
          </a:p>
        </p:txBody>
      </p:sp>
    </p:spTree>
    <p:extLst>
      <p:ext uri="{BB962C8B-B14F-4D97-AF65-F5344CB8AC3E}">
        <p14:creationId xmlns:p14="http://schemas.microsoft.com/office/powerpoint/2010/main" val="2447170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E7654627-94B2-458D-8D66-4AC5E8CCD5E5}" type="datetime1">
              <a:rPr lang="tr-TR" smtClean="0"/>
              <a:t>11.09.2015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74C77FB-47CE-486E-823A-42AC13E2D61E}" type="slidenum">
              <a:rPr lang="tr-TR" smtClean="0"/>
              <a:t>‹#›</a:t>
            </a:fld>
            <a:endParaRPr lang="tr-TR"/>
          </a:p>
        </p:txBody>
      </p:sp>
    </p:spTree>
    <p:extLst>
      <p:ext uri="{BB962C8B-B14F-4D97-AF65-F5344CB8AC3E}">
        <p14:creationId xmlns:p14="http://schemas.microsoft.com/office/powerpoint/2010/main" val="252722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E5DEDC78-B183-4DB3-ABC0-528CF5DE7F30}" type="datetime1">
              <a:rPr lang="tr-TR" smtClean="0"/>
              <a:t>11.09.2015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74C77FB-47CE-486E-823A-42AC13E2D61E}" type="slidenum">
              <a:rPr lang="tr-TR" smtClean="0"/>
              <a:t>‹#›</a:t>
            </a:fld>
            <a:endParaRPr lang="tr-TR"/>
          </a:p>
        </p:txBody>
      </p:sp>
      <p:pic>
        <p:nvPicPr>
          <p:cNvPr id="7" name="Picture 2" descr="http://www.gopivotal.com/sites/all/themes/gopo13/images/oss-logo-sprin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47340" y="365125"/>
            <a:ext cx="2406460" cy="65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433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9FDCDD97-CAA9-42DB-AD48-E89B1B6D9DDE}" type="datetime1">
              <a:rPr lang="tr-TR" smtClean="0"/>
              <a:t>11.09.2015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74C77FB-47CE-486E-823A-42AC13E2D61E}" type="slidenum">
              <a:rPr lang="tr-TR" smtClean="0"/>
              <a:t>‹#›</a:t>
            </a:fld>
            <a:endParaRPr lang="tr-TR"/>
          </a:p>
        </p:txBody>
      </p:sp>
    </p:spTree>
    <p:extLst>
      <p:ext uri="{BB962C8B-B14F-4D97-AF65-F5344CB8AC3E}">
        <p14:creationId xmlns:p14="http://schemas.microsoft.com/office/powerpoint/2010/main" val="2152336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44C994DC-FAA1-4059-9EB5-3AC94798CDDD}" type="datetime1">
              <a:rPr lang="tr-TR" smtClean="0"/>
              <a:t>11.09.2015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74C77FB-47CE-486E-823A-42AC13E2D61E}" type="slidenum">
              <a:rPr lang="tr-TR" smtClean="0"/>
              <a:t>‹#›</a:t>
            </a:fld>
            <a:endParaRPr lang="tr-TR" dirty="0"/>
          </a:p>
        </p:txBody>
      </p:sp>
      <p:pic>
        <p:nvPicPr>
          <p:cNvPr id="8" name="Picture 2" descr="http://jaxenter.com/assets/sp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1496" y="806823"/>
            <a:ext cx="446027" cy="446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875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1A289A-852A-4B4D-880D-A1ED35D77E71}" type="datetime1">
              <a:rPr lang="tr-TR" smtClean="0"/>
              <a:t>11.09.2015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74C77FB-47CE-486E-823A-42AC13E2D61E}" type="slidenum">
              <a:rPr lang="tr-TR" smtClean="0"/>
              <a:t>‹#›</a:t>
            </a:fld>
            <a:endParaRPr lang="tr-TR"/>
          </a:p>
        </p:txBody>
      </p:sp>
    </p:spTree>
    <p:extLst>
      <p:ext uri="{BB962C8B-B14F-4D97-AF65-F5344CB8AC3E}">
        <p14:creationId xmlns:p14="http://schemas.microsoft.com/office/powerpoint/2010/main" val="2015214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684B7058-3739-42F9-9BA7-55B49207632C}" type="datetime1">
              <a:rPr lang="tr-TR" smtClean="0"/>
              <a:t>11.09.2015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74C77FB-47CE-486E-823A-42AC13E2D61E}" type="slidenum">
              <a:rPr lang="tr-TR" smtClean="0"/>
              <a:t>‹#›</a:t>
            </a:fld>
            <a:endParaRPr lang="tr-TR"/>
          </a:p>
        </p:txBody>
      </p:sp>
      <p:sp>
        <p:nvSpPr>
          <p:cNvPr id="12" name="Title 1"/>
          <p:cNvSpPr>
            <a:spLocks noGrp="1"/>
          </p:cNvSpPr>
          <p:nvPr>
            <p:ph type="title"/>
          </p:nvPr>
        </p:nvSpPr>
        <p:spPr>
          <a:xfrm>
            <a:off x="838200" y="365125"/>
            <a:ext cx="10515600" cy="1325563"/>
          </a:xfrm>
        </p:spPr>
        <p:txBody>
          <a:bodyPr/>
          <a:lstStyle/>
          <a:p>
            <a:r>
              <a:rPr lang="en-US" smtClean="0"/>
              <a:t>Click to edit Master title style</a:t>
            </a:r>
            <a:endParaRPr lang="tr-TR"/>
          </a:p>
        </p:txBody>
      </p:sp>
      <p:pic>
        <p:nvPicPr>
          <p:cNvPr id="13" name="Picture 2" descr="http://jaxenter.com/assets/sp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1496" y="806823"/>
            <a:ext cx="446027" cy="446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778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BE3467FD-6D99-41C2-9A14-33E80951EE8B}" type="datetime1">
              <a:rPr lang="tr-TR" smtClean="0"/>
              <a:t>11.09.2015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74C77FB-47CE-486E-823A-42AC13E2D61E}" type="slidenum">
              <a:rPr lang="tr-TR" smtClean="0"/>
              <a:t>‹#›</a:t>
            </a:fld>
            <a:endParaRPr lang="tr-TR"/>
          </a:p>
        </p:txBody>
      </p:sp>
      <p:pic>
        <p:nvPicPr>
          <p:cNvPr id="10" name="Picture 2" descr="http://www.gopivotal.com/sites/all/themes/gopo13/images/oss-logo-sprin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47340" y="365125"/>
            <a:ext cx="2406460" cy="65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420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27DF3757-0E99-4E71-955C-A6F3B273BF2F}" type="datetime1">
              <a:rPr lang="tr-TR" smtClean="0"/>
              <a:t>11.09.2015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74C77FB-47CE-486E-823A-42AC13E2D61E}" type="slidenum">
              <a:rPr lang="tr-TR" smtClean="0"/>
              <a:t>‹#›</a:t>
            </a:fld>
            <a:endParaRPr lang="tr-TR"/>
          </a:p>
        </p:txBody>
      </p:sp>
      <p:pic>
        <p:nvPicPr>
          <p:cNvPr id="6" name="Picture 2" descr="http://www.gopivotal.com/sites/all/themes/gopo13/images/oss-logo-sprin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47340" y="365125"/>
            <a:ext cx="2406460" cy="65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762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36E32C-5215-451B-968B-B234BC63B07D}" type="datetime1">
              <a:rPr lang="tr-TR" smtClean="0"/>
              <a:t>11.09.2015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74C77FB-47CE-486E-823A-42AC13E2D61E}" type="slidenum">
              <a:rPr lang="tr-TR" smtClean="0"/>
              <a:t>‹#›</a:t>
            </a:fld>
            <a:endParaRPr lang="tr-TR"/>
          </a:p>
        </p:txBody>
      </p:sp>
      <p:pic>
        <p:nvPicPr>
          <p:cNvPr id="5" name="Picture 2" descr="http://www.gopivotal.com/sites/all/themes/gopo13/images/oss-logo-sprin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47340" y="365125"/>
            <a:ext cx="2406460" cy="65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071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E976BD-B269-4708-8956-35BF404F6A51}" type="datetime1">
              <a:rPr lang="tr-TR" smtClean="0"/>
              <a:t>11.09.2015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74C77FB-47CE-486E-823A-42AC13E2D61E}" type="slidenum">
              <a:rPr lang="tr-TR" smtClean="0"/>
              <a:t>‹#›</a:t>
            </a:fld>
            <a:endParaRPr lang="tr-TR"/>
          </a:p>
        </p:txBody>
      </p:sp>
      <p:pic>
        <p:nvPicPr>
          <p:cNvPr id="8" name="Picture 2" descr="http://www.gopivotal.com/sites/all/themes/gopo13/images/oss-logo-sprin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47340" y="365125"/>
            <a:ext cx="2406460" cy="65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426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E57839-FCB0-42EA-A72B-245E9D9C8A43}" type="datetime1">
              <a:rPr lang="tr-TR" smtClean="0"/>
              <a:t>11.09.2015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74C77FB-47CE-486E-823A-42AC13E2D61E}" type="slidenum">
              <a:rPr lang="tr-TR" smtClean="0"/>
              <a:t>‹#›</a:t>
            </a:fld>
            <a:endParaRPr lang="tr-TR"/>
          </a:p>
        </p:txBody>
      </p:sp>
      <p:pic>
        <p:nvPicPr>
          <p:cNvPr id="8" name="Picture 2" descr="http://www.gopivotal.com/sites/all/themes/gopo13/images/oss-logo-sprin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47340" y="365125"/>
            <a:ext cx="2406460" cy="65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325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578190-B3DD-4296-A0EE-3FC7B521F788}" type="datetime1">
              <a:rPr lang="tr-TR" smtClean="0"/>
              <a:t>11.09.2015</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4C77FB-47CE-486E-823A-42AC13E2D61E}" type="slidenum">
              <a:rPr lang="tr-TR" smtClean="0"/>
              <a:t>‹#›</a:t>
            </a:fld>
            <a:endParaRPr lang="tr-TR"/>
          </a:p>
        </p:txBody>
      </p:sp>
    </p:spTree>
    <p:extLst>
      <p:ext uri="{BB962C8B-B14F-4D97-AF65-F5344CB8AC3E}">
        <p14:creationId xmlns:p14="http://schemas.microsoft.com/office/powerpoint/2010/main" val="2430574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docs.spring.io/spring/doc/current/javadoc-api/org/springframework/web/bind/annotation/RestController.html" TargetMode="Externa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tr-TR" dirty="0" smtClean="0"/>
              <a:t>Introduction to </a:t>
            </a:r>
            <a:br>
              <a:rPr lang="tr-TR" dirty="0" smtClean="0"/>
            </a:br>
            <a:r>
              <a:rPr lang="tr-TR" dirty="0" smtClean="0"/>
              <a:t>Spring </a:t>
            </a:r>
            <a:r>
              <a:rPr lang="tr-TR" dirty="0" smtClean="0"/>
              <a:t>Framework</a:t>
            </a:r>
            <a:br>
              <a:rPr lang="tr-TR" dirty="0" smtClean="0"/>
            </a:br>
            <a:r>
              <a:rPr lang="tr-TR" sz="2000" dirty="0" smtClean="0"/>
              <a:t>August 2014</a:t>
            </a:r>
            <a:endParaRPr lang="tr-TR" sz="2000" dirty="0"/>
          </a:p>
        </p:txBody>
      </p:sp>
      <p:pic>
        <p:nvPicPr>
          <p:cNvPr id="1026" name="Picture 2" descr="http://www.pivotal.io/sites/all/themes/gopo13/images/oss-logo-spr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6711" y="5348922"/>
            <a:ext cx="3838575" cy="104775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4971287" y="3675221"/>
            <a:ext cx="2249424" cy="95980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800" b="1" dirty="0" smtClean="0"/>
              <a:t>Serhat CAN</a:t>
            </a:r>
          </a:p>
          <a:p>
            <a:r>
              <a:rPr lang="tr-TR" sz="1800" b="1" dirty="0" smtClean="0"/>
              <a:t>can.srht@gmail.com</a:t>
            </a:r>
            <a:endParaRPr lang="tr-TR" sz="1800" b="1" dirty="0"/>
          </a:p>
        </p:txBody>
      </p:sp>
    </p:spTree>
    <p:extLst>
      <p:ext uri="{BB962C8B-B14F-4D97-AF65-F5344CB8AC3E}">
        <p14:creationId xmlns:p14="http://schemas.microsoft.com/office/powerpoint/2010/main" val="32744921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Dependency </a:t>
            </a:r>
            <a:r>
              <a:rPr lang="tr-TR" dirty="0" smtClean="0"/>
              <a:t>Injection</a:t>
            </a:r>
            <a:br>
              <a:rPr lang="tr-TR" dirty="0" smtClean="0"/>
            </a:br>
            <a:r>
              <a:rPr lang="tr-TR" sz="3000" dirty="0" smtClean="0"/>
              <a:t>Code Example</a:t>
            </a:r>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10</a:t>
            </a:fld>
            <a:endParaRPr lang="tr-TR" dirty="0"/>
          </a:p>
        </p:txBody>
      </p:sp>
      <p:sp>
        <p:nvSpPr>
          <p:cNvPr id="7" name="Content Placeholder 6"/>
          <p:cNvSpPr>
            <a:spLocks noGrp="1"/>
          </p:cNvSpPr>
          <p:nvPr>
            <p:ph idx="1"/>
          </p:nvPr>
        </p:nvSpPr>
        <p:spPr/>
        <p:txBody>
          <a:bodyPr/>
          <a:lstStyle/>
          <a:p>
            <a:endParaRPr lang="tr-TR" dirty="0"/>
          </a:p>
        </p:txBody>
      </p:sp>
      <p:sp>
        <p:nvSpPr>
          <p:cNvPr id="8" name="Rectangle 2"/>
          <p:cNvSpPr>
            <a:spLocks noChangeArrowheads="1"/>
          </p:cNvSpPr>
          <p:nvPr/>
        </p:nvSpPr>
        <p:spPr bwMode="auto">
          <a:xfrm>
            <a:off x="8046718" y="3416665"/>
            <a:ext cx="2700171" cy="307777"/>
          </a:xfrm>
          <a:prstGeom prst="rect">
            <a:avLst/>
          </a:prstGeom>
          <a:solidFill>
            <a:schemeClr val="bg2"/>
          </a:solid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sz="1200" b="1" i="0" u="none" strike="noStrike" cap="none" normalizeH="0" baseline="0" dirty="0" smtClean="0">
                <a:ln>
                  <a:noFill/>
                </a:ln>
                <a:solidFill>
                  <a:srgbClr val="DD1144"/>
                </a:solidFill>
                <a:effectLst/>
                <a:latin typeface="Calibri (Body)"/>
              </a:rPr>
              <a:t>Foo f = new Foo("Cleopatra");</a:t>
            </a:r>
            <a:r>
              <a:rPr kumimoji="0" lang="tr-TR" sz="1400" b="1" i="0" u="none" strike="noStrike" cap="none" normalizeH="0" baseline="0" dirty="0" smtClean="0">
                <a:ln>
                  <a:noFill/>
                </a:ln>
                <a:solidFill>
                  <a:schemeClr val="tx1"/>
                </a:solidFill>
                <a:effectLst/>
                <a:latin typeface="Calibri (Body)"/>
              </a:rPr>
              <a:t> </a:t>
            </a:r>
            <a:endParaRPr kumimoji="0" lang="tr-TR" sz="3200" b="1" i="0" u="none" strike="noStrike" cap="none" normalizeH="0" baseline="0" dirty="0" smtClean="0">
              <a:ln>
                <a:noFill/>
              </a:ln>
              <a:solidFill>
                <a:schemeClr val="tx1"/>
              </a:solidFill>
              <a:effectLst/>
              <a:latin typeface="Calibri (Body)"/>
            </a:endParaRPr>
          </a:p>
        </p:txBody>
      </p:sp>
      <p:sp>
        <p:nvSpPr>
          <p:cNvPr id="11" name="Rectangle 3"/>
          <p:cNvSpPr>
            <a:spLocks noChangeArrowheads="1"/>
          </p:cNvSpPr>
          <p:nvPr/>
        </p:nvSpPr>
        <p:spPr bwMode="auto">
          <a:xfrm>
            <a:off x="8046718" y="4017139"/>
            <a:ext cx="2700171" cy="492443"/>
          </a:xfrm>
          <a:prstGeom prst="rect">
            <a:avLst/>
          </a:prstGeom>
          <a:solidFill>
            <a:schemeClr val="bg2"/>
          </a:solid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sz="1200" b="1" i="0" u="none" strike="noStrike" cap="none" normalizeH="0" baseline="0" dirty="0" smtClean="0">
                <a:ln>
                  <a:noFill/>
                </a:ln>
                <a:solidFill>
                  <a:srgbClr val="DD1144"/>
                </a:solidFill>
                <a:effectLst/>
                <a:latin typeface="Calibri (Body)"/>
              </a:rPr>
              <a:t>Bar b = new Bar("Arthur",26);</a:t>
            </a:r>
            <a:r>
              <a:rPr kumimoji="0" lang="tr-TR" sz="1200" b="1" i="0" u="none" strike="noStrike" cap="none" normalizeH="0" baseline="0" dirty="0" smtClean="0">
                <a:ln>
                  <a:noFill/>
                </a:ln>
                <a:solidFill>
                  <a:srgbClr val="333333"/>
                </a:solidFill>
                <a:effectLst/>
                <a:latin typeface="Calibri (Body)"/>
              </a:rPr>
              <a:t/>
            </a:r>
            <a:br>
              <a:rPr kumimoji="0" lang="tr-TR" sz="1200" b="1" i="0" u="none" strike="noStrike" cap="none" normalizeH="0" baseline="0" dirty="0" smtClean="0">
                <a:ln>
                  <a:noFill/>
                </a:ln>
                <a:solidFill>
                  <a:srgbClr val="333333"/>
                </a:solidFill>
                <a:effectLst/>
                <a:latin typeface="Calibri (Body)"/>
              </a:rPr>
            </a:br>
            <a:r>
              <a:rPr kumimoji="0" lang="tr-TR" sz="1200" b="1" i="0" u="none" strike="noStrike" cap="none" normalizeH="0" baseline="0" dirty="0" smtClean="0">
                <a:ln>
                  <a:noFill/>
                </a:ln>
                <a:solidFill>
                  <a:srgbClr val="DD1144"/>
                </a:solidFill>
                <a:effectLst/>
                <a:latin typeface="Calibri (Body)"/>
              </a:rPr>
              <a:t>b.setFoo(f);</a:t>
            </a:r>
            <a:r>
              <a:rPr kumimoji="0" lang="tr-TR" sz="1400" b="0" i="0" u="none" strike="noStrike" cap="none" normalizeH="0" baseline="0" dirty="0" smtClean="0">
                <a:ln>
                  <a:noFill/>
                </a:ln>
                <a:solidFill>
                  <a:schemeClr val="tx1"/>
                </a:solidFill>
                <a:effectLst/>
                <a:latin typeface="Calibri (Body)"/>
              </a:rPr>
              <a:t> </a:t>
            </a:r>
            <a:endParaRPr kumimoji="0" lang="tr-TR" sz="3200" b="0" i="0" u="none" strike="noStrike" cap="none" normalizeH="0" baseline="0" dirty="0" smtClean="0">
              <a:ln>
                <a:noFill/>
              </a:ln>
              <a:solidFill>
                <a:schemeClr val="tx1"/>
              </a:solidFill>
              <a:effectLst/>
              <a:latin typeface="Calibri (Body)"/>
            </a:endParaRPr>
          </a:p>
        </p:txBody>
      </p:sp>
      <p:cxnSp>
        <p:nvCxnSpPr>
          <p:cNvPr id="13" name="Straight Arrow Connector 12"/>
          <p:cNvCxnSpPr/>
          <p:nvPr/>
        </p:nvCxnSpPr>
        <p:spPr>
          <a:xfrm>
            <a:off x="7633140" y="3558722"/>
            <a:ext cx="413579"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 name="Straight Arrow Connector 14"/>
          <p:cNvCxnSpPr/>
          <p:nvPr/>
        </p:nvCxnSpPr>
        <p:spPr>
          <a:xfrm>
            <a:off x="7633140" y="4231084"/>
            <a:ext cx="413579" cy="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5" name="Picture 4"/>
          <p:cNvPicPr>
            <a:picLocks noChangeAspect="1"/>
          </p:cNvPicPr>
          <p:nvPr/>
        </p:nvPicPr>
        <p:blipFill>
          <a:blip r:embed="rId2"/>
          <a:stretch>
            <a:fillRect/>
          </a:stretch>
        </p:blipFill>
        <p:spPr>
          <a:xfrm>
            <a:off x="844734" y="2480601"/>
            <a:ext cx="6808162" cy="2618524"/>
          </a:xfrm>
          <a:prstGeom prst="rect">
            <a:avLst/>
          </a:prstGeom>
        </p:spPr>
      </p:pic>
    </p:spTree>
    <p:extLst>
      <p:ext uri="{BB962C8B-B14F-4D97-AF65-F5344CB8AC3E}">
        <p14:creationId xmlns:p14="http://schemas.microsoft.com/office/powerpoint/2010/main" val="17135924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Dependency </a:t>
            </a:r>
            <a:r>
              <a:rPr lang="tr-TR" dirty="0" smtClean="0"/>
              <a:t>Injection</a:t>
            </a:r>
            <a:br>
              <a:rPr lang="tr-TR" dirty="0" smtClean="0"/>
            </a:br>
            <a:r>
              <a:rPr lang="tr-TR" sz="3000" dirty="0" smtClean="0"/>
              <a:t>Code Example</a:t>
            </a:r>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11</a:t>
            </a:fld>
            <a:endParaRPr lang="tr-TR" dirty="0"/>
          </a:p>
        </p:txBody>
      </p:sp>
      <p:sp>
        <p:nvSpPr>
          <p:cNvPr id="9" name="Rectangle 8"/>
          <p:cNvSpPr/>
          <p:nvPr/>
        </p:nvSpPr>
        <p:spPr>
          <a:xfrm>
            <a:off x="2607679" y="5632871"/>
            <a:ext cx="6096000" cy="523220"/>
          </a:xfrm>
          <a:prstGeom prst="rect">
            <a:avLst/>
          </a:prstGeom>
          <a:solidFill>
            <a:schemeClr val="bg2"/>
          </a:solidFill>
        </p:spPr>
        <p:txBody>
          <a:bodyPr>
            <a:spAutoFit/>
          </a:bodyPr>
          <a:lstStyle/>
          <a:p>
            <a:pPr algn="ctr"/>
            <a:r>
              <a:rPr lang="en-US" sz="1400" dirty="0">
                <a:solidFill>
                  <a:srgbClr val="333333"/>
                </a:solidFill>
                <a:latin typeface="Calibri (Body)"/>
              </a:rPr>
              <a:t>Spring's </a:t>
            </a:r>
            <a:r>
              <a:rPr lang="en-US" sz="1400" dirty="0" err="1">
                <a:solidFill>
                  <a:srgbClr val="333333"/>
                </a:solidFill>
                <a:latin typeface="Calibri (Body)"/>
              </a:rPr>
              <a:t>ClassPathXmlApplicationContext</a:t>
            </a:r>
            <a:r>
              <a:rPr lang="en-US" sz="1400" dirty="0">
                <a:solidFill>
                  <a:srgbClr val="333333"/>
                </a:solidFill>
                <a:latin typeface="Calibri (Body)"/>
              </a:rPr>
              <a:t> is the commonly used object that hold the information of all the beans that it instantiates.</a:t>
            </a:r>
            <a:endParaRPr lang="tr-TR" sz="1400" dirty="0">
              <a:latin typeface="Calibri (Body)"/>
            </a:endParaRPr>
          </a:p>
        </p:txBody>
      </p:sp>
      <p:pic>
        <p:nvPicPr>
          <p:cNvPr id="3" name="Picture 2"/>
          <p:cNvPicPr>
            <a:picLocks noChangeAspect="1"/>
          </p:cNvPicPr>
          <p:nvPr/>
        </p:nvPicPr>
        <p:blipFill>
          <a:blip r:embed="rId2"/>
          <a:stretch>
            <a:fillRect/>
          </a:stretch>
        </p:blipFill>
        <p:spPr>
          <a:xfrm>
            <a:off x="978274" y="1690688"/>
            <a:ext cx="9354810" cy="3741924"/>
          </a:xfrm>
          <a:prstGeom prst="rect">
            <a:avLst/>
          </a:prstGeom>
        </p:spPr>
      </p:pic>
    </p:spTree>
    <p:extLst>
      <p:ext uri="{BB962C8B-B14F-4D97-AF65-F5344CB8AC3E}">
        <p14:creationId xmlns:p14="http://schemas.microsoft.com/office/powerpoint/2010/main" val="32485652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Dependency </a:t>
            </a:r>
            <a:r>
              <a:rPr lang="tr-TR" dirty="0" smtClean="0"/>
              <a:t>Injection</a:t>
            </a:r>
            <a:br>
              <a:rPr lang="tr-TR" dirty="0" smtClean="0"/>
            </a:br>
            <a:r>
              <a:rPr lang="tr-TR" sz="3000" dirty="0" smtClean="0"/>
              <a:t>Bean Scopes</a:t>
            </a:r>
            <a:endParaRPr lang="tr-TR" sz="3000" dirty="0"/>
          </a:p>
        </p:txBody>
      </p:sp>
      <p:sp>
        <p:nvSpPr>
          <p:cNvPr id="4" name="Slide Number Placeholder 3"/>
          <p:cNvSpPr>
            <a:spLocks noGrp="1"/>
          </p:cNvSpPr>
          <p:nvPr>
            <p:ph type="sldNum" sz="quarter" idx="12"/>
          </p:nvPr>
        </p:nvSpPr>
        <p:spPr/>
        <p:txBody>
          <a:bodyPr/>
          <a:lstStyle/>
          <a:p>
            <a:fld id="{974C77FB-47CE-486E-823A-42AC13E2D61E}" type="slidenum">
              <a:rPr lang="tr-TR" smtClean="0"/>
              <a:t>12</a:t>
            </a:fld>
            <a:endParaRPr lang="tr-TR" dirty="0"/>
          </a:p>
        </p:txBody>
      </p:sp>
      <p:sp>
        <p:nvSpPr>
          <p:cNvPr id="3" name="Content Placeholder 2"/>
          <p:cNvSpPr>
            <a:spLocks noGrp="1"/>
          </p:cNvSpPr>
          <p:nvPr>
            <p:ph idx="1"/>
          </p:nvPr>
        </p:nvSpPr>
        <p:spPr/>
        <p:txBody>
          <a:bodyPr/>
          <a:lstStyle/>
          <a:p>
            <a:endParaRPr lang="tr-TR"/>
          </a:p>
        </p:txBody>
      </p:sp>
      <p:graphicFrame>
        <p:nvGraphicFramePr>
          <p:cNvPr id="7" name="Content Placeholder 5"/>
          <p:cNvGraphicFramePr>
            <a:graphicFrameLocks/>
          </p:cNvGraphicFramePr>
          <p:nvPr>
            <p:extLst>
              <p:ext uri="{D42A27DB-BD31-4B8C-83A1-F6EECF244321}">
                <p14:modId xmlns:p14="http://schemas.microsoft.com/office/powerpoint/2010/main" val="179332055"/>
              </p:ext>
            </p:extLst>
          </p:nvPr>
        </p:nvGraphicFramePr>
        <p:xfrm>
          <a:off x="1255507" y="1825625"/>
          <a:ext cx="9680986" cy="1215614"/>
        </p:xfrm>
        <a:graphic>
          <a:graphicData uri="http://schemas.openxmlformats.org/drawingml/2006/table">
            <a:tbl>
              <a:tblPr/>
              <a:tblGrid>
                <a:gridCol w="1935481"/>
                <a:gridCol w="7745505"/>
              </a:tblGrid>
              <a:tr h="462579">
                <a:tc>
                  <a:txBody>
                    <a:bodyPr/>
                    <a:lstStyle/>
                    <a:p>
                      <a:pPr algn="l"/>
                      <a:r>
                        <a:rPr lang="tr-TR" sz="1800" b="1" dirty="0" smtClean="0">
                          <a:effectLst/>
                        </a:rPr>
                        <a:t>  Scope</a:t>
                      </a:r>
                      <a:endParaRPr lang="tr-TR" sz="1800" b="1" dirty="0">
                        <a:effectLst/>
                      </a:endParaRPr>
                    </a:p>
                  </a:txBody>
                  <a:tcPr marL="65654" marR="65654" marT="30302" marB="303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a:r>
                        <a:rPr lang="tr-TR" sz="1800" b="1" dirty="0">
                          <a:effectLst/>
                        </a:rPr>
                        <a:t>Description</a:t>
                      </a:r>
                    </a:p>
                  </a:txBody>
                  <a:tcPr marL="65654" marR="65654" marT="30302" marB="303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82850">
                <a:tc>
                  <a:txBody>
                    <a:bodyPr/>
                    <a:lstStyle/>
                    <a:p>
                      <a:pPr algn="l"/>
                      <a:r>
                        <a:rPr lang="tr-TR" sz="1600" b="0" u="none" dirty="0" smtClean="0"/>
                        <a:t>  </a:t>
                      </a:r>
                      <a:r>
                        <a:rPr lang="tr-TR" sz="1600" b="0" u="sng" dirty="0" smtClean="0"/>
                        <a:t>Singleton</a:t>
                      </a:r>
                      <a:endParaRPr lang="tr-TR" sz="1600" b="0" u="sng" dirty="0"/>
                    </a:p>
                  </a:txBody>
                  <a:tcPr marL="35352" marR="35352" marT="30302" marB="303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a:r>
                        <a:rPr lang="en-US" sz="1400">
                          <a:effectLst/>
                        </a:rPr>
                        <a:t>(Default) Scopes a single bean definition to a single object instance per Spring IoC container.</a:t>
                      </a:r>
                    </a:p>
                  </a:txBody>
                  <a:tcPr marL="35352" marR="35352" marT="30302" marB="303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70185">
                <a:tc>
                  <a:txBody>
                    <a:bodyPr/>
                    <a:lstStyle/>
                    <a:p>
                      <a:pPr algn="l"/>
                      <a:r>
                        <a:rPr lang="tr-TR" sz="1600" b="0" u="none" dirty="0" smtClean="0"/>
                        <a:t>  </a:t>
                      </a:r>
                      <a:r>
                        <a:rPr lang="tr-TR" sz="1600" b="0" u="sng" dirty="0" smtClean="0"/>
                        <a:t>Prototype</a:t>
                      </a:r>
                      <a:endParaRPr lang="tr-TR" sz="1600" b="0" u="sng" dirty="0"/>
                    </a:p>
                  </a:txBody>
                  <a:tcPr marL="35352" marR="35352" marT="30302" marB="303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l"/>
                      <a:r>
                        <a:rPr lang="en-US" sz="1400" dirty="0">
                          <a:effectLst/>
                        </a:rPr>
                        <a:t>Scopes a single bean definition to any number of object instances.</a:t>
                      </a:r>
                    </a:p>
                  </a:txBody>
                  <a:tcPr marL="35352" marR="35352" marT="30302" marB="303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r>
            </a:tbl>
          </a:graphicData>
        </a:graphic>
      </p:graphicFrame>
      <p:pic>
        <p:nvPicPr>
          <p:cNvPr id="1026" name="Picture 2" descr="http://docs.spring.io/spring/docs/3.0.0.RC2/spring-framework-reference/html/images/singlet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7025" y="3262633"/>
            <a:ext cx="5857950" cy="2914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6595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Aspect Oriented Programming (AOP</a:t>
            </a:r>
            <a:r>
              <a:rPr lang="tr-TR" dirty="0" smtClean="0"/>
              <a:t>)</a:t>
            </a:r>
            <a:br>
              <a:rPr lang="tr-TR" dirty="0" smtClean="0"/>
            </a:br>
            <a:r>
              <a:rPr lang="tr-TR" sz="3000" dirty="0" smtClean="0"/>
              <a:t>Introduction to Concept</a:t>
            </a:r>
            <a:endParaRPr lang="tr-TR" sz="3000" dirty="0"/>
          </a:p>
        </p:txBody>
      </p:sp>
      <p:sp>
        <p:nvSpPr>
          <p:cNvPr id="3" name="Content Placeholder 2"/>
          <p:cNvSpPr>
            <a:spLocks noGrp="1"/>
          </p:cNvSpPr>
          <p:nvPr>
            <p:ph idx="1"/>
          </p:nvPr>
        </p:nvSpPr>
        <p:spPr/>
        <p:txBody>
          <a:bodyPr>
            <a:normAutofit fontScale="92500" lnSpcReduction="10000"/>
          </a:bodyPr>
          <a:lstStyle/>
          <a:p>
            <a:r>
              <a:rPr lang="tr-TR" sz="2600" dirty="0" smtClean="0"/>
              <a:t>AOP entails breaking down program logic into distinct parts called </a:t>
            </a:r>
            <a:r>
              <a:rPr lang="tr-TR" sz="2600" b="1" dirty="0" smtClean="0"/>
              <a:t>concerns</a:t>
            </a:r>
            <a:r>
              <a:rPr lang="tr-TR" sz="2600" dirty="0" smtClean="0"/>
              <a:t>.</a:t>
            </a:r>
          </a:p>
          <a:p>
            <a:r>
              <a:rPr lang="en-US" sz="2600" dirty="0"/>
              <a:t>The functions that </a:t>
            </a:r>
            <a:r>
              <a:rPr lang="en-US" sz="2600" dirty="0" smtClean="0"/>
              <a:t>span</a:t>
            </a:r>
            <a:r>
              <a:rPr lang="tr-TR" sz="2600" dirty="0" smtClean="0"/>
              <a:t> </a:t>
            </a:r>
            <a:r>
              <a:rPr lang="en-US" sz="2600" dirty="0" smtClean="0"/>
              <a:t>multiple </a:t>
            </a:r>
            <a:r>
              <a:rPr lang="en-US" sz="2600" dirty="0"/>
              <a:t>points of </a:t>
            </a:r>
            <a:r>
              <a:rPr lang="en-US" sz="2600" dirty="0" smtClean="0"/>
              <a:t>an</a:t>
            </a:r>
            <a:r>
              <a:rPr lang="tr-TR" sz="2600" dirty="0" smtClean="0"/>
              <a:t> </a:t>
            </a:r>
            <a:r>
              <a:rPr lang="en-US" sz="2600" dirty="0" smtClean="0"/>
              <a:t>application</a:t>
            </a:r>
            <a:r>
              <a:rPr lang="tr-TR" sz="2600" dirty="0" smtClean="0"/>
              <a:t> </a:t>
            </a:r>
            <a:r>
              <a:rPr lang="en-US" sz="2600" dirty="0" smtClean="0"/>
              <a:t>are </a:t>
            </a:r>
            <a:r>
              <a:rPr lang="en-US" sz="2600" dirty="0"/>
              <a:t>called </a:t>
            </a:r>
            <a:r>
              <a:rPr lang="en-US" sz="2600" b="1" dirty="0"/>
              <a:t>cross-cutting </a:t>
            </a:r>
            <a:r>
              <a:rPr lang="en-US" sz="2600" b="1" dirty="0" smtClean="0"/>
              <a:t>concerns</a:t>
            </a:r>
            <a:r>
              <a:rPr lang="tr-TR" sz="2600" dirty="0"/>
              <a:t> </a:t>
            </a:r>
            <a:r>
              <a:rPr lang="en-US" sz="2600" dirty="0" smtClean="0"/>
              <a:t>and </a:t>
            </a:r>
            <a:r>
              <a:rPr lang="en-US" sz="2600" dirty="0"/>
              <a:t>these cross-cutting concerns are conceptually separate </a:t>
            </a:r>
            <a:r>
              <a:rPr lang="en-US" sz="2600" dirty="0" smtClean="0"/>
              <a:t>from</a:t>
            </a:r>
            <a:r>
              <a:rPr lang="tr-TR" sz="2600" dirty="0" smtClean="0"/>
              <a:t> </a:t>
            </a:r>
            <a:r>
              <a:rPr lang="en-US" sz="2600" dirty="0" smtClean="0"/>
              <a:t>the </a:t>
            </a:r>
            <a:r>
              <a:rPr lang="en-US" sz="2600" dirty="0"/>
              <a:t>application's business </a:t>
            </a:r>
            <a:r>
              <a:rPr lang="en-US" sz="2600" dirty="0" smtClean="0"/>
              <a:t>logic.</a:t>
            </a:r>
            <a:endParaRPr lang="tr-TR" sz="2600" dirty="0" smtClean="0"/>
          </a:p>
          <a:p>
            <a:r>
              <a:rPr lang="en-US" sz="2600" dirty="0"/>
              <a:t>AOP is like </a:t>
            </a:r>
            <a:r>
              <a:rPr lang="en-US" sz="2600" dirty="0" smtClean="0"/>
              <a:t>triggers in</a:t>
            </a:r>
            <a:r>
              <a:rPr lang="tr-TR" sz="2600" dirty="0" smtClean="0"/>
              <a:t> </a:t>
            </a:r>
            <a:r>
              <a:rPr lang="en-US" sz="2600" dirty="0" smtClean="0"/>
              <a:t>programming languages</a:t>
            </a:r>
            <a:endParaRPr lang="tr-TR" sz="2600" dirty="0" smtClean="0"/>
          </a:p>
          <a:p>
            <a:pPr marL="0" indent="0">
              <a:buNone/>
            </a:pPr>
            <a:r>
              <a:rPr lang="tr-TR" sz="2600" dirty="0" smtClean="0"/>
              <a:t>   </a:t>
            </a:r>
            <a:r>
              <a:rPr lang="en-US" sz="2600" dirty="0" smtClean="0"/>
              <a:t>such</a:t>
            </a:r>
            <a:r>
              <a:rPr lang="tr-TR" sz="2600" dirty="0" smtClean="0"/>
              <a:t> </a:t>
            </a:r>
            <a:r>
              <a:rPr lang="en-US" sz="2600" dirty="0" smtClean="0"/>
              <a:t>as Perl,</a:t>
            </a:r>
            <a:r>
              <a:rPr lang="tr-TR" sz="2600" dirty="0" smtClean="0"/>
              <a:t> </a:t>
            </a:r>
            <a:r>
              <a:rPr lang="en-US" sz="2600" dirty="0" smtClean="0"/>
              <a:t>.NET, Java and others.</a:t>
            </a:r>
            <a:r>
              <a:rPr lang="tr-TR" sz="2600" dirty="0" smtClean="0"/>
              <a:t/>
            </a:r>
            <a:br>
              <a:rPr lang="tr-TR" sz="2600" dirty="0" smtClean="0"/>
            </a:br>
            <a:endParaRPr lang="tr-TR" sz="2600" dirty="0" smtClean="0"/>
          </a:p>
          <a:p>
            <a:pPr marL="0" indent="0">
              <a:buNone/>
            </a:pPr>
            <a:r>
              <a:rPr lang="tr-TR" sz="2400" dirty="0" smtClean="0"/>
              <a:t>Examples of cross-cutting concerns:</a:t>
            </a:r>
          </a:p>
          <a:p>
            <a:pPr lvl="1"/>
            <a:r>
              <a:rPr lang="tr-TR" dirty="0" smtClean="0"/>
              <a:t>Logging</a:t>
            </a:r>
          </a:p>
          <a:p>
            <a:pPr lvl="1"/>
            <a:r>
              <a:rPr lang="tr-TR" dirty="0" smtClean="0"/>
              <a:t>Security</a:t>
            </a:r>
          </a:p>
          <a:p>
            <a:pPr lvl="1"/>
            <a:r>
              <a:rPr lang="tr-TR" dirty="0" smtClean="0"/>
              <a:t>Transaction</a:t>
            </a:r>
          </a:p>
          <a:p>
            <a:pPr lvl="1"/>
            <a:r>
              <a:rPr lang="tr-TR" dirty="0" smtClean="0"/>
              <a:t>Caching</a:t>
            </a:r>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13</a:t>
            </a:fld>
            <a:endParaRPr lang="tr-TR" dirty="0"/>
          </a:p>
        </p:txBody>
      </p:sp>
      <p:pic>
        <p:nvPicPr>
          <p:cNvPr id="1026" name="Picture 2" descr="http://www.tekspotlight.com/wp-content/uploads/2008/09/aop-examp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4257" y="3485357"/>
            <a:ext cx="3324225" cy="278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2407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Aspect Oriented Programming (AOP)</a:t>
            </a:r>
            <a:br>
              <a:rPr lang="tr-TR" dirty="0"/>
            </a:br>
            <a:r>
              <a:rPr lang="tr-TR" sz="3000" dirty="0" smtClean="0"/>
              <a:t>Spring AOP</a:t>
            </a:r>
            <a:endParaRPr lang="tr-TR" dirty="0"/>
          </a:p>
        </p:txBody>
      </p:sp>
      <p:sp>
        <p:nvSpPr>
          <p:cNvPr id="3" name="Content Placeholder 2"/>
          <p:cNvSpPr>
            <a:spLocks noGrp="1"/>
          </p:cNvSpPr>
          <p:nvPr>
            <p:ph idx="1"/>
          </p:nvPr>
        </p:nvSpPr>
        <p:spPr/>
        <p:txBody>
          <a:bodyPr>
            <a:normAutofit/>
          </a:bodyPr>
          <a:lstStyle/>
          <a:p>
            <a:r>
              <a:rPr lang="en-US" sz="2400" dirty="0"/>
              <a:t>Spring AOP module provides interceptors to intercept </a:t>
            </a:r>
            <a:r>
              <a:rPr lang="en-US" sz="2400" dirty="0" smtClean="0"/>
              <a:t>an</a:t>
            </a:r>
            <a:r>
              <a:rPr lang="tr-TR" sz="2400" dirty="0" smtClean="0"/>
              <a:t> </a:t>
            </a:r>
            <a:r>
              <a:rPr lang="en-US" sz="2400" dirty="0" smtClean="0"/>
              <a:t>application</a:t>
            </a:r>
            <a:r>
              <a:rPr lang="en-US" sz="2400" dirty="0"/>
              <a:t>, for </a:t>
            </a:r>
            <a:r>
              <a:rPr lang="en-US" sz="2400" dirty="0" smtClean="0"/>
              <a:t>example, when</a:t>
            </a:r>
            <a:r>
              <a:rPr lang="tr-TR" sz="2400" dirty="0" smtClean="0"/>
              <a:t> </a:t>
            </a:r>
            <a:r>
              <a:rPr lang="en-US" sz="2400" dirty="0" smtClean="0"/>
              <a:t>a method is executed,</a:t>
            </a:r>
            <a:r>
              <a:rPr lang="tr-TR" sz="2400" dirty="0" smtClean="0"/>
              <a:t> </a:t>
            </a:r>
            <a:r>
              <a:rPr lang="en-US" sz="2400" dirty="0" smtClean="0">
                <a:effectLst>
                  <a:outerShdw blurRad="38100" dist="38100" dir="2700000" algn="tl">
                    <a:srgbClr val="000000">
                      <a:alpha val="43137"/>
                    </a:srgbClr>
                  </a:outerShdw>
                </a:effectLst>
              </a:rPr>
              <a:t>you can</a:t>
            </a:r>
            <a:r>
              <a:rPr lang="tr-TR" sz="2400" dirty="0" smtClean="0">
                <a:effectLst>
                  <a:outerShdw blurRad="38100" dist="38100" dir="2700000" algn="tl">
                    <a:srgbClr val="000000">
                      <a:alpha val="43137"/>
                    </a:srgbClr>
                  </a:outerShdw>
                </a:effectLst>
              </a:rPr>
              <a:t> </a:t>
            </a:r>
            <a:r>
              <a:rPr lang="en-US" sz="2400" dirty="0" smtClean="0">
                <a:effectLst>
                  <a:outerShdw blurRad="38100" dist="38100" dir="2700000" algn="tl">
                    <a:srgbClr val="000000">
                      <a:alpha val="43137"/>
                    </a:srgbClr>
                  </a:outerShdw>
                </a:effectLst>
              </a:rPr>
              <a:t>add extra functionality before or after the method execution.</a:t>
            </a:r>
            <a:r>
              <a:rPr lang="tr-TR" sz="2400" b="1" dirty="0" smtClean="0"/>
              <a:t/>
            </a:r>
            <a:br>
              <a:rPr lang="tr-TR" sz="2400" b="1" dirty="0" smtClean="0"/>
            </a:br>
            <a:endParaRPr lang="en-US" sz="2400" b="1" dirty="0" smtClean="0"/>
          </a:p>
          <a:p>
            <a:r>
              <a:rPr lang="en-US" sz="2400" dirty="0" smtClean="0"/>
              <a:t>Spring AOP's approach to AOP differs from that of most other AOP frameworks. </a:t>
            </a:r>
            <a:r>
              <a:rPr lang="en-US" sz="2400" dirty="0" smtClean="0">
                <a:effectLst>
                  <a:outerShdw blurRad="38100" dist="38100" dir="2700000" algn="tl">
                    <a:srgbClr val="000000">
                      <a:alpha val="43137"/>
                    </a:srgbClr>
                  </a:outerShdw>
                </a:effectLst>
              </a:rPr>
              <a:t>The aim is to provide a close integration between AOP implementation and Spring IoC</a:t>
            </a:r>
            <a:r>
              <a:rPr lang="tr-TR" sz="2400" dirty="0" smtClean="0">
                <a:effectLst>
                  <a:outerShdw blurRad="38100" dist="38100" dir="2700000" algn="tl">
                    <a:srgbClr val="000000">
                      <a:alpha val="43137"/>
                    </a:srgbClr>
                  </a:outerShdw>
                </a:effectLst>
              </a:rPr>
              <a:t>,</a:t>
            </a:r>
            <a:r>
              <a:rPr lang="en-US" sz="2400" dirty="0" smtClean="0">
                <a:effectLst>
                  <a:outerShdw blurRad="38100" dist="38100" dir="2700000" algn="tl">
                    <a:srgbClr val="000000">
                      <a:alpha val="43137"/>
                    </a:srgbClr>
                  </a:outerShdw>
                </a:effectLst>
              </a:rPr>
              <a:t> </a:t>
            </a:r>
            <a:r>
              <a:rPr lang="en-US" sz="2400" dirty="0" smtClean="0"/>
              <a:t>not </a:t>
            </a:r>
            <a:r>
              <a:rPr lang="en-US" sz="2400" dirty="0"/>
              <a:t>to provide the most complete AOP implementation</a:t>
            </a:r>
            <a:r>
              <a:rPr lang="en-US" sz="2400" dirty="0" smtClean="0"/>
              <a:t>.</a:t>
            </a:r>
            <a:r>
              <a:rPr lang="tr-TR" sz="2400" dirty="0" smtClean="0"/>
              <a:t/>
            </a:r>
            <a:br>
              <a:rPr lang="tr-TR" sz="2400" dirty="0" smtClean="0"/>
            </a:br>
            <a:endParaRPr lang="en-US" sz="2400" dirty="0" smtClean="0"/>
          </a:p>
          <a:p>
            <a:r>
              <a:rPr lang="en-US" sz="2400" dirty="0" smtClean="0"/>
              <a:t>Spring Framework's AOP functionality is normally used in conjunction with the Spring IoC container. </a:t>
            </a:r>
            <a:r>
              <a:rPr lang="en-US" sz="2400" dirty="0" smtClean="0">
                <a:effectLst>
                  <a:outerShdw blurRad="38100" dist="38100" dir="2700000" algn="tl">
                    <a:srgbClr val="000000">
                      <a:alpha val="43137"/>
                    </a:srgbClr>
                  </a:outerShdw>
                </a:effectLst>
              </a:rPr>
              <a:t>Aspects are configured using normal bean definition syntax</a:t>
            </a:r>
            <a:r>
              <a:rPr lang="tr-TR" sz="2400" dirty="0" smtClean="0">
                <a:effectLst>
                  <a:outerShdw blurRad="38100" dist="38100" dir="2700000" algn="tl">
                    <a:srgbClr val="000000">
                      <a:alpha val="43137"/>
                    </a:srgbClr>
                  </a:outerShdw>
                </a:effectLst>
              </a:rPr>
              <a:t>.</a:t>
            </a:r>
          </a:p>
        </p:txBody>
      </p:sp>
      <p:sp>
        <p:nvSpPr>
          <p:cNvPr id="4" name="Slide Number Placeholder 3"/>
          <p:cNvSpPr>
            <a:spLocks noGrp="1"/>
          </p:cNvSpPr>
          <p:nvPr>
            <p:ph type="sldNum" sz="quarter" idx="12"/>
          </p:nvPr>
        </p:nvSpPr>
        <p:spPr/>
        <p:txBody>
          <a:bodyPr/>
          <a:lstStyle/>
          <a:p>
            <a:fld id="{974C77FB-47CE-486E-823A-42AC13E2D61E}" type="slidenum">
              <a:rPr lang="tr-TR" smtClean="0"/>
              <a:t>14</a:t>
            </a:fld>
            <a:endParaRPr lang="tr-TR" dirty="0"/>
          </a:p>
        </p:txBody>
      </p:sp>
    </p:spTree>
    <p:extLst>
      <p:ext uri="{BB962C8B-B14F-4D97-AF65-F5344CB8AC3E}">
        <p14:creationId xmlns:p14="http://schemas.microsoft.com/office/powerpoint/2010/main" val="15664629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Aspect Oriented Programming (AOP</a:t>
            </a:r>
            <a:r>
              <a:rPr lang="tr-TR" dirty="0" smtClean="0"/>
              <a:t>)</a:t>
            </a:r>
            <a:br>
              <a:rPr lang="tr-TR" dirty="0" smtClean="0"/>
            </a:br>
            <a:r>
              <a:rPr lang="tr-TR" sz="3000" dirty="0" smtClean="0"/>
              <a:t>Code Example</a:t>
            </a:r>
            <a:endParaRPr lang="tr-TR" sz="3000" dirty="0"/>
          </a:p>
        </p:txBody>
      </p:sp>
      <p:sp>
        <p:nvSpPr>
          <p:cNvPr id="3" name="Content Placeholder 2"/>
          <p:cNvSpPr>
            <a:spLocks noGrp="1"/>
          </p:cNvSpPr>
          <p:nvPr>
            <p:ph idx="1"/>
          </p:nvPr>
        </p:nvSpPr>
        <p:spPr/>
        <p:txBody>
          <a:bodyPr/>
          <a:lstStyle/>
          <a:p>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15</a:t>
            </a:fld>
            <a:endParaRPr lang="tr-TR" dirty="0"/>
          </a:p>
        </p:txBody>
      </p:sp>
      <p:pic>
        <p:nvPicPr>
          <p:cNvPr id="8" name="Picture 7"/>
          <p:cNvPicPr>
            <a:picLocks noChangeAspect="1"/>
          </p:cNvPicPr>
          <p:nvPr/>
        </p:nvPicPr>
        <p:blipFill>
          <a:blip r:embed="rId2"/>
          <a:stretch>
            <a:fillRect/>
          </a:stretch>
        </p:blipFill>
        <p:spPr>
          <a:xfrm>
            <a:off x="838200" y="1825625"/>
            <a:ext cx="7466704" cy="3717555"/>
          </a:xfrm>
          <a:prstGeom prst="rect">
            <a:avLst/>
          </a:prstGeom>
        </p:spPr>
      </p:pic>
    </p:spTree>
    <p:extLst>
      <p:ext uri="{BB962C8B-B14F-4D97-AF65-F5344CB8AC3E}">
        <p14:creationId xmlns:p14="http://schemas.microsoft.com/office/powerpoint/2010/main" val="9670382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Aspect Oriented Programming (AOP</a:t>
            </a:r>
            <a:r>
              <a:rPr lang="tr-TR" dirty="0" smtClean="0"/>
              <a:t>)</a:t>
            </a:r>
            <a:br>
              <a:rPr lang="tr-TR" dirty="0" smtClean="0"/>
            </a:br>
            <a:r>
              <a:rPr lang="tr-TR" sz="3000" dirty="0" smtClean="0"/>
              <a:t>Code Example</a:t>
            </a:r>
            <a:endParaRPr lang="tr-TR" sz="3000" dirty="0"/>
          </a:p>
        </p:txBody>
      </p:sp>
      <p:sp>
        <p:nvSpPr>
          <p:cNvPr id="4" name="Slide Number Placeholder 3"/>
          <p:cNvSpPr>
            <a:spLocks noGrp="1"/>
          </p:cNvSpPr>
          <p:nvPr>
            <p:ph type="sldNum" sz="quarter" idx="12"/>
          </p:nvPr>
        </p:nvSpPr>
        <p:spPr/>
        <p:txBody>
          <a:bodyPr/>
          <a:lstStyle/>
          <a:p>
            <a:fld id="{974C77FB-47CE-486E-823A-42AC13E2D61E}" type="slidenum">
              <a:rPr lang="tr-TR" smtClean="0"/>
              <a:t>16</a:t>
            </a:fld>
            <a:endParaRPr lang="tr-TR" dirty="0"/>
          </a:p>
        </p:txBody>
      </p:sp>
      <p:pic>
        <p:nvPicPr>
          <p:cNvPr id="8" name="Picture 7"/>
          <p:cNvPicPr>
            <a:picLocks noChangeAspect="1"/>
          </p:cNvPicPr>
          <p:nvPr/>
        </p:nvPicPr>
        <p:blipFill>
          <a:blip r:embed="rId2"/>
          <a:stretch>
            <a:fillRect/>
          </a:stretch>
        </p:blipFill>
        <p:spPr>
          <a:xfrm>
            <a:off x="616772" y="2018944"/>
            <a:ext cx="7208520" cy="3931920"/>
          </a:xfrm>
          <a:prstGeom prst="rect">
            <a:avLst/>
          </a:prstGeom>
        </p:spPr>
      </p:pic>
      <p:cxnSp>
        <p:nvCxnSpPr>
          <p:cNvPr id="6" name="Straight Arrow Connector 5"/>
          <p:cNvCxnSpPr/>
          <p:nvPr/>
        </p:nvCxnSpPr>
        <p:spPr>
          <a:xfrm flipV="1">
            <a:off x="5379496" y="3743661"/>
            <a:ext cx="386603" cy="406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79146" y="4270335"/>
            <a:ext cx="497878" cy="484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772361" y="2974131"/>
            <a:ext cx="2647278" cy="647300"/>
          </a:xfrm>
          <a:solidFill>
            <a:schemeClr val="accent1">
              <a:lumMod val="75000"/>
            </a:schemeClr>
          </a:solidFill>
        </p:spPr>
        <p:txBody>
          <a:bodyPr vert="horz" lIns="91440" tIns="45720" rIns="91440" bIns="45720" rtlCol="0">
            <a:normAutofit/>
          </a:bodyPr>
          <a:lstStyle/>
          <a:p>
            <a:pPr marL="0" indent="0">
              <a:buNone/>
            </a:pPr>
            <a:r>
              <a:rPr lang="tr-TR" sz="1800" dirty="0">
                <a:solidFill>
                  <a:schemeClr val="bg1"/>
                </a:solidFill>
              </a:rPr>
              <a:t>Pointcut (AspectJ Pointcut Expression Language)</a:t>
            </a:r>
          </a:p>
        </p:txBody>
      </p:sp>
      <p:sp>
        <p:nvSpPr>
          <p:cNvPr id="10" name="Content Placeholder 2"/>
          <p:cNvSpPr txBox="1">
            <a:spLocks/>
          </p:cNvSpPr>
          <p:nvPr/>
        </p:nvSpPr>
        <p:spPr>
          <a:xfrm>
            <a:off x="202827" y="4754343"/>
            <a:ext cx="1152638" cy="296520"/>
          </a:xfrm>
          <a:prstGeom prst="rect">
            <a:avLst/>
          </a:prstGeom>
          <a:solidFill>
            <a:schemeClr val="accent1">
              <a:lumMod val="75000"/>
            </a:schemeClr>
          </a:solidFill>
        </p:spPr>
        <p:txBody>
          <a:bodyPr vert="horz" lIns="91440" tIns="45720" rIns="91440" bIns="45720" rtlCol="0">
            <a:normAutofit fontScale="62500" lnSpcReduction="20000"/>
          </a:bodyPr>
          <a:lstStyle>
            <a:defPPr>
              <a:defRPr lang="tr-TR"/>
            </a:defPPr>
            <a:lvl1pPr indent="0">
              <a:lnSpc>
                <a:spcPct val="90000"/>
              </a:lnSpc>
              <a:spcBef>
                <a:spcPts val="1000"/>
              </a:spcBef>
              <a:buFont typeface="Arial" panose="020B0604020202020204" pitchFamily="34" charset="0"/>
              <a:buNone/>
              <a:defRPr sz="2800">
                <a:solidFill>
                  <a:schemeClr val="bg1"/>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tr-TR" dirty="0"/>
              <a:t>Join Point</a:t>
            </a:r>
          </a:p>
        </p:txBody>
      </p:sp>
      <p:cxnSp>
        <p:nvCxnSpPr>
          <p:cNvPr id="11" name="Straight Arrow Connector 10"/>
          <p:cNvCxnSpPr/>
          <p:nvPr/>
        </p:nvCxnSpPr>
        <p:spPr>
          <a:xfrm>
            <a:off x="6417609" y="5223918"/>
            <a:ext cx="299420" cy="418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6717029" y="5648160"/>
            <a:ext cx="837752" cy="296520"/>
          </a:xfrm>
          <a:prstGeom prst="rect">
            <a:avLst/>
          </a:prstGeom>
          <a:solidFill>
            <a:schemeClr val="accent1">
              <a:lumMod val="75000"/>
            </a:schemeClr>
          </a:solidFill>
        </p:spPr>
        <p:txBody>
          <a:bodyPr vert="horz" lIns="91440" tIns="45720" rIns="91440" bIns="45720" rtlCol="0">
            <a:noAutofit/>
          </a:bodyPr>
          <a:lstStyle>
            <a:lvl1pPr indent="0">
              <a:lnSpc>
                <a:spcPct val="90000"/>
              </a:lnSpc>
              <a:spcBef>
                <a:spcPts val="1000"/>
              </a:spcBef>
              <a:buFont typeface="Arial" panose="020B0604020202020204" pitchFamily="34" charset="0"/>
              <a:buNone/>
              <a:defRPr>
                <a:solidFill>
                  <a:schemeClr val="bg1"/>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tr-TR" dirty="0"/>
              <a:t>Advice</a:t>
            </a:r>
          </a:p>
        </p:txBody>
      </p:sp>
      <p:sp>
        <p:nvSpPr>
          <p:cNvPr id="12" name="Content Placeholder 2"/>
          <p:cNvSpPr txBox="1">
            <a:spLocks/>
          </p:cNvSpPr>
          <p:nvPr/>
        </p:nvSpPr>
        <p:spPr>
          <a:xfrm>
            <a:off x="7825292" y="2506757"/>
            <a:ext cx="3820293" cy="24738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smtClean="0"/>
              <a:t>@Before</a:t>
            </a:r>
            <a:r>
              <a:rPr lang="en-US" sz="1400" dirty="0" smtClean="0"/>
              <a:t> – Run before the method execution</a:t>
            </a:r>
          </a:p>
          <a:p>
            <a:r>
              <a:rPr lang="en-US" sz="1400" b="1" dirty="0" smtClean="0"/>
              <a:t>@After</a:t>
            </a:r>
            <a:r>
              <a:rPr lang="en-US" sz="1400" dirty="0" smtClean="0"/>
              <a:t> – Run after the method returned a result</a:t>
            </a:r>
          </a:p>
          <a:p>
            <a:r>
              <a:rPr lang="en-US" sz="1400" b="1" dirty="0" smtClean="0"/>
              <a:t>@</a:t>
            </a:r>
            <a:r>
              <a:rPr lang="en-US" sz="1400" b="1" dirty="0" err="1" smtClean="0"/>
              <a:t>AfterReturning</a:t>
            </a:r>
            <a:r>
              <a:rPr lang="en-US" sz="1400" dirty="0" smtClean="0"/>
              <a:t> – Run after the method returned a result, intercept the returned result as well.</a:t>
            </a:r>
            <a:endParaRPr lang="tr-TR" sz="1400" dirty="0" smtClean="0"/>
          </a:p>
          <a:p>
            <a:r>
              <a:rPr lang="en-US" sz="1400" b="1" dirty="0"/>
              <a:t>@Around</a:t>
            </a:r>
            <a:r>
              <a:rPr lang="en-US" sz="1400" dirty="0"/>
              <a:t> – Run around the method execution, combine all three advices above</a:t>
            </a:r>
            <a:r>
              <a:rPr lang="en-US" sz="1400" dirty="0" smtClean="0"/>
              <a:t>.</a:t>
            </a:r>
          </a:p>
          <a:p>
            <a:r>
              <a:rPr lang="en-US" sz="1400" b="1" dirty="0" smtClean="0"/>
              <a:t>@</a:t>
            </a:r>
            <a:r>
              <a:rPr lang="en-US" sz="1400" b="1" dirty="0" err="1" smtClean="0"/>
              <a:t>AfterThrowing</a:t>
            </a:r>
            <a:r>
              <a:rPr lang="en-US" sz="1400" dirty="0" smtClean="0"/>
              <a:t> – Run after the method throws an exception</a:t>
            </a:r>
          </a:p>
          <a:p>
            <a:endParaRPr lang="tr-TR" sz="1400" dirty="0"/>
          </a:p>
        </p:txBody>
      </p:sp>
    </p:spTree>
    <p:extLst>
      <p:ext uri="{BB962C8B-B14F-4D97-AF65-F5344CB8AC3E}">
        <p14:creationId xmlns:p14="http://schemas.microsoft.com/office/powerpoint/2010/main" val="28661050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Aspect Oriented Programming (AOP</a:t>
            </a:r>
            <a:r>
              <a:rPr lang="tr-TR" dirty="0" smtClean="0"/>
              <a:t>)</a:t>
            </a:r>
            <a:br>
              <a:rPr lang="tr-TR" dirty="0" smtClean="0"/>
            </a:br>
            <a:r>
              <a:rPr lang="tr-TR" sz="3000" dirty="0" smtClean="0"/>
              <a:t>Code Example</a:t>
            </a:r>
            <a:endParaRPr lang="tr-TR" sz="3000" dirty="0"/>
          </a:p>
        </p:txBody>
      </p:sp>
      <p:sp>
        <p:nvSpPr>
          <p:cNvPr id="3" name="Content Placeholder 2"/>
          <p:cNvSpPr>
            <a:spLocks noGrp="1"/>
          </p:cNvSpPr>
          <p:nvPr>
            <p:ph idx="1"/>
          </p:nvPr>
        </p:nvSpPr>
        <p:spPr/>
        <p:txBody>
          <a:bodyPr/>
          <a:lstStyle/>
          <a:p>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17</a:t>
            </a:fld>
            <a:endParaRPr lang="tr-TR" dirty="0"/>
          </a:p>
        </p:txBody>
      </p:sp>
      <p:pic>
        <p:nvPicPr>
          <p:cNvPr id="5" name="Picture 4"/>
          <p:cNvPicPr>
            <a:picLocks noChangeAspect="1"/>
          </p:cNvPicPr>
          <p:nvPr/>
        </p:nvPicPr>
        <p:blipFill>
          <a:blip r:embed="rId2"/>
          <a:stretch>
            <a:fillRect/>
          </a:stretch>
        </p:blipFill>
        <p:spPr>
          <a:xfrm>
            <a:off x="1612751" y="2042363"/>
            <a:ext cx="7437460" cy="2628041"/>
          </a:xfrm>
          <a:prstGeom prst="rect">
            <a:avLst/>
          </a:prstGeom>
        </p:spPr>
      </p:pic>
      <p:sp>
        <p:nvSpPr>
          <p:cNvPr id="6" name="Rectangle 5"/>
          <p:cNvSpPr/>
          <p:nvPr/>
        </p:nvSpPr>
        <p:spPr>
          <a:xfrm>
            <a:off x="1721224" y="3657047"/>
            <a:ext cx="1957891" cy="5809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1304832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pring over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27277"/>
            <a:ext cx="5861607" cy="439620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tr-TR" dirty="0" smtClean="0"/>
              <a:t>Spring Modules</a:t>
            </a:r>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18</a:t>
            </a:fld>
            <a:endParaRPr lang="tr-TR" dirty="0"/>
          </a:p>
        </p:txBody>
      </p:sp>
      <p:sp>
        <p:nvSpPr>
          <p:cNvPr id="5" name="Rectangle 4"/>
          <p:cNvSpPr/>
          <p:nvPr/>
        </p:nvSpPr>
        <p:spPr>
          <a:xfrm>
            <a:off x="1900543" y="5838817"/>
            <a:ext cx="3736920" cy="369332"/>
          </a:xfrm>
          <a:prstGeom prst="rect">
            <a:avLst/>
          </a:prstGeom>
        </p:spPr>
        <p:txBody>
          <a:bodyPr wrap="none">
            <a:spAutoFit/>
          </a:bodyPr>
          <a:lstStyle/>
          <a:p>
            <a:r>
              <a:rPr lang="en-US" dirty="0" smtClean="0">
                <a:solidFill>
                  <a:srgbClr val="000000"/>
                </a:solidFill>
                <a:latin typeface="Arial" panose="020B0604020202020204" pitchFamily="34" charset="0"/>
              </a:rPr>
              <a:t>Overview of the Spring Framework</a:t>
            </a:r>
            <a:endParaRPr lang="tr-TR" dirty="0"/>
          </a:p>
        </p:txBody>
      </p:sp>
      <p:sp>
        <p:nvSpPr>
          <p:cNvPr id="9" name="Content Placeholder 2"/>
          <p:cNvSpPr>
            <a:spLocks noGrp="1"/>
          </p:cNvSpPr>
          <p:nvPr>
            <p:ph idx="1"/>
          </p:nvPr>
        </p:nvSpPr>
        <p:spPr>
          <a:xfrm>
            <a:off x="6734286" y="2237591"/>
            <a:ext cx="4494007" cy="3175578"/>
          </a:xfrm>
        </p:spPr>
        <p:txBody>
          <a:bodyPr>
            <a:normAutofit/>
          </a:bodyPr>
          <a:lstStyle/>
          <a:p>
            <a:r>
              <a:rPr lang="en-US" sz="2000" dirty="0">
                <a:solidFill>
                  <a:srgbClr val="000000"/>
                </a:solidFill>
                <a:latin typeface="Arial" panose="020B0604020202020204" pitchFamily="34" charset="0"/>
              </a:rPr>
              <a:t>The Spring Framework consists of features organized into about 20 </a:t>
            </a:r>
            <a:r>
              <a:rPr lang="en-US" sz="2000" dirty="0" smtClean="0">
                <a:solidFill>
                  <a:srgbClr val="000000"/>
                </a:solidFill>
                <a:latin typeface="Arial" panose="020B0604020202020204" pitchFamily="34" charset="0"/>
              </a:rPr>
              <a:t>modules.</a:t>
            </a:r>
            <a:r>
              <a:rPr lang="tr-TR" sz="2000" dirty="0" smtClean="0">
                <a:solidFill>
                  <a:srgbClr val="000000"/>
                </a:solidFill>
                <a:latin typeface="Arial" panose="020B0604020202020204" pitchFamily="34" charset="0"/>
              </a:rPr>
              <a:t/>
            </a:r>
            <a:br>
              <a:rPr lang="tr-TR" sz="2000" dirty="0" smtClean="0">
                <a:solidFill>
                  <a:srgbClr val="000000"/>
                </a:solidFill>
                <a:latin typeface="Arial" panose="020B0604020202020204" pitchFamily="34" charset="0"/>
              </a:rPr>
            </a:br>
            <a:endParaRPr lang="tr-TR" sz="2000" dirty="0" smtClean="0">
              <a:solidFill>
                <a:srgbClr val="000000"/>
              </a:solidFill>
              <a:latin typeface="Arial" panose="020B0604020202020204" pitchFamily="34" charset="0"/>
            </a:endParaRPr>
          </a:p>
          <a:p>
            <a:r>
              <a:rPr lang="en-US" sz="2000" dirty="0" smtClean="0">
                <a:solidFill>
                  <a:srgbClr val="000000"/>
                </a:solidFill>
                <a:latin typeface="Arial" panose="020B0604020202020204" pitchFamily="34" charset="0"/>
              </a:rPr>
              <a:t>These </a:t>
            </a:r>
            <a:r>
              <a:rPr lang="en-US" sz="2000" dirty="0">
                <a:solidFill>
                  <a:srgbClr val="000000"/>
                </a:solidFill>
                <a:latin typeface="Arial" panose="020B0604020202020204" pitchFamily="34" charset="0"/>
              </a:rPr>
              <a:t>modules are grouped into Core Container, Data Access/Integration, Web, AOP (Aspect Oriented Programming), Instrumentation, and </a:t>
            </a:r>
            <a:r>
              <a:rPr lang="en-US" sz="2000" dirty="0" smtClean="0">
                <a:solidFill>
                  <a:srgbClr val="000000"/>
                </a:solidFill>
                <a:latin typeface="Arial" panose="020B0604020202020204" pitchFamily="34" charset="0"/>
              </a:rPr>
              <a:t>Test</a:t>
            </a:r>
            <a:r>
              <a:rPr lang="tr-TR" sz="2000" dirty="0" smtClean="0">
                <a:solidFill>
                  <a:srgbClr val="000000"/>
                </a:solidFill>
                <a:latin typeface="Arial" panose="020B0604020202020204" pitchFamily="34" charset="0"/>
              </a:rPr>
              <a:t>.</a:t>
            </a:r>
            <a:endParaRPr lang="tr-TR" sz="2000" dirty="0"/>
          </a:p>
        </p:txBody>
      </p:sp>
    </p:spTree>
    <p:extLst>
      <p:ext uri="{BB962C8B-B14F-4D97-AF65-F5344CB8AC3E}">
        <p14:creationId xmlns:p14="http://schemas.microsoft.com/office/powerpoint/2010/main" val="3806621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Spring Modules</a:t>
            </a:r>
          </a:p>
        </p:txBody>
      </p:sp>
      <p:sp>
        <p:nvSpPr>
          <p:cNvPr id="3" name="Content Placeholder 2"/>
          <p:cNvSpPr>
            <a:spLocks noGrp="1"/>
          </p:cNvSpPr>
          <p:nvPr>
            <p:ph idx="1"/>
          </p:nvPr>
        </p:nvSpPr>
        <p:spPr>
          <a:xfrm>
            <a:off x="6734286" y="2236263"/>
            <a:ext cx="4851699" cy="3010404"/>
          </a:xfrm>
        </p:spPr>
        <p:txBody>
          <a:bodyPr>
            <a:normAutofit/>
          </a:bodyPr>
          <a:lstStyle/>
          <a:p>
            <a:r>
              <a:rPr lang="en-US" sz="2200" dirty="0"/>
              <a:t>The building blocks described previously make Spring a logical choice in many scenarios, from applets to full-fledged enterprise applications that use Spring's transaction management functionality and web framework integration.</a:t>
            </a:r>
            <a:endParaRPr lang="tr-TR" sz="2200" dirty="0"/>
          </a:p>
        </p:txBody>
      </p:sp>
      <p:sp>
        <p:nvSpPr>
          <p:cNvPr id="4" name="Slide Number Placeholder 3"/>
          <p:cNvSpPr>
            <a:spLocks noGrp="1"/>
          </p:cNvSpPr>
          <p:nvPr>
            <p:ph type="sldNum" sz="quarter" idx="12"/>
          </p:nvPr>
        </p:nvSpPr>
        <p:spPr/>
        <p:txBody>
          <a:bodyPr/>
          <a:lstStyle/>
          <a:p>
            <a:fld id="{974C77FB-47CE-486E-823A-42AC13E2D61E}" type="slidenum">
              <a:rPr lang="tr-TR" smtClean="0"/>
              <a:t>19</a:t>
            </a:fld>
            <a:endParaRPr lang="tr-TR" dirty="0"/>
          </a:p>
        </p:txBody>
      </p:sp>
      <p:pic>
        <p:nvPicPr>
          <p:cNvPr id="5" name="Picture 4" descr="http://docs.spring.io/spring-framework/docs/3.0.x/reference/images/overview-fu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5680934" cy="410155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438278" y="5987018"/>
            <a:ext cx="4480778" cy="369332"/>
          </a:xfrm>
          <a:prstGeom prst="rect">
            <a:avLst/>
          </a:prstGeom>
        </p:spPr>
        <p:txBody>
          <a:bodyPr wrap="none">
            <a:spAutoFit/>
          </a:bodyPr>
          <a:lstStyle/>
          <a:p>
            <a:r>
              <a:rPr lang="en-US" dirty="0">
                <a:solidFill>
                  <a:srgbClr val="000000"/>
                </a:solidFill>
                <a:latin typeface="Arial" panose="020B0604020202020204" pitchFamily="34" charset="0"/>
              </a:rPr>
              <a:t>Typical full-fledged Spring web application</a:t>
            </a:r>
            <a:endParaRPr lang="tr-TR" dirty="0"/>
          </a:p>
        </p:txBody>
      </p:sp>
    </p:spTree>
    <p:extLst>
      <p:ext uri="{BB962C8B-B14F-4D97-AF65-F5344CB8AC3E}">
        <p14:creationId xmlns:p14="http://schemas.microsoft.com/office/powerpoint/2010/main" val="490385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Content</a:t>
            </a:r>
            <a:endParaRPr lang="tr-TR" dirty="0"/>
          </a:p>
        </p:txBody>
      </p:sp>
      <p:sp>
        <p:nvSpPr>
          <p:cNvPr id="3" name="Content Placeholder 2"/>
          <p:cNvSpPr>
            <a:spLocks noGrp="1"/>
          </p:cNvSpPr>
          <p:nvPr>
            <p:ph idx="1"/>
          </p:nvPr>
        </p:nvSpPr>
        <p:spPr>
          <a:xfrm>
            <a:off x="838200" y="2005012"/>
            <a:ext cx="10515600" cy="4351338"/>
          </a:xfrm>
        </p:spPr>
        <p:txBody>
          <a:bodyPr/>
          <a:lstStyle/>
          <a:p>
            <a:r>
              <a:rPr lang="tr-TR" dirty="0" smtClean="0"/>
              <a:t>What is Spring Framework?</a:t>
            </a:r>
          </a:p>
          <a:p>
            <a:endParaRPr lang="tr-TR" dirty="0" smtClean="0"/>
          </a:p>
          <a:p>
            <a:r>
              <a:rPr lang="tr-TR" dirty="0" smtClean="0"/>
              <a:t>Key features of Spring Framework</a:t>
            </a:r>
          </a:p>
          <a:p>
            <a:pPr lvl="1"/>
            <a:r>
              <a:rPr lang="tr-TR" dirty="0" smtClean="0"/>
              <a:t>Dependency Injection and Inversion of Control</a:t>
            </a:r>
          </a:p>
          <a:p>
            <a:pPr lvl="1"/>
            <a:r>
              <a:rPr lang="tr-TR" dirty="0" smtClean="0"/>
              <a:t>Aspect Oriented Programming</a:t>
            </a:r>
          </a:p>
          <a:p>
            <a:pPr lvl="1"/>
            <a:r>
              <a:rPr lang="tr-TR" dirty="0" smtClean="0"/>
              <a:t>Spring Modules</a:t>
            </a:r>
          </a:p>
          <a:p>
            <a:pPr lvl="1"/>
            <a:endParaRPr lang="tr-TR" dirty="0" smtClean="0"/>
          </a:p>
          <a:p>
            <a:r>
              <a:rPr lang="tr-TR" dirty="0" smtClean="0"/>
              <a:t>Advantages of using Spring Framework</a:t>
            </a:r>
          </a:p>
          <a:p>
            <a:endParaRPr lang="tr-TR" dirty="0" smtClean="0"/>
          </a:p>
          <a:p>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2</a:t>
            </a:fld>
            <a:endParaRPr lang="tr-TR" dirty="0"/>
          </a:p>
        </p:txBody>
      </p:sp>
      <p:pic>
        <p:nvPicPr>
          <p:cNvPr id="5124" name="Picture 4" descr="http://www.gaumina.ie/wp-content/uploads/2014/01/gaumina-website-essentials-ireland-content-cms-management-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2269861"/>
            <a:ext cx="2214479" cy="2214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4128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smtClean="0"/>
              <a:t>Spring Modules</a:t>
            </a:r>
            <a:br>
              <a:rPr lang="en-US" dirty="0" smtClean="0"/>
            </a:br>
            <a:r>
              <a:rPr lang="tr-TR" sz="3000" dirty="0" smtClean="0"/>
              <a:t>Spring Projects</a:t>
            </a:r>
            <a:endParaRPr lang="tr-TR" dirty="0"/>
          </a:p>
        </p:txBody>
      </p:sp>
      <p:sp>
        <p:nvSpPr>
          <p:cNvPr id="3" name="Content Placeholder 2"/>
          <p:cNvSpPr>
            <a:spLocks noGrp="1"/>
          </p:cNvSpPr>
          <p:nvPr>
            <p:ph sz="half" idx="1"/>
          </p:nvPr>
        </p:nvSpPr>
        <p:spPr/>
        <p:txBody>
          <a:bodyPr/>
          <a:lstStyle/>
          <a:p>
            <a:r>
              <a:rPr lang="tr-TR" dirty="0" smtClean="0"/>
              <a:t>Spring XD</a:t>
            </a:r>
          </a:p>
          <a:p>
            <a:r>
              <a:rPr lang="tr-TR" dirty="0" smtClean="0"/>
              <a:t>Spring Data</a:t>
            </a:r>
          </a:p>
          <a:p>
            <a:r>
              <a:rPr lang="tr-TR" dirty="0" smtClean="0"/>
              <a:t>Spring Integration</a:t>
            </a:r>
          </a:p>
          <a:p>
            <a:r>
              <a:rPr lang="tr-TR" dirty="0" smtClean="0"/>
              <a:t>Spring Batch</a:t>
            </a:r>
          </a:p>
          <a:p>
            <a:r>
              <a:rPr lang="tr-TR" dirty="0" smtClean="0"/>
              <a:t>Spring Security</a:t>
            </a:r>
          </a:p>
          <a:p>
            <a:r>
              <a:rPr lang="tr-TR" dirty="0" smtClean="0"/>
              <a:t>Spring Cloud</a:t>
            </a:r>
          </a:p>
          <a:p>
            <a:r>
              <a:rPr lang="tr-TR" dirty="0" smtClean="0"/>
              <a:t>Spring AMQP</a:t>
            </a:r>
          </a:p>
          <a:p>
            <a:r>
              <a:rPr lang="tr-TR" dirty="0" smtClean="0"/>
              <a:t>Spring Grails</a:t>
            </a:r>
            <a:endParaRPr lang="tr-TR" dirty="0"/>
          </a:p>
        </p:txBody>
      </p:sp>
      <p:sp>
        <p:nvSpPr>
          <p:cNvPr id="5" name="Content Placeholder 4"/>
          <p:cNvSpPr>
            <a:spLocks noGrp="1"/>
          </p:cNvSpPr>
          <p:nvPr>
            <p:ph sz="half" idx="2"/>
          </p:nvPr>
        </p:nvSpPr>
        <p:spPr/>
        <p:txBody>
          <a:bodyPr/>
          <a:lstStyle/>
          <a:p>
            <a:r>
              <a:rPr lang="tr-TR" dirty="0" smtClean="0"/>
              <a:t>Spring Mobile</a:t>
            </a:r>
          </a:p>
          <a:p>
            <a:r>
              <a:rPr lang="tr-TR" dirty="0" smtClean="0"/>
              <a:t>Spring Social</a:t>
            </a:r>
          </a:p>
          <a:p>
            <a:r>
              <a:rPr lang="tr-TR" dirty="0" smtClean="0"/>
              <a:t>Spring for Android</a:t>
            </a:r>
          </a:p>
          <a:p>
            <a:r>
              <a:rPr lang="tr-TR" dirty="0" smtClean="0"/>
              <a:t>Spring Web Flow</a:t>
            </a:r>
          </a:p>
          <a:p>
            <a:r>
              <a:rPr lang="tr-TR" dirty="0" smtClean="0"/>
              <a:t>Spring LDAP</a:t>
            </a:r>
          </a:p>
          <a:p>
            <a:r>
              <a:rPr lang="tr-TR" dirty="0" smtClean="0"/>
              <a:t>Spring Groovy</a:t>
            </a:r>
          </a:p>
          <a:p>
            <a:r>
              <a:rPr lang="tr-TR" dirty="0" smtClean="0"/>
              <a:t>Spring Hateoas</a:t>
            </a:r>
          </a:p>
          <a:p>
            <a:r>
              <a:rPr lang="tr-TR" dirty="0" smtClean="0"/>
              <a:t>Spring Security OAuth</a:t>
            </a:r>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20</a:t>
            </a:fld>
            <a:endParaRPr lang="tr-TR" dirty="0"/>
          </a:p>
        </p:txBody>
      </p:sp>
    </p:spTree>
    <p:extLst>
      <p:ext uri="{BB962C8B-B14F-4D97-AF65-F5344CB8AC3E}">
        <p14:creationId xmlns:p14="http://schemas.microsoft.com/office/powerpoint/2010/main" val="7574112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Advantages of Using Spring Framework</a:t>
            </a:r>
          </a:p>
        </p:txBody>
      </p:sp>
      <p:sp>
        <p:nvSpPr>
          <p:cNvPr id="3" name="Content Placeholder 2"/>
          <p:cNvSpPr>
            <a:spLocks noGrp="1"/>
          </p:cNvSpPr>
          <p:nvPr>
            <p:ph idx="1"/>
          </p:nvPr>
        </p:nvSpPr>
        <p:spPr/>
        <p:txBody>
          <a:bodyPr/>
          <a:lstStyle/>
          <a:p>
            <a:r>
              <a:rPr lang="tr-TR" dirty="0" smtClean="0"/>
              <a:t>Open source</a:t>
            </a:r>
          </a:p>
          <a:p>
            <a:r>
              <a:rPr lang="tr-TR" dirty="0" smtClean="0"/>
              <a:t>Lightweight and fast</a:t>
            </a:r>
          </a:p>
          <a:p>
            <a:r>
              <a:rPr lang="tr-TR" dirty="0" smtClean="0"/>
              <a:t>Moduler structure</a:t>
            </a:r>
          </a:p>
          <a:p>
            <a:r>
              <a:rPr lang="tr-TR" dirty="0" smtClean="0"/>
              <a:t>Low coupling thanks to Dependency Injection</a:t>
            </a:r>
          </a:p>
          <a:p>
            <a:r>
              <a:rPr lang="tr-TR" dirty="0" smtClean="0"/>
              <a:t>Resuable software</a:t>
            </a:r>
          </a:p>
          <a:p>
            <a:r>
              <a:rPr lang="tr-TR" dirty="0" smtClean="0"/>
              <a:t>AOP support</a:t>
            </a:r>
          </a:p>
          <a:p>
            <a:r>
              <a:rPr lang="tr-TR" dirty="0" smtClean="0"/>
              <a:t>Stable and lots of resources</a:t>
            </a:r>
          </a:p>
          <a:p>
            <a:r>
              <a:rPr lang="tr-TR" dirty="0" smtClean="0"/>
              <a:t>Projects that make our life easier like Spring Security</a:t>
            </a:r>
          </a:p>
          <a:p>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21</a:t>
            </a:fld>
            <a:endParaRPr lang="tr-TR" dirty="0"/>
          </a:p>
        </p:txBody>
      </p:sp>
      <p:pic>
        <p:nvPicPr>
          <p:cNvPr id="4098" name="Picture 2" descr="http://www.jpfarley.com/Portals/88317/images/tpa-checklis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3815" y="4001294"/>
            <a:ext cx="2619375"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0462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smtClean="0"/>
              <a:t>Introduction to </a:t>
            </a:r>
            <a:br>
              <a:rPr lang="tr-TR" dirty="0" smtClean="0"/>
            </a:br>
            <a:r>
              <a:rPr lang="tr-TR" dirty="0" smtClean="0"/>
              <a:t>Spring Framework - Part 2</a:t>
            </a:r>
            <a:endParaRPr lang="tr-TR" dirty="0"/>
          </a:p>
        </p:txBody>
      </p:sp>
      <p:pic>
        <p:nvPicPr>
          <p:cNvPr id="1026" name="Picture 2" descr="http://www.pivotal.io/sites/all/themes/gopo13/images/oss-logo-spr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6712" y="4800282"/>
            <a:ext cx="3838575" cy="104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3815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Content</a:t>
            </a:r>
            <a:endParaRPr lang="tr-TR" dirty="0"/>
          </a:p>
        </p:txBody>
      </p:sp>
      <p:sp>
        <p:nvSpPr>
          <p:cNvPr id="3" name="Content Placeholder 2"/>
          <p:cNvSpPr>
            <a:spLocks noGrp="1"/>
          </p:cNvSpPr>
          <p:nvPr>
            <p:ph idx="1"/>
          </p:nvPr>
        </p:nvSpPr>
        <p:spPr>
          <a:xfrm>
            <a:off x="838200" y="2005012"/>
            <a:ext cx="10515600" cy="4351338"/>
          </a:xfrm>
        </p:spPr>
        <p:txBody>
          <a:bodyPr/>
          <a:lstStyle/>
          <a:p>
            <a:r>
              <a:rPr lang="tr-TR" dirty="0" smtClean="0"/>
              <a:t>Spring MVC</a:t>
            </a:r>
          </a:p>
          <a:p>
            <a:endParaRPr lang="tr-TR" dirty="0"/>
          </a:p>
          <a:p>
            <a:r>
              <a:rPr lang="tr-TR" dirty="0" smtClean="0"/>
              <a:t>Spring RESTful Services</a:t>
            </a:r>
          </a:p>
          <a:p>
            <a:endParaRPr lang="tr-TR" dirty="0"/>
          </a:p>
          <a:p>
            <a:r>
              <a:rPr lang="tr-TR" dirty="0" smtClean="0"/>
              <a:t>Spring Security</a:t>
            </a:r>
          </a:p>
          <a:p>
            <a:endParaRPr lang="tr-TR" dirty="0"/>
          </a:p>
          <a:p>
            <a:r>
              <a:rPr lang="tr-TR" dirty="0" smtClean="0"/>
              <a:t>Spring Test</a:t>
            </a:r>
          </a:p>
          <a:p>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23</a:t>
            </a:fld>
            <a:endParaRPr lang="tr-TR" dirty="0"/>
          </a:p>
        </p:txBody>
      </p:sp>
      <p:pic>
        <p:nvPicPr>
          <p:cNvPr id="5124" name="Picture 4" descr="http://www.gaumina.ie/wp-content/uploads/2014/01/gaumina-website-essentials-ireland-content-cms-management-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2269861"/>
            <a:ext cx="2214479" cy="2214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4562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Spring MVC</a:t>
            </a:r>
            <a:endParaRPr lang="tr-TR" dirty="0"/>
          </a:p>
        </p:txBody>
      </p:sp>
      <p:sp>
        <p:nvSpPr>
          <p:cNvPr id="3" name="Content Placeholder 2"/>
          <p:cNvSpPr>
            <a:spLocks noGrp="1"/>
          </p:cNvSpPr>
          <p:nvPr>
            <p:ph idx="1"/>
          </p:nvPr>
        </p:nvSpPr>
        <p:spPr>
          <a:xfrm>
            <a:off x="655321" y="1825625"/>
            <a:ext cx="5132294" cy="4351338"/>
          </a:xfrm>
        </p:spPr>
        <p:txBody>
          <a:bodyPr>
            <a:normAutofit/>
          </a:bodyPr>
          <a:lstStyle/>
          <a:p>
            <a:r>
              <a:rPr lang="en-US" sz="2200" dirty="0"/>
              <a:t>The Spring web MVC framework provides model-view-controller </a:t>
            </a:r>
            <a:r>
              <a:rPr lang="en-US" sz="2200" dirty="0" smtClean="0"/>
              <a:t>architecture and ready components that can be used to develop flexible and loosely coupled web applications.</a:t>
            </a:r>
            <a:r>
              <a:rPr lang="tr-TR" sz="2200" dirty="0" smtClean="0"/>
              <a:t/>
            </a:r>
            <a:br>
              <a:rPr lang="tr-TR" sz="2200" dirty="0" smtClean="0"/>
            </a:br>
            <a:endParaRPr lang="tr-TR" sz="2200" dirty="0" smtClean="0"/>
          </a:p>
          <a:p>
            <a:r>
              <a:rPr lang="en-US" sz="2200" dirty="0" smtClean="0"/>
              <a:t>The </a:t>
            </a:r>
            <a:r>
              <a:rPr lang="en-US" sz="2200" dirty="0"/>
              <a:t>MVC pattern results in separating the different aspects of the application (input logic, business logic, and UI logic), while providing a loose coupling between these elements.</a:t>
            </a:r>
            <a:endParaRPr lang="tr-TR" sz="2200" dirty="0"/>
          </a:p>
        </p:txBody>
      </p:sp>
      <p:sp>
        <p:nvSpPr>
          <p:cNvPr id="4" name="Slide Number Placeholder 3"/>
          <p:cNvSpPr>
            <a:spLocks noGrp="1"/>
          </p:cNvSpPr>
          <p:nvPr>
            <p:ph type="sldNum" sz="quarter" idx="12"/>
          </p:nvPr>
        </p:nvSpPr>
        <p:spPr/>
        <p:txBody>
          <a:bodyPr/>
          <a:lstStyle/>
          <a:p>
            <a:fld id="{974C77FB-47CE-486E-823A-42AC13E2D61E}" type="slidenum">
              <a:rPr lang="tr-TR" smtClean="0"/>
              <a:t>24</a:t>
            </a:fld>
            <a:endParaRPr lang="tr-TR" dirty="0"/>
          </a:p>
        </p:txBody>
      </p:sp>
      <p:pic>
        <p:nvPicPr>
          <p:cNvPr id="1028" name="Picture 4" descr="mv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2818" y="1825625"/>
            <a:ext cx="5350136" cy="3430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2780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Spring MVC</a:t>
            </a:r>
            <a:br>
              <a:rPr lang="tr-TR" dirty="0"/>
            </a:br>
            <a:r>
              <a:rPr lang="tr-TR" sz="3000" dirty="0"/>
              <a:t>MVC </a:t>
            </a:r>
            <a:r>
              <a:rPr lang="tr-TR" sz="3000" dirty="0" smtClean="0"/>
              <a:t>Bean </a:t>
            </a:r>
            <a:r>
              <a:rPr lang="tr-TR" sz="3000" dirty="0"/>
              <a:t>Scopes</a:t>
            </a:r>
            <a:endParaRPr lang="tr-TR" dirty="0"/>
          </a:p>
        </p:txBody>
      </p:sp>
      <p:sp>
        <p:nvSpPr>
          <p:cNvPr id="3" name="Content Placeholder 2"/>
          <p:cNvSpPr>
            <a:spLocks noGrp="1"/>
          </p:cNvSpPr>
          <p:nvPr>
            <p:ph idx="1"/>
          </p:nvPr>
        </p:nvSpPr>
        <p:spPr/>
        <p:txBody>
          <a:bodyPr/>
          <a:lstStyle/>
          <a:p>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25</a:t>
            </a:fld>
            <a:endParaRPr lang="tr-TR" dirty="0"/>
          </a:p>
        </p:txBody>
      </p:sp>
      <p:graphicFrame>
        <p:nvGraphicFramePr>
          <p:cNvPr id="5" name="Content Placeholder 5"/>
          <p:cNvGraphicFramePr>
            <a:graphicFrameLocks/>
          </p:cNvGraphicFramePr>
          <p:nvPr>
            <p:extLst>
              <p:ext uri="{D42A27DB-BD31-4B8C-83A1-F6EECF244321}">
                <p14:modId xmlns:p14="http://schemas.microsoft.com/office/powerpoint/2010/main" val="625816149"/>
              </p:ext>
            </p:extLst>
          </p:nvPr>
        </p:nvGraphicFramePr>
        <p:xfrm>
          <a:off x="1257748" y="1825625"/>
          <a:ext cx="9680986" cy="3467137"/>
        </p:xfrm>
        <a:graphic>
          <a:graphicData uri="http://schemas.openxmlformats.org/drawingml/2006/table">
            <a:tbl>
              <a:tblPr/>
              <a:tblGrid>
                <a:gridCol w="1935481"/>
                <a:gridCol w="7745505"/>
              </a:tblGrid>
              <a:tr h="494851">
                <a:tc>
                  <a:txBody>
                    <a:bodyPr/>
                    <a:lstStyle/>
                    <a:p>
                      <a:pPr algn="l"/>
                      <a:r>
                        <a:rPr lang="tr-TR" sz="1800" b="1" dirty="0" smtClean="0">
                          <a:effectLst/>
                        </a:rPr>
                        <a:t>  Scope</a:t>
                      </a:r>
                      <a:endParaRPr lang="tr-TR" sz="1800" b="1" dirty="0">
                        <a:effectLst/>
                      </a:endParaRPr>
                    </a:p>
                  </a:txBody>
                  <a:tcPr marL="65654" marR="65654" marT="30302" marB="303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a:r>
                        <a:rPr lang="tr-TR" sz="1800" b="1" dirty="0">
                          <a:effectLst/>
                        </a:rPr>
                        <a:t>Description</a:t>
                      </a:r>
                    </a:p>
                  </a:txBody>
                  <a:tcPr marL="65654" marR="65654" marT="30302" marB="303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946251">
                <a:tc>
                  <a:txBody>
                    <a:bodyPr/>
                    <a:lstStyle/>
                    <a:p>
                      <a:pPr algn="l"/>
                      <a:r>
                        <a:rPr lang="tr-TR" sz="1600" b="0" u="none" dirty="0" smtClean="0"/>
                        <a:t>  </a:t>
                      </a:r>
                      <a:r>
                        <a:rPr lang="tr-TR" sz="1600" b="0" u="sng" dirty="0" smtClean="0"/>
                        <a:t>Request</a:t>
                      </a:r>
                      <a:endParaRPr lang="tr-TR" sz="1600" b="0" u="sng" dirty="0"/>
                    </a:p>
                  </a:txBody>
                  <a:tcPr marL="35352" marR="35352" marT="30302" marB="303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a:r>
                        <a:rPr lang="en-US" sz="1400" dirty="0">
                          <a:effectLst/>
                        </a:rPr>
                        <a:t>Scopes a single bean definition to the lifecycle of a single HTTP request; that is, each HTTP request has its own instance of a bean created off the back of a single bean definition. Only valid in the context of a web-aware Spring </a:t>
                      </a:r>
                      <a:r>
                        <a:rPr lang="en-US" sz="1400" dirty="0" err="1">
                          <a:effectLst/>
                        </a:rPr>
                        <a:t>ApplicationContext</a:t>
                      </a:r>
                      <a:r>
                        <a:rPr lang="en-US" sz="1400" dirty="0">
                          <a:effectLst/>
                        </a:rPr>
                        <a:t>.</a:t>
                      </a:r>
                    </a:p>
                  </a:txBody>
                  <a:tcPr marL="35352" marR="35352" marT="30302" marB="303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78154">
                <a:tc>
                  <a:txBody>
                    <a:bodyPr/>
                    <a:lstStyle/>
                    <a:p>
                      <a:pPr algn="l"/>
                      <a:r>
                        <a:rPr lang="tr-TR" sz="1600" b="0" u="none" dirty="0" smtClean="0"/>
                        <a:t>  </a:t>
                      </a:r>
                      <a:r>
                        <a:rPr lang="tr-TR" sz="1600" b="0" u="sng" dirty="0" smtClean="0"/>
                        <a:t>Session</a:t>
                      </a:r>
                      <a:endParaRPr lang="tr-TR" sz="1600" b="0" u="sng" dirty="0"/>
                    </a:p>
                  </a:txBody>
                  <a:tcPr marL="35352" marR="35352" marT="30302" marB="303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l"/>
                      <a:r>
                        <a:rPr lang="en-US" sz="1400" dirty="0">
                          <a:effectLst/>
                        </a:rPr>
                        <a:t>Scopes a single bean definition to the lifecycle of an HTTP Session. Only valid in the context of a web-aware Spring </a:t>
                      </a:r>
                      <a:r>
                        <a:rPr lang="en-US" sz="1400" dirty="0" err="1">
                          <a:effectLst/>
                        </a:rPr>
                        <a:t>ApplicationContext</a:t>
                      </a:r>
                      <a:r>
                        <a:rPr lang="en-US" sz="1400" dirty="0">
                          <a:effectLst/>
                        </a:rPr>
                        <a:t>.</a:t>
                      </a:r>
                    </a:p>
                  </a:txBody>
                  <a:tcPr marL="35352" marR="35352" marT="30302" marB="303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r>
              <a:tr h="720891">
                <a:tc>
                  <a:txBody>
                    <a:bodyPr/>
                    <a:lstStyle/>
                    <a:p>
                      <a:pPr algn="l"/>
                      <a:r>
                        <a:rPr lang="tr-TR" sz="1600" b="0" u="none" dirty="0" smtClean="0"/>
                        <a:t>  </a:t>
                      </a:r>
                      <a:r>
                        <a:rPr lang="tr-TR" sz="1600" b="0" u="sng" dirty="0" smtClean="0"/>
                        <a:t>Global Session</a:t>
                      </a:r>
                      <a:endParaRPr lang="tr-TR" sz="1600" b="0" u="sng" dirty="0"/>
                    </a:p>
                  </a:txBody>
                  <a:tcPr marL="35352" marR="35352" marT="30302" marB="303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a:r>
                        <a:rPr lang="en-US" sz="1400" dirty="0">
                          <a:effectLst/>
                        </a:rPr>
                        <a:t>Scopes a single bean definition to the lifecycle of a global HTTP Session. Typically only valid when used in a </a:t>
                      </a:r>
                      <a:r>
                        <a:rPr lang="en-US" sz="1400" dirty="0" err="1">
                          <a:effectLst/>
                        </a:rPr>
                        <a:t>portlet</a:t>
                      </a:r>
                      <a:r>
                        <a:rPr lang="en-US" sz="1400" dirty="0">
                          <a:effectLst/>
                        </a:rPr>
                        <a:t> context. Only valid in the context of a web-aware </a:t>
                      </a:r>
                      <a:r>
                        <a:rPr lang="en-US" sz="1400" dirty="0" err="1">
                          <a:effectLst/>
                        </a:rPr>
                        <a:t>SpringApplicationContext</a:t>
                      </a:r>
                      <a:r>
                        <a:rPr lang="en-US" sz="1400" dirty="0">
                          <a:effectLst/>
                        </a:rPr>
                        <a:t>.</a:t>
                      </a:r>
                    </a:p>
                  </a:txBody>
                  <a:tcPr marL="35352" marR="35352" marT="30302" marB="303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26990">
                <a:tc>
                  <a:txBody>
                    <a:bodyPr/>
                    <a:lstStyle/>
                    <a:p>
                      <a:pPr algn="l"/>
                      <a:r>
                        <a:rPr lang="tr-TR" sz="1600" b="0" u="none" dirty="0" smtClean="0"/>
                        <a:t>  </a:t>
                      </a:r>
                      <a:r>
                        <a:rPr lang="tr-TR" sz="1600" b="0" u="sng" dirty="0" smtClean="0"/>
                        <a:t>Application</a:t>
                      </a:r>
                      <a:endParaRPr lang="tr-TR" sz="1600" b="0" u="sng" dirty="0"/>
                    </a:p>
                  </a:txBody>
                  <a:tcPr marL="35352" marR="35352" marT="30302" marB="303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c>
                  <a:txBody>
                    <a:bodyPr/>
                    <a:lstStyle/>
                    <a:p>
                      <a:pPr algn="l"/>
                      <a:r>
                        <a:rPr lang="en-US" sz="1400" dirty="0">
                          <a:effectLst/>
                        </a:rPr>
                        <a:t>Scopes a single bean definition to the lifecycle of a </a:t>
                      </a:r>
                      <a:r>
                        <a:rPr lang="en-US" sz="1400" dirty="0" err="1">
                          <a:effectLst/>
                        </a:rPr>
                        <a:t>ServletContext</a:t>
                      </a:r>
                      <a:r>
                        <a:rPr lang="en-US" sz="1400" dirty="0">
                          <a:effectLst/>
                        </a:rPr>
                        <a:t>. Only valid in the context of a web-aware Spring </a:t>
                      </a:r>
                      <a:r>
                        <a:rPr lang="en-US" sz="1400" dirty="0" err="1">
                          <a:effectLst/>
                        </a:rPr>
                        <a:t>ApplicationContext</a:t>
                      </a:r>
                      <a:r>
                        <a:rPr lang="en-US" sz="1400" dirty="0">
                          <a:effectLst/>
                        </a:rPr>
                        <a:t>.</a:t>
                      </a:r>
                    </a:p>
                  </a:txBody>
                  <a:tcPr marL="35352" marR="35352" marT="30302" marB="303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8F8"/>
                    </a:solidFill>
                  </a:tcPr>
                </a:tc>
              </a:tr>
            </a:tbl>
          </a:graphicData>
        </a:graphic>
      </p:graphicFrame>
    </p:spTree>
    <p:extLst>
      <p:ext uri="{BB962C8B-B14F-4D97-AF65-F5344CB8AC3E}">
        <p14:creationId xmlns:p14="http://schemas.microsoft.com/office/powerpoint/2010/main" val="40422543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Spring </a:t>
            </a:r>
            <a:r>
              <a:rPr lang="tr-TR" dirty="0" smtClean="0"/>
              <a:t>MVC</a:t>
            </a:r>
            <a:br>
              <a:rPr lang="tr-TR" dirty="0" smtClean="0"/>
            </a:br>
            <a:r>
              <a:rPr lang="tr-TR" sz="3000" dirty="0"/>
              <a:t>The </a:t>
            </a:r>
            <a:r>
              <a:rPr lang="tr-TR" sz="3000" dirty="0" smtClean="0"/>
              <a:t>DispatcherServlet</a:t>
            </a:r>
            <a:endParaRPr lang="tr-TR" sz="3000" dirty="0"/>
          </a:p>
        </p:txBody>
      </p:sp>
      <p:sp>
        <p:nvSpPr>
          <p:cNvPr id="3" name="Content Placeholder 2"/>
          <p:cNvSpPr>
            <a:spLocks noGrp="1"/>
          </p:cNvSpPr>
          <p:nvPr>
            <p:ph idx="1"/>
          </p:nvPr>
        </p:nvSpPr>
        <p:spPr/>
        <p:txBody>
          <a:bodyPr/>
          <a:lstStyle/>
          <a:p>
            <a:r>
              <a:rPr lang="en-US" dirty="0"/>
              <a:t>The Spring Web model-view-controller (MVC) framework is designed around a </a:t>
            </a:r>
            <a:r>
              <a:rPr lang="en-US" i="1" dirty="0" err="1"/>
              <a:t>DispatcherServlet</a:t>
            </a:r>
            <a:r>
              <a:rPr lang="en-US" dirty="0"/>
              <a:t> that handles all the HTTP requests and responses.</a:t>
            </a:r>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26</a:t>
            </a:fld>
            <a:endParaRPr lang="tr-TR" dirty="0"/>
          </a:p>
        </p:txBody>
      </p:sp>
      <p:pic>
        <p:nvPicPr>
          <p:cNvPr id="1026" name="Picture 2" descr="Spring DispatcherServl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4566" y="3053509"/>
            <a:ext cx="4933357" cy="2960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2624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Spring </a:t>
            </a:r>
            <a:r>
              <a:rPr lang="tr-TR" dirty="0" smtClean="0"/>
              <a:t>MVC</a:t>
            </a:r>
            <a:br>
              <a:rPr lang="tr-TR" dirty="0" smtClean="0"/>
            </a:br>
            <a:r>
              <a:rPr lang="tr-TR" sz="3000" dirty="0" smtClean="0"/>
              <a:t>Web.xml</a:t>
            </a:r>
            <a:endParaRPr lang="tr-TR" sz="3000" dirty="0"/>
          </a:p>
        </p:txBody>
      </p:sp>
      <p:sp>
        <p:nvSpPr>
          <p:cNvPr id="3" name="Content Placeholder 2"/>
          <p:cNvSpPr>
            <a:spLocks noGrp="1"/>
          </p:cNvSpPr>
          <p:nvPr>
            <p:ph idx="1"/>
          </p:nvPr>
        </p:nvSpPr>
        <p:spPr/>
        <p:txBody>
          <a:bodyPr>
            <a:normAutofit/>
          </a:bodyPr>
          <a:lstStyle/>
          <a:p>
            <a:r>
              <a:rPr lang="en-US" sz="2000" dirty="0"/>
              <a:t>You need to map requests that you want the </a:t>
            </a:r>
            <a:r>
              <a:rPr lang="en-US" sz="2000" i="1" dirty="0" err="1"/>
              <a:t>DispatcherServlet</a:t>
            </a:r>
            <a:r>
              <a:rPr lang="en-US" sz="2000" dirty="0"/>
              <a:t> to handle, by using a URL mapping in the </a:t>
            </a:r>
            <a:r>
              <a:rPr lang="en-US" sz="2000" b="1" dirty="0"/>
              <a:t>web.xml</a:t>
            </a:r>
            <a:r>
              <a:rPr lang="en-US" sz="2000" dirty="0"/>
              <a:t> file.</a:t>
            </a:r>
            <a:endParaRPr lang="tr-TR" sz="2000" dirty="0"/>
          </a:p>
        </p:txBody>
      </p:sp>
      <p:sp>
        <p:nvSpPr>
          <p:cNvPr id="4" name="Slide Number Placeholder 3"/>
          <p:cNvSpPr>
            <a:spLocks noGrp="1"/>
          </p:cNvSpPr>
          <p:nvPr>
            <p:ph type="sldNum" sz="quarter" idx="12"/>
          </p:nvPr>
        </p:nvSpPr>
        <p:spPr/>
        <p:txBody>
          <a:bodyPr/>
          <a:lstStyle/>
          <a:p>
            <a:fld id="{974C77FB-47CE-486E-823A-42AC13E2D61E}" type="slidenum">
              <a:rPr lang="tr-TR" smtClean="0"/>
              <a:t>27</a:t>
            </a:fld>
            <a:endParaRPr lang="tr-TR" dirty="0"/>
          </a:p>
        </p:txBody>
      </p:sp>
      <p:sp>
        <p:nvSpPr>
          <p:cNvPr id="5" name="Rectangle 4"/>
          <p:cNvSpPr/>
          <p:nvPr/>
        </p:nvSpPr>
        <p:spPr>
          <a:xfrm>
            <a:off x="838200" y="2710914"/>
            <a:ext cx="5201322" cy="3785652"/>
          </a:xfrm>
          <a:prstGeom prst="rect">
            <a:avLst/>
          </a:prstGeom>
        </p:spPr>
        <p:txBody>
          <a:bodyPr wrap="square">
            <a:spAutoFit/>
          </a:bodyPr>
          <a:lstStyle/>
          <a:p>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xml </a:t>
            </a:r>
            <a:r>
              <a:rPr lang="tr-TR" sz="1200" dirty="0">
                <a:solidFill>
                  <a:srgbClr val="7F007F"/>
                </a:solidFill>
                <a:latin typeface="Consolas" panose="020B0609020204030204" pitchFamily="49" charset="0"/>
              </a:rPr>
              <a:t>version</a:t>
            </a:r>
            <a:r>
              <a:rPr lang="tr-TR" sz="1200" dirty="0">
                <a:solidFill>
                  <a:srgbClr val="000000"/>
                </a:solidFill>
                <a:latin typeface="Consolas" panose="020B0609020204030204" pitchFamily="49" charset="0"/>
              </a:rPr>
              <a:t>=</a:t>
            </a:r>
            <a:r>
              <a:rPr lang="tr-TR" sz="1200" i="1" dirty="0">
                <a:solidFill>
                  <a:srgbClr val="2A00FF"/>
                </a:solidFill>
                <a:latin typeface="Consolas" panose="020B0609020204030204" pitchFamily="49" charset="0"/>
              </a:rPr>
              <a:t>"1.0" </a:t>
            </a:r>
            <a:r>
              <a:rPr lang="tr-TR" sz="1200" i="1" dirty="0">
                <a:solidFill>
                  <a:srgbClr val="7F007F"/>
                </a:solidFill>
                <a:latin typeface="Consolas" panose="020B0609020204030204" pitchFamily="49" charset="0"/>
              </a:rPr>
              <a:t>encoding</a:t>
            </a:r>
            <a:r>
              <a:rPr lang="tr-TR" sz="1200" i="1" dirty="0">
                <a:solidFill>
                  <a:srgbClr val="000000"/>
                </a:solidFill>
                <a:latin typeface="Consolas" panose="020B0609020204030204" pitchFamily="49" charset="0"/>
              </a:rPr>
              <a:t>=</a:t>
            </a:r>
            <a:r>
              <a:rPr lang="tr-TR" sz="1200" i="1" dirty="0">
                <a:solidFill>
                  <a:srgbClr val="2A00FF"/>
                </a:solidFill>
                <a:latin typeface="Consolas" panose="020B0609020204030204" pitchFamily="49" charset="0"/>
              </a:rPr>
              <a:t>"UTF-8"</a:t>
            </a:r>
            <a:r>
              <a:rPr lang="tr-TR" sz="1200" i="1" dirty="0">
                <a:solidFill>
                  <a:srgbClr val="008080"/>
                </a:solidFill>
                <a:latin typeface="Consolas" panose="020B0609020204030204" pitchFamily="49" charset="0"/>
              </a:rPr>
              <a:t>?&gt;</a:t>
            </a:r>
          </a:p>
          <a:p>
            <a:r>
              <a:rPr lang="tr-TR" sz="1200" dirty="0">
                <a:solidFill>
                  <a:srgbClr val="008080"/>
                </a:solidFill>
                <a:latin typeface="Consolas" panose="020B0609020204030204" pitchFamily="49" charset="0"/>
              </a:rPr>
              <a:t>&lt;</a:t>
            </a:r>
            <a:r>
              <a:rPr lang="tr-TR" sz="1200" dirty="0" smtClean="0">
                <a:solidFill>
                  <a:srgbClr val="3F7F7F"/>
                </a:solidFill>
                <a:latin typeface="Consolas" panose="020B0609020204030204" pitchFamily="49" charset="0"/>
              </a:rPr>
              <a:t>web-app&gt;</a:t>
            </a:r>
            <a:endParaRPr lang="tr-TR" sz="1200" dirty="0">
              <a:latin typeface="Consolas" panose="020B0609020204030204" pitchFamily="49" charset="0"/>
            </a:endParaRPr>
          </a:p>
          <a:p>
            <a:endParaRPr lang="tr-TR" sz="1200" dirty="0">
              <a:latin typeface="Consolas" panose="020B0609020204030204" pitchFamily="49" charset="0"/>
            </a:endParaRPr>
          </a:p>
          <a:p>
            <a:r>
              <a:rPr lang="tr-TR" sz="1200" dirty="0">
                <a:solidFill>
                  <a:srgbClr val="008080"/>
                </a:solidFill>
                <a:latin typeface="Consolas" panose="020B0609020204030204" pitchFamily="49" charset="0"/>
              </a:rPr>
              <a:t>&lt;</a:t>
            </a:r>
            <a:r>
              <a:rPr lang="tr-TR" sz="1200" dirty="0" smtClean="0">
                <a:solidFill>
                  <a:srgbClr val="3F7F7F"/>
                </a:solidFill>
                <a:latin typeface="Consolas" panose="020B0609020204030204" pitchFamily="49" charset="0"/>
              </a:rPr>
              <a:t>display-name</a:t>
            </a:r>
            <a:r>
              <a:rPr lang="tr-TR" sz="1200" dirty="0" smtClean="0">
                <a:solidFill>
                  <a:srgbClr val="008080"/>
                </a:solidFill>
                <a:latin typeface="Consolas" panose="020B0609020204030204" pitchFamily="49" charset="0"/>
              </a:rPr>
              <a:t>&gt;</a:t>
            </a:r>
            <a:r>
              <a:rPr lang="tr-TR" sz="1200" dirty="0" smtClean="0">
                <a:solidFill>
                  <a:srgbClr val="000000"/>
                </a:solidFill>
                <a:latin typeface="Consolas" panose="020B0609020204030204" pitchFamily="49" charset="0"/>
              </a:rPr>
              <a:t>Example</a:t>
            </a:r>
            <a:r>
              <a:rPr lang="tr-TR" sz="1200" dirty="0" smtClean="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display-name</a:t>
            </a:r>
            <a:r>
              <a:rPr lang="tr-TR" sz="1200" dirty="0">
                <a:solidFill>
                  <a:srgbClr val="008080"/>
                </a:solidFill>
                <a:latin typeface="Consolas" panose="020B0609020204030204" pitchFamily="49" charset="0"/>
              </a:rPr>
              <a:t>&gt;</a:t>
            </a:r>
          </a:p>
          <a:p>
            <a:endParaRPr lang="tr-TR" sz="1200" dirty="0">
              <a:latin typeface="Consolas" panose="020B0609020204030204" pitchFamily="49" charset="0"/>
            </a:endParaRPr>
          </a:p>
          <a:p>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context:component-scan </a:t>
            </a:r>
            <a:r>
              <a:rPr lang="tr-TR" sz="1200" dirty="0">
                <a:solidFill>
                  <a:srgbClr val="7F007F"/>
                </a:solidFill>
                <a:latin typeface="Consolas" panose="020B0609020204030204" pitchFamily="49" charset="0"/>
              </a:rPr>
              <a:t>base-package</a:t>
            </a:r>
            <a:r>
              <a:rPr lang="tr-TR" sz="1200" dirty="0">
                <a:solidFill>
                  <a:srgbClr val="000000"/>
                </a:solidFill>
                <a:latin typeface="Consolas" panose="020B0609020204030204" pitchFamily="49" charset="0"/>
              </a:rPr>
              <a:t>=</a:t>
            </a:r>
            <a:r>
              <a:rPr lang="tr-TR" sz="1200" i="1" dirty="0">
                <a:solidFill>
                  <a:srgbClr val="2A00FF"/>
                </a:solidFill>
                <a:latin typeface="Consolas" panose="020B0609020204030204" pitchFamily="49" charset="0"/>
              </a:rPr>
              <a:t>"com.proj.web" </a:t>
            </a:r>
            <a:r>
              <a:rPr lang="tr-TR" sz="1200" i="1" dirty="0">
                <a:solidFill>
                  <a:srgbClr val="008080"/>
                </a:solidFill>
                <a:latin typeface="Consolas" panose="020B0609020204030204" pitchFamily="49" charset="0"/>
              </a:rPr>
              <a:t>/&gt;</a:t>
            </a:r>
          </a:p>
          <a:p>
            <a:endParaRPr lang="tr-TR" sz="1200" dirty="0">
              <a:latin typeface="Consolas" panose="020B0609020204030204" pitchFamily="49" charset="0"/>
            </a:endParaRPr>
          </a:p>
          <a:p>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context-param</a:t>
            </a:r>
            <a:r>
              <a:rPr lang="tr-TR" sz="1200" dirty="0">
                <a:solidFill>
                  <a:srgbClr val="008080"/>
                </a:solidFill>
                <a:latin typeface="Consolas" panose="020B0609020204030204" pitchFamily="49" charset="0"/>
              </a:rPr>
              <a:t>&gt;</a:t>
            </a:r>
          </a:p>
          <a:p>
            <a:r>
              <a:rPr lang="tr-TR" sz="1200" dirty="0" smtClean="0">
                <a:solidFill>
                  <a:srgbClr val="008080"/>
                </a:solidFill>
                <a:latin typeface="Consolas" panose="020B0609020204030204" pitchFamily="49" charset="0"/>
              </a:rPr>
              <a:t>	&lt;</a:t>
            </a:r>
            <a:r>
              <a:rPr lang="tr-TR" sz="1200" dirty="0">
                <a:solidFill>
                  <a:srgbClr val="3F7F7F"/>
                </a:solidFill>
                <a:latin typeface="Consolas" panose="020B0609020204030204" pitchFamily="49" charset="0"/>
              </a:rPr>
              <a:t>param-name</a:t>
            </a:r>
            <a:r>
              <a:rPr lang="tr-TR" sz="1200" dirty="0">
                <a:solidFill>
                  <a:srgbClr val="008080"/>
                </a:solidFill>
                <a:latin typeface="Consolas" panose="020B0609020204030204" pitchFamily="49" charset="0"/>
              </a:rPr>
              <a:t>&gt;</a:t>
            </a:r>
            <a:r>
              <a:rPr lang="tr-TR" sz="1200" dirty="0">
                <a:solidFill>
                  <a:srgbClr val="000000"/>
                </a:solidFill>
                <a:latin typeface="Consolas" panose="020B0609020204030204" pitchFamily="49" charset="0"/>
              </a:rPr>
              <a:t>contextConfigLocation</a:t>
            </a:r>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param-name</a:t>
            </a:r>
            <a:r>
              <a:rPr lang="tr-TR" sz="1200" dirty="0">
                <a:solidFill>
                  <a:srgbClr val="008080"/>
                </a:solidFill>
                <a:latin typeface="Consolas" panose="020B0609020204030204" pitchFamily="49" charset="0"/>
              </a:rPr>
              <a:t>&gt;</a:t>
            </a:r>
          </a:p>
          <a:p>
            <a:r>
              <a:rPr lang="tr-TR" sz="1200" dirty="0" smtClean="0">
                <a:solidFill>
                  <a:srgbClr val="008080"/>
                </a:solidFill>
                <a:latin typeface="Consolas" panose="020B0609020204030204" pitchFamily="49" charset="0"/>
              </a:rPr>
              <a:t>	&lt;</a:t>
            </a:r>
            <a:r>
              <a:rPr lang="tr-TR" sz="1200" dirty="0">
                <a:solidFill>
                  <a:srgbClr val="3F7F7F"/>
                </a:solidFill>
                <a:latin typeface="Consolas" panose="020B0609020204030204" pitchFamily="49" charset="0"/>
              </a:rPr>
              <a:t>param-value</a:t>
            </a:r>
            <a:r>
              <a:rPr lang="tr-TR" sz="1200" dirty="0">
                <a:solidFill>
                  <a:srgbClr val="008080"/>
                </a:solidFill>
                <a:latin typeface="Consolas" panose="020B0609020204030204" pitchFamily="49" charset="0"/>
              </a:rPr>
              <a:t>&gt;</a:t>
            </a:r>
          </a:p>
          <a:p>
            <a:r>
              <a:rPr lang="tr-TR" sz="1200" dirty="0" smtClean="0">
                <a:solidFill>
                  <a:srgbClr val="000000"/>
                </a:solidFill>
                <a:latin typeface="Consolas" panose="020B0609020204030204" pitchFamily="49" charset="0"/>
              </a:rPr>
              <a:t>	/WEB-INF/context/example-general-context.xml</a:t>
            </a:r>
            <a:endParaRPr lang="tr-TR" sz="1200" dirty="0">
              <a:solidFill>
                <a:srgbClr val="000000"/>
              </a:solidFill>
              <a:latin typeface="Consolas" panose="020B0609020204030204" pitchFamily="49" charset="0"/>
            </a:endParaRPr>
          </a:p>
          <a:p>
            <a:r>
              <a:rPr lang="tr-TR" sz="1200" dirty="0" smtClean="0">
                <a:solidFill>
                  <a:srgbClr val="008080"/>
                </a:solidFill>
                <a:latin typeface="Consolas" panose="020B0609020204030204" pitchFamily="49" charset="0"/>
              </a:rPr>
              <a:t>	&lt;/</a:t>
            </a:r>
            <a:r>
              <a:rPr lang="tr-TR" sz="1200" dirty="0">
                <a:solidFill>
                  <a:srgbClr val="3F7F7F"/>
                </a:solidFill>
                <a:latin typeface="Consolas" panose="020B0609020204030204" pitchFamily="49" charset="0"/>
              </a:rPr>
              <a:t>param-value</a:t>
            </a:r>
            <a:r>
              <a:rPr lang="tr-TR" sz="1200" dirty="0" smtClean="0">
                <a:solidFill>
                  <a:srgbClr val="008080"/>
                </a:solidFill>
                <a:latin typeface="Consolas" panose="020B0609020204030204" pitchFamily="49" charset="0"/>
              </a:rPr>
              <a:t>&gt;</a:t>
            </a:r>
            <a:endParaRPr lang="tr-TR" sz="1200" dirty="0">
              <a:latin typeface="Consolas" panose="020B0609020204030204" pitchFamily="49" charset="0"/>
            </a:endParaRPr>
          </a:p>
          <a:p>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context-param</a:t>
            </a:r>
            <a:r>
              <a:rPr lang="tr-TR" sz="1200" dirty="0">
                <a:solidFill>
                  <a:srgbClr val="008080"/>
                </a:solidFill>
                <a:latin typeface="Consolas" panose="020B0609020204030204" pitchFamily="49" charset="0"/>
              </a:rPr>
              <a:t>&gt;</a:t>
            </a:r>
          </a:p>
          <a:p>
            <a:endParaRPr lang="tr-TR" sz="1200" dirty="0">
              <a:latin typeface="Consolas" panose="020B0609020204030204" pitchFamily="49" charset="0"/>
            </a:endParaRPr>
          </a:p>
          <a:p>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listener</a:t>
            </a:r>
            <a:r>
              <a:rPr lang="tr-TR" sz="1200" dirty="0">
                <a:solidFill>
                  <a:srgbClr val="008080"/>
                </a:solidFill>
                <a:latin typeface="Consolas" panose="020B0609020204030204" pitchFamily="49" charset="0"/>
              </a:rPr>
              <a:t>&gt;</a:t>
            </a:r>
          </a:p>
          <a:p>
            <a:r>
              <a:rPr lang="tr-TR" sz="1200" dirty="0" smtClean="0">
                <a:solidFill>
                  <a:srgbClr val="008080"/>
                </a:solidFill>
                <a:latin typeface="Consolas" panose="020B0609020204030204" pitchFamily="49" charset="0"/>
              </a:rPr>
              <a:t>	&lt;</a:t>
            </a:r>
            <a:r>
              <a:rPr lang="tr-TR" sz="1200" dirty="0" smtClean="0">
                <a:solidFill>
                  <a:srgbClr val="3F7F7F"/>
                </a:solidFill>
                <a:latin typeface="Consolas" panose="020B0609020204030204" pitchFamily="49" charset="0"/>
              </a:rPr>
              <a:t>listener-class</a:t>
            </a:r>
            <a:r>
              <a:rPr lang="tr-TR" sz="1200" dirty="0" smtClean="0">
                <a:solidFill>
                  <a:srgbClr val="008080"/>
                </a:solidFill>
                <a:latin typeface="Consolas" panose="020B0609020204030204" pitchFamily="49" charset="0"/>
              </a:rPr>
              <a:t>&gt;            	</a:t>
            </a:r>
            <a:r>
              <a:rPr lang="tr-TR" sz="1200" dirty="0" smtClean="0">
                <a:solidFill>
                  <a:srgbClr val="000000"/>
                </a:solidFill>
                <a:latin typeface="Consolas" panose="020B0609020204030204" pitchFamily="49" charset="0"/>
              </a:rPr>
              <a:t>org.springframework.web.context.	ContextLoaderListener</a:t>
            </a:r>
            <a:endParaRPr lang="tr-TR" sz="1200" dirty="0">
              <a:solidFill>
                <a:srgbClr val="000000"/>
              </a:solidFill>
              <a:latin typeface="Consolas" panose="020B0609020204030204" pitchFamily="49" charset="0"/>
            </a:endParaRPr>
          </a:p>
          <a:p>
            <a:r>
              <a:rPr lang="tr-TR" sz="1200" dirty="0" smtClean="0">
                <a:solidFill>
                  <a:srgbClr val="008080"/>
                </a:solidFill>
                <a:latin typeface="Consolas" panose="020B0609020204030204" pitchFamily="49" charset="0"/>
              </a:rPr>
              <a:t>	&lt;/</a:t>
            </a:r>
            <a:r>
              <a:rPr lang="tr-TR" sz="1200" dirty="0">
                <a:solidFill>
                  <a:srgbClr val="3F7F7F"/>
                </a:solidFill>
                <a:latin typeface="Consolas" panose="020B0609020204030204" pitchFamily="49" charset="0"/>
              </a:rPr>
              <a:t>listener-class</a:t>
            </a:r>
            <a:r>
              <a:rPr lang="tr-TR" sz="1200" dirty="0">
                <a:solidFill>
                  <a:srgbClr val="008080"/>
                </a:solidFill>
                <a:latin typeface="Consolas" panose="020B0609020204030204" pitchFamily="49" charset="0"/>
              </a:rPr>
              <a:t>&gt;</a:t>
            </a:r>
          </a:p>
          <a:p>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listener</a:t>
            </a:r>
            <a:r>
              <a:rPr lang="tr-TR" sz="1200" dirty="0" smtClean="0">
                <a:solidFill>
                  <a:srgbClr val="008080"/>
                </a:solidFill>
                <a:latin typeface="Consolas" panose="020B0609020204030204" pitchFamily="49" charset="0"/>
              </a:rPr>
              <a:t>&gt;</a:t>
            </a:r>
            <a:endParaRPr lang="tr-TR" sz="1200" dirty="0">
              <a:solidFill>
                <a:srgbClr val="008080"/>
              </a:solidFill>
              <a:latin typeface="Consolas" panose="020B0609020204030204" pitchFamily="49" charset="0"/>
            </a:endParaRPr>
          </a:p>
        </p:txBody>
      </p:sp>
      <p:sp>
        <p:nvSpPr>
          <p:cNvPr id="6" name="Rectangle 5"/>
          <p:cNvSpPr/>
          <p:nvPr/>
        </p:nvSpPr>
        <p:spPr>
          <a:xfrm>
            <a:off x="6039522" y="2710914"/>
            <a:ext cx="6096000" cy="3416320"/>
          </a:xfrm>
          <a:prstGeom prst="rect">
            <a:avLst/>
          </a:prstGeom>
        </p:spPr>
        <p:txBody>
          <a:bodyPr>
            <a:spAutoFit/>
          </a:bodyPr>
          <a:lstStyle/>
          <a:p>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servlet</a:t>
            </a:r>
            <a:r>
              <a:rPr lang="tr-TR" sz="1200" dirty="0">
                <a:solidFill>
                  <a:srgbClr val="008080"/>
                </a:solidFill>
                <a:latin typeface="Consolas" panose="020B0609020204030204" pitchFamily="49" charset="0"/>
              </a:rPr>
              <a:t>&gt;</a:t>
            </a:r>
          </a:p>
          <a:p>
            <a:pPr lvl="1"/>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servlet-name</a:t>
            </a:r>
            <a:r>
              <a:rPr lang="tr-TR" sz="1200" dirty="0">
                <a:solidFill>
                  <a:srgbClr val="008080"/>
                </a:solidFill>
                <a:latin typeface="Consolas" panose="020B0609020204030204" pitchFamily="49" charset="0"/>
              </a:rPr>
              <a:t>&gt;</a:t>
            </a:r>
            <a:r>
              <a:rPr lang="tr-TR" sz="1200" dirty="0">
                <a:solidFill>
                  <a:srgbClr val="000000"/>
                </a:solidFill>
                <a:latin typeface="Consolas" panose="020B0609020204030204" pitchFamily="49" charset="0"/>
              </a:rPr>
              <a:t>spring</a:t>
            </a:r>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servlet-name</a:t>
            </a:r>
            <a:r>
              <a:rPr lang="tr-TR" sz="1200" dirty="0">
                <a:solidFill>
                  <a:srgbClr val="008080"/>
                </a:solidFill>
                <a:latin typeface="Consolas" panose="020B0609020204030204" pitchFamily="49" charset="0"/>
              </a:rPr>
              <a:t>&gt;</a:t>
            </a:r>
          </a:p>
          <a:p>
            <a:pPr lvl="1"/>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servlet-class</a:t>
            </a:r>
            <a:r>
              <a:rPr lang="tr-TR" sz="1200" dirty="0">
                <a:solidFill>
                  <a:srgbClr val="008080"/>
                </a:solidFill>
                <a:latin typeface="Consolas" panose="020B0609020204030204" pitchFamily="49" charset="0"/>
              </a:rPr>
              <a:t>&gt;</a:t>
            </a:r>
          </a:p>
          <a:p>
            <a:pPr lvl="1"/>
            <a:r>
              <a:rPr lang="tr-TR" sz="1200" dirty="0">
                <a:solidFill>
                  <a:srgbClr val="000000"/>
                </a:solidFill>
                <a:latin typeface="Consolas" panose="020B0609020204030204" pitchFamily="49" charset="0"/>
              </a:rPr>
              <a:t>org.springframework.web.servlet.DispatcherServlet</a:t>
            </a:r>
          </a:p>
          <a:p>
            <a:pPr lvl="1"/>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servlet-class</a:t>
            </a:r>
            <a:r>
              <a:rPr lang="tr-TR" sz="1200" dirty="0">
                <a:solidFill>
                  <a:srgbClr val="008080"/>
                </a:solidFill>
                <a:latin typeface="Consolas" panose="020B0609020204030204" pitchFamily="49" charset="0"/>
              </a:rPr>
              <a:t>&gt;</a:t>
            </a:r>
          </a:p>
          <a:p>
            <a:pPr lvl="2"/>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init-param</a:t>
            </a:r>
            <a:r>
              <a:rPr lang="tr-TR" sz="1200" dirty="0">
                <a:solidFill>
                  <a:srgbClr val="008080"/>
                </a:solidFill>
                <a:latin typeface="Consolas" panose="020B0609020204030204" pitchFamily="49" charset="0"/>
              </a:rPr>
              <a:t>&gt;</a:t>
            </a:r>
          </a:p>
          <a:p>
            <a:pPr lvl="2"/>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param-name</a:t>
            </a:r>
            <a:r>
              <a:rPr lang="tr-TR" sz="1200" dirty="0">
                <a:solidFill>
                  <a:srgbClr val="008080"/>
                </a:solidFill>
                <a:latin typeface="Consolas" panose="020B0609020204030204" pitchFamily="49" charset="0"/>
              </a:rPr>
              <a:t>&gt;</a:t>
            </a:r>
            <a:r>
              <a:rPr lang="tr-TR" sz="1200" dirty="0">
                <a:solidFill>
                  <a:srgbClr val="000000"/>
                </a:solidFill>
                <a:latin typeface="Consolas" panose="020B0609020204030204" pitchFamily="49" charset="0"/>
              </a:rPr>
              <a:t>contextConfigLocation</a:t>
            </a:r>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param-name</a:t>
            </a:r>
            <a:r>
              <a:rPr lang="tr-TR" sz="1200" dirty="0">
                <a:solidFill>
                  <a:srgbClr val="008080"/>
                </a:solidFill>
                <a:latin typeface="Consolas" panose="020B0609020204030204" pitchFamily="49" charset="0"/>
              </a:rPr>
              <a:t>&gt;</a:t>
            </a:r>
          </a:p>
          <a:p>
            <a:pPr lvl="2"/>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param-value</a:t>
            </a:r>
            <a:r>
              <a:rPr lang="tr-TR" sz="1200" dirty="0">
                <a:solidFill>
                  <a:srgbClr val="008080"/>
                </a:solidFill>
                <a:latin typeface="Consolas" panose="020B0609020204030204" pitchFamily="49" charset="0"/>
              </a:rPr>
              <a:t>&gt;</a:t>
            </a:r>
            <a:r>
              <a:rPr lang="tr-TR" sz="1200" dirty="0">
                <a:solidFill>
                  <a:srgbClr val="000000"/>
                </a:solidFill>
                <a:latin typeface="Consolas" panose="020B0609020204030204" pitchFamily="49" charset="0"/>
              </a:rPr>
              <a:t>/</a:t>
            </a:r>
            <a:r>
              <a:rPr lang="tr-TR" sz="1200" dirty="0" smtClean="0">
                <a:solidFill>
                  <a:srgbClr val="000000"/>
                </a:solidFill>
                <a:latin typeface="Consolas" panose="020B0609020204030204" pitchFamily="49" charset="0"/>
              </a:rPr>
              <a:t>WEB-INF/example-servlet.xml</a:t>
            </a:r>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param-value</a:t>
            </a:r>
            <a:r>
              <a:rPr lang="tr-TR" sz="1200" dirty="0">
                <a:solidFill>
                  <a:srgbClr val="008080"/>
                </a:solidFill>
                <a:latin typeface="Consolas" panose="020B0609020204030204" pitchFamily="49" charset="0"/>
              </a:rPr>
              <a:t>&gt;</a:t>
            </a:r>
          </a:p>
          <a:p>
            <a:pPr lvl="2"/>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init-param</a:t>
            </a:r>
            <a:r>
              <a:rPr lang="tr-TR" sz="1200" dirty="0">
                <a:solidFill>
                  <a:srgbClr val="008080"/>
                </a:solidFill>
                <a:latin typeface="Consolas" panose="020B0609020204030204" pitchFamily="49" charset="0"/>
              </a:rPr>
              <a:t>&gt;</a:t>
            </a:r>
          </a:p>
          <a:p>
            <a:pPr lvl="1"/>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load-on-startup</a:t>
            </a:r>
            <a:r>
              <a:rPr lang="tr-TR" sz="1200" dirty="0">
                <a:solidFill>
                  <a:srgbClr val="008080"/>
                </a:solidFill>
                <a:latin typeface="Consolas" panose="020B0609020204030204" pitchFamily="49" charset="0"/>
              </a:rPr>
              <a:t>&gt;</a:t>
            </a:r>
            <a:r>
              <a:rPr lang="tr-TR" sz="1200" dirty="0">
                <a:solidFill>
                  <a:srgbClr val="000000"/>
                </a:solidFill>
                <a:latin typeface="Consolas" panose="020B0609020204030204" pitchFamily="49" charset="0"/>
              </a:rPr>
              <a:t>1</a:t>
            </a:r>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load-on-startup</a:t>
            </a:r>
            <a:r>
              <a:rPr lang="tr-TR" sz="1200" dirty="0">
                <a:solidFill>
                  <a:srgbClr val="008080"/>
                </a:solidFill>
                <a:latin typeface="Consolas" panose="020B0609020204030204" pitchFamily="49" charset="0"/>
              </a:rPr>
              <a:t>&gt;</a:t>
            </a:r>
          </a:p>
          <a:p>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servlet</a:t>
            </a:r>
            <a:r>
              <a:rPr lang="tr-TR" sz="1200" dirty="0">
                <a:solidFill>
                  <a:srgbClr val="008080"/>
                </a:solidFill>
                <a:latin typeface="Consolas" panose="020B0609020204030204" pitchFamily="49" charset="0"/>
              </a:rPr>
              <a:t>&gt;</a:t>
            </a:r>
          </a:p>
          <a:p>
            <a:endParaRPr lang="tr-TR" sz="1200" dirty="0">
              <a:latin typeface="Consolas" panose="020B0609020204030204" pitchFamily="49" charset="0"/>
            </a:endParaRPr>
          </a:p>
          <a:p>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servlet-mapping</a:t>
            </a:r>
            <a:r>
              <a:rPr lang="tr-TR" sz="1200" dirty="0">
                <a:solidFill>
                  <a:srgbClr val="008080"/>
                </a:solidFill>
                <a:latin typeface="Consolas" panose="020B0609020204030204" pitchFamily="49" charset="0"/>
              </a:rPr>
              <a:t>&gt;</a:t>
            </a:r>
          </a:p>
          <a:p>
            <a:r>
              <a:rPr lang="tr-TR" sz="1200" dirty="0">
                <a:solidFill>
                  <a:srgbClr val="008080"/>
                </a:solidFill>
                <a:latin typeface="Consolas" panose="020B0609020204030204" pitchFamily="49" charset="0"/>
              </a:rPr>
              <a:t>	&lt;</a:t>
            </a:r>
            <a:r>
              <a:rPr lang="tr-TR" sz="1200" dirty="0">
                <a:solidFill>
                  <a:srgbClr val="3F7F7F"/>
                </a:solidFill>
                <a:latin typeface="Consolas" panose="020B0609020204030204" pitchFamily="49" charset="0"/>
              </a:rPr>
              <a:t>servlet-name</a:t>
            </a:r>
            <a:r>
              <a:rPr lang="tr-TR" sz="1200" dirty="0">
                <a:solidFill>
                  <a:srgbClr val="008080"/>
                </a:solidFill>
                <a:latin typeface="Consolas" panose="020B0609020204030204" pitchFamily="49" charset="0"/>
              </a:rPr>
              <a:t>&gt;</a:t>
            </a:r>
            <a:r>
              <a:rPr lang="tr-TR" sz="1200" dirty="0">
                <a:solidFill>
                  <a:srgbClr val="000000"/>
                </a:solidFill>
                <a:latin typeface="Consolas" panose="020B0609020204030204" pitchFamily="49" charset="0"/>
              </a:rPr>
              <a:t>spring</a:t>
            </a:r>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servlet-name</a:t>
            </a:r>
            <a:r>
              <a:rPr lang="tr-TR" sz="1200" dirty="0">
                <a:solidFill>
                  <a:srgbClr val="008080"/>
                </a:solidFill>
                <a:latin typeface="Consolas" panose="020B0609020204030204" pitchFamily="49" charset="0"/>
              </a:rPr>
              <a:t>&gt;</a:t>
            </a:r>
          </a:p>
          <a:p>
            <a:r>
              <a:rPr lang="tr-TR" sz="1200" dirty="0">
                <a:solidFill>
                  <a:srgbClr val="008080"/>
                </a:solidFill>
                <a:latin typeface="Consolas" panose="020B0609020204030204" pitchFamily="49" charset="0"/>
              </a:rPr>
              <a:t>	&lt;</a:t>
            </a:r>
            <a:r>
              <a:rPr lang="tr-TR" sz="1200" dirty="0">
                <a:solidFill>
                  <a:srgbClr val="3F7F7F"/>
                </a:solidFill>
                <a:latin typeface="Consolas" panose="020B0609020204030204" pitchFamily="49" charset="0"/>
              </a:rPr>
              <a:t>url-pattern</a:t>
            </a:r>
            <a:r>
              <a:rPr lang="tr-TR" sz="1200" dirty="0">
                <a:solidFill>
                  <a:srgbClr val="008080"/>
                </a:solidFill>
                <a:latin typeface="Consolas" panose="020B0609020204030204" pitchFamily="49" charset="0"/>
              </a:rPr>
              <a:t>&gt;</a:t>
            </a:r>
            <a:r>
              <a:rPr lang="tr-TR" sz="1200" dirty="0">
                <a:solidFill>
                  <a:srgbClr val="000000"/>
                </a:solidFill>
                <a:latin typeface="Consolas" panose="020B0609020204030204" pitchFamily="49" charset="0"/>
              </a:rPr>
              <a:t>/</a:t>
            </a:r>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url-pattern</a:t>
            </a:r>
            <a:r>
              <a:rPr lang="tr-TR" sz="1200" dirty="0">
                <a:solidFill>
                  <a:srgbClr val="008080"/>
                </a:solidFill>
                <a:latin typeface="Consolas" panose="020B0609020204030204" pitchFamily="49" charset="0"/>
              </a:rPr>
              <a:t>&gt;</a:t>
            </a:r>
          </a:p>
          <a:p>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servlet-mapping</a:t>
            </a:r>
            <a:r>
              <a:rPr lang="tr-TR" sz="1200" dirty="0">
                <a:solidFill>
                  <a:srgbClr val="008080"/>
                </a:solidFill>
                <a:latin typeface="Consolas" panose="020B0609020204030204" pitchFamily="49" charset="0"/>
              </a:rPr>
              <a:t>&gt;</a:t>
            </a:r>
          </a:p>
          <a:p>
            <a:endParaRPr lang="tr-TR" sz="1200" dirty="0">
              <a:latin typeface="Consolas" panose="020B0609020204030204" pitchFamily="49" charset="0"/>
            </a:endParaRPr>
          </a:p>
          <a:p>
            <a:r>
              <a:rPr lang="tr-TR" sz="1200" dirty="0">
                <a:solidFill>
                  <a:srgbClr val="008080"/>
                </a:solidFill>
                <a:latin typeface="Consolas" panose="020B0609020204030204" pitchFamily="49" charset="0"/>
              </a:rPr>
              <a:t>&lt;/</a:t>
            </a:r>
            <a:r>
              <a:rPr lang="tr-TR" sz="1200" dirty="0">
                <a:solidFill>
                  <a:srgbClr val="3F7F7F"/>
                </a:solidFill>
                <a:latin typeface="Consolas" panose="020B0609020204030204" pitchFamily="49" charset="0"/>
              </a:rPr>
              <a:t>web-app</a:t>
            </a:r>
            <a:r>
              <a:rPr lang="tr-TR" sz="1200" dirty="0">
                <a:solidFill>
                  <a:srgbClr val="008080"/>
                </a:solidFill>
                <a:latin typeface="Consolas" panose="020B0609020204030204" pitchFamily="49" charset="0"/>
              </a:rPr>
              <a:t>&gt;</a:t>
            </a:r>
            <a:endParaRPr lang="tr-TR" sz="1200" dirty="0"/>
          </a:p>
        </p:txBody>
      </p:sp>
      <p:cxnSp>
        <p:nvCxnSpPr>
          <p:cNvPr id="8" name="Straight Connector 7"/>
          <p:cNvCxnSpPr/>
          <p:nvPr/>
        </p:nvCxnSpPr>
        <p:spPr>
          <a:xfrm>
            <a:off x="5898776" y="2710914"/>
            <a:ext cx="0" cy="3466049"/>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9061397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Spring </a:t>
            </a:r>
            <a:r>
              <a:rPr lang="tr-TR" dirty="0" smtClean="0"/>
              <a:t>MVC</a:t>
            </a:r>
            <a:br>
              <a:rPr lang="tr-TR" dirty="0" smtClean="0"/>
            </a:br>
            <a:r>
              <a:rPr lang="tr-TR" sz="3000" dirty="0" smtClean="0"/>
              <a:t>Servlet.xml</a:t>
            </a:r>
            <a:endParaRPr lang="tr-TR" sz="3000" dirty="0"/>
          </a:p>
        </p:txBody>
      </p:sp>
      <p:sp>
        <p:nvSpPr>
          <p:cNvPr id="3" name="Content Placeholder 2"/>
          <p:cNvSpPr>
            <a:spLocks noGrp="1"/>
          </p:cNvSpPr>
          <p:nvPr>
            <p:ph idx="1"/>
          </p:nvPr>
        </p:nvSpPr>
        <p:spPr/>
        <p:txBody>
          <a:bodyPr>
            <a:normAutofit/>
          </a:bodyPr>
          <a:lstStyle/>
          <a:p>
            <a:r>
              <a:rPr lang="en-US" sz="2000" dirty="0"/>
              <a:t>Now, let us check the required configuration for </a:t>
            </a:r>
            <a:r>
              <a:rPr lang="tr-TR" sz="2000" b="1" dirty="0" smtClean="0"/>
              <a:t>example</a:t>
            </a:r>
            <a:r>
              <a:rPr lang="en-US" sz="2000" b="1" dirty="0" smtClean="0"/>
              <a:t>-servlet.xml</a:t>
            </a:r>
            <a:r>
              <a:rPr lang="en-US" sz="2000" dirty="0"/>
              <a:t> file, placed in your web application's </a:t>
            </a:r>
            <a:r>
              <a:rPr lang="en-US" sz="2000" i="1" dirty="0" err="1"/>
              <a:t>WebContent</a:t>
            </a:r>
            <a:r>
              <a:rPr lang="en-US" sz="2000" i="1" dirty="0"/>
              <a:t>/WEB-INF</a:t>
            </a:r>
            <a:r>
              <a:rPr lang="en-US" sz="2000" dirty="0"/>
              <a:t> directory:</a:t>
            </a:r>
            <a:endParaRPr lang="tr-TR" sz="2000" dirty="0"/>
          </a:p>
        </p:txBody>
      </p:sp>
      <p:sp>
        <p:nvSpPr>
          <p:cNvPr id="4" name="Slide Number Placeholder 3"/>
          <p:cNvSpPr>
            <a:spLocks noGrp="1"/>
          </p:cNvSpPr>
          <p:nvPr>
            <p:ph type="sldNum" sz="quarter" idx="12"/>
          </p:nvPr>
        </p:nvSpPr>
        <p:spPr/>
        <p:txBody>
          <a:bodyPr/>
          <a:lstStyle/>
          <a:p>
            <a:fld id="{974C77FB-47CE-486E-823A-42AC13E2D61E}" type="slidenum">
              <a:rPr lang="tr-TR" smtClean="0"/>
              <a:t>28</a:t>
            </a:fld>
            <a:endParaRPr lang="tr-TR" dirty="0"/>
          </a:p>
        </p:txBody>
      </p:sp>
      <p:sp>
        <p:nvSpPr>
          <p:cNvPr id="9" name="Rectangle 8"/>
          <p:cNvSpPr/>
          <p:nvPr/>
        </p:nvSpPr>
        <p:spPr>
          <a:xfrm>
            <a:off x="1171687" y="2799543"/>
            <a:ext cx="9349292" cy="2893100"/>
          </a:xfrm>
          <a:prstGeom prst="rect">
            <a:avLst/>
          </a:prstGeom>
        </p:spPr>
        <p:txBody>
          <a:bodyPr wrap="square">
            <a:spAutoFit/>
          </a:bodyPr>
          <a:lstStyle/>
          <a:p>
            <a:endParaRPr lang="tr-TR" sz="1400" dirty="0">
              <a:latin typeface="Consolas" panose="020B0609020204030204" pitchFamily="49" charset="0"/>
              <a:cs typeface="Consolas" panose="020B0609020204030204" pitchFamily="49" charset="0"/>
            </a:endParaRPr>
          </a:p>
          <a:p>
            <a:r>
              <a:rPr lang="tr-TR" sz="1400" dirty="0">
                <a:solidFill>
                  <a:srgbClr val="008080"/>
                </a:solidFill>
                <a:latin typeface="Consolas" panose="020B0609020204030204" pitchFamily="49" charset="0"/>
                <a:cs typeface="Consolas" panose="020B0609020204030204" pitchFamily="49" charset="0"/>
              </a:rPr>
              <a:t>&lt;</a:t>
            </a:r>
            <a:r>
              <a:rPr lang="tr-TR" sz="1400" dirty="0">
                <a:solidFill>
                  <a:srgbClr val="3F7F7F"/>
                </a:solidFill>
                <a:latin typeface="Consolas" panose="020B0609020204030204" pitchFamily="49" charset="0"/>
                <a:cs typeface="Consolas" panose="020B0609020204030204" pitchFamily="49" charset="0"/>
              </a:rPr>
              <a:t>context:component-scan </a:t>
            </a:r>
            <a:r>
              <a:rPr lang="tr-TR" sz="1400" dirty="0">
                <a:solidFill>
                  <a:srgbClr val="7F007F"/>
                </a:solidFill>
                <a:latin typeface="Consolas" panose="020B0609020204030204" pitchFamily="49" charset="0"/>
                <a:cs typeface="Consolas" panose="020B0609020204030204" pitchFamily="49" charset="0"/>
              </a:rPr>
              <a:t>base-package</a:t>
            </a:r>
            <a:r>
              <a:rPr lang="tr-TR" sz="1400" dirty="0">
                <a:solidFill>
                  <a:srgbClr val="000000"/>
                </a:solidFill>
                <a:latin typeface="Consolas" panose="020B0609020204030204" pitchFamily="49" charset="0"/>
                <a:cs typeface="Consolas" panose="020B0609020204030204" pitchFamily="49" charset="0"/>
              </a:rPr>
              <a:t>=</a:t>
            </a:r>
            <a:r>
              <a:rPr lang="tr-TR" sz="1400" dirty="0">
                <a:solidFill>
                  <a:srgbClr val="2A00FF"/>
                </a:solidFill>
                <a:latin typeface="Consolas" panose="020B0609020204030204" pitchFamily="49" charset="0"/>
                <a:cs typeface="Consolas" panose="020B0609020204030204" pitchFamily="49" charset="0"/>
              </a:rPr>
              <a:t>"com.proj.web.controller" </a:t>
            </a:r>
            <a:r>
              <a:rPr lang="tr-TR" sz="1400" dirty="0">
                <a:solidFill>
                  <a:srgbClr val="008080"/>
                </a:solidFill>
                <a:latin typeface="Consolas" panose="020B0609020204030204" pitchFamily="49" charset="0"/>
                <a:cs typeface="Consolas" panose="020B0609020204030204" pitchFamily="49" charset="0"/>
              </a:rPr>
              <a:t>/&gt;</a:t>
            </a:r>
          </a:p>
          <a:p>
            <a:endParaRPr lang="tr-TR" sz="1400" dirty="0">
              <a:latin typeface="Consolas" panose="020B0609020204030204" pitchFamily="49" charset="0"/>
              <a:cs typeface="Consolas" panose="020B0609020204030204" pitchFamily="49" charset="0"/>
            </a:endParaRPr>
          </a:p>
          <a:p>
            <a:r>
              <a:rPr lang="tr-TR" sz="1400" dirty="0">
                <a:solidFill>
                  <a:srgbClr val="3F7F7F"/>
                </a:solidFill>
                <a:latin typeface="Consolas" panose="020B0609020204030204" pitchFamily="49" charset="0"/>
                <a:cs typeface="Consolas" panose="020B0609020204030204" pitchFamily="49" charset="0"/>
              </a:rPr>
              <a:t>&lt;</a:t>
            </a:r>
            <a:r>
              <a:rPr lang="tr-TR" sz="1400" dirty="0" smtClean="0">
                <a:solidFill>
                  <a:srgbClr val="3F7F7F"/>
                </a:solidFill>
                <a:latin typeface="Consolas" panose="020B0609020204030204" pitchFamily="49" charset="0"/>
                <a:cs typeface="Consolas" panose="020B0609020204030204" pitchFamily="49" charset="0"/>
              </a:rPr>
              <a:t>bean </a:t>
            </a:r>
            <a:r>
              <a:rPr lang="tr-TR" sz="1400" dirty="0">
                <a:solidFill>
                  <a:srgbClr val="7F007F"/>
                </a:solidFill>
                <a:latin typeface="Consolas" panose="020B0609020204030204" pitchFamily="49" charset="0"/>
                <a:cs typeface="Consolas" panose="020B0609020204030204" pitchFamily="49" charset="0"/>
              </a:rPr>
              <a:t>id</a:t>
            </a:r>
            <a:r>
              <a:rPr lang="tr-TR" sz="1400" dirty="0">
                <a:solidFill>
                  <a:srgbClr val="000000"/>
                </a:solidFill>
                <a:latin typeface="Consolas" panose="020B0609020204030204" pitchFamily="49" charset="0"/>
                <a:cs typeface="Consolas" panose="020B0609020204030204" pitchFamily="49" charset="0"/>
              </a:rPr>
              <a:t>=</a:t>
            </a:r>
            <a:r>
              <a:rPr lang="tr-TR" sz="1400" dirty="0">
                <a:solidFill>
                  <a:srgbClr val="2A00FF"/>
                </a:solidFill>
                <a:latin typeface="Consolas" panose="020B0609020204030204" pitchFamily="49" charset="0"/>
                <a:cs typeface="Consolas" panose="020B0609020204030204" pitchFamily="49" charset="0"/>
              </a:rPr>
              <a:t>"viewResolver" </a:t>
            </a:r>
            <a:r>
              <a:rPr lang="tr-TR" sz="1400" dirty="0">
                <a:solidFill>
                  <a:srgbClr val="7F007F"/>
                </a:solidFill>
                <a:latin typeface="Consolas" panose="020B0609020204030204" pitchFamily="49" charset="0"/>
                <a:cs typeface="Consolas" panose="020B0609020204030204" pitchFamily="49" charset="0"/>
              </a:rPr>
              <a:t>class</a:t>
            </a:r>
            <a:r>
              <a:rPr lang="tr-TR" sz="1400" dirty="0">
                <a:solidFill>
                  <a:srgbClr val="000000"/>
                </a:solidFill>
                <a:latin typeface="Consolas" panose="020B0609020204030204" pitchFamily="49" charset="0"/>
                <a:cs typeface="Consolas" panose="020B0609020204030204" pitchFamily="49" charset="0"/>
              </a:rPr>
              <a:t>=</a:t>
            </a:r>
            <a:r>
              <a:rPr lang="tr-TR" sz="1400" dirty="0">
                <a:solidFill>
                  <a:srgbClr val="2A00FF"/>
                </a:solidFill>
                <a:latin typeface="Consolas" panose="020B0609020204030204" pitchFamily="49" charset="0"/>
                <a:cs typeface="Consolas" panose="020B0609020204030204" pitchFamily="49" charset="0"/>
              </a:rPr>
              <a:t>"org.springframework.web.servlet.view.UrlBasedViewResolver"</a:t>
            </a:r>
            <a:r>
              <a:rPr lang="tr-TR" sz="1400" dirty="0">
                <a:solidFill>
                  <a:srgbClr val="008080"/>
                </a:solidFill>
                <a:latin typeface="Consolas" panose="020B0609020204030204" pitchFamily="49" charset="0"/>
                <a:cs typeface="Consolas" panose="020B0609020204030204" pitchFamily="49" charset="0"/>
              </a:rPr>
              <a:t>&gt;</a:t>
            </a:r>
            <a:r>
              <a:rPr lang="tr-TR" sz="1400" dirty="0">
                <a:solidFill>
                  <a:srgbClr val="000000"/>
                </a:solidFill>
                <a:latin typeface="Consolas" panose="020B0609020204030204" pitchFamily="49" charset="0"/>
                <a:cs typeface="Consolas" panose="020B0609020204030204" pitchFamily="49" charset="0"/>
              </a:rPr>
              <a:t> </a:t>
            </a:r>
          </a:p>
          <a:p>
            <a:pPr lvl="1"/>
            <a:r>
              <a:rPr lang="tr-TR" sz="1400" dirty="0">
                <a:solidFill>
                  <a:srgbClr val="008080"/>
                </a:solidFill>
                <a:latin typeface="Consolas" panose="020B0609020204030204" pitchFamily="49" charset="0"/>
                <a:cs typeface="Consolas" panose="020B0609020204030204" pitchFamily="49" charset="0"/>
              </a:rPr>
              <a:t>&lt;</a:t>
            </a:r>
            <a:r>
              <a:rPr lang="tr-TR" sz="1400" dirty="0">
                <a:solidFill>
                  <a:srgbClr val="3F7F7F"/>
                </a:solidFill>
                <a:latin typeface="Consolas" panose="020B0609020204030204" pitchFamily="49" charset="0"/>
                <a:cs typeface="Consolas" panose="020B0609020204030204" pitchFamily="49" charset="0"/>
              </a:rPr>
              <a:t>property </a:t>
            </a:r>
            <a:r>
              <a:rPr lang="tr-TR" sz="1400" dirty="0">
                <a:solidFill>
                  <a:srgbClr val="7F007F"/>
                </a:solidFill>
                <a:latin typeface="Consolas" panose="020B0609020204030204" pitchFamily="49" charset="0"/>
                <a:cs typeface="Consolas" panose="020B0609020204030204" pitchFamily="49" charset="0"/>
              </a:rPr>
              <a:t>name</a:t>
            </a:r>
            <a:r>
              <a:rPr lang="tr-TR" sz="1400" dirty="0">
                <a:solidFill>
                  <a:srgbClr val="000000"/>
                </a:solidFill>
                <a:latin typeface="Consolas" panose="020B0609020204030204" pitchFamily="49" charset="0"/>
                <a:cs typeface="Consolas" panose="020B0609020204030204" pitchFamily="49" charset="0"/>
              </a:rPr>
              <a:t>=</a:t>
            </a:r>
            <a:r>
              <a:rPr lang="tr-TR" sz="1400" dirty="0">
                <a:solidFill>
                  <a:srgbClr val="2A00FF"/>
                </a:solidFill>
                <a:latin typeface="Consolas" panose="020B0609020204030204" pitchFamily="49" charset="0"/>
                <a:cs typeface="Consolas" panose="020B0609020204030204" pitchFamily="49" charset="0"/>
              </a:rPr>
              <a:t>"viewClass" </a:t>
            </a:r>
            <a:r>
              <a:rPr lang="tr-TR" sz="1400" dirty="0">
                <a:solidFill>
                  <a:srgbClr val="7F007F"/>
                </a:solidFill>
                <a:latin typeface="Consolas" panose="020B0609020204030204" pitchFamily="49" charset="0"/>
                <a:cs typeface="Consolas" panose="020B0609020204030204" pitchFamily="49" charset="0"/>
              </a:rPr>
              <a:t>value</a:t>
            </a:r>
            <a:r>
              <a:rPr lang="tr-TR" sz="1400" dirty="0">
                <a:solidFill>
                  <a:srgbClr val="000000"/>
                </a:solidFill>
                <a:latin typeface="Consolas" panose="020B0609020204030204" pitchFamily="49" charset="0"/>
                <a:cs typeface="Consolas" panose="020B0609020204030204" pitchFamily="49" charset="0"/>
              </a:rPr>
              <a:t>=</a:t>
            </a:r>
            <a:r>
              <a:rPr lang="tr-TR" sz="1400" dirty="0">
                <a:solidFill>
                  <a:srgbClr val="2A00FF"/>
                </a:solidFill>
                <a:latin typeface="Consolas" panose="020B0609020204030204" pitchFamily="49" charset="0"/>
                <a:cs typeface="Consolas" panose="020B0609020204030204" pitchFamily="49" charset="0"/>
              </a:rPr>
              <a:t>"org.springframework.web.servlet.view.JstlView" </a:t>
            </a:r>
            <a:r>
              <a:rPr lang="en-US" sz="1400" dirty="0" smtClean="0">
                <a:solidFill>
                  <a:srgbClr val="008080"/>
                </a:solidFill>
                <a:latin typeface="Consolas" panose="020B0609020204030204" pitchFamily="49" charset="0"/>
                <a:cs typeface="Consolas" panose="020B0609020204030204" pitchFamily="49" charset="0"/>
              </a:rPr>
              <a:t>/&gt;</a:t>
            </a:r>
            <a:endParaRPr lang="tr-TR" sz="1400" dirty="0">
              <a:solidFill>
                <a:srgbClr val="000000"/>
              </a:solidFill>
              <a:latin typeface="Consolas" panose="020B0609020204030204" pitchFamily="49" charset="0"/>
              <a:cs typeface="Consolas" panose="020B0609020204030204" pitchFamily="49" charset="0"/>
            </a:endParaRPr>
          </a:p>
          <a:p>
            <a:pPr lvl="1"/>
            <a:r>
              <a:rPr lang="en-US" sz="1400" dirty="0" smtClean="0">
                <a:solidFill>
                  <a:srgbClr val="008080"/>
                </a:solidFill>
                <a:latin typeface="Consolas" panose="020B0609020204030204" pitchFamily="49" charset="0"/>
                <a:cs typeface="Consolas" panose="020B0609020204030204" pitchFamily="49" charset="0"/>
              </a:rPr>
              <a:t>&lt;</a:t>
            </a:r>
            <a:r>
              <a:rPr lang="en-US" sz="1400" dirty="0">
                <a:solidFill>
                  <a:srgbClr val="3F7F7F"/>
                </a:solidFill>
                <a:latin typeface="Consolas" panose="020B0609020204030204" pitchFamily="49" charset="0"/>
                <a:cs typeface="Consolas" panose="020B0609020204030204" pitchFamily="49" charset="0"/>
              </a:rPr>
              <a:t>property </a:t>
            </a:r>
            <a:r>
              <a:rPr lang="en-US" sz="1400" dirty="0">
                <a:solidFill>
                  <a:srgbClr val="7F007F"/>
                </a:solidFill>
                <a:latin typeface="Consolas" panose="020B0609020204030204" pitchFamily="49" charset="0"/>
                <a:cs typeface="Consolas" panose="020B0609020204030204" pitchFamily="49" charset="0"/>
              </a:rPr>
              <a:t>name</a:t>
            </a:r>
            <a:r>
              <a:rPr lang="en-US" sz="1400" dirty="0">
                <a:solidFill>
                  <a:srgbClr val="000000"/>
                </a:solidFill>
                <a:latin typeface="Consolas" panose="020B0609020204030204" pitchFamily="49" charset="0"/>
                <a:cs typeface="Consolas" panose="020B0609020204030204" pitchFamily="49" charset="0"/>
              </a:rPr>
              <a:t>=</a:t>
            </a:r>
            <a:r>
              <a:rPr lang="en-US" sz="1400" dirty="0">
                <a:solidFill>
                  <a:srgbClr val="2A00FF"/>
                </a:solidFill>
                <a:latin typeface="Consolas" panose="020B0609020204030204" pitchFamily="49" charset="0"/>
                <a:cs typeface="Consolas" panose="020B0609020204030204" pitchFamily="49" charset="0"/>
              </a:rPr>
              <a:t>"prefix" </a:t>
            </a:r>
            <a:r>
              <a:rPr lang="en-US" sz="1400" dirty="0">
                <a:solidFill>
                  <a:srgbClr val="7F007F"/>
                </a:solidFill>
                <a:latin typeface="Consolas" panose="020B0609020204030204" pitchFamily="49" charset="0"/>
                <a:cs typeface="Consolas" panose="020B0609020204030204" pitchFamily="49" charset="0"/>
              </a:rPr>
              <a:t>value</a:t>
            </a:r>
            <a:r>
              <a:rPr lang="en-US" sz="1400" dirty="0">
                <a:solidFill>
                  <a:srgbClr val="000000"/>
                </a:solidFill>
                <a:latin typeface="Consolas" panose="020B0609020204030204" pitchFamily="49" charset="0"/>
                <a:cs typeface="Consolas" panose="020B0609020204030204" pitchFamily="49" charset="0"/>
              </a:rPr>
              <a:t>=</a:t>
            </a:r>
            <a:r>
              <a:rPr lang="en-US" sz="1400" dirty="0">
                <a:solidFill>
                  <a:srgbClr val="2A00FF"/>
                </a:solidFill>
                <a:latin typeface="Consolas" panose="020B0609020204030204" pitchFamily="49" charset="0"/>
                <a:cs typeface="Consolas" panose="020B0609020204030204" pitchFamily="49" charset="0"/>
              </a:rPr>
              <a:t>"/WEB-INF/view/" </a:t>
            </a:r>
            <a:r>
              <a:rPr lang="en-US" sz="1400" dirty="0" smtClean="0">
                <a:solidFill>
                  <a:srgbClr val="008080"/>
                </a:solidFill>
                <a:latin typeface="Consolas" panose="020B0609020204030204" pitchFamily="49" charset="0"/>
                <a:cs typeface="Consolas" panose="020B0609020204030204" pitchFamily="49" charset="0"/>
              </a:rPr>
              <a:t>/&gt;</a:t>
            </a:r>
            <a:endParaRPr lang="tr-TR" sz="1400" dirty="0">
              <a:solidFill>
                <a:srgbClr val="000000"/>
              </a:solidFill>
              <a:latin typeface="Consolas" panose="020B0609020204030204" pitchFamily="49" charset="0"/>
              <a:cs typeface="Consolas" panose="020B0609020204030204" pitchFamily="49" charset="0"/>
            </a:endParaRPr>
          </a:p>
          <a:p>
            <a:pPr lvl="1"/>
            <a:r>
              <a:rPr lang="en-US" sz="1400" dirty="0" smtClean="0">
                <a:solidFill>
                  <a:srgbClr val="008080"/>
                </a:solidFill>
                <a:latin typeface="Consolas" panose="020B0609020204030204" pitchFamily="49" charset="0"/>
                <a:cs typeface="Consolas" panose="020B0609020204030204" pitchFamily="49" charset="0"/>
              </a:rPr>
              <a:t>&lt;</a:t>
            </a:r>
            <a:r>
              <a:rPr lang="en-US" sz="1400" dirty="0">
                <a:solidFill>
                  <a:srgbClr val="3F7F7F"/>
                </a:solidFill>
                <a:latin typeface="Consolas" panose="020B0609020204030204" pitchFamily="49" charset="0"/>
                <a:cs typeface="Consolas" panose="020B0609020204030204" pitchFamily="49" charset="0"/>
              </a:rPr>
              <a:t>property </a:t>
            </a:r>
            <a:r>
              <a:rPr lang="en-US" sz="1400" dirty="0">
                <a:solidFill>
                  <a:srgbClr val="7F007F"/>
                </a:solidFill>
                <a:latin typeface="Consolas" panose="020B0609020204030204" pitchFamily="49" charset="0"/>
                <a:cs typeface="Consolas" panose="020B0609020204030204" pitchFamily="49" charset="0"/>
              </a:rPr>
              <a:t>name</a:t>
            </a:r>
            <a:r>
              <a:rPr lang="en-US" sz="1400" dirty="0">
                <a:solidFill>
                  <a:srgbClr val="000000"/>
                </a:solidFill>
                <a:latin typeface="Consolas" panose="020B0609020204030204" pitchFamily="49" charset="0"/>
                <a:cs typeface="Consolas" panose="020B0609020204030204" pitchFamily="49" charset="0"/>
              </a:rPr>
              <a:t>=</a:t>
            </a:r>
            <a:r>
              <a:rPr lang="en-US" sz="1400" dirty="0">
                <a:solidFill>
                  <a:srgbClr val="2A00FF"/>
                </a:solidFill>
                <a:latin typeface="Consolas" panose="020B0609020204030204" pitchFamily="49" charset="0"/>
                <a:cs typeface="Consolas" panose="020B0609020204030204" pitchFamily="49" charset="0"/>
              </a:rPr>
              <a:t>"suffix" </a:t>
            </a:r>
            <a:r>
              <a:rPr lang="tr-TR" sz="1400" dirty="0" smtClean="0">
                <a:solidFill>
                  <a:srgbClr val="7F007F"/>
                </a:solidFill>
                <a:latin typeface="Consolas" panose="020B0609020204030204" pitchFamily="49" charset="0"/>
                <a:cs typeface="Consolas" panose="020B0609020204030204" pitchFamily="49" charset="0"/>
              </a:rPr>
              <a:t>value</a:t>
            </a:r>
            <a:r>
              <a:rPr lang="tr-TR" sz="1400" dirty="0">
                <a:solidFill>
                  <a:srgbClr val="000000"/>
                </a:solidFill>
                <a:latin typeface="Consolas" panose="020B0609020204030204" pitchFamily="49" charset="0"/>
                <a:cs typeface="Consolas" panose="020B0609020204030204" pitchFamily="49" charset="0"/>
              </a:rPr>
              <a:t>=</a:t>
            </a:r>
            <a:r>
              <a:rPr lang="tr-TR" sz="1400" dirty="0">
                <a:solidFill>
                  <a:srgbClr val="2A00FF"/>
                </a:solidFill>
                <a:latin typeface="Consolas" panose="020B0609020204030204" pitchFamily="49" charset="0"/>
                <a:cs typeface="Consolas" panose="020B0609020204030204" pitchFamily="49" charset="0"/>
              </a:rPr>
              <a:t>".jsp" </a:t>
            </a:r>
            <a:r>
              <a:rPr lang="tr-TR" sz="1400" dirty="0" smtClean="0">
                <a:solidFill>
                  <a:srgbClr val="008080"/>
                </a:solidFill>
                <a:latin typeface="Consolas" panose="020B0609020204030204" pitchFamily="49" charset="0"/>
                <a:cs typeface="Consolas" panose="020B0609020204030204" pitchFamily="49" charset="0"/>
              </a:rPr>
              <a:t>/&gt;</a:t>
            </a:r>
            <a:endParaRPr lang="tr-TR" sz="1400" dirty="0" smtClean="0">
              <a:solidFill>
                <a:srgbClr val="000000"/>
              </a:solidFill>
              <a:latin typeface="Consolas" panose="020B0609020204030204" pitchFamily="49" charset="0"/>
              <a:cs typeface="Consolas" panose="020B0609020204030204" pitchFamily="49" charset="0"/>
            </a:endParaRPr>
          </a:p>
          <a:p>
            <a:r>
              <a:rPr lang="tr-TR" sz="1400" dirty="0" smtClean="0">
                <a:solidFill>
                  <a:srgbClr val="008080"/>
                </a:solidFill>
                <a:latin typeface="Consolas" panose="020B0609020204030204" pitchFamily="49" charset="0"/>
                <a:cs typeface="Consolas" panose="020B0609020204030204" pitchFamily="49" charset="0"/>
              </a:rPr>
              <a:t>&lt;/</a:t>
            </a:r>
            <a:r>
              <a:rPr lang="tr-TR" sz="1400" dirty="0">
                <a:solidFill>
                  <a:srgbClr val="3F7F7F"/>
                </a:solidFill>
                <a:latin typeface="Consolas" panose="020B0609020204030204" pitchFamily="49" charset="0"/>
                <a:cs typeface="Consolas" panose="020B0609020204030204" pitchFamily="49" charset="0"/>
              </a:rPr>
              <a:t>bean</a:t>
            </a:r>
            <a:r>
              <a:rPr lang="tr-TR" sz="1400" dirty="0">
                <a:solidFill>
                  <a:srgbClr val="008080"/>
                </a:solidFill>
                <a:latin typeface="Consolas" panose="020B0609020204030204" pitchFamily="49" charset="0"/>
                <a:cs typeface="Consolas" panose="020B0609020204030204" pitchFamily="49" charset="0"/>
              </a:rPr>
              <a:t>&gt;</a:t>
            </a:r>
            <a:r>
              <a:rPr lang="tr-TR" sz="1400" dirty="0">
                <a:solidFill>
                  <a:srgbClr val="000000"/>
                </a:solidFill>
                <a:latin typeface="Consolas" panose="020B0609020204030204" pitchFamily="49" charset="0"/>
                <a:cs typeface="Consolas" panose="020B0609020204030204" pitchFamily="49" charset="0"/>
              </a:rPr>
              <a:t> </a:t>
            </a:r>
            <a:endParaRPr lang="tr-TR" sz="1400" dirty="0" smtClean="0">
              <a:solidFill>
                <a:srgbClr val="000000"/>
              </a:solidFill>
              <a:latin typeface="Consolas" panose="020B0609020204030204" pitchFamily="49" charset="0"/>
              <a:cs typeface="Consolas" panose="020B0609020204030204" pitchFamily="49" charset="0"/>
            </a:endParaRPr>
          </a:p>
          <a:p>
            <a:endParaRPr lang="tr-TR" sz="1400" dirty="0" smtClean="0">
              <a:solidFill>
                <a:srgbClr val="000000"/>
              </a:solidFill>
              <a:latin typeface="Consolas" panose="020B0609020204030204" pitchFamily="49" charset="0"/>
              <a:cs typeface="Consolas" panose="020B0609020204030204" pitchFamily="49" charset="0"/>
            </a:endParaRPr>
          </a:p>
          <a:p>
            <a:r>
              <a:rPr lang="tr-TR" sz="1400" dirty="0">
                <a:solidFill>
                  <a:srgbClr val="008080"/>
                </a:solidFill>
                <a:latin typeface="Consolas" panose="020B0609020204030204" pitchFamily="49" charset="0"/>
                <a:cs typeface="Consolas" panose="020B0609020204030204" pitchFamily="49" charset="0"/>
              </a:rPr>
              <a:t>&lt;</a:t>
            </a:r>
            <a:r>
              <a:rPr lang="tr-TR" sz="1400" dirty="0">
                <a:solidFill>
                  <a:srgbClr val="3F7F7F"/>
                </a:solidFill>
                <a:latin typeface="Consolas" panose="020B0609020204030204" pitchFamily="49" charset="0"/>
                <a:cs typeface="Consolas" panose="020B0609020204030204" pitchFamily="49" charset="0"/>
              </a:rPr>
              <a:t>mvc:annotation-driven </a:t>
            </a:r>
            <a:r>
              <a:rPr lang="tr-TR" sz="1400" dirty="0" smtClean="0">
                <a:solidFill>
                  <a:srgbClr val="008080"/>
                </a:solidFill>
                <a:latin typeface="Consolas" panose="020B0609020204030204" pitchFamily="49" charset="0"/>
                <a:cs typeface="Consolas" panose="020B0609020204030204" pitchFamily="49" charset="0"/>
              </a:rPr>
              <a:t>/&gt;</a:t>
            </a:r>
          </a:p>
          <a:p>
            <a:endParaRPr lang="tr-TR" sz="1400" dirty="0">
              <a:solidFill>
                <a:srgbClr val="008080"/>
              </a:solidFill>
              <a:latin typeface="Consolas" panose="020B0609020204030204" pitchFamily="49" charset="0"/>
              <a:cs typeface="Consolas" panose="020B0609020204030204" pitchFamily="49" charset="0"/>
            </a:endParaRPr>
          </a:p>
          <a:p>
            <a:r>
              <a:rPr lang="tr-TR" sz="1400" dirty="0" smtClean="0">
                <a:solidFill>
                  <a:srgbClr val="008080"/>
                </a:solidFill>
                <a:latin typeface="Consolas" panose="020B0609020204030204" pitchFamily="49" charset="0"/>
                <a:cs typeface="Consolas" panose="020B0609020204030204" pitchFamily="49" charset="0"/>
              </a:rPr>
              <a:t>&lt;/</a:t>
            </a:r>
            <a:r>
              <a:rPr lang="tr-TR" sz="1400" dirty="0">
                <a:solidFill>
                  <a:srgbClr val="3F7F7F"/>
                </a:solidFill>
                <a:latin typeface="Consolas" panose="020B0609020204030204" pitchFamily="49" charset="0"/>
                <a:cs typeface="Consolas" panose="020B0609020204030204" pitchFamily="49" charset="0"/>
              </a:rPr>
              <a:t>beans</a:t>
            </a:r>
            <a:r>
              <a:rPr lang="tr-TR" sz="1400" dirty="0">
                <a:solidFill>
                  <a:srgbClr val="008080"/>
                </a:solidFill>
                <a:latin typeface="Consolas" panose="020B0609020204030204" pitchFamily="49" charset="0"/>
                <a:cs typeface="Consolas" panose="020B0609020204030204" pitchFamily="49" charset="0"/>
              </a:rPr>
              <a:t>&gt;</a:t>
            </a:r>
            <a:endParaRPr lang="tr-TR" sz="1400" dirty="0">
              <a:latin typeface="Consolas" panose="020B0609020204030204" pitchFamily="49" charset="0"/>
              <a:cs typeface="Consolas" panose="020B0609020204030204" pitchFamily="49" charset="0"/>
            </a:endParaRPr>
          </a:p>
          <a:p>
            <a:endParaRPr lang="tr-TR"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765783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Spring </a:t>
            </a:r>
            <a:r>
              <a:rPr lang="tr-TR" dirty="0" smtClean="0"/>
              <a:t>MVC</a:t>
            </a:r>
            <a:br>
              <a:rPr lang="tr-TR" dirty="0" smtClean="0"/>
            </a:br>
            <a:r>
              <a:rPr lang="tr-TR" sz="3000" dirty="0" smtClean="0"/>
              <a:t>Controller &amp; View</a:t>
            </a:r>
            <a:endParaRPr lang="tr-TR" sz="3000" dirty="0"/>
          </a:p>
        </p:txBody>
      </p:sp>
      <p:sp>
        <p:nvSpPr>
          <p:cNvPr id="3" name="Content Placeholder 2"/>
          <p:cNvSpPr>
            <a:spLocks noGrp="1"/>
          </p:cNvSpPr>
          <p:nvPr>
            <p:ph idx="1"/>
          </p:nvPr>
        </p:nvSpPr>
        <p:spPr>
          <a:xfrm>
            <a:off x="838200" y="2030020"/>
            <a:ext cx="2744096" cy="411966"/>
          </a:xfrm>
        </p:spPr>
        <p:txBody>
          <a:bodyPr>
            <a:normAutofit/>
          </a:bodyPr>
          <a:lstStyle/>
          <a:p>
            <a:r>
              <a:rPr lang="tr-TR" sz="2000" dirty="0" smtClean="0"/>
              <a:t>HomeController.java</a:t>
            </a:r>
            <a:r>
              <a:rPr lang="en-US" sz="2000" dirty="0" smtClean="0"/>
              <a:t>:</a:t>
            </a:r>
            <a:endParaRPr lang="tr-TR" sz="2000" dirty="0"/>
          </a:p>
        </p:txBody>
      </p:sp>
      <p:sp>
        <p:nvSpPr>
          <p:cNvPr id="4" name="Slide Number Placeholder 3"/>
          <p:cNvSpPr>
            <a:spLocks noGrp="1"/>
          </p:cNvSpPr>
          <p:nvPr>
            <p:ph type="sldNum" sz="quarter" idx="12"/>
          </p:nvPr>
        </p:nvSpPr>
        <p:spPr/>
        <p:txBody>
          <a:bodyPr/>
          <a:lstStyle/>
          <a:p>
            <a:fld id="{974C77FB-47CE-486E-823A-42AC13E2D61E}" type="slidenum">
              <a:rPr lang="tr-TR" smtClean="0"/>
              <a:t>29</a:t>
            </a:fld>
            <a:endParaRPr lang="tr-TR" dirty="0"/>
          </a:p>
        </p:txBody>
      </p:sp>
      <p:sp>
        <p:nvSpPr>
          <p:cNvPr id="9" name="Rectangle 8"/>
          <p:cNvSpPr/>
          <p:nvPr/>
        </p:nvSpPr>
        <p:spPr>
          <a:xfrm>
            <a:off x="988807" y="2620279"/>
            <a:ext cx="4766534" cy="3354765"/>
          </a:xfrm>
          <a:prstGeom prst="rect">
            <a:avLst/>
          </a:prstGeom>
        </p:spPr>
        <p:txBody>
          <a:bodyPr wrap="square">
            <a:spAutoFit/>
          </a:bodyPr>
          <a:lstStyle/>
          <a:p>
            <a:r>
              <a:rPr lang="tr-TR" sz="1400" dirty="0">
                <a:solidFill>
                  <a:srgbClr val="646464"/>
                </a:solidFill>
                <a:latin typeface="Consolas" panose="020B0609020204030204" pitchFamily="49" charset="0"/>
              </a:rPr>
              <a:t>@Controller</a:t>
            </a:r>
          </a:p>
          <a:p>
            <a:r>
              <a:rPr lang="tr-TR" sz="1400" b="1" dirty="0">
                <a:solidFill>
                  <a:srgbClr val="7F0055"/>
                </a:solidFill>
                <a:latin typeface="Consolas" panose="020B0609020204030204" pitchFamily="49" charset="0"/>
              </a:rPr>
              <a:t>public</a:t>
            </a:r>
            <a:r>
              <a:rPr lang="tr-TR" sz="1400" b="1" dirty="0">
                <a:solidFill>
                  <a:srgbClr val="000000"/>
                </a:solidFill>
                <a:latin typeface="Consolas" panose="020B0609020204030204" pitchFamily="49" charset="0"/>
              </a:rPr>
              <a:t> </a:t>
            </a:r>
            <a:r>
              <a:rPr lang="tr-TR" sz="1400" b="1" dirty="0">
                <a:solidFill>
                  <a:srgbClr val="7F0055"/>
                </a:solidFill>
                <a:latin typeface="Consolas" panose="020B0609020204030204" pitchFamily="49" charset="0"/>
              </a:rPr>
              <a:t>class</a:t>
            </a:r>
            <a:r>
              <a:rPr lang="tr-TR" sz="1400" b="1" dirty="0">
                <a:solidFill>
                  <a:srgbClr val="000000"/>
                </a:solidFill>
                <a:latin typeface="Consolas" panose="020B0609020204030204" pitchFamily="49" charset="0"/>
              </a:rPr>
              <a:t> HomeController {</a:t>
            </a:r>
          </a:p>
          <a:p>
            <a:endParaRPr lang="tr-TR" sz="1400" dirty="0">
              <a:latin typeface="Consolas" panose="020B0609020204030204" pitchFamily="49" charset="0"/>
            </a:endParaRPr>
          </a:p>
          <a:p>
            <a:r>
              <a:rPr lang="tr-TR" sz="1400" dirty="0">
                <a:solidFill>
                  <a:srgbClr val="646464"/>
                </a:solidFill>
                <a:latin typeface="Consolas" panose="020B0609020204030204" pitchFamily="49" charset="0"/>
              </a:rPr>
              <a:t>@RequestMapping</a:t>
            </a:r>
            <a:r>
              <a:rPr lang="tr-TR" sz="1400" dirty="0">
                <a:solidFill>
                  <a:srgbClr val="000000"/>
                </a:solidFill>
                <a:latin typeface="Consolas" panose="020B0609020204030204" pitchFamily="49" charset="0"/>
              </a:rPr>
              <a:t>(value = { </a:t>
            </a:r>
            <a:r>
              <a:rPr lang="tr-TR" sz="1400" dirty="0">
                <a:solidFill>
                  <a:srgbClr val="2A00FF"/>
                </a:solidFill>
                <a:latin typeface="Consolas" panose="020B0609020204030204" pitchFamily="49" charset="0"/>
              </a:rPr>
              <a:t>"/"</a:t>
            </a:r>
            <a:r>
              <a:rPr lang="tr-TR" sz="1400" dirty="0">
                <a:solidFill>
                  <a:srgbClr val="000000"/>
                </a:solidFill>
                <a:latin typeface="Consolas" panose="020B0609020204030204" pitchFamily="49" charset="0"/>
              </a:rPr>
              <a:t>, </a:t>
            </a:r>
            <a:r>
              <a:rPr lang="tr-TR" sz="1400" dirty="0">
                <a:solidFill>
                  <a:srgbClr val="2A00FF"/>
                </a:solidFill>
                <a:latin typeface="Consolas" panose="020B0609020204030204" pitchFamily="49" charset="0"/>
              </a:rPr>
              <a:t>"/home"</a:t>
            </a:r>
            <a:r>
              <a:rPr lang="tr-TR" sz="1400" dirty="0">
                <a:solidFill>
                  <a:srgbClr val="000000"/>
                </a:solidFill>
                <a:latin typeface="Consolas" panose="020B0609020204030204" pitchFamily="49" charset="0"/>
              </a:rPr>
              <a:t> }, method = RequestMethod.</a:t>
            </a:r>
            <a:r>
              <a:rPr lang="tr-TR" sz="1400" b="1" i="1" dirty="0">
                <a:solidFill>
                  <a:srgbClr val="0000C0"/>
                </a:solidFill>
                <a:latin typeface="Consolas" panose="020B0609020204030204" pitchFamily="49" charset="0"/>
              </a:rPr>
              <a:t>GET</a:t>
            </a:r>
            <a:r>
              <a:rPr lang="tr-TR" sz="1400" b="1" i="1" dirty="0" smtClean="0">
                <a:solidFill>
                  <a:srgbClr val="000000"/>
                </a:solidFill>
                <a:latin typeface="Consolas" panose="020B0609020204030204" pitchFamily="49" charset="0"/>
              </a:rPr>
              <a:t>)</a:t>
            </a:r>
          </a:p>
          <a:p>
            <a:endParaRPr lang="tr-TR" sz="1400" b="1" i="1" dirty="0">
              <a:solidFill>
                <a:srgbClr val="000000"/>
              </a:solidFill>
              <a:latin typeface="Consolas" panose="020B0609020204030204" pitchFamily="49" charset="0"/>
            </a:endParaRPr>
          </a:p>
          <a:p>
            <a:pPr lvl="0"/>
            <a:r>
              <a:rPr lang="tr-TR" sz="1400" b="1" dirty="0" smtClean="0">
                <a:solidFill>
                  <a:srgbClr val="7F0055"/>
                </a:solidFill>
                <a:latin typeface="Consolas" panose="020B0609020204030204" pitchFamily="49" charset="0"/>
              </a:rPr>
              <a:t>public</a:t>
            </a:r>
            <a:r>
              <a:rPr lang="tr-TR" sz="1400" b="1" dirty="0">
                <a:solidFill>
                  <a:srgbClr val="000000"/>
                </a:solidFill>
                <a:latin typeface="Consolas" panose="020B0609020204030204" pitchFamily="49" charset="0"/>
              </a:rPr>
              <a:t> String </a:t>
            </a:r>
            <a:r>
              <a:rPr lang="tr-TR" sz="1400" b="1" dirty="0" smtClean="0">
                <a:solidFill>
                  <a:srgbClr val="000000"/>
                </a:solidFill>
                <a:latin typeface="Consolas" panose="020B0609020204030204" pitchFamily="49" charset="0"/>
                <a:cs typeface="Consolas" panose="020B0609020204030204" pitchFamily="49" charset="0"/>
              </a:rPr>
              <a:t>showHomePage(</a:t>
            </a:r>
            <a:r>
              <a:rPr lang="tr-TR" sz="1400" dirty="0">
                <a:solidFill>
                  <a:srgbClr val="7F0055"/>
                </a:solidFill>
                <a:latin typeface="Consolas" panose="020B0609020204030204" pitchFamily="49" charset="0"/>
                <a:cs typeface="Consolas" panose="020B0609020204030204" pitchFamily="49" charset="0"/>
              </a:rPr>
              <a:t>ModelMap</a:t>
            </a:r>
            <a:r>
              <a:rPr lang="tr-TR" sz="1400" dirty="0">
                <a:solidFill>
                  <a:srgbClr val="000000"/>
                </a:solidFill>
                <a:latin typeface="Consolas" panose="020B0609020204030204" pitchFamily="49" charset="0"/>
                <a:cs typeface="Consolas" panose="020B0609020204030204" pitchFamily="49" charset="0"/>
              </a:rPr>
              <a:t> </a:t>
            </a:r>
            <a:r>
              <a:rPr lang="tr-TR" sz="1400" dirty="0" smtClean="0">
                <a:solidFill>
                  <a:srgbClr val="000000"/>
                </a:solidFill>
                <a:latin typeface="Consolas" panose="020B0609020204030204" pitchFamily="49" charset="0"/>
                <a:cs typeface="Consolas" panose="020B0609020204030204" pitchFamily="49" charset="0"/>
              </a:rPr>
              <a:t>model</a:t>
            </a:r>
            <a:r>
              <a:rPr lang="tr-TR" sz="1400" b="1" dirty="0" smtClean="0">
                <a:solidFill>
                  <a:srgbClr val="000000"/>
                </a:solidFill>
                <a:latin typeface="Consolas" panose="020B0609020204030204" pitchFamily="49" charset="0"/>
              </a:rPr>
              <a:t>) {</a:t>
            </a:r>
          </a:p>
          <a:p>
            <a:pPr lvl="0"/>
            <a:endParaRPr lang="tr-TR" sz="1400" b="1" dirty="0" smtClean="0">
              <a:solidFill>
                <a:srgbClr val="000000"/>
              </a:solidFill>
              <a:latin typeface="Consolas" panose="020B0609020204030204" pitchFamily="49" charset="0"/>
            </a:endParaRPr>
          </a:p>
          <a:p>
            <a:pPr lvl="1"/>
            <a:r>
              <a:rPr lang="tr-TR" sz="1400" dirty="0" smtClean="0">
                <a:solidFill>
                  <a:srgbClr val="000000"/>
                </a:solidFill>
                <a:latin typeface="Consolas" panose="020B0609020204030204" pitchFamily="49" charset="0"/>
                <a:cs typeface="Consolas" panose="020B0609020204030204" pitchFamily="49" charset="0"/>
              </a:rPr>
              <a:t>model</a:t>
            </a:r>
            <a:r>
              <a:rPr lang="tr-TR" sz="1400" dirty="0" smtClean="0">
                <a:solidFill>
                  <a:srgbClr val="666600"/>
                </a:solidFill>
                <a:latin typeface="Consolas" panose="020B0609020204030204" pitchFamily="49" charset="0"/>
                <a:cs typeface="Consolas" panose="020B0609020204030204" pitchFamily="49" charset="0"/>
              </a:rPr>
              <a:t>.</a:t>
            </a:r>
            <a:r>
              <a:rPr lang="tr-TR" sz="1400" dirty="0" smtClean="0">
                <a:solidFill>
                  <a:srgbClr val="000000"/>
                </a:solidFill>
                <a:latin typeface="Consolas" panose="020B0609020204030204" pitchFamily="49" charset="0"/>
                <a:cs typeface="Consolas" panose="020B0609020204030204" pitchFamily="49" charset="0"/>
              </a:rPr>
              <a:t>addAttribute</a:t>
            </a:r>
            <a:r>
              <a:rPr lang="tr-TR" sz="1400" dirty="0">
                <a:solidFill>
                  <a:srgbClr val="666600"/>
                </a:solidFill>
                <a:latin typeface="Consolas" panose="020B0609020204030204" pitchFamily="49" charset="0"/>
                <a:cs typeface="Consolas" panose="020B0609020204030204" pitchFamily="49" charset="0"/>
              </a:rPr>
              <a:t>(</a:t>
            </a:r>
            <a:r>
              <a:rPr lang="tr-TR" sz="1400" dirty="0">
                <a:solidFill>
                  <a:srgbClr val="008800"/>
                </a:solidFill>
                <a:latin typeface="Consolas" panose="020B0609020204030204" pitchFamily="49" charset="0"/>
                <a:cs typeface="Consolas" panose="020B0609020204030204" pitchFamily="49" charset="0"/>
              </a:rPr>
              <a:t>"message"</a:t>
            </a:r>
            <a:r>
              <a:rPr lang="tr-TR" sz="1400" dirty="0">
                <a:solidFill>
                  <a:srgbClr val="666600"/>
                </a:solidFill>
                <a:latin typeface="Consolas" panose="020B0609020204030204" pitchFamily="49" charset="0"/>
                <a:cs typeface="Consolas" panose="020B0609020204030204" pitchFamily="49" charset="0"/>
              </a:rPr>
              <a:t>,</a:t>
            </a:r>
            <a:r>
              <a:rPr lang="tr-TR" sz="1400" dirty="0">
                <a:solidFill>
                  <a:srgbClr val="000000"/>
                </a:solidFill>
                <a:latin typeface="Consolas" panose="020B0609020204030204" pitchFamily="49" charset="0"/>
                <a:cs typeface="Consolas" panose="020B0609020204030204" pitchFamily="49" charset="0"/>
              </a:rPr>
              <a:t> </a:t>
            </a:r>
            <a:r>
              <a:rPr lang="tr-TR" sz="1400" dirty="0">
                <a:solidFill>
                  <a:srgbClr val="008800"/>
                </a:solidFill>
                <a:latin typeface="Consolas" panose="020B0609020204030204" pitchFamily="49" charset="0"/>
                <a:cs typeface="Consolas" panose="020B0609020204030204" pitchFamily="49" charset="0"/>
              </a:rPr>
              <a:t>"Hello Spring MVC Framework!"</a:t>
            </a:r>
            <a:r>
              <a:rPr lang="tr-TR" sz="1400" dirty="0">
                <a:solidFill>
                  <a:srgbClr val="666600"/>
                </a:solidFill>
                <a:latin typeface="Consolas" panose="020B0609020204030204" pitchFamily="49" charset="0"/>
                <a:cs typeface="Consolas" panose="020B0609020204030204" pitchFamily="49" charset="0"/>
              </a:rPr>
              <a:t>);</a:t>
            </a:r>
            <a:r>
              <a:rPr lang="tr-TR" sz="1600" dirty="0">
                <a:latin typeface="Consolas" panose="020B0609020204030204" pitchFamily="49" charset="0"/>
                <a:cs typeface="Consolas" panose="020B0609020204030204" pitchFamily="49" charset="0"/>
              </a:rPr>
              <a:t> </a:t>
            </a:r>
            <a:endParaRPr lang="tr-TR" sz="3600" dirty="0">
              <a:latin typeface="Consolas" panose="020B0609020204030204" pitchFamily="49" charset="0"/>
              <a:cs typeface="Consolas" panose="020B0609020204030204" pitchFamily="49" charset="0"/>
            </a:endParaRPr>
          </a:p>
          <a:p>
            <a:pPr lvl="1"/>
            <a:endParaRPr lang="tr-TR" sz="1400" b="1" dirty="0">
              <a:solidFill>
                <a:srgbClr val="000000"/>
              </a:solidFill>
              <a:latin typeface="Consolas" panose="020B0609020204030204" pitchFamily="49" charset="0"/>
            </a:endParaRPr>
          </a:p>
          <a:p>
            <a:pPr lvl="1"/>
            <a:r>
              <a:rPr lang="tr-TR" sz="1400" b="1" dirty="0" smtClean="0">
                <a:solidFill>
                  <a:srgbClr val="7F0055"/>
                </a:solidFill>
                <a:latin typeface="Consolas" panose="020B0609020204030204" pitchFamily="49" charset="0"/>
              </a:rPr>
              <a:t>return</a:t>
            </a:r>
            <a:r>
              <a:rPr lang="tr-TR" sz="1400" b="1" dirty="0" smtClean="0">
                <a:solidFill>
                  <a:srgbClr val="000000"/>
                </a:solidFill>
                <a:latin typeface="Consolas" panose="020B0609020204030204" pitchFamily="49" charset="0"/>
              </a:rPr>
              <a:t> </a:t>
            </a:r>
            <a:r>
              <a:rPr lang="tr-TR" sz="1400" b="1" dirty="0">
                <a:solidFill>
                  <a:srgbClr val="2A00FF"/>
                </a:solidFill>
                <a:latin typeface="Consolas" panose="020B0609020204030204" pitchFamily="49" charset="0"/>
              </a:rPr>
              <a:t>"home"</a:t>
            </a:r>
            <a:r>
              <a:rPr lang="tr-TR" sz="1400" b="1" dirty="0">
                <a:solidFill>
                  <a:srgbClr val="000000"/>
                </a:solidFill>
                <a:latin typeface="Consolas" panose="020B0609020204030204" pitchFamily="49" charset="0"/>
              </a:rPr>
              <a:t>;</a:t>
            </a:r>
          </a:p>
          <a:p>
            <a:r>
              <a:rPr lang="tr-TR" sz="1400" dirty="0">
                <a:solidFill>
                  <a:srgbClr val="000000"/>
                </a:solidFill>
                <a:latin typeface="Consolas" panose="020B0609020204030204" pitchFamily="49" charset="0"/>
              </a:rPr>
              <a:t> </a:t>
            </a:r>
            <a:r>
              <a:rPr lang="tr-TR" sz="1400" dirty="0" smtClean="0">
                <a:solidFill>
                  <a:srgbClr val="000000"/>
                </a:solidFill>
                <a:latin typeface="Consolas" panose="020B0609020204030204" pitchFamily="49" charset="0"/>
              </a:rPr>
              <a:t>    }</a:t>
            </a:r>
            <a:endParaRPr lang="tr-TR" sz="1400" dirty="0">
              <a:solidFill>
                <a:srgbClr val="000000"/>
              </a:solidFill>
              <a:latin typeface="Consolas" panose="020B0609020204030204" pitchFamily="49" charset="0"/>
            </a:endParaRPr>
          </a:p>
          <a:p>
            <a:r>
              <a:rPr lang="tr-TR" sz="1400" dirty="0">
                <a:solidFill>
                  <a:srgbClr val="000000"/>
                </a:solidFill>
                <a:latin typeface="Consolas" panose="020B0609020204030204" pitchFamily="49" charset="0"/>
              </a:rPr>
              <a:t>}</a:t>
            </a:r>
            <a:endParaRPr lang="tr-TR" sz="1400" dirty="0"/>
          </a:p>
          <a:p>
            <a:endParaRPr lang="tr-TR" sz="1400" b="1" dirty="0">
              <a:solidFill>
                <a:srgbClr val="000000"/>
              </a:solidFill>
              <a:latin typeface="Consolas" panose="020B0609020204030204" pitchFamily="49" charset="0"/>
            </a:endParaRPr>
          </a:p>
        </p:txBody>
      </p:sp>
      <p:sp>
        <p:nvSpPr>
          <p:cNvPr id="7" name="Rectangle 6"/>
          <p:cNvSpPr/>
          <p:nvPr/>
        </p:nvSpPr>
        <p:spPr>
          <a:xfrm>
            <a:off x="6574716" y="3074087"/>
            <a:ext cx="3487719" cy="1846659"/>
          </a:xfrm>
          <a:prstGeom prst="rect">
            <a:avLst/>
          </a:prstGeom>
        </p:spPr>
        <p:txBody>
          <a:bodyPr wrap="square">
            <a:spAutoFit/>
          </a:bodyPr>
          <a:lstStyle/>
          <a:p>
            <a:r>
              <a:rPr lang="tr-TR" sz="1400" dirty="0" smtClean="0">
                <a:solidFill>
                  <a:srgbClr val="008080"/>
                </a:solidFill>
                <a:latin typeface="Consolas" panose="020B0609020204030204" pitchFamily="49" charset="0"/>
              </a:rPr>
              <a:t>&lt;</a:t>
            </a:r>
            <a:r>
              <a:rPr lang="tr-TR" sz="1400" dirty="0">
                <a:solidFill>
                  <a:srgbClr val="3F7F7F"/>
                </a:solidFill>
                <a:latin typeface="Consolas" panose="020B0609020204030204" pitchFamily="49" charset="0"/>
              </a:rPr>
              <a:t>html</a:t>
            </a:r>
            <a:r>
              <a:rPr lang="tr-TR" sz="1400" dirty="0">
                <a:solidFill>
                  <a:srgbClr val="008080"/>
                </a:solidFill>
                <a:latin typeface="Consolas" panose="020B0609020204030204" pitchFamily="49" charset="0"/>
              </a:rPr>
              <a:t>&gt;</a:t>
            </a:r>
          </a:p>
          <a:p>
            <a:r>
              <a:rPr lang="tr-TR" sz="1400" dirty="0">
                <a:solidFill>
                  <a:srgbClr val="008080"/>
                </a:solidFill>
                <a:latin typeface="Consolas" panose="020B0609020204030204" pitchFamily="49" charset="0"/>
              </a:rPr>
              <a:t>&lt;</a:t>
            </a:r>
            <a:r>
              <a:rPr lang="tr-TR" sz="1400" dirty="0">
                <a:solidFill>
                  <a:srgbClr val="3F7F7F"/>
                </a:solidFill>
                <a:latin typeface="Consolas" panose="020B0609020204030204" pitchFamily="49" charset="0"/>
              </a:rPr>
              <a:t>head</a:t>
            </a:r>
            <a:r>
              <a:rPr lang="tr-TR" sz="1400" dirty="0">
                <a:solidFill>
                  <a:srgbClr val="008080"/>
                </a:solidFill>
                <a:latin typeface="Consolas" panose="020B0609020204030204" pitchFamily="49" charset="0"/>
              </a:rPr>
              <a:t>&gt;</a:t>
            </a:r>
          </a:p>
          <a:p>
            <a:r>
              <a:rPr lang="en-US" sz="1400" dirty="0" smtClean="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title</a:t>
            </a:r>
            <a:r>
              <a:rPr lang="en-US" sz="1400" dirty="0">
                <a:solidFill>
                  <a:srgbClr val="008080"/>
                </a:solidFill>
                <a:latin typeface="Consolas" panose="020B0609020204030204" pitchFamily="49" charset="0"/>
              </a:rPr>
              <a:t>&gt;</a:t>
            </a:r>
            <a:r>
              <a:rPr lang="en-US" sz="1400" dirty="0">
                <a:solidFill>
                  <a:srgbClr val="000000"/>
                </a:solidFill>
                <a:latin typeface="Consolas" panose="020B0609020204030204" pitchFamily="49" charset="0"/>
              </a:rPr>
              <a:t>Here is home page</a:t>
            </a:r>
            <a:r>
              <a:rPr lang="en-US" sz="1400" dirty="0">
                <a:solidFill>
                  <a:srgbClr val="008080"/>
                </a:solidFill>
                <a:latin typeface="Consolas" panose="020B0609020204030204" pitchFamily="49" charset="0"/>
              </a:rPr>
              <a:t>&lt;/</a:t>
            </a:r>
            <a:r>
              <a:rPr lang="en-US" sz="1400" dirty="0">
                <a:solidFill>
                  <a:srgbClr val="3F7F7F"/>
                </a:solidFill>
                <a:latin typeface="Consolas" panose="020B0609020204030204" pitchFamily="49" charset="0"/>
              </a:rPr>
              <a:t>title</a:t>
            </a:r>
            <a:r>
              <a:rPr lang="en-US" sz="1400" dirty="0">
                <a:solidFill>
                  <a:srgbClr val="008080"/>
                </a:solidFill>
                <a:latin typeface="Consolas" panose="020B0609020204030204" pitchFamily="49" charset="0"/>
              </a:rPr>
              <a:t>&gt;</a:t>
            </a:r>
          </a:p>
          <a:p>
            <a:r>
              <a:rPr lang="tr-TR" sz="1400" dirty="0">
                <a:solidFill>
                  <a:srgbClr val="008080"/>
                </a:solidFill>
                <a:latin typeface="Consolas" panose="020B0609020204030204" pitchFamily="49" charset="0"/>
              </a:rPr>
              <a:t>&lt;/</a:t>
            </a:r>
            <a:r>
              <a:rPr lang="tr-TR" sz="1400" dirty="0">
                <a:solidFill>
                  <a:srgbClr val="3F7F7F"/>
                </a:solidFill>
                <a:latin typeface="Consolas" panose="020B0609020204030204" pitchFamily="49" charset="0"/>
              </a:rPr>
              <a:t>head</a:t>
            </a:r>
            <a:r>
              <a:rPr lang="tr-TR" sz="1400" dirty="0">
                <a:solidFill>
                  <a:srgbClr val="008080"/>
                </a:solidFill>
                <a:latin typeface="Consolas" panose="020B0609020204030204" pitchFamily="49" charset="0"/>
              </a:rPr>
              <a:t>&gt;</a:t>
            </a:r>
          </a:p>
          <a:p>
            <a:r>
              <a:rPr lang="tr-TR" sz="1400" dirty="0">
                <a:solidFill>
                  <a:srgbClr val="008080"/>
                </a:solidFill>
                <a:latin typeface="Consolas" panose="020B0609020204030204" pitchFamily="49" charset="0"/>
              </a:rPr>
              <a:t>&lt;</a:t>
            </a:r>
            <a:r>
              <a:rPr lang="tr-TR" sz="1400" dirty="0">
                <a:solidFill>
                  <a:srgbClr val="3F7F7F"/>
                </a:solidFill>
                <a:latin typeface="Consolas" panose="020B0609020204030204" pitchFamily="49" charset="0"/>
              </a:rPr>
              <a:t>body</a:t>
            </a:r>
            <a:r>
              <a:rPr lang="tr-TR" sz="1400" dirty="0" smtClean="0">
                <a:solidFill>
                  <a:srgbClr val="008080"/>
                </a:solidFill>
                <a:latin typeface="Consolas" panose="020B0609020204030204" pitchFamily="49" charset="0"/>
              </a:rPr>
              <a:t>&gt;</a:t>
            </a:r>
          </a:p>
          <a:p>
            <a:pPr lvl="0"/>
            <a:r>
              <a:rPr lang="tr-TR" sz="1400" dirty="0">
                <a:solidFill>
                  <a:srgbClr val="000088"/>
                </a:solidFill>
                <a:latin typeface="Consolas" panose="020B0609020204030204" pitchFamily="49" charset="0"/>
                <a:cs typeface="Consolas" panose="020B0609020204030204" pitchFamily="49" charset="0"/>
              </a:rPr>
              <a:t>&lt;h2&gt;</a:t>
            </a:r>
            <a:r>
              <a:rPr lang="tr-TR" sz="1400" dirty="0">
                <a:solidFill>
                  <a:srgbClr val="000000"/>
                </a:solidFill>
                <a:latin typeface="Consolas" panose="020B0609020204030204" pitchFamily="49" charset="0"/>
                <a:cs typeface="Consolas" panose="020B0609020204030204" pitchFamily="49" charset="0"/>
              </a:rPr>
              <a:t>${message}</a:t>
            </a:r>
            <a:r>
              <a:rPr lang="tr-TR" sz="1400" dirty="0">
                <a:solidFill>
                  <a:srgbClr val="000088"/>
                </a:solidFill>
                <a:latin typeface="Consolas" panose="020B0609020204030204" pitchFamily="49" charset="0"/>
                <a:cs typeface="Consolas" panose="020B0609020204030204" pitchFamily="49" charset="0"/>
              </a:rPr>
              <a:t>&lt;/h2&gt;</a:t>
            </a:r>
            <a:r>
              <a:rPr lang="tr-TR" sz="1600" dirty="0">
                <a:latin typeface="Consolas" panose="020B0609020204030204" pitchFamily="49" charset="0"/>
                <a:cs typeface="Consolas" panose="020B0609020204030204" pitchFamily="49" charset="0"/>
              </a:rPr>
              <a:t> </a:t>
            </a:r>
            <a:endParaRPr lang="en-US" sz="1400" dirty="0">
              <a:solidFill>
                <a:srgbClr val="000000"/>
              </a:solidFill>
              <a:latin typeface="Consolas" panose="020B0609020204030204" pitchFamily="49" charset="0"/>
            </a:endParaRPr>
          </a:p>
          <a:p>
            <a:r>
              <a:rPr lang="tr-TR" sz="1400" dirty="0">
                <a:solidFill>
                  <a:srgbClr val="008080"/>
                </a:solidFill>
                <a:latin typeface="Consolas" panose="020B0609020204030204" pitchFamily="49" charset="0"/>
              </a:rPr>
              <a:t>&lt;/</a:t>
            </a:r>
            <a:r>
              <a:rPr lang="tr-TR" sz="1400" dirty="0">
                <a:solidFill>
                  <a:srgbClr val="3F7F7F"/>
                </a:solidFill>
                <a:latin typeface="Consolas" panose="020B0609020204030204" pitchFamily="49" charset="0"/>
              </a:rPr>
              <a:t>body</a:t>
            </a:r>
            <a:r>
              <a:rPr lang="tr-TR" sz="1400" dirty="0">
                <a:solidFill>
                  <a:srgbClr val="008080"/>
                </a:solidFill>
                <a:latin typeface="Consolas" panose="020B0609020204030204" pitchFamily="49" charset="0"/>
              </a:rPr>
              <a:t>&gt;</a:t>
            </a:r>
          </a:p>
          <a:p>
            <a:r>
              <a:rPr lang="tr-TR" sz="1400" dirty="0">
                <a:solidFill>
                  <a:srgbClr val="008080"/>
                </a:solidFill>
                <a:latin typeface="Consolas" panose="020B0609020204030204" pitchFamily="49" charset="0"/>
              </a:rPr>
              <a:t>&lt;/</a:t>
            </a:r>
            <a:r>
              <a:rPr lang="tr-TR" sz="1400" dirty="0">
                <a:solidFill>
                  <a:srgbClr val="3F7F7F"/>
                </a:solidFill>
                <a:latin typeface="Consolas" panose="020B0609020204030204" pitchFamily="49" charset="0"/>
              </a:rPr>
              <a:t>html</a:t>
            </a:r>
            <a:r>
              <a:rPr lang="tr-TR" sz="1400" dirty="0">
                <a:solidFill>
                  <a:srgbClr val="008080"/>
                </a:solidFill>
                <a:latin typeface="Consolas" panose="020B0609020204030204" pitchFamily="49" charset="0"/>
              </a:rPr>
              <a:t>&gt;</a:t>
            </a:r>
            <a:endParaRPr lang="tr-TR" sz="1400" dirty="0"/>
          </a:p>
        </p:txBody>
      </p:sp>
      <p:sp>
        <p:nvSpPr>
          <p:cNvPr id="10" name="Content Placeholder 2"/>
          <p:cNvSpPr txBox="1">
            <a:spLocks/>
          </p:cNvSpPr>
          <p:nvPr/>
        </p:nvSpPr>
        <p:spPr>
          <a:xfrm>
            <a:off x="6420073" y="2025596"/>
            <a:ext cx="2744096" cy="4119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000" dirty="0" smtClean="0"/>
              <a:t>Home.jsp</a:t>
            </a:r>
            <a:endParaRPr lang="tr-TR" sz="2000" dirty="0"/>
          </a:p>
        </p:txBody>
      </p:sp>
      <p:cxnSp>
        <p:nvCxnSpPr>
          <p:cNvPr id="8" name="Straight Connector 7"/>
          <p:cNvCxnSpPr/>
          <p:nvPr/>
        </p:nvCxnSpPr>
        <p:spPr>
          <a:xfrm>
            <a:off x="6165028" y="2025596"/>
            <a:ext cx="0" cy="3466049"/>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2265484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What is Spring Framework?</a:t>
            </a:r>
            <a:endParaRPr lang="tr-TR" dirty="0"/>
          </a:p>
        </p:txBody>
      </p:sp>
      <p:sp>
        <p:nvSpPr>
          <p:cNvPr id="3" name="Content Placeholder 2"/>
          <p:cNvSpPr>
            <a:spLocks noGrp="1"/>
          </p:cNvSpPr>
          <p:nvPr>
            <p:ph idx="1"/>
          </p:nvPr>
        </p:nvSpPr>
        <p:spPr/>
        <p:txBody>
          <a:bodyPr/>
          <a:lstStyle/>
          <a:p>
            <a:r>
              <a:rPr lang="tr-TR" dirty="0" smtClean="0"/>
              <a:t>Spring is </a:t>
            </a:r>
            <a:r>
              <a:rPr lang="tr-TR" b="1" dirty="0" smtClean="0"/>
              <a:t>the most popular application development framework </a:t>
            </a:r>
            <a:r>
              <a:rPr lang="tr-TR" dirty="0" smtClean="0"/>
              <a:t>for </a:t>
            </a:r>
            <a:r>
              <a:rPr lang="tr-TR" b="1" dirty="0" smtClean="0"/>
              <a:t>enterprise</a:t>
            </a:r>
            <a:r>
              <a:rPr lang="tr-TR" dirty="0" smtClean="0"/>
              <a:t> Java.</a:t>
            </a:r>
          </a:p>
          <a:p>
            <a:r>
              <a:rPr lang="tr-TR" dirty="0" smtClean="0"/>
              <a:t>Open source Java platform since 2003.</a:t>
            </a:r>
          </a:p>
          <a:p>
            <a:r>
              <a:rPr lang="tr-TR" dirty="0" smtClean="0"/>
              <a:t>Spring supports all major application servers and JEE standards.</a:t>
            </a:r>
          </a:p>
          <a:p>
            <a:r>
              <a:rPr lang="en-US" dirty="0"/>
              <a:t>Spring handles the infrastructure so you can focus on your application</a:t>
            </a:r>
            <a:r>
              <a:rPr lang="en-US" dirty="0" smtClean="0"/>
              <a:t>.</a:t>
            </a:r>
            <a:endParaRPr lang="tr-TR" dirty="0" smtClean="0"/>
          </a:p>
        </p:txBody>
      </p:sp>
      <p:sp>
        <p:nvSpPr>
          <p:cNvPr id="4" name="Slide Number Placeholder 3"/>
          <p:cNvSpPr>
            <a:spLocks noGrp="1"/>
          </p:cNvSpPr>
          <p:nvPr>
            <p:ph type="sldNum" sz="quarter" idx="12"/>
          </p:nvPr>
        </p:nvSpPr>
        <p:spPr/>
        <p:txBody>
          <a:bodyPr/>
          <a:lstStyle/>
          <a:p>
            <a:fld id="{974C77FB-47CE-486E-823A-42AC13E2D61E}" type="slidenum">
              <a:rPr lang="tr-TR" smtClean="0"/>
              <a:t>3</a:t>
            </a:fld>
            <a:endParaRPr lang="tr-TR" dirty="0"/>
          </a:p>
        </p:txBody>
      </p:sp>
    </p:spTree>
    <p:extLst>
      <p:ext uri="{BB962C8B-B14F-4D97-AF65-F5344CB8AC3E}">
        <p14:creationId xmlns:p14="http://schemas.microsoft.com/office/powerpoint/2010/main" val="42239877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Spring RESTful Services</a:t>
            </a:r>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30</a:t>
            </a:fld>
            <a:endParaRPr lang="tr-TR" dirty="0"/>
          </a:p>
        </p:txBody>
      </p:sp>
      <p:sp>
        <p:nvSpPr>
          <p:cNvPr id="8" name="Content Placeholder 2"/>
          <p:cNvSpPr>
            <a:spLocks noGrp="1"/>
          </p:cNvSpPr>
          <p:nvPr>
            <p:ph idx="1"/>
          </p:nvPr>
        </p:nvSpPr>
        <p:spPr>
          <a:xfrm>
            <a:off x="838200" y="1825625"/>
            <a:ext cx="10515600" cy="4351338"/>
          </a:xfrm>
        </p:spPr>
        <p:txBody>
          <a:bodyPr>
            <a:normAutofit/>
          </a:bodyPr>
          <a:lstStyle/>
          <a:p>
            <a:r>
              <a:rPr lang="en-US" sz="2400" i="1" dirty="0"/>
              <a:t>REST</a:t>
            </a:r>
            <a:r>
              <a:rPr lang="en-US" sz="2400" dirty="0"/>
              <a:t> does not require the client to know anything about the structure of the API. Rather, the server needs to provide whatever information the client needs to interact with the </a:t>
            </a:r>
            <a:r>
              <a:rPr lang="en-US" sz="2400" dirty="0" smtClean="0"/>
              <a:t>service</a:t>
            </a:r>
            <a:r>
              <a:rPr lang="tr-TR" sz="2400" dirty="0"/>
              <a: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1840" y="3138488"/>
            <a:ext cx="4876800" cy="3038475"/>
          </a:xfrm>
          <a:prstGeom prst="rect">
            <a:avLst/>
          </a:prstGeom>
        </p:spPr>
      </p:pic>
    </p:spTree>
    <p:extLst>
      <p:ext uri="{BB962C8B-B14F-4D97-AF65-F5344CB8AC3E}">
        <p14:creationId xmlns:p14="http://schemas.microsoft.com/office/powerpoint/2010/main" val="20969609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Spring RESTful Services</a:t>
            </a:r>
            <a:endParaRPr lang="tr-TR" dirty="0"/>
          </a:p>
        </p:txBody>
      </p:sp>
      <p:sp>
        <p:nvSpPr>
          <p:cNvPr id="3" name="Content Placeholder 2"/>
          <p:cNvSpPr>
            <a:spLocks noGrp="1"/>
          </p:cNvSpPr>
          <p:nvPr>
            <p:ph idx="1"/>
          </p:nvPr>
        </p:nvSpPr>
        <p:spPr/>
        <p:txBody>
          <a:bodyPr>
            <a:normAutofit/>
          </a:bodyPr>
          <a:lstStyle/>
          <a:p>
            <a:r>
              <a:rPr lang="en-US" sz="2400" dirty="0"/>
              <a:t>Spring's annotation-based MVC framework serves as the basis for creating </a:t>
            </a:r>
            <a:r>
              <a:rPr lang="en-US" sz="2400" dirty="0" err="1"/>
              <a:t>RESTful</a:t>
            </a:r>
            <a:r>
              <a:rPr lang="en-US" sz="2400" dirty="0"/>
              <a:t> Web Services. </a:t>
            </a:r>
            <a:endParaRPr lang="tr-TR" sz="2400" dirty="0" smtClean="0"/>
          </a:p>
          <a:p>
            <a:r>
              <a:rPr lang="en-US" sz="2400" dirty="0" err="1" smtClean="0"/>
              <a:t>RESTful</a:t>
            </a:r>
            <a:r>
              <a:rPr lang="en-US" sz="2400" dirty="0" smtClean="0"/>
              <a:t> </a:t>
            </a:r>
            <a:r>
              <a:rPr lang="en-US" sz="2400" dirty="0"/>
              <a:t>services use URIs to name resources. To facilitate accessing the information contained in a URI, its structure follows conventions so that it can easily be described in a parameterized form.</a:t>
            </a:r>
            <a:endParaRPr lang="tr-TR" sz="2400" dirty="0"/>
          </a:p>
          <a:p>
            <a:endParaRPr lang="en-US" sz="2400" dirty="0" smtClean="0"/>
          </a:p>
        </p:txBody>
      </p:sp>
      <p:sp>
        <p:nvSpPr>
          <p:cNvPr id="4" name="Slide Number Placeholder 3"/>
          <p:cNvSpPr>
            <a:spLocks noGrp="1"/>
          </p:cNvSpPr>
          <p:nvPr>
            <p:ph type="sldNum" sz="quarter" idx="12"/>
          </p:nvPr>
        </p:nvSpPr>
        <p:spPr/>
        <p:txBody>
          <a:bodyPr/>
          <a:lstStyle/>
          <a:p>
            <a:fld id="{974C77FB-47CE-486E-823A-42AC13E2D61E}" type="slidenum">
              <a:rPr lang="tr-TR" smtClean="0"/>
              <a:t>31</a:t>
            </a:fld>
            <a:endParaRPr lang="tr-TR" dirty="0"/>
          </a:p>
        </p:txBody>
      </p:sp>
      <p:pic>
        <p:nvPicPr>
          <p:cNvPr id="5" name="Picture 4"/>
          <p:cNvPicPr>
            <a:picLocks noChangeAspect="1"/>
          </p:cNvPicPr>
          <p:nvPr/>
        </p:nvPicPr>
        <p:blipFill>
          <a:blip r:embed="rId2"/>
          <a:stretch>
            <a:fillRect/>
          </a:stretch>
        </p:blipFill>
        <p:spPr>
          <a:xfrm>
            <a:off x="2056334" y="4068391"/>
            <a:ext cx="7067020" cy="1716124"/>
          </a:xfrm>
          <a:prstGeom prst="rect">
            <a:avLst/>
          </a:prstGeom>
        </p:spPr>
      </p:pic>
    </p:spTree>
    <p:extLst>
      <p:ext uri="{BB962C8B-B14F-4D97-AF65-F5344CB8AC3E}">
        <p14:creationId xmlns:p14="http://schemas.microsoft.com/office/powerpoint/2010/main" val="29207719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Spring RESTful Services</a:t>
            </a:r>
            <a:endParaRPr lang="tr-TR" dirty="0"/>
          </a:p>
        </p:txBody>
      </p:sp>
      <p:sp>
        <p:nvSpPr>
          <p:cNvPr id="3" name="Content Placeholder 2"/>
          <p:cNvSpPr>
            <a:spLocks noGrp="1"/>
          </p:cNvSpPr>
          <p:nvPr>
            <p:ph idx="1"/>
          </p:nvPr>
        </p:nvSpPr>
        <p:spPr/>
        <p:txBody>
          <a:bodyPr>
            <a:normAutofit/>
          </a:bodyPr>
          <a:lstStyle/>
          <a:p>
            <a:pPr algn="just" eaLnBrk="0" fontAlgn="base" hangingPunct="0">
              <a:lnSpc>
                <a:spcPct val="100000"/>
              </a:lnSpc>
              <a:spcBef>
                <a:spcPct val="0"/>
              </a:spcBef>
              <a:spcAft>
                <a:spcPct val="0"/>
              </a:spcAft>
            </a:pPr>
            <a:r>
              <a:rPr lang="tr-TR" sz="2000" dirty="0">
                <a:solidFill>
                  <a:srgbClr val="000000"/>
                </a:solidFill>
                <a:latin typeface="Arial" panose="020B0604020202020204" pitchFamily="34" charset="0"/>
                <a:cs typeface="Arial" panose="020B0604020202020204" pitchFamily="34" charset="0"/>
              </a:rPr>
              <a:t>Spring uses the </a:t>
            </a:r>
            <a:r>
              <a:rPr lang="tr-TR" sz="1400" dirty="0">
                <a:solidFill>
                  <a:srgbClr val="000000"/>
                </a:solidFill>
                <a:latin typeface="Arial Unicode MS" panose="020B0604020202020204" pitchFamily="34" charset="-128"/>
              </a:rPr>
              <a:t>@RequestMapping</a:t>
            </a:r>
            <a:r>
              <a:rPr lang="tr-TR" sz="1050" dirty="0">
                <a:solidFill>
                  <a:srgbClr val="000000"/>
                </a:solidFill>
                <a:latin typeface="Arial" panose="020B0604020202020204" pitchFamily="34" charset="0"/>
                <a:cs typeface="Arial" panose="020B0604020202020204" pitchFamily="34" charset="0"/>
              </a:rPr>
              <a:t> </a:t>
            </a:r>
            <a:r>
              <a:rPr lang="tr-TR" sz="2000" dirty="0">
                <a:solidFill>
                  <a:srgbClr val="000000"/>
                </a:solidFill>
                <a:latin typeface="Arial" panose="020B0604020202020204" pitchFamily="34" charset="0"/>
                <a:cs typeface="Arial" panose="020B0604020202020204" pitchFamily="34" charset="0"/>
              </a:rPr>
              <a:t>method annotation to define the URI Template for the request. The </a:t>
            </a:r>
            <a:r>
              <a:rPr lang="tr-TR" sz="1400" dirty="0">
                <a:solidFill>
                  <a:srgbClr val="000000"/>
                </a:solidFill>
                <a:latin typeface="Arial Unicode MS" panose="020B0604020202020204" pitchFamily="34" charset="-128"/>
              </a:rPr>
              <a:t>@PathVariable</a:t>
            </a:r>
            <a:r>
              <a:rPr lang="tr-TR" sz="1050" dirty="0">
                <a:solidFill>
                  <a:srgbClr val="000000"/>
                </a:solidFill>
                <a:latin typeface="Arial" panose="020B0604020202020204" pitchFamily="34" charset="0"/>
                <a:cs typeface="Arial" panose="020B0604020202020204" pitchFamily="34" charset="0"/>
              </a:rPr>
              <a:t> </a:t>
            </a:r>
            <a:r>
              <a:rPr lang="tr-TR" sz="2000" dirty="0">
                <a:solidFill>
                  <a:srgbClr val="000000"/>
                </a:solidFill>
                <a:latin typeface="Arial" panose="020B0604020202020204" pitchFamily="34" charset="0"/>
                <a:cs typeface="Arial" panose="020B0604020202020204" pitchFamily="34" charset="0"/>
              </a:rPr>
              <a:t>annotation is used to extract the value of the template variables and assign their value to a method variable.</a:t>
            </a:r>
            <a:r>
              <a:rPr lang="tr-TR" sz="2000" dirty="0"/>
              <a:t> </a:t>
            </a:r>
            <a:endParaRPr lang="tr-TR" sz="2000" dirty="0" smtClean="0"/>
          </a:p>
          <a:p>
            <a:pPr algn="just" eaLnBrk="0" fontAlgn="base" hangingPunct="0">
              <a:lnSpc>
                <a:spcPct val="100000"/>
              </a:lnSpc>
              <a:spcBef>
                <a:spcPct val="0"/>
              </a:spcBef>
              <a:spcAft>
                <a:spcPct val="0"/>
              </a:spcAft>
            </a:pPr>
            <a:endParaRPr lang="tr-TR" sz="2000" dirty="0"/>
          </a:p>
          <a:p>
            <a:pPr algn="just" eaLnBrk="0" fontAlgn="base" hangingPunct="0">
              <a:lnSpc>
                <a:spcPct val="100000"/>
              </a:lnSpc>
              <a:spcBef>
                <a:spcPct val="0"/>
              </a:spcBef>
              <a:spcAft>
                <a:spcPct val="0"/>
              </a:spcAft>
            </a:pPr>
            <a:endParaRPr lang="tr-TR" sz="2000" dirty="0" smtClean="0"/>
          </a:p>
          <a:p>
            <a:pPr algn="just" eaLnBrk="0" fontAlgn="base" hangingPunct="0">
              <a:lnSpc>
                <a:spcPct val="100000"/>
              </a:lnSpc>
              <a:spcBef>
                <a:spcPct val="0"/>
              </a:spcBef>
              <a:spcAft>
                <a:spcPct val="0"/>
              </a:spcAft>
            </a:pPr>
            <a:endParaRPr lang="tr-TR" sz="2000" dirty="0"/>
          </a:p>
          <a:p>
            <a:pPr algn="just" eaLnBrk="0" fontAlgn="base" hangingPunct="0">
              <a:lnSpc>
                <a:spcPct val="100000"/>
              </a:lnSpc>
              <a:spcBef>
                <a:spcPct val="0"/>
              </a:spcBef>
              <a:spcAft>
                <a:spcPct val="0"/>
              </a:spcAft>
            </a:pPr>
            <a:endParaRPr lang="tr-TR" sz="2000" dirty="0" smtClean="0"/>
          </a:p>
          <a:p>
            <a:pPr algn="just" eaLnBrk="0" fontAlgn="base" hangingPunct="0">
              <a:lnSpc>
                <a:spcPct val="100000"/>
              </a:lnSpc>
              <a:spcBef>
                <a:spcPct val="0"/>
              </a:spcBef>
              <a:spcAft>
                <a:spcPct val="0"/>
              </a:spcAft>
            </a:pPr>
            <a:endParaRPr lang="tr-TR" sz="2000" dirty="0"/>
          </a:p>
          <a:p>
            <a:pPr marL="0" indent="0" algn="just" eaLnBrk="0" fontAlgn="base" hangingPunct="0">
              <a:lnSpc>
                <a:spcPct val="100000"/>
              </a:lnSpc>
              <a:spcBef>
                <a:spcPct val="0"/>
              </a:spcBef>
              <a:spcAft>
                <a:spcPct val="0"/>
              </a:spcAft>
              <a:buNone/>
            </a:pPr>
            <a:r>
              <a:rPr lang="tr-TR" sz="2000" dirty="0" smtClean="0"/>
              <a:t/>
            </a:r>
            <a:br>
              <a:rPr lang="tr-TR" sz="2000" dirty="0" smtClean="0"/>
            </a:br>
            <a:endParaRPr lang="tr-TR" sz="2000" dirty="0" smtClean="0"/>
          </a:p>
          <a:p>
            <a:pPr algn="just" eaLnBrk="0" fontAlgn="base" hangingPunct="0">
              <a:lnSpc>
                <a:spcPct val="100000"/>
              </a:lnSpc>
              <a:spcBef>
                <a:spcPct val="0"/>
              </a:spcBef>
              <a:spcAft>
                <a:spcPct val="0"/>
              </a:spcAft>
            </a:pPr>
            <a:r>
              <a:rPr lang="tr-TR" sz="2000" dirty="0" smtClean="0"/>
              <a:t>W</a:t>
            </a:r>
            <a:r>
              <a:rPr lang="en-US" sz="2000" dirty="0" smtClean="0"/>
              <a:t>hen </a:t>
            </a:r>
            <a:r>
              <a:rPr lang="en-US" sz="2000" dirty="0"/>
              <a:t>a request comes in for </a:t>
            </a:r>
            <a:r>
              <a:rPr lang="en-US" sz="2000" i="1" dirty="0" smtClean="0"/>
              <a:t>/</a:t>
            </a:r>
            <a:r>
              <a:rPr lang="tr-TR" sz="2000" i="1" dirty="0" smtClean="0"/>
              <a:t>user</a:t>
            </a:r>
            <a:r>
              <a:rPr lang="en-US" sz="2000" i="1" dirty="0" smtClean="0"/>
              <a:t>s/</a:t>
            </a:r>
            <a:r>
              <a:rPr lang="tr-TR" sz="2000" i="1" dirty="0" smtClean="0"/>
              <a:t>serhat</a:t>
            </a:r>
            <a:r>
              <a:rPr lang="en-US" sz="2000" dirty="0" smtClean="0"/>
              <a:t>, </a:t>
            </a:r>
            <a:r>
              <a:rPr lang="en-US" sz="2000" dirty="0"/>
              <a:t>the value </a:t>
            </a:r>
            <a:r>
              <a:rPr lang="tr-TR" sz="2000" i="1" dirty="0" smtClean="0"/>
              <a:t>‘serhat</a:t>
            </a:r>
            <a:r>
              <a:rPr lang="en-US" sz="2000" i="1" dirty="0" smtClean="0"/>
              <a:t>'</a:t>
            </a:r>
            <a:r>
              <a:rPr lang="en-US" sz="2000" dirty="0" smtClean="0"/>
              <a:t> </a:t>
            </a:r>
            <a:r>
              <a:rPr lang="en-US" sz="2000" dirty="0"/>
              <a:t>is bound to the method parameter String </a:t>
            </a:r>
            <a:r>
              <a:rPr lang="tr-TR" sz="2000" i="1" dirty="0" smtClean="0"/>
              <a:t>user</a:t>
            </a:r>
            <a:r>
              <a:rPr lang="en-US" sz="2000" i="1" dirty="0" smtClean="0"/>
              <a:t>Id</a:t>
            </a:r>
            <a:r>
              <a:rPr lang="en-US" sz="2000" dirty="0"/>
              <a:t>. </a:t>
            </a:r>
          </a:p>
          <a:p>
            <a:pPr algn="just" eaLnBrk="0" fontAlgn="base" hangingPunct="0">
              <a:lnSpc>
                <a:spcPct val="100000"/>
              </a:lnSpc>
              <a:spcBef>
                <a:spcPct val="0"/>
              </a:spcBef>
              <a:spcAft>
                <a:spcPct val="0"/>
              </a:spcAft>
            </a:pPr>
            <a:endParaRPr lang="tr-TR" sz="2000" dirty="0" smtClean="0"/>
          </a:p>
          <a:p>
            <a:pPr algn="just" eaLnBrk="0" fontAlgn="base" hangingPunct="0">
              <a:lnSpc>
                <a:spcPct val="100000"/>
              </a:lnSpc>
              <a:spcBef>
                <a:spcPct val="0"/>
              </a:spcBef>
              <a:spcAft>
                <a:spcPct val="0"/>
              </a:spcAft>
            </a:pPr>
            <a:endParaRPr lang="tr-TR" sz="2000" dirty="0">
              <a:latin typeface="Arial" panose="020B0604020202020204" pitchFamily="34" charset="0"/>
            </a:endParaRPr>
          </a:p>
        </p:txBody>
      </p:sp>
      <p:sp>
        <p:nvSpPr>
          <p:cNvPr id="4" name="Slide Number Placeholder 3"/>
          <p:cNvSpPr>
            <a:spLocks noGrp="1"/>
          </p:cNvSpPr>
          <p:nvPr>
            <p:ph type="sldNum" sz="quarter" idx="12"/>
          </p:nvPr>
        </p:nvSpPr>
        <p:spPr/>
        <p:txBody>
          <a:bodyPr/>
          <a:lstStyle/>
          <a:p>
            <a:fld id="{974C77FB-47CE-486E-823A-42AC13E2D61E}" type="slidenum">
              <a:rPr lang="tr-TR" smtClean="0"/>
              <a:t>32</a:t>
            </a:fld>
            <a:endParaRPr lang="tr-TR" dirty="0"/>
          </a:p>
        </p:txBody>
      </p:sp>
      <p:pic>
        <p:nvPicPr>
          <p:cNvPr id="6" name="Picture 5"/>
          <p:cNvPicPr>
            <a:picLocks noChangeAspect="1"/>
          </p:cNvPicPr>
          <p:nvPr/>
        </p:nvPicPr>
        <p:blipFill>
          <a:blip r:embed="rId2"/>
          <a:stretch>
            <a:fillRect/>
          </a:stretch>
        </p:blipFill>
        <p:spPr>
          <a:xfrm>
            <a:off x="2081211" y="3219450"/>
            <a:ext cx="8029575" cy="1162050"/>
          </a:xfrm>
          <a:prstGeom prst="rect">
            <a:avLst/>
          </a:prstGeom>
        </p:spPr>
      </p:pic>
    </p:spTree>
    <p:extLst>
      <p:ext uri="{BB962C8B-B14F-4D97-AF65-F5344CB8AC3E}">
        <p14:creationId xmlns:p14="http://schemas.microsoft.com/office/powerpoint/2010/main" val="20859853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Spring RESTful Services</a:t>
            </a:r>
            <a:endParaRPr lang="tr-TR" dirty="0"/>
          </a:p>
        </p:txBody>
      </p:sp>
      <p:sp>
        <p:nvSpPr>
          <p:cNvPr id="3" name="Content Placeholder 2"/>
          <p:cNvSpPr>
            <a:spLocks noGrp="1"/>
          </p:cNvSpPr>
          <p:nvPr>
            <p:ph idx="1"/>
          </p:nvPr>
        </p:nvSpPr>
        <p:spPr/>
        <p:txBody>
          <a:bodyPr>
            <a:normAutofit/>
          </a:bodyPr>
          <a:lstStyle/>
          <a:p>
            <a:pPr eaLnBrk="0" fontAlgn="base" hangingPunct="0">
              <a:lnSpc>
                <a:spcPct val="100000"/>
              </a:lnSpc>
              <a:spcBef>
                <a:spcPct val="0"/>
              </a:spcBef>
              <a:spcAft>
                <a:spcPct val="0"/>
              </a:spcAft>
            </a:pPr>
            <a:r>
              <a:rPr lang="en-US" sz="2000" dirty="0"/>
              <a:t>A </a:t>
            </a:r>
            <a:r>
              <a:rPr lang="en-US" sz="2000" dirty="0" err="1"/>
              <a:t>RESTful</a:t>
            </a:r>
            <a:r>
              <a:rPr lang="en-US" sz="2000" dirty="0"/>
              <a:t> architecture may expose multiple representations of a resource. There are two strategies for a client to inform the server of the representation it is interested in receiving</a:t>
            </a:r>
            <a:r>
              <a:rPr lang="en-US" sz="2000" dirty="0" smtClean="0"/>
              <a:t>.</a:t>
            </a:r>
            <a:r>
              <a:rPr lang="tr-TR" sz="2000" dirty="0" smtClean="0"/>
              <a:t/>
            </a:r>
            <a:br>
              <a:rPr lang="tr-TR" sz="2000" dirty="0" smtClean="0"/>
            </a:br>
            <a:endParaRPr lang="tr-TR" sz="2000" dirty="0" smtClean="0"/>
          </a:p>
          <a:p>
            <a:r>
              <a:rPr lang="en-US" sz="2000" dirty="0"/>
              <a:t>The first strategy is to use a distinct URI for each resource. This is typically done by using a different file extension in the URI. </a:t>
            </a:r>
            <a:endParaRPr lang="tr-TR" sz="2000" dirty="0" smtClean="0"/>
          </a:p>
          <a:p>
            <a:pPr lvl="1"/>
            <a:r>
              <a:rPr lang="en-US" sz="1600" dirty="0" smtClean="0"/>
              <a:t>For </a:t>
            </a:r>
            <a:r>
              <a:rPr lang="en-US" sz="1600" dirty="0"/>
              <a:t>example the </a:t>
            </a:r>
            <a:r>
              <a:rPr lang="en-US" sz="1600" dirty="0" smtClean="0"/>
              <a:t>URI</a:t>
            </a:r>
            <a:r>
              <a:rPr lang="tr-TR" sz="1600" dirty="0" smtClean="0"/>
              <a:t> </a:t>
            </a:r>
            <a:r>
              <a:rPr lang="en-US" sz="1600" dirty="0" smtClean="0"/>
              <a:t>http</a:t>
            </a:r>
            <a:r>
              <a:rPr lang="en-US" sz="1600" dirty="0"/>
              <a:t>://</a:t>
            </a:r>
            <a:r>
              <a:rPr lang="en-US" sz="1600" dirty="0" smtClean="0"/>
              <a:t>www.example.com/users/</a:t>
            </a:r>
            <a:r>
              <a:rPr lang="tr-TR" sz="1600" dirty="0" smtClean="0"/>
              <a:t>serhat</a:t>
            </a:r>
            <a:r>
              <a:rPr lang="en-US" sz="1600" dirty="0" smtClean="0"/>
              <a:t>.pdf</a:t>
            </a:r>
            <a:r>
              <a:rPr lang="en-US" sz="1600" dirty="0"/>
              <a:t> requests a PDF representation of the user </a:t>
            </a:r>
            <a:r>
              <a:rPr lang="tr-TR" sz="1600" dirty="0"/>
              <a:t>serhat </a:t>
            </a:r>
            <a:r>
              <a:rPr lang="en-US" sz="1600" dirty="0" smtClean="0"/>
              <a:t>while</a:t>
            </a:r>
            <a:r>
              <a:rPr lang="en-US" sz="1600" dirty="0"/>
              <a:t> http://</a:t>
            </a:r>
            <a:r>
              <a:rPr lang="en-US" sz="1600" dirty="0" smtClean="0"/>
              <a:t>www.example.com/users/</a:t>
            </a:r>
            <a:r>
              <a:rPr lang="tr-TR" sz="1600" dirty="0" smtClean="0"/>
              <a:t>serhat</a:t>
            </a:r>
            <a:r>
              <a:rPr lang="en-US" sz="1600" dirty="0" smtClean="0"/>
              <a:t>.xml</a:t>
            </a:r>
            <a:r>
              <a:rPr lang="en-US" sz="1600" dirty="0"/>
              <a:t> requests an XML representation.</a:t>
            </a:r>
          </a:p>
          <a:p>
            <a:r>
              <a:rPr lang="en-US" sz="2000" dirty="0"/>
              <a:t>The second strategy is for the client to use the same URI to locate the resource but set the Accept HTTP request header to list the media types that it understands. </a:t>
            </a:r>
            <a:endParaRPr lang="tr-TR" sz="2000" dirty="0" smtClean="0"/>
          </a:p>
          <a:p>
            <a:pPr lvl="1"/>
            <a:r>
              <a:rPr lang="en-US" sz="1600" dirty="0" smtClean="0"/>
              <a:t>For </a:t>
            </a:r>
            <a:r>
              <a:rPr lang="en-US" sz="1600" dirty="0"/>
              <a:t>example, a HTTP request for http://</a:t>
            </a:r>
            <a:r>
              <a:rPr lang="en-US" sz="1600" dirty="0" smtClean="0"/>
              <a:t>www.example.com/users/</a:t>
            </a:r>
            <a:r>
              <a:rPr lang="tr-TR" sz="1600" dirty="0" smtClean="0"/>
              <a:t>serhat </a:t>
            </a:r>
            <a:r>
              <a:rPr lang="en-US" sz="1600" dirty="0"/>
              <a:t> with an Accept header set to </a:t>
            </a:r>
            <a:r>
              <a:rPr lang="en-US" sz="1600" i="1" dirty="0"/>
              <a:t>application/pdf </a:t>
            </a:r>
            <a:r>
              <a:rPr lang="en-US" sz="1600" dirty="0"/>
              <a:t>requests a PDF representation of the user </a:t>
            </a:r>
            <a:r>
              <a:rPr lang="tr-TR" sz="1600" dirty="0"/>
              <a:t>serhat </a:t>
            </a:r>
            <a:r>
              <a:rPr lang="en-US" sz="1600" dirty="0" smtClean="0"/>
              <a:t>while</a:t>
            </a:r>
            <a:r>
              <a:rPr lang="en-US" sz="1600" dirty="0"/>
              <a:t> http://</a:t>
            </a:r>
            <a:r>
              <a:rPr lang="en-US" sz="1600" dirty="0" smtClean="0"/>
              <a:t>www.example.com/users/</a:t>
            </a:r>
            <a:r>
              <a:rPr lang="tr-TR" sz="1600" dirty="0" smtClean="0"/>
              <a:t>serhat </a:t>
            </a:r>
            <a:r>
              <a:rPr lang="en-US" sz="1600" dirty="0"/>
              <a:t> with an Accept header set to</a:t>
            </a:r>
            <a:r>
              <a:rPr lang="en-US" sz="1600" i="1" dirty="0"/>
              <a:t> text/xml </a:t>
            </a:r>
            <a:r>
              <a:rPr lang="en-US" sz="1600" dirty="0"/>
              <a:t>requests an XML representation. This strategy is known as </a:t>
            </a:r>
            <a:r>
              <a:rPr lang="en-US" sz="1600" dirty="0">
                <a:effectLst>
                  <a:outerShdw blurRad="38100" dist="38100" dir="2700000" algn="tl">
                    <a:srgbClr val="000000">
                      <a:alpha val="43137"/>
                    </a:srgbClr>
                  </a:outerShdw>
                </a:effectLst>
              </a:rPr>
              <a:t>content negotiation</a:t>
            </a:r>
            <a:r>
              <a:rPr lang="en-US" sz="1600" dirty="0"/>
              <a:t>.</a:t>
            </a:r>
          </a:p>
          <a:p>
            <a:pPr algn="just" eaLnBrk="0" fontAlgn="base" hangingPunct="0">
              <a:lnSpc>
                <a:spcPct val="100000"/>
              </a:lnSpc>
              <a:spcBef>
                <a:spcPct val="0"/>
              </a:spcBef>
              <a:spcAft>
                <a:spcPct val="0"/>
              </a:spcAft>
            </a:pPr>
            <a:endParaRPr lang="tr-TR" sz="2000" dirty="0">
              <a:latin typeface="Arial" panose="020B0604020202020204" pitchFamily="34" charset="0"/>
            </a:endParaRPr>
          </a:p>
        </p:txBody>
      </p:sp>
      <p:sp>
        <p:nvSpPr>
          <p:cNvPr id="4" name="Slide Number Placeholder 3"/>
          <p:cNvSpPr>
            <a:spLocks noGrp="1"/>
          </p:cNvSpPr>
          <p:nvPr>
            <p:ph type="sldNum" sz="quarter" idx="12"/>
          </p:nvPr>
        </p:nvSpPr>
        <p:spPr/>
        <p:txBody>
          <a:bodyPr/>
          <a:lstStyle/>
          <a:p>
            <a:fld id="{974C77FB-47CE-486E-823A-42AC13E2D61E}" type="slidenum">
              <a:rPr lang="tr-TR" smtClean="0"/>
              <a:t>33</a:t>
            </a:fld>
            <a:endParaRPr lang="tr-TR" dirty="0"/>
          </a:p>
        </p:txBody>
      </p:sp>
    </p:spTree>
    <p:extLst>
      <p:ext uri="{BB962C8B-B14F-4D97-AF65-F5344CB8AC3E}">
        <p14:creationId xmlns:p14="http://schemas.microsoft.com/office/powerpoint/2010/main" val="21737647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615708" y="2415190"/>
            <a:ext cx="3382850" cy="34129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2" name="Title 1"/>
          <p:cNvSpPr>
            <a:spLocks noGrp="1"/>
          </p:cNvSpPr>
          <p:nvPr>
            <p:ph type="title"/>
          </p:nvPr>
        </p:nvSpPr>
        <p:spPr/>
        <p:txBody>
          <a:bodyPr/>
          <a:lstStyle/>
          <a:p>
            <a:r>
              <a:rPr lang="tr-TR" dirty="0" smtClean="0"/>
              <a:t>Spring RESTful Services</a:t>
            </a:r>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34</a:t>
            </a:fld>
            <a:endParaRPr lang="tr-T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512" y="1770920"/>
            <a:ext cx="10007706" cy="884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idx="1"/>
          </p:nvPr>
        </p:nvSpPr>
        <p:spPr>
          <a:xfrm>
            <a:off x="1380184" y="4619389"/>
            <a:ext cx="4623450" cy="450760"/>
          </a:xfrm>
        </p:spPr>
        <p:txBody>
          <a:bodyPr>
            <a:normAutofit/>
          </a:bodyPr>
          <a:lstStyle/>
          <a:p>
            <a:pPr marL="0" indent="0">
              <a:buNone/>
            </a:pPr>
            <a:r>
              <a:rPr lang="tr-TR" sz="1600" dirty="0" smtClean="0"/>
              <a:t>Do not forget to implement serializable in your entity</a:t>
            </a:r>
            <a:endParaRPr lang="tr-TR" sz="1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956" y="3517641"/>
            <a:ext cx="4385190" cy="94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0265" y="2740380"/>
            <a:ext cx="310515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Connector 8"/>
          <p:cNvCxnSpPr/>
          <p:nvPr/>
        </p:nvCxnSpPr>
        <p:spPr>
          <a:xfrm flipV="1">
            <a:off x="1244956" y="2936383"/>
            <a:ext cx="5696757" cy="38637"/>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0591333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Spring RESTful Services</a:t>
            </a:r>
            <a:endParaRPr lang="tr-TR" dirty="0"/>
          </a:p>
        </p:txBody>
      </p:sp>
      <p:sp>
        <p:nvSpPr>
          <p:cNvPr id="3" name="Content Placeholder 2"/>
          <p:cNvSpPr>
            <a:spLocks noGrp="1"/>
          </p:cNvSpPr>
          <p:nvPr>
            <p:ph idx="1"/>
          </p:nvPr>
        </p:nvSpPr>
        <p:spPr/>
        <p:txBody>
          <a:bodyPr>
            <a:normAutofit/>
          </a:bodyPr>
          <a:lstStyle/>
          <a:p>
            <a:r>
              <a:rPr lang="en-US" sz="1700" dirty="0" smtClean="0"/>
              <a:t>This code uses Spring 4’s new </a:t>
            </a:r>
            <a:r>
              <a:rPr lang="en-US" sz="1700" dirty="0" smtClean="0">
                <a:hlinkClick r:id="rId2"/>
              </a:rPr>
              <a:t>@</a:t>
            </a:r>
            <a:r>
              <a:rPr lang="en-US" sz="1700" dirty="0" err="1" smtClean="0">
                <a:hlinkClick r:id="rId2"/>
              </a:rPr>
              <a:t>RestController</a:t>
            </a:r>
            <a:r>
              <a:rPr lang="en-US" sz="1700" dirty="0" smtClean="0"/>
              <a:t> annotation, which marks the class as a controller where every method returns a domain object instead of a view. It’s shorthand for</a:t>
            </a:r>
            <a:r>
              <a:rPr lang="tr-TR" sz="1700" dirty="0" smtClean="0"/>
              <a:t> </a:t>
            </a:r>
            <a:r>
              <a:rPr lang="en-US" sz="1700" dirty="0" smtClean="0"/>
              <a:t>@Controller and @</a:t>
            </a:r>
            <a:r>
              <a:rPr lang="en-US" sz="1700" dirty="0" err="1" smtClean="0"/>
              <a:t>ResponseBody</a:t>
            </a:r>
            <a:r>
              <a:rPr lang="en-US" sz="1700" dirty="0" smtClean="0"/>
              <a:t> rolled together.</a:t>
            </a:r>
          </a:p>
          <a:p>
            <a:r>
              <a:rPr lang="en-US" sz="1700" dirty="0" smtClean="0"/>
              <a:t>The Greeting object must be converted to JSON. Thanks to Spring’s HTTP message converter support, you don’t need to do this conversion manually. </a:t>
            </a:r>
            <a:endParaRPr lang="tr-TR" sz="1700" dirty="0">
              <a:latin typeface="Arial" panose="020B0604020202020204" pitchFamily="34" charset="0"/>
            </a:endParaRPr>
          </a:p>
        </p:txBody>
      </p:sp>
      <p:sp>
        <p:nvSpPr>
          <p:cNvPr id="4" name="Slide Number Placeholder 3"/>
          <p:cNvSpPr>
            <a:spLocks noGrp="1"/>
          </p:cNvSpPr>
          <p:nvPr>
            <p:ph type="sldNum" sz="quarter" idx="12"/>
          </p:nvPr>
        </p:nvSpPr>
        <p:spPr/>
        <p:txBody>
          <a:bodyPr/>
          <a:lstStyle/>
          <a:p>
            <a:fld id="{974C77FB-47CE-486E-823A-42AC13E2D61E}" type="slidenum">
              <a:rPr lang="tr-TR" smtClean="0"/>
              <a:t>35</a:t>
            </a:fld>
            <a:endParaRPr lang="tr-TR" dirty="0"/>
          </a:p>
        </p:txBody>
      </p:sp>
      <p:pic>
        <p:nvPicPr>
          <p:cNvPr id="7" name="Picture 6"/>
          <p:cNvPicPr>
            <a:picLocks noChangeAspect="1"/>
          </p:cNvPicPr>
          <p:nvPr/>
        </p:nvPicPr>
        <p:blipFill>
          <a:blip r:embed="rId3"/>
          <a:stretch>
            <a:fillRect/>
          </a:stretch>
        </p:blipFill>
        <p:spPr>
          <a:xfrm>
            <a:off x="838200" y="3703485"/>
            <a:ext cx="6713726" cy="2473478"/>
          </a:xfrm>
          <a:prstGeom prst="rect">
            <a:avLst/>
          </a:prstGeom>
        </p:spPr>
      </p:pic>
      <p:pic>
        <p:nvPicPr>
          <p:cNvPr id="8" name="Picture 7"/>
          <p:cNvPicPr>
            <a:picLocks noChangeAspect="1"/>
          </p:cNvPicPr>
          <p:nvPr/>
        </p:nvPicPr>
        <p:blipFill>
          <a:blip r:embed="rId4"/>
          <a:stretch>
            <a:fillRect/>
          </a:stretch>
        </p:blipFill>
        <p:spPr>
          <a:xfrm>
            <a:off x="8211333" y="4035322"/>
            <a:ext cx="2772223" cy="1770495"/>
          </a:xfrm>
          <a:prstGeom prst="rect">
            <a:avLst/>
          </a:prstGeom>
        </p:spPr>
      </p:pic>
    </p:spTree>
    <p:extLst>
      <p:ext uri="{BB962C8B-B14F-4D97-AF65-F5344CB8AC3E}">
        <p14:creationId xmlns:p14="http://schemas.microsoft.com/office/powerpoint/2010/main" val="26325971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Spring Security</a:t>
            </a:r>
            <a:endParaRPr lang="tr-TR" dirty="0"/>
          </a:p>
        </p:txBody>
      </p:sp>
      <p:sp>
        <p:nvSpPr>
          <p:cNvPr id="3" name="Content Placeholder 2"/>
          <p:cNvSpPr>
            <a:spLocks noGrp="1"/>
          </p:cNvSpPr>
          <p:nvPr>
            <p:ph idx="1"/>
          </p:nvPr>
        </p:nvSpPr>
        <p:spPr/>
        <p:txBody>
          <a:bodyPr>
            <a:normAutofit/>
          </a:bodyPr>
          <a:lstStyle/>
          <a:p>
            <a:pPr marL="0" indent="0">
              <a:buNone/>
            </a:pPr>
            <a:r>
              <a:rPr lang="en-US" dirty="0"/>
              <a:t>Spring Security is a framework that focuses on providing both authentication and authorization to Java applications</a:t>
            </a:r>
            <a:r>
              <a:rPr lang="en-US" dirty="0" smtClean="0"/>
              <a:t>.</a:t>
            </a:r>
            <a:endParaRPr lang="tr-TR" dirty="0" smtClean="0"/>
          </a:p>
          <a:p>
            <a:pPr marL="0" indent="0">
              <a:buNone/>
            </a:pPr>
            <a:endParaRPr lang="tr-TR" dirty="0" smtClean="0"/>
          </a:p>
          <a:p>
            <a:pPr marL="0" indent="0">
              <a:buNone/>
            </a:pPr>
            <a:r>
              <a:rPr lang="tr-TR" dirty="0" smtClean="0"/>
              <a:t>Features:</a:t>
            </a:r>
            <a:endParaRPr lang="tr-TR" dirty="0"/>
          </a:p>
          <a:p>
            <a:r>
              <a:rPr lang="en-US" sz="2000" dirty="0"/>
              <a:t>Comprehensive and extensible support for both Authentication and Authorization</a:t>
            </a:r>
          </a:p>
          <a:p>
            <a:r>
              <a:rPr lang="en-US" sz="2000" dirty="0"/>
              <a:t>Protection against attacks like session fixation, </a:t>
            </a:r>
            <a:r>
              <a:rPr lang="en-US" sz="2000" dirty="0" err="1"/>
              <a:t>clickjacking</a:t>
            </a:r>
            <a:r>
              <a:rPr lang="en-US" sz="2000" dirty="0"/>
              <a:t>, cross site request forgery, </a:t>
            </a:r>
            <a:r>
              <a:rPr lang="en-US" sz="2000" dirty="0" err="1"/>
              <a:t>etc</a:t>
            </a:r>
            <a:endParaRPr lang="en-US" sz="2000" dirty="0"/>
          </a:p>
          <a:p>
            <a:r>
              <a:rPr lang="en-US" sz="2000" dirty="0"/>
              <a:t>Servlet API integration</a:t>
            </a:r>
          </a:p>
          <a:p>
            <a:r>
              <a:rPr lang="en-US" sz="2000" dirty="0"/>
              <a:t>Optional integration with Spring Web MVC</a:t>
            </a:r>
          </a:p>
          <a:p>
            <a:r>
              <a:rPr lang="en-US" sz="2000" dirty="0"/>
              <a:t>Much more...</a:t>
            </a:r>
          </a:p>
          <a:p>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36</a:t>
            </a:fld>
            <a:endParaRPr lang="tr-TR" dirty="0"/>
          </a:p>
        </p:txBody>
      </p:sp>
      <p:pic>
        <p:nvPicPr>
          <p:cNvPr id="1026" name="Picture 2" descr="https://encrypted-tbn2.gstatic.com/images?q=tbn:ANd9GcR5e1Nuk6gWTIG8d7iAu9Bklt2UqtKl_LOKjYtZOh64lkLx5_Ykb8oo_w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2461" y="365125"/>
            <a:ext cx="1325563"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56194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Spring Security</a:t>
            </a:r>
            <a:br>
              <a:rPr lang="tr-TR" dirty="0" smtClean="0"/>
            </a:br>
            <a:r>
              <a:rPr lang="en-US" sz="3000" dirty="0" smtClean="0"/>
              <a:t>Authentication</a:t>
            </a:r>
            <a:r>
              <a:rPr lang="tr-TR" sz="3000" dirty="0" smtClean="0"/>
              <a:t> &amp; </a:t>
            </a:r>
            <a:r>
              <a:rPr lang="en-US" sz="3200" dirty="0" smtClean="0"/>
              <a:t>Authorization</a:t>
            </a:r>
            <a:endParaRPr lang="tr-TR" sz="3000" dirty="0"/>
          </a:p>
        </p:txBody>
      </p:sp>
      <p:sp>
        <p:nvSpPr>
          <p:cNvPr id="3" name="Content Placeholder 2"/>
          <p:cNvSpPr>
            <a:spLocks noGrp="1"/>
          </p:cNvSpPr>
          <p:nvPr>
            <p:ph idx="1"/>
          </p:nvPr>
        </p:nvSpPr>
        <p:spPr/>
        <p:txBody>
          <a:bodyPr>
            <a:normAutofit/>
          </a:bodyPr>
          <a:lstStyle/>
          <a:p>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37</a:t>
            </a:fld>
            <a:endParaRPr lang="tr-TR" dirty="0"/>
          </a:p>
        </p:txBody>
      </p:sp>
      <p:pic>
        <p:nvPicPr>
          <p:cNvPr id="1026" name="Picture 2" descr="https://encrypted-tbn2.gstatic.com/images?q=tbn:ANd9GcR5e1Nuk6gWTIG8d7iAu9Bklt2UqtKl_LOKjYtZOh64lkLx5_Ykb8oo_w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2461" y="365125"/>
            <a:ext cx="1325563" cy="13255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1053353" y="1825625"/>
            <a:ext cx="7317690" cy="4351338"/>
          </a:xfrm>
          <a:prstGeom prst="rect">
            <a:avLst/>
          </a:prstGeom>
        </p:spPr>
      </p:pic>
      <p:pic>
        <p:nvPicPr>
          <p:cNvPr id="8" name="Picture 7"/>
          <p:cNvPicPr>
            <a:picLocks noChangeAspect="1"/>
          </p:cNvPicPr>
          <p:nvPr/>
        </p:nvPicPr>
        <p:blipFill>
          <a:blip r:embed="rId4"/>
          <a:stretch>
            <a:fillRect/>
          </a:stretch>
        </p:blipFill>
        <p:spPr>
          <a:xfrm>
            <a:off x="7450446" y="2920206"/>
            <a:ext cx="3200400" cy="2162175"/>
          </a:xfrm>
          <a:prstGeom prst="rect">
            <a:avLst/>
          </a:prstGeom>
        </p:spPr>
      </p:pic>
    </p:spTree>
    <p:extLst>
      <p:ext uri="{BB962C8B-B14F-4D97-AF65-F5344CB8AC3E}">
        <p14:creationId xmlns:p14="http://schemas.microsoft.com/office/powerpoint/2010/main" val="26245006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Spring Security</a:t>
            </a:r>
            <a:br>
              <a:rPr lang="tr-TR" dirty="0" smtClean="0"/>
            </a:br>
            <a:r>
              <a:rPr lang="en-US" sz="3000" dirty="0"/>
              <a:t>Authentication</a:t>
            </a:r>
            <a:r>
              <a:rPr lang="tr-TR" sz="3000" dirty="0"/>
              <a:t> &amp; </a:t>
            </a:r>
            <a:r>
              <a:rPr lang="en-US" sz="3200" dirty="0"/>
              <a:t>Authorization</a:t>
            </a:r>
            <a:endParaRPr lang="tr-TR" sz="3000" dirty="0"/>
          </a:p>
        </p:txBody>
      </p:sp>
      <p:pic>
        <p:nvPicPr>
          <p:cNvPr id="8" name="Content Placeholder 7"/>
          <p:cNvPicPr>
            <a:picLocks noGrp="1" noChangeAspect="1"/>
          </p:cNvPicPr>
          <p:nvPr>
            <p:ph idx="1"/>
          </p:nvPr>
        </p:nvPicPr>
        <p:blipFill>
          <a:blip r:embed="rId2"/>
          <a:stretch>
            <a:fillRect/>
          </a:stretch>
        </p:blipFill>
        <p:spPr>
          <a:xfrm>
            <a:off x="5713967" y="1690687"/>
            <a:ext cx="5359754" cy="4535805"/>
          </a:xfrm>
          <a:prstGeom prst="rect">
            <a:avLst/>
          </a:prstGeom>
        </p:spPr>
      </p:pic>
      <p:sp>
        <p:nvSpPr>
          <p:cNvPr id="4" name="Slide Number Placeholder 3"/>
          <p:cNvSpPr>
            <a:spLocks noGrp="1"/>
          </p:cNvSpPr>
          <p:nvPr>
            <p:ph type="sldNum" sz="quarter" idx="12"/>
          </p:nvPr>
        </p:nvSpPr>
        <p:spPr/>
        <p:txBody>
          <a:bodyPr/>
          <a:lstStyle/>
          <a:p>
            <a:fld id="{974C77FB-47CE-486E-823A-42AC13E2D61E}" type="slidenum">
              <a:rPr lang="tr-TR" smtClean="0"/>
              <a:t>38</a:t>
            </a:fld>
            <a:endParaRPr lang="tr-TR" dirty="0"/>
          </a:p>
        </p:txBody>
      </p:sp>
      <p:pic>
        <p:nvPicPr>
          <p:cNvPr id="1026" name="Picture 2" descr="https://encrypted-tbn2.gstatic.com/images?q=tbn:ANd9GcR5e1Nuk6gWTIG8d7iAu9Bklt2UqtKl_LOKjYtZOh64lkLx5_Ykb8oo_w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2461" y="365125"/>
            <a:ext cx="1325563" cy="13255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673976" y="1690688"/>
            <a:ext cx="4875767" cy="4535805"/>
          </a:xfrm>
          <a:prstGeom prst="rect">
            <a:avLst/>
          </a:prstGeom>
        </p:spPr>
      </p:pic>
    </p:spTree>
    <p:extLst>
      <p:ext uri="{BB962C8B-B14F-4D97-AF65-F5344CB8AC3E}">
        <p14:creationId xmlns:p14="http://schemas.microsoft.com/office/powerpoint/2010/main" val="7318664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Spring Security</a:t>
            </a:r>
            <a:br>
              <a:rPr lang="tr-TR" dirty="0"/>
            </a:br>
            <a:r>
              <a:rPr lang="en-US" sz="3000" dirty="0"/>
              <a:t>Authentication</a:t>
            </a:r>
            <a:r>
              <a:rPr lang="tr-TR" sz="3000" dirty="0"/>
              <a:t> &amp; </a:t>
            </a:r>
            <a:r>
              <a:rPr lang="en-US" sz="3000" dirty="0"/>
              <a:t>Authorization</a:t>
            </a:r>
            <a:endParaRPr lang="tr-TR" sz="3000" dirty="0"/>
          </a:p>
        </p:txBody>
      </p:sp>
      <p:sp>
        <p:nvSpPr>
          <p:cNvPr id="4" name="Slide Number Placeholder 3"/>
          <p:cNvSpPr>
            <a:spLocks noGrp="1"/>
          </p:cNvSpPr>
          <p:nvPr>
            <p:ph type="sldNum" sz="quarter" idx="12"/>
          </p:nvPr>
        </p:nvSpPr>
        <p:spPr/>
        <p:txBody>
          <a:bodyPr/>
          <a:lstStyle/>
          <a:p>
            <a:fld id="{974C77FB-47CE-486E-823A-42AC13E2D61E}" type="slidenum">
              <a:rPr lang="tr-TR" smtClean="0"/>
              <a:t>39</a:t>
            </a:fld>
            <a:endParaRPr lang="tr-TR" dirty="0"/>
          </a:p>
        </p:txBody>
      </p:sp>
      <p:sp>
        <p:nvSpPr>
          <p:cNvPr id="5" name="Content Placeholder 2"/>
          <p:cNvSpPr txBox="1">
            <a:spLocks/>
          </p:cNvSpPr>
          <p:nvPr/>
        </p:nvSpPr>
        <p:spPr>
          <a:xfrm>
            <a:off x="7370762" y="3045105"/>
            <a:ext cx="3983038" cy="887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1500" dirty="0" smtClean="0"/>
              <a:t>Lastly, forcing application to use secure channel (https) is easy to implement in Spring Security.</a:t>
            </a:r>
          </a:p>
        </p:txBody>
      </p:sp>
      <p:pic>
        <p:nvPicPr>
          <p:cNvPr id="6" name="Picture 5"/>
          <p:cNvPicPr>
            <a:picLocks noChangeAspect="1"/>
          </p:cNvPicPr>
          <p:nvPr/>
        </p:nvPicPr>
        <p:blipFill>
          <a:blip r:embed="rId2"/>
          <a:stretch>
            <a:fillRect/>
          </a:stretch>
        </p:blipFill>
        <p:spPr>
          <a:xfrm>
            <a:off x="1110269" y="2417295"/>
            <a:ext cx="6010275" cy="2143125"/>
          </a:xfrm>
          <a:prstGeom prst="rect">
            <a:avLst/>
          </a:prstGeom>
          <a:ln>
            <a:noFill/>
          </a:ln>
        </p:spPr>
      </p:pic>
      <p:sp>
        <p:nvSpPr>
          <p:cNvPr id="8" name="Rectangle 7"/>
          <p:cNvSpPr/>
          <p:nvPr/>
        </p:nvSpPr>
        <p:spPr>
          <a:xfrm>
            <a:off x="1326318" y="3689872"/>
            <a:ext cx="4475654" cy="3334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1326318" y="2977290"/>
            <a:ext cx="4572000" cy="6019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1" name="Straight Arrow Connector 10"/>
          <p:cNvCxnSpPr>
            <a:stCxn id="9" idx="3"/>
          </p:cNvCxnSpPr>
          <p:nvPr/>
        </p:nvCxnSpPr>
        <p:spPr>
          <a:xfrm>
            <a:off x="5898318" y="3278275"/>
            <a:ext cx="122222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2" name="Picture 2" descr="https://encrypted-tbn2.gstatic.com/images?q=tbn:ANd9GcR5e1Nuk6gWTIG8d7iAu9Bklt2UqtKl_LOKjYtZOh64lkLx5_Ykb8oo_w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2461" y="365125"/>
            <a:ext cx="1325563" cy="1325563"/>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p:cNvSpPr txBox="1">
            <a:spLocks/>
          </p:cNvSpPr>
          <p:nvPr/>
        </p:nvSpPr>
        <p:spPr>
          <a:xfrm>
            <a:off x="1110269" y="5158294"/>
            <a:ext cx="3983038" cy="887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1500" dirty="0" smtClean="0"/>
              <a:t>Lastly, forcing application to use secure channel (https) is easy to implement in Spring Security.</a:t>
            </a:r>
          </a:p>
        </p:txBody>
      </p:sp>
      <p:cxnSp>
        <p:nvCxnSpPr>
          <p:cNvPr id="15" name="Straight Arrow Connector 14"/>
          <p:cNvCxnSpPr/>
          <p:nvPr/>
        </p:nvCxnSpPr>
        <p:spPr>
          <a:xfrm>
            <a:off x="1788897" y="4023359"/>
            <a:ext cx="0" cy="1134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0975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tr-TR" dirty="0"/>
          </a:p>
          <a:p>
            <a:r>
              <a:rPr lang="tr-TR" dirty="0" smtClean="0"/>
              <a:t>The technology that actually defines Spring (Heart of Spring).</a:t>
            </a:r>
          </a:p>
          <a:p>
            <a:r>
              <a:rPr lang="tr-TR" dirty="0" smtClean="0"/>
              <a:t>Dependency Injection helps us to keep our classes as indepedent as possible.</a:t>
            </a:r>
          </a:p>
          <a:p>
            <a:pPr lvl="1"/>
            <a:r>
              <a:rPr lang="tr-TR" dirty="0" smtClean="0"/>
              <a:t>Increase reuse by applying low coupling</a:t>
            </a:r>
          </a:p>
          <a:p>
            <a:pPr lvl="1"/>
            <a:r>
              <a:rPr lang="tr-TR" dirty="0" smtClean="0"/>
              <a:t>Easy testing</a:t>
            </a:r>
          </a:p>
          <a:p>
            <a:pPr lvl="1"/>
            <a:r>
              <a:rPr lang="tr-TR" dirty="0" smtClean="0"/>
              <a:t>More understandable</a:t>
            </a:r>
          </a:p>
          <a:p>
            <a:pPr marL="0" indent="0">
              <a:buNone/>
            </a:pPr>
            <a:endParaRPr lang="tr-TR" i="1" dirty="0" smtClean="0"/>
          </a:p>
        </p:txBody>
      </p:sp>
      <p:sp>
        <p:nvSpPr>
          <p:cNvPr id="4" name="Title 3"/>
          <p:cNvSpPr>
            <a:spLocks noGrp="1"/>
          </p:cNvSpPr>
          <p:nvPr>
            <p:ph type="title"/>
          </p:nvPr>
        </p:nvSpPr>
        <p:spPr/>
        <p:txBody>
          <a:bodyPr/>
          <a:lstStyle/>
          <a:p>
            <a:r>
              <a:rPr lang="tr-TR" dirty="0" smtClean="0"/>
              <a:t>Dependency Injection</a:t>
            </a:r>
            <a:br>
              <a:rPr lang="tr-TR" dirty="0" smtClean="0"/>
            </a:br>
            <a:r>
              <a:rPr lang="tr-TR" sz="3000" dirty="0" smtClean="0"/>
              <a:t>Introduction to Concept</a:t>
            </a:r>
            <a:endParaRPr lang="tr-TR" dirty="0"/>
          </a:p>
        </p:txBody>
      </p:sp>
      <p:sp>
        <p:nvSpPr>
          <p:cNvPr id="6" name="Slide Number Placeholder 5"/>
          <p:cNvSpPr>
            <a:spLocks noGrp="1"/>
          </p:cNvSpPr>
          <p:nvPr>
            <p:ph type="sldNum" sz="quarter" idx="12"/>
          </p:nvPr>
        </p:nvSpPr>
        <p:spPr/>
        <p:txBody>
          <a:bodyPr/>
          <a:lstStyle/>
          <a:p>
            <a:fld id="{974C77FB-47CE-486E-823A-42AC13E2D61E}" type="slidenum">
              <a:rPr lang="tr-TR" smtClean="0"/>
              <a:t>4</a:t>
            </a:fld>
            <a:endParaRPr lang="tr-TR" dirty="0"/>
          </a:p>
        </p:txBody>
      </p:sp>
    </p:spTree>
    <p:extLst>
      <p:ext uri="{BB962C8B-B14F-4D97-AF65-F5344CB8AC3E}">
        <p14:creationId xmlns:p14="http://schemas.microsoft.com/office/powerpoint/2010/main" val="38765342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Spring Security</a:t>
            </a:r>
            <a:br>
              <a:rPr lang="tr-TR" dirty="0" smtClean="0"/>
            </a:br>
            <a:r>
              <a:rPr lang="en-US" sz="3000" dirty="0"/>
              <a:t>Authentication</a:t>
            </a:r>
            <a:r>
              <a:rPr lang="tr-TR" sz="3000" dirty="0"/>
              <a:t> &amp; </a:t>
            </a:r>
            <a:r>
              <a:rPr lang="en-US" sz="3200" dirty="0"/>
              <a:t>Authorization</a:t>
            </a:r>
            <a:endParaRPr lang="tr-TR" sz="3000" dirty="0"/>
          </a:p>
        </p:txBody>
      </p:sp>
      <p:sp>
        <p:nvSpPr>
          <p:cNvPr id="3" name="Content Placeholder 2"/>
          <p:cNvSpPr>
            <a:spLocks noGrp="1"/>
          </p:cNvSpPr>
          <p:nvPr>
            <p:ph idx="1"/>
          </p:nvPr>
        </p:nvSpPr>
        <p:spPr/>
        <p:txBody>
          <a:bodyPr>
            <a:normAutofit/>
          </a:bodyPr>
          <a:lstStyle/>
          <a:p>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40</a:t>
            </a:fld>
            <a:endParaRPr lang="tr-TR" dirty="0"/>
          </a:p>
        </p:txBody>
      </p:sp>
      <p:pic>
        <p:nvPicPr>
          <p:cNvPr id="5" name="Picture 4"/>
          <p:cNvPicPr>
            <a:picLocks noChangeAspect="1"/>
          </p:cNvPicPr>
          <p:nvPr/>
        </p:nvPicPr>
        <p:blipFill>
          <a:blip r:embed="rId2"/>
          <a:stretch>
            <a:fillRect/>
          </a:stretch>
        </p:blipFill>
        <p:spPr>
          <a:xfrm>
            <a:off x="838200" y="1775964"/>
            <a:ext cx="6052913" cy="4762948"/>
          </a:xfrm>
          <a:prstGeom prst="rect">
            <a:avLst/>
          </a:prstGeom>
        </p:spPr>
      </p:pic>
      <p:sp>
        <p:nvSpPr>
          <p:cNvPr id="10" name="Content Placeholder 2"/>
          <p:cNvSpPr txBox="1">
            <a:spLocks/>
          </p:cNvSpPr>
          <p:nvPr/>
        </p:nvSpPr>
        <p:spPr>
          <a:xfrm>
            <a:off x="8145207" y="3594443"/>
            <a:ext cx="2994447" cy="12858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1600" dirty="0" smtClean="0"/>
              <a:t>Spring special naming for</a:t>
            </a:r>
          </a:p>
          <a:p>
            <a:pPr marL="0" indent="0">
              <a:buFont typeface="Arial" panose="020B0604020202020204" pitchFamily="34" charset="0"/>
              <a:buNone/>
            </a:pPr>
            <a:r>
              <a:rPr lang="tr-TR" sz="1600" dirty="0" smtClean="0"/>
              <a:t>Spring supported Authentication</a:t>
            </a:r>
          </a:p>
        </p:txBody>
      </p:sp>
      <p:sp>
        <p:nvSpPr>
          <p:cNvPr id="11" name="Rectangle 10"/>
          <p:cNvSpPr/>
          <p:nvPr/>
        </p:nvSpPr>
        <p:spPr>
          <a:xfrm>
            <a:off x="3388659" y="2453435"/>
            <a:ext cx="2893806" cy="3005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Rectangle 13"/>
          <p:cNvSpPr/>
          <p:nvPr/>
        </p:nvSpPr>
        <p:spPr>
          <a:xfrm>
            <a:off x="3776829" y="3252501"/>
            <a:ext cx="1279265" cy="2114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Rectangle 14"/>
          <p:cNvSpPr/>
          <p:nvPr/>
        </p:nvSpPr>
        <p:spPr>
          <a:xfrm>
            <a:off x="3784402" y="4017899"/>
            <a:ext cx="1196390" cy="1560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Rectangle 15"/>
          <p:cNvSpPr/>
          <p:nvPr/>
        </p:nvSpPr>
        <p:spPr>
          <a:xfrm>
            <a:off x="2398458" y="4880304"/>
            <a:ext cx="2367180" cy="186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8" name="Straight Arrow Connector 17"/>
          <p:cNvCxnSpPr/>
          <p:nvPr/>
        </p:nvCxnSpPr>
        <p:spPr>
          <a:xfrm>
            <a:off x="5056094" y="3367285"/>
            <a:ext cx="2775473" cy="146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980792" y="3743960"/>
            <a:ext cx="2850775" cy="334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765638" y="4308906"/>
            <a:ext cx="3065929" cy="643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298602" y="2603696"/>
            <a:ext cx="1737360" cy="754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2" descr="https://encrypted-tbn2.gstatic.com/images?q=tbn:ANd9GcR5e1Nuk6gWTIG8d7iAu9Bklt2UqtKl_LOKjYtZOh64lkLx5_Ykb8oo_w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2461" y="365125"/>
            <a:ext cx="1325563"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9882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Spring Security</a:t>
            </a:r>
            <a:br>
              <a:rPr lang="tr-TR" dirty="0"/>
            </a:br>
            <a:r>
              <a:rPr lang="en-US" sz="3000" dirty="0"/>
              <a:t>Authentication</a:t>
            </a:r>
            <a:r>
              <a:rPr lang="tr-TR" sz="3000" dirty="0"/>
              <a:t> &amp; </a:t>
            </a:r>
            <a:r>
              <a:rPr lang="en-US" sz="3200" dirty="0"/>
              <a:t>Authorization</a:t>
            </a:r>
            <a:endParaRPr lang="tr-TR" dirty="0"/>
          </a:p>
        </p:txBody>
      </p:sp>
      <p:sp>
        <p:nvSpPr>
          <p:cNvPr id="3" name="Content Placeholder 2"/>
          <p:cNvSpPr>
            <a:spLocks noGrp="1"/>
          </p:cNvSpPr>
          <p:nvPr>
            <p:ph idx="1"/>
          </p:nvPr>
        </p:nvSpPr>
        <p:spPr/>
        <p:txBody>
          <a:bodyPr>
            <a:normAutofit/>
          </a:bodyPr>
          <a:lstStyle/>
          <a:p>
            <a:r>
              <a:rPr lang="tr-TR" dirty="0" smtClean="0"/>
              <a:t>The </a:t>
            </a:r>
            <a:r>
              <a:rPr lang="tr-TR" dirty="0"/>
              <a:t>authorize &amp; authentication </a:t>
            </a:r>
            <a:r>
              <a:rPr lang="tr-TR" dirty="0" smtClean="0"/>
              <a:t>tag</a:t>
            </a:r>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41</a:t>
            </a:fld>
            <a:endParaRPr lang="tr-TR" dirty="0"/>
          </a:p>
        </p:txBody>
      </p:sp>
      <p:pic>
        <p:nvPicPr>
          <p:cNvPr id="1026" name="Picture 2" descr="https://encrypted-tbn2.gstatic.com/images?q=tbn:ANd9GcR5e1Nuk6gWTIG8d7iAu9Bklt2UqtKl_LOKjYtZOh64lkLx5_Ykb8oo_w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2461" y="365125"/>
            <a:ext cx="1325563" cy="13255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1496135" y="2462081"/>
            <a:ext cx="8696325" cy="1114425"/>
          </a:xfrm>
          <a:prstGeom prst="rect">
            <a:avLst/>
          </a:prstGeom>
        </p:spPr>
      </p:pic>
      <p:pic>
        <p:nvPicPr>
          <p:cNvPr id="8" name="Picture 7"/>
          <p:cNvPicPr>
            <a:picLocks noChangeAspect="1"/>
          </p:cNvPicPr>
          <p:nvPr/>
        </p:nvPicPr>
        <p:blipFill>
          <a:blip r:embed="rId4"/>
          <a:stretch>
            <a:fillRect/>
          </a:stretch>
        </p:blipFill>
        <p:spPr>
          <a:xfrm>
            <a:off x="2312004" y="3930208"/>
            <a:ext cx="6206272" cy="1994073"/>
          </a:xfrm>
          <a:prstGeom prst="rect">
            <a:avLst/>
          </a:prstGeom>
        </p:spPr>
      </p:pic>
      <p:sp>
        <p:nvSpPr>
          <p:cNvPr id="9" name="Rectangle 8"/>
          <p:cNvSpPr/>
          <p:nvPr/>
        </p:nvSpPr>
        <p:spPr>
          <a:xfrm>
            <a:off x="2591230" y="4924075"/>
            <a:ext cx="3539114" cy="8199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Rectangle 9"/>
          <p:cNvSpPr/>
          <p:nvPr/>
        </p:nvSpPr>
        <p:spPr>
          <a:xfrm>
            <a:off x="3129996" y="4243693"/>
            <a:ext cx="4069293" cy="1737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6448501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Spring Security</a:t>
            </a:r>
            <a:br>
              <a:rPr lang="tr-TR" dirty="0"/>
            </a:br>
            <a:r>
              <a:rPr lang="en-US" sz="3000" dirty="0"/>
              <a:t>Authentication</a:t>
            </a:r>
            <a:r>
              <a:rPr lang="tr-TR" sz="3000" dirty="0"/>
              <a:t> &amp; </a:t>
            </a:r>
            <a:r>
              <a:rPr lang="en-US" sz="3200" dirty="0"/>
              <a:t>Authorization</a:t>
            </a:r>
            <a:endParaRPr lang="tr-TR" dirty="0"/>
          </a:p>
        </p:txBody>
      </p:sp>
      <p:sp>
        <p:nvSpPr>
          <p:cNvPr id="3" name="Content Placeholder 2"/>
          <p:cNvSpPr>
            <a:spLocks noGrp="1"/>
          </p:cNvSpPr>
          <p:nvPr>
            <p:ph idx="1"/>
          </p:nvPr>
        </p:nvSpPr>
        <p:spPr/>
        <p:txBody>
          <a:bodyPr>
            <a:normAutofit/>
          </a:bodyPr>
          <a:lstStyle/>
          <a:p>
            <a:r>
              <a:rPr lang="en-US" sz="2200" dirty="0" smtClean="0"/>
              <a:t>You </a:t>
            </a:r>
            <a:r>
              <a:rPr lang="en-US" sz="2200" dirty="0"/>
              <a:t>can access the Authentication object in your MVC controller </a:t>
            </a:r>
            <a:r>
              <a:rPr lang="en-US" sz="2200" dirty="0" smtClean="0"/>
              <a:t>(</a:t>
            </a:r>
            <a:r>
              <a:rPr lang="en-US" sz="2200" dirty="0"/>
              <a:t>by </a:t>
            </a:r>
            <a:r>
              <a:rPr lang="en-US" sz="2200" dirty="0" smtClean="0"/>
              <a:t>calling</a:t>
            </a:r>
            <a:r>
              <a:rPr lang="tr-TR" sz="2200" dirty="0" smtClean="0"/>
              <a:t> </a:t>
            </a:r>
            <a:r>
              <a:rPr lang="en-US" sz="2200" dirty="0" err="1" smtClean="0"/>
              <a:t>SecurityContextHolder.getContext</a:t>
            </a:r>
            <a:r>
              <a:rPr lang="en-US" sz="2200" dirty="0"/>
              <a:t>().</a:t>
            </a:r>
            <a:r>
              <a:rPr lang="en-US" sz="2200" dirty="0" err="1"/>
              <a:t>getAuthentication</a:t>
            </a:r>
            <a:r>
              <a:rPr lang="en-US" sz="2200" dirty="0"/>
              <a:t>()) and add the data directly to your model for rendering by the view.</a:t>
            </a:r>
          </a:p>
          <a:p>
            <a:endParaRPr lang="tr-TR" sz="2200" dirty="0"/>
          </a:p>
        </p:txBody>
      </p:sp>
      <p:sp>
        <p:nvSpPr>
          <p:cNvPr id="4" name="Slide Number Placeholder 3"/>
          <p:cNvSpPr>
            <a:spLocks noGrp="1"/>
          </p:cNvSpPr>
          <p:nvPr>
            <p:ph type="sldNum" sz="quarter" idx="12"/>
          </p:nvPr>
        </p:nvSpPr>
        <p:spPr/>
        <p:txBody>
          <a:bodyPr/>
          <a:lstStyle/>
          <a:p>
            <a:fld id="{974C77FB-47CE-486E-823A-42AC13E2D61E}" type="slidenum">
              <a:rPr lang="tr-TR" smtClean="0"/>
              <a:t>42</a:t>
            </a:fld>
            <a:endParaRPr lang="tr-TR" dirty="0"/>
          </a:p>
        </p:txBody>
      </p:sp>
      <p:pic>
        <p:nvPicPr>
          <p:cNvPr id="1026" name="Picture 2" descr="https://encrypted-tbn2.gstatic.com/images?q=tbn:ANd9GcR5e1Nuk6gWTIG8d7iAu9Bklt2UqtKl_LOKjYtZOh64lkLx5_Ykb8oo_w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2461" y="365125"/>
            <a:ext cx="1325563" cy="13255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1833724" y="3241337"/>
            <a:ext cx="7383115" cy="410807"/>
          </a:xfrm>
          <a:prstGeom prst="rect">
            <a:avLst/>
          </a:prstGeom>
        </p:spPr>
      </p:pic>
      <p:pic>
        <p:nvPicPr>
          <p:cNvPr id="6" name="Picture 5"/>
          <p:cNvPicPr>
            <a:picLocks noChangeAspect="1"/>
          </p:cNvPicPr>
          <p:nvPr/>
        </p:nvPicPr>
        <p:blipFill>
          <a:blip r:embed="rId4"/>
          <a:stretch>
            <a:fillRect/>
          </a:stretch>
        </p:blipFill>
        <p:spPr>
          <a:xfrm>
            <a:off x="2971008" y="4249186"/>
            <a:ext cx="5110576" cy="1285547"/>
          </a:xfrm>
          <a:prstGeom prst="rect">
            <a:avLst/>
          </a:prstGeom>
        </p:spPr>
      </p:pic>
    </p:spTree>
    <p:extLst>
      <p:ext uri="{BB962C8B-B14F-4D97-AF65-F5344CB8AC3E}">
        <p14:creationId xmlns:p14="http://schemas.microsoft.com/office/powerpoint/2010/main" val="2927929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Spring Security</a:t>
            </a:r>
            <a:br>
              <a:rPr lang="tr-TR" dirty="0"/>
            </a:br>
            <a:r>
              <a:rPr lang="en-US" sz="3000" dirty="0"/>
              <a:t>Authentication</a:t>
            </a:r>
            <a:r>
              <a:rPr lang="tr-TR" sz="3000" dirty="0"/>
              <a:t> &amp; </a:t>
            </a:r>
            <a:r>
              <a:rPr lang="en-US" sz="3200" dirty="0"/>
              <a:t>Authorization</a:t>
            </a:r>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43</a:t>
            </a:fld>
            <a:endParaRPr lang="tr-TR" dirty="0"/>
          </a:p>
        </p:txBody>
      </p:sp>
      <p:pic>
        <p:nvPicPr>
          <p:cNvPr id="1026" name="Picture 2" descr="https://encrypted-tbn2.gstatic.com/images?q=tbn:ANd9GcR5e1Nuk6gWTIG8d7iAu9Bklt2UqtKl_LOKjYtZOh64lkLx5_Ykb8oo_w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2461" y="365125"/>
            <a:ext cx="1325563" cy="13255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1183138" y="2745876"/>
            <a:ext cx="8396237" cy="1027634"/>
          </a:xfrm>
          <a:prstGeom prst="rect">
            <a:avLst/>
          </a:prstGeom>
        </p:spPr>
      </p:pic>
      <p:pic>
        <p:nvPicPr>
          <p:cNvPr id="12" name="Picture 11"/>
          <p:cNvPicPr>
            <a:picLocks noChangeAspect="1"/>
          </p:cNvPicPr>
          <p:nvPr/>
        </p:nvPicPr>
        <p:blipFill>
          <a:blip r:embed="rId5"/>
          <a:stretch>
            <a:fillRect/>
          </a:stretch>
        </p:blipFill>
        <p:spPr>
          <a:xfrm>
            <a:off x="1183138" y="4164390"/>
            <a:ext cx="8553911" cy="1450799"/>
          </a:xfrm>
          <a:prstGeom prst="rect">
            <a:avLst/>
          </a:prstGeom>
        </p:spPr>
      </p:pic>
      <p:sp>
        <p:nvSpPr>
          <p:cNvPr id="8" name="Content Placeholder 2"/>
          <p:cNvSpPr>
            <a:spLocks noGrp="1"/>
          </p:cNvSpPr>
          <p:nvPr>
            <p:ph idx="1"/>
          </p:nvPr>
        </p:nvSpPr>
        <p:spPr>
          <a:xfrm>
            <a:off x="838200" y="1825625"/>
            <a:ext cx="10515600" cy="1316820"/>
          </a:xfrm>
        </p:spPr>
        <p:txBody>
          <a:bodyPr>
            <a:normAutofit/>
          </a:bodyPr>
          <a:lstStyle/>
          <a:p>
            <a:r>
              <a:rPr lang="tr-TR" sz="2200" dirty="0" smtClean="0"/>
              <a:t>Authorization  with annotations in RESTful Web Service</a:t>
            </a:r>
            <a:endParaRPr lang="tr-TR" sz="2200" dirty="0"/>
          </a:p>
        </p:txBody>
      </p:sp>
    </p:spTree>
    <p:extLst>
      <p:ext uri="{BB962C8B-B14F-4D97-AF65-F5344CB8AC3E}">
        <p14:creationId xmlns:p14="http://schemas.microsoft.com/office/powerpoint/2010/main" val="40132167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Spring Test</a:t>
            </a:r>
            <a:endParaRPr lang="tr-TR" dirty="0"/>
          </a:p>
        </p:txBody>
      </p:sp>
      <p:sp>
        <p:nvSpPr>
          <p:cNvPr id="3" name="Content Placeholder 2"/>
          <p:cNvSpPr>
            <a:spLocks noGrp="1"/>
          </p:cNvSpPr>
          <p:nvPr>
            <p:ph idx="1"/>
          </p:nvPr>
        </p:nvSpPr>
        <p:spPr/>
        <p:txBody>
          <a:bodyPr>
            <a:normAutofit/>
          </a:bodyPr>
          <a:lstStyle/>
          <a:p>
            <a:pPr marL="0" indent="0" algn="just" eaLnBrk="0" fontAlgn="base" hangingPunct="0">
              <a:lnSpc>
                <a:spcPct val="150000"/>
              </a:lnSpc>
              <a:spcBef>
                <a:spcPct val="0"/>
              </a:spcBef>
              <a:spcAft>
                <a:spcPct val="0"/>
              </a:spcAft>
              <a:buNone/>
            </a:pPr>
            <a:r>
              <a:rPr lang="tr-TR" sz="2000" dirty="0" smtClean="0">
                <a:latin typeface="Arial" panose="020B0604020202020204" pitchFamily="34" charset="0"/>
              </a:rPr>
              <a:t>Spring Test Framework supports;</a:t>
            </a:r>
          </a:p>
          <a:p>
            <a:pPr marL="0" indent="0" algn="just" eaLnBrk="0" fontAlgn="base" hangingPunct="0">
              <a:lnSpc>
                <a:spcPct val="150000"/>
              </a:lnSpc>
              <a:spcBef>
                <a:spcPct val="0"/>
              </a:spcBef>
              <a:spcAft>
                <a:spcPct val="0"/>
              </a:spcAft>
              <a:buNone/>
            </a:pPr>
            <a:endParaRPr lang="tr-TR" sz="2000" dirty="0" smtClean="0">
              <a:latin typeface="Arial" panose="020B0604020202020204" pitchFamily="34" charset="0"/>
            </a:endParaRPr>
          </a:p>
          <a:p>
            <a:pPr algn="just" eaLnBrk="0" fontAlgn="base" hangingPunct="0">
              <a:lnSpc>
                <a:spcPct val="150000"/>
              </a:lnSpc>
              <a:spcBef>
                <a:spcPct val="0"/>
              </a:spcBef>
              <a:spcAft>
                <a:spcPct val="0"/>
              </a:spcAft>
            </a:pPr>
            <a:r>
              <a:rPr lang="tr-TR" sz="2000" dirty="0" smtClean="0">
                <a:latin typeface="Arial" panose="020B0604020202020204" pitchFamily="34" charset="0"/>
              </a:rPr>
              <a:t>Unit testing with mock objects</a:t>
            </a:r>
          </a:p>
          <a:p>
            <a:pPr algn="just" eaLnBrk="0" fontAlgn="base" hangingPunct="0">
              <a:lnSpc>
                <a:spcPct val="150000"/>
              </a:lnSpc>
              <a:spcBef>
                <a:spcPct val="0"/>
              </a:spcBef>
              <a:spcAft>
                <a:spcPct val="0"/>
              </a:spcAft>
            </a:pPr>
            <a:r>
              <a:rPr lang="tr-TR" sz="2000" dirty="0" smtClean="0">
                <a:latin typeface="Arial" panose="020B0604020202020204" pitchFamily="34" charset="0"/>
              </a:rPr>
              <a:t>Easy unit testing for Controllers</a:t>
            </a:r>
          </a:p>
          <a:p>
            <a:pPr algn="just" eaLnBrk="0" fontAlgn="base" hangingPunct="0">
              <a:lnSpc>
                <a:spcPct val="150000"/>
              </a:lnSpc>
              <a:spcBef>
                <a:spcPct val="0"/>
              </a:spcBef>
              <a:spcAft>
                <a:spcPct val="0"/>
              </a:spcAft>
            </a:pPr>
            <a:r>
              <a:rPr lang="tr-TR" sz="2000" dirty="0" smtClean="0">
                <a:latin typeface="Arial" panose="020B0604020202020204" pitchFamily="34" charset="0"/>
              </a:rPr>
              <a:t>IoC container to create dependencies for Integration Testing</a:t>
            </a:r>
          </a:p>
          <a:p>
            <a:pPr algn="just" eaLnBrk="0" fontAlgn="base" hangingPunct="0">
              <a:lnSpc>
                <a:spcPct val="150000"/>
              </a:lnSpc>
              <a:spcBef>
                <a:spcPct val="0"/>
              </a:spcBef>
              <a:spcAft>
                <a:spcPct val="0"/>
              </a:spcAft>
            </a:pPr>
            <a:r>
              <a:rPr lang="tr-TR" sz="2000" dirty="0" smtClean="0">
                <a:latin typeface="Arial" panose="020B0604020202020204" pitchFamily="34" charset="0"/>
              </a:rPr>
              <a:t>Transaction management for Integration Testing</a:t>
            </a:r>
          </a:p>
          <a:p>
            <a:pPr algn="just" eaLnBrk="0" fontAlgn="base" hangingPunct="0">
              <a:lnSpc>
                <a:spcPct val="150000"/>
              </a:lnSpc>
              <a:spcBef>
                <a:spcPct val="0"/>
              </a:spcBef>
              <a:spcAft>
                <a:spcPct val="0"/>
              </a:spcAft>
            </a:pPr>
            <a:r>
              <a:rPr lang="tr-TR" sz="2000" dirty="0" smtClean="0">
                <a:latin typeface="Arial" panose="020B0604020202020204" pitchFamily="34" charset="0"/>
              </a:rPr>
              <a:t>Third party frameworks like JUnit, TestNG, Mockito</a:t>
            </a:r>
          </a:p>
        </p:txBody>
      </p:sp>
      <p:sp>
        <p:nvSpPr>
          <p:cNvPr id="4" name="Slide Number Placeholder 3"/>
          <p:cNvSpPr>
            <a:spLocks noGrp="1"/>
          </p:cNvSpPr>
          <p:nvPr>
            <p:ph type="sldNum" sz="quarter" idx="12"/>
          </p:nvPr>
        </p:nvSpPr>
        <p:spPr/>
        <p:txBody>
          <a:bodyPr/>
          <a:lstStyle/>
          <a:p>
            <a:fld id="{974C77FB-47CE-486E-823A-42AC13E2D61E}" type="slidenum">
              <a:rPr lang="tr-TR" smtClean="0"/>
              <a:t>44</a:t>
            </a:fld>
            <a:endParaRPr lang="tr-TR" dirty="0"/>
          </a:p>
        </p:txBody>
      </p:sp>
      <p:pic>
        <p:nvPicPr>
          <p:cNvPr id="1026" name="Picture 2" descr="http://a3ab771892fd198a96736e50.javacodegeeks.netdna-cdn.com/wp-content/uploads/2013/04/Spring-test-MV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3085" y="686594"/>
            <a:ext cx="28575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781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Spring Test</a:t>
            </a:r>
            <a:br>
              <a:rPr lang="tr-TR" dirty="0" smtClean="0"/>
            </a:br>
            <a:r>
              <a:rPr lang="tr-TR" sz="3000" dirty="0" smtClean="0"/>
              <a:t>Unit Testing</a:t>
            </a:r>
            <a:endParaRPr lang="tr-TR" sz="3000" dirty="0"/>
          </a:p>
        </p:txBody>
      </p:sp>
      <p:pic>
        <p:nvPicPr>
          <p:cNvPr id="5" name="Content Placeholder 4"/>
          <p:cNvPicPr>
            <a:picLocks noGrp="1" noChangeAspect="1"/>
          </p:cNvPicPr>
          <p:nvPr>
            <p:ph idx="1"/>
          </p:nvPr>
        </p:nvPicPr>
        <p:blipFill>
          <a:blip r:embed="rId2"/>
          <a:stretch>
            <a:fillRect/>
          </a:stretch>
        </p:blipFill>
        <p:spPr>
          <a:xfrm>
            <a:off x="838200" y="2059452"/>
            <a:ext cx="5991225" cy="3676650"/>
          </a:xfrm>
          <a:prstGeom prst="rect">
            <a:avLst/>
          </a:prstGeom>
        </p:spPr>
      </p:pic>
      <p:sp>
        <p:nvSpPr>
          <p:cNvPr id="4" name="Slide Number Placeholder 3"/>
          <p:cNvSpPr>
            <a:spLocks noGrp="1"/>
          </p:cNvSpPr>
          <p:nvPr>
            <p:ph type="sldNum" sz="quarter" idx="12"/>
          </p:nvPr>
        </p:nvSpPr>
        <p:spPr/>
        <p:txBody>
          <a:bodyPr/>
          <a:lstStyle/>
          <a:p>
            <a:fld id="{974C77FB-47CE-486E-823A-42AC13E2D61E}" type="slidenum">
              <a:rPr lang="tr-TR" smtClean="0"/>
              <a:t>45</a:t>
            </a:fld>
            <a:endParaRPr lang="tr-TR" dirty="0"/>
          </a:p>
        </p:txBody>
      </p:sp>
    </p:spTree>
    <p:extLst>
      <p:ext uri="{BB962C8B-B14F-4D97-AF65-F5344CB8AC3E}">
        <p14:creationId xmlns:p14="http://schemas.microsoft.com/office/powerpoint/2010/main" val="13462706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Spring Test</a:t>
            </a:r>
            <a:br>
              <a:rPr lang="tr-TR" dirty="0" smtClean="0"/>
            </a:br>
            <a:r>
              <a:rPr lang="tr-TR" sz="3000" dirty="0" smtClean="0"/>
              <a:t>Unit Testing</a:t>
            </a:r>
            <a:endParaRPr lang="tr-TR" sz="3000" dirty="0"/>
          </a:p>
        </p:txBody>
      </p:sp>
      <p:sp>
        <p:nvSpPr>
          <p:cNvPr id="3" name="Content Placeholder 2"/>
          <p:cNvSpPr>
            <a:spLocks noGrp="1"/>
          </p:cNvSpPr>
          <p:nvPr>
            <p:ph idx="1"/>
          </p:nvPr>
        </p:nvSpPr>
        <p:spPr/>
        <p:txBody>
          <a:bodyPr>
            <a:normAutofit/>
          </a:bodyPr>
          <a:lstStyle/>
          <a:p>
            <a:pPr marL="0" indent="0" algn="just" eaLnBrk="0" fontAlgn="base" hangingPunct="0">
              <a:lnSpc>
                <a:spcPct val="150000"/>
              </a:lnSpc>
              <a:spcBef>
                <a:spcPct val="0"/>
              </a:spcBef>
              <a:spcAft>
                <a:spcPct val="0"/>
              </a:spcAft>
              <a:buNone/>
            </a:pPr>
            <a:endParaRPr lang="tr-TR" sz="2000" dirty="0" smtClean="0">
              <a:latin typeface="Arial" panose="020B0604020202020204" pitchFamily="34" charset="0"/>
            </a:endParaRPr>
          </a:p>
        </p:txBody>
      </p:sp>
      <p:sp>
        <p:nvSpPr>
          <p:cNvPr id="4" name="Slide Number Placeholder 3"/>
          <p:cNvSpPr>
            <a:spLocks noGrp="1"/>
          </p:cNvSpPr>
          <p:nvPr>
            <p:ph type="sldNum" sz="quarter" idx="12"/>
          </p:nvPr>
        </p:nvSpPr>
        <p:spPr/>
        <p:txBody>
          <a:bodyPr/>
          <a:lstStyle/>
          <a:p>
            <a:fld id="{974C77FB-47CE-486E-823A-42AC13E2D61E}" type="slidenum">
              <a:rPr lang="tr-TR" smtClean="0"/>
              <a:t>46</a:t>
            </a:fld>
            <a:endParaRPr lang="tr-TR" dirty="0"/>
          </a:p>
        </p:txBody>
      </p:sp>
      <p:pic>
        <p:nvPicPr>
          <p:cNvPr id="5" name="Picture 4"/>
          <p:cNvPicPr>
            <a:picLocks noChangeAspect="1"/>
          </p:cNvPicPr>
          <p:nvPr/>
        </p:nvPicPr>
        <p:blipFill>
          <a:blip r:embed="rId2"/>
          <a:stretch>
            <a:fillRect/>
          </a:stretch>
        </p:blipFill>
        <p:spPr>
          <a:xfrm>
            <a:off x="838200" y="1825625"/>
            <a:ext cx="7543800" cy="4114800"/>
          </a:xfrm>
          <a:prstGeom prst="rect">
            <a:avLst/>
          </a:prstGeom>
        </p:spPr>
      </p:pic>
    </p:spTree>
    <p:extLst>
      <p:ext uri="{BB962C8B-B14F-4D97-AF65-F5344CB8AC3E}">
        <p14:creationId xmlns:p14="http://schemas.microsoft.com/office/powerpoint/2010/main" val="42296892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Spring Test</a:t>
            </a:r>
            <a:br>
              <a:rPr lang="tr-TR" dirty="0" smtClean="0"/>
            </a:br>
            <a:r>
              <a:rPr lang="tr-TR" sz="3000" dirty="0" smtClean="0"/>
              <a:t>Unit Testing</a:t>
            </a:r>
            <a:endParaRPr lang="tr-TR" sz="3000" dirty="0"/>
          </a:p>
        </p:txBody>
      </p:sp>
      <p:sp>
        <p:nvSpPr>
          <p:cNvPr id="4" name="Slide Number Placeholder 3"/>
          <p:cNvSpPr>
            <a:spLocks noGrp="1"/>
          </p:cNvSpPr>
          <p:nvPr>
            <p:ph type="sldNum" sz="quarter" idx="12"/>
          </p:nvPr>
        </p:nvSpPr>
        <p:spPr/>
        <p:txBody>
          <a:bodyPr/>
          <a:lstStyle/>
          <a:p>
            <a:fld id="{974C77FB-47CE-486E-823A-42AC13E2D61E}" type="slidenum">
              <a:rPr lang="tr-TR" smtClean="0"/>
              <a:t>47</a:t>
            </a:fld>
            <a:endParaRPr lang="tr-TR" dirty="0"/>
          </a:p>
        </p:txBody>
      </p:sp>
      <p:sp>
        <p:nvSpPr>
          <p:cNvPr id="8" name="Content Placeholder 7"/>
          <p:cNvSpPr>
            <a:spLocks noGrp="1"/>
          </p:cNvSpPr>
          <p:nvPr>
            <p:ph idx="1"/>
          </p:nvPr>
        </p:nvSpPr>
        <p:spPr/>
        <p:txBody>
          <a:bodyPr/>
          <a:lstStyle/>
          <a:p>
            <a:endParaRPr lang="tr-TR" dirty="0"/>
          </a:p>
        </p:txBody>
      </p:sp>
      <p:pic>
        <p:nvPicPr>
          <p:cNvPr id="11" name="Picture 10"/>
          <p:cNvPicPr>
            <a:picLocks noChangeAspect="1"/>
          </p:cNvPicPr>
          <p:nvPr/>
        </p:nvPicPr>
        <p:blipFill>
          <a:blip r:embed="rId2"/>
          <a:stretch>
            <a:fillRect/>
          </a:stretch>
        </p:blipFill>
        <p:spPr>
          <a:xfrm>
            <a:off x="243332" y="2412222"/>
            <a:ext cx="5559294" cy="3074179"/>
          </a:xfrm>
          <a:prstGeom prst="rect">
            <a:avLst/>
          </a:prstGeom>
        </p:spPr>
      </p:pic>
      <p:pic>
        <p:nvPicPr>
          <p:cNvPr id="12" name="Picture 11"/>
          <p:cNvPicPr>
            <a:picLocks noChangeAspect="1"/>
          </p:cNvPicPr>
          <p:nvPr/>
        </p:nvPicPr>
        <p:blipFill>
          <a:blip r:embed="rId3"/>
          <a:stretch>
            <a:fillRect/>
          </a:stretch>
        </p:blipFill>
        <p:spPr>
          <a:xfrm>
            <a:off x="5884294" y="2421971"/>
            <a:ext cx="5856257" cy="3110261"/>
          </a:xfrm>
          <a:prstGeom prst="rect">
            <a:avLst/>
          </a:prstGeom>
        </p:spPr>
      </p:pic>
    </p:spTree>
    <p:extLst>
      <p:ext uri="{BB962C8B-B14F-4D97-AF65-F5344CB8AC3E}">
        <p14:creationId xmlns:p14="http://schemas.microsoft.com/office/powerpoint/2010/main" val="9061616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Spring Test</a:t>
            </a:r>
            <a:br>
              <a:rPr lang="tr-TR" dirty="0" smtClean="0"/>
            </a:br>
            <a:r>
              <a:rPr lang="tr-TR" sz="3000" dirty="0" smtClean="0"/>
              <a:t>Integration Testing</a:t>
            </a:r>
            <a:endParaRPr lang="tr-TR" sz="3000" dirty="0"/>
          </a:p>
        </p:txBody>
      </p:sp>
      <p:sp>
        <p:nvSpPr>
          <p:cNvPr id="4" name="Slide Number Placeholder 3"/>
          <p:cNvSpPr>
            <a:spLocks noGrp="1"/>
          </p:cNvSpPr>
          <p:nvPr>
            <p:ph type="sldNum" sz="quarter" idx="12"/>
          </p:nvPr>
        </p:nvSpPr>
        <p:spPr/>
        <p:txBody>
          <a:bodyPr/>
          <a:lstStyle/>
          <a:p>
            <a:fld id="{974C77FB-47CE-486E-823A-42AC13E2D61E}" type="slidenum">
              <a:rPr lang="tr-TR" smtClean="0"/>
              <a:t>48</a:t>
            </a:fld>
            <a:endParaRPr lang="tr-TR" dirty="0"/>
          </a:p>
        </p:txBody>
      </p:sp>
      <p:pic>
        <p:nvPicPr>
          <p:cNvPr id="7" name="Picture 6"/>
          <p:cNvPicPr>
            <a:picLocks noChangeAspect="1"/>
          </p:cNvPicPr>
          <p:nvPr/>
        </p:nvPicPr>
        <p:blipFill>
          <a:blip r:embed="rId2"/>
          <a:stretch>
            <a:fillRect/>
          </a:stretch>
        </p:blipFill>
        <p:spPr>
          <a:xfrm>
            <a:off x="838200" y="1690688"/>
            <a:ext cx="5973892" cy="4071757"/>
          </a:xfrm>
          <a:prstGeom prst="rect">
            <a:avLst/>
          </a:prstGeom>
        </p:spPr>
      </p:pic>
    </p:spTree>
    <p:extLst>
      <p:ext uri="{BB962C8B-B14F-4D97-AF65-F5344CB8AC3E}">
        <p14:creationId xmlns:p14="http://schemas.microsoft.com/office/powerpoint/2010/main" val="6250777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Spring Test</a:t>
            </a:r>
            <a:br>
              <a:rPr lang="tr-TR" dirty="0" smtClean="0"/>
            </a:br>
            <a:r>
              <a:rPr lang="tr-TR" sz="3000" dirty="0" smtClean="0"/>
              <a:t>Integration Testing</a:t>
            </a:r>
            <a:endParaRPr lang="tr-TR" sz="3000" dirty="0"/>
          </a:p>
        </p:txBody>
      </p:sp>
      <p:sp>
        <p:nvSpPr>
          <p:cNvPr id="4" name="Slide Number Placeholder 3"/>
          <p:cNvSpPr>
            <a:spLocks noGrp="1"/>
          </p:cNvSpPr>
          <p:nvPr>
            <p:ph type="sldNum" sz="quarter" idx="12"/>
          </p:nvPr>
        </p:nvSpPr>
        <p:spPr/>
        <p:txBody>
          <a:bodyPr/>
          <a:lstStyle/>
          <a:p>
            <a:fld id="{974C77FB-47CE-486E-823A-42AC13E2D61E}" type="slidenum">
              <a:rPr lang="tr-TR" smtClean="0"/>
              <a:t>49</a:t>
            </a:fld>
            <a:endParaRPr lang="tr-TR" dirty="0"/>
          </a:p>
        </p:txBody>
      </p:sp>
      <p:pic>
        <p:nvPicPr>
          <p:cNvPr id="8" name="Picture 7"/>
          <p:cNvPicPr>
            <a:picLocks noChangeAspect="1"/>
          </p:cNvPicPr>
          <p:nvPr/>
        </p:nvPicPr>
        <p:blipFill>
          <a:blip r:embed="rId2"/>
          <a:stretch>
            <a:fillRect/>
          </a:stretch>
        </p:blipFill>
        <p:spPr>
          <a:xfrm>
            <a:off x="838200" y="1690688"/>
            <a:ext cx="8107392" cy="4083503"/>
          </a:xfrm>
          <a:prstGeom prst="rect">
            <a:avLst/>
          </a:prstGeom>
        </p:spPr>
      </p:pic>
    </p:spTree>
    <p:extLst>
      <p:ext uri="{BB962C8B-B14F-4D97-AF65-F5344CB8AC3E}">
        <p14:creationId xmlns:p14="http://schemas.microsoft.com/office/powerpoint/2010/main" val="582869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38200" y="2280621"/>
            <a:ext cx="10515600" cy="136841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tr-TR"/>
          </a:p>
        </p:txBody>
      </p:sp>
      <p:sp>
        <p:nvSpPr>
          <p:cNvPr id="2" name="Title 1"/>
          <p:cNvSpPr>
            <a:spLocks noGrp="1"/>
          </p:cNvSpPr>
          <p:nvPr>
            <p:ph type="title"/>
          </p:nvPr>
        </p:nvSpPr>
        <p:spPr/>
        <p:txBody>
          <a:bodyPr/>
          <a:lstStyle/>
          <a:p>
            <a:r>
              <a:rPr lang="en-US" dirty="0"/>
              <a:t>Dependency Injection</a:t>
            </a:r>
            <a:br>
              <a:rPr lang="en-US" dirty="0"/>
            </a:br>
            <a:r>
              <a:rPr lang="en-US" sz="3000" dirty="0"/>
              <a:t>Introduction to Concept</a:t>
            </a:r>
            <a:endParaRPr lang="tr-TR" sz="3000" dirty="0"/>
          </a:p>
        </p:txBody>
      </p:sp>
      <p:sp>
        <p:nvSpPr>
          <p:cNvPr id="3" name="Content Placeholder 2"/>
          <p:cNvSpPr>
            <a:spLocks noGrp="1"/>
          </p:cNvSpPr>
          <p:nvPr>
            <p:ph idx="1"/>
          </p:nvPr>
        </p:nvSpPr>
        <p:spPr>
          <a:xfrm>
            <a:off x="838200" y="4398001"/>
            <a:ext cx="10515600" cy="949848"/>
          </a:xfrm>
        </p:spPr>
        <p:txBody>
          <a:bodyPr/>
          <a:lstStyle/>
          <a:p>
            <a:pPr marL="0" indent="0" algn="ctr">
              <a:buNone/>
            </a:pPr>
            <a:r>
              <a:rPr lang="en-US" sz="2400" i="1" dirty="0"/>
              <a:t>“Dependency injection is a pattern where the container passes objects by name to other objects, via either constructors, properties, or factory methods.”</a:t>
            </a:r>
            <a:endParaRPr lang="tr-TR" sz="2400" i="1" dirty="0"/>
          </a:p>
          <a:p>
            <a:pPr algn="ctr"/>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5</a:t>
            </a:fld>
            <a:endParaRPr lang="tr-TR" dirty="0"/>
          </a:p>
        </p:txBody>
      </p:sp>
      <p:sp>
        <p:nvSpPr>
          <p:cNvPr id="6" name="Rectangle 5"/>
          <p:cNvSpPr/>
          <p:nvPr/>
        </p:nvSpPr>
        <p:spPr>
          <a:xfrm>
            <a:off x="838200" y="2374274"/>
            <a:ext cx="10515600" cy="1107996"/>
          </a:xfrm>
          <a:prstGeom prst="rect">
            <a:avLst/>
          </a:prstGeom>
        </p:spPr>
        <p:txBody>
          <a:bodyPr wrap="square">
            <a:spAutoFit/>
          </a:bodyPr>
          <a:lstStyle/>
          <a:p>
            <a:pPr algn="ctr"/>
            <a:r>
              <a:rPr lang="en-US" sz="2200" i="1" dirty="0">
                <a:solidFill>
                  <a:schemeClr val="bg1"/>
                </a:solidFill>
              </a:rPr>
              <a:t>An injection is the passing of a dependency (a service) to a dependent object (a client). Passing the service to the client, rather than allowing a client to build or find the service, is the fundamental requirement of the pattern.</a:t>
            </a:r>
            <a:endParaRPr lang="tr-TR" sz="2200" dirty="0">
              <a:solidFill>
                <a:schemeClr val="bg1"/>
              </a:solidFill>
            </a:endParaRPr>
          </a:p>
        </p:txBody>
      </p:sp>
    </p:spTree>
    <p:extLst>
      <p:ext uri="{BB962C8B-B14F-4D97-AF65-F5344CB8AC3E}">
        <p14:creationId xmlns:p14="http://schemas.microsoft.com/office/powerpoint/2010/main" val="13975172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Spring Test</a:t>
            </a:r>
            <a:br>
              <a:rPr lang="tr-TR" dirty="0" smtClean="0"/>
            </a:br>
            <a:r>
              <a:rPr lang="tr-TR" sz="3000" dirty="0" smtClean="0"/>
              <a:t>Integration Testing</a:t>
            </a:r>
            <a:endParaRPr lang="tr-TR" sz="3000" dirty="0"/>
          </a:p>
        </p:txBody>
      </p:sp>
      <p:sp>
        <p:nvSpPr>
          <p:cNvPr id="4" name="Slide Number Placeholder 3"/>
          <p:cNvSpPr>
            <a:spLocks noGrp="1"/>
          </p:cNvSpPr>
          <p:nvPr>
            <p:ph type="sldNum" sz="quarter" idx="12"/>
          </p:nvPr>
        </p:nvSpPr>
        <p:spPr/>
        <p:txBody>
          <a:bodyPr/>
          <a:lstStyle/>
          <a:p>
            <a:fld id="{974C77FB-47CE-486E-823A-42AC13E2D61E}" type="slidenum">
              <a:rPr lang="tr-TR" smtClean="0"/>
              <a:t>50</a:t>
            </a:fld>
            <a:endParaRPr lang="tr-TR" dirty="0"/>
          </a:p>
        </p:txBody>
      </p:sp>
      <p:pic>
        <p:nvPicPr>
          <p:cNvPr id="3" name="Picture 2"/>
          <p:cNvPicPr>
            <a:picLocks noChangeAspect="1"/>
          </p:cNvPicPr>
          <p:nvPr/>
        </p:nvPicPr>
        <p:blipFill>
          <a:blip r:embed="rId2"/>
          <a:stretch>
            <a:fillRect/>
          </a:stretch>
        </p:blipFill>
        <p:spPr>
          <a:xfrm>
            <a:off x="838200" y="1690688"/>
            <a:ext cx="8462364" cy="3355765"/>
          </a:xfrm>
          <a:prstGeom prst="rect">
            <a:avLst/>
          </a:prstGeom>
        </p:spPr>
      </p:pic>
    </p:spTree>
    <p:extLst>
      <p:ext uri="{BB962C8B-B14F-4D97-AF65-F5344CB8AC3E}">
        <p14:creationId xmlns:p14="http://schemas.microsoft.com/office/powerpoint/2010/main" val="17662765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References</a:t>
            </a:r>
            <a:endParaRPr lang="tr-TR" dirty="0"/>
          </a:p>
        </p:txBody>
      </p:sp>
      <p:sp>
        <p:nvSpPr>
          <p:cNvPr id="3" name="Content Placeholder 2"/>
          <p:cNvSpPr>
            <a:spLocks noGrp="1"/>
          </p:cNvSpPr>
          <p:nvPr>
            <p:ph idx="1"/>
          </p:nvPr>
        </p:nvSpPr>
        <p:spPr/>
        <p:txBody>
          <a:bodyPr>
            <a:normAutofit/>
          </a:bodyPr>
          <a:lstStyle/>
          <a:p>
            <a:r>
              <a:rPr lang="tr-TR" sz="2400" dirty="0"/>
              <a:t>http://docs.spring.io/spring/docs/current/spring-framework-reference/html</a:t>
            </a:r>
            <a:r>
              <a:rPr lang="tr-TR" sz="2400" dirty="0" smtClean="0"/>
              <a:t>/</a:t>
            </a:r>
          </a:p>
          <a:p>
            <a:r>
              <a:rPr lang="tr-TR" sz="2400" dirty="0"/>
              <a:t>http://projects.spring.io/spring-security</a:t>
            </a:r>
            <a:r>
              <a:rPr lang="tr-TR" sz="2400" dirty="0" smtClean="0"/>
              <a:t>/</a:t>
            </a:r>
          </a:p>
          <a:p>
            <a:r>
              <a:rPr lang="tr-TR" sz="2400" dirty="0" smtClean="0"/>
              <a:t>http</a:t>
            </a:r>
            <a:r>
              <a:rPr lang="tr-TR" sz="2400" dirty="0"/>
              <a:t>://www.mkyong.com/tutorials/spring-mvc-tutorials/</a:t>
            </a:r>
          </a:p>
          <a:p>
            <a:r>
              <a:rPr lang="tr-TR" sz="2400" dirty="0"/>
              <a:t>http://</a:t>
            </a:r>
            <a:r>
              <a:rPr lang="tr-TR" sz="2400" dirty="0" smtClean="0"/>
              <a:t>www.mkyong.com/tutorials/spring-security-tutorials/</a:t>
            </a:r>
          </a:p>
          <a:p>
            <a:r>
              <a:rPr lang="tr-TR" sz="2400" dirty="0" smtClean="0"/>
              <a:t>http</a:t>
            </a:r>
            <a:r>
              <a:rPr lang="tr-TR" sz="2400" dirty="0"/>
              <a:t>://www.tutorialspoint.com/spring</a:t>
            </a:r>
            <a:r>
              <a:rPr lang="tr-TR" sz="2400" dirty="0" smtClean="0"/>
              <a:t>/</a:t>
            </a:r>
            <a:endParaRPr lang="tr-TR" sz="2400" dirty="0"/>
          </a:p>
          <a:p>
            <a:r>
              <a:rPr lang="tr-TR" sz="2400" dirty="0"/>
              <a:t>http://www.mkyong.com/tutorials/spring-tutorials/</a:t>
            </a:r>
          </a:p>
          <a:p>
            <a:r>
              <a:rPr lang="tr-TR" sz="2400" dirty="0"/>
              <a:t>http://</a:t>
            </a:r>
            <a:r>
              <a:rPr lang="tr-TR" sz="2400" dirty="0" smtClean="0"/>
              <a:t>www.slideshare.net/rstoya05/testing-web-apps-with-spring-framework-32</a:t>
            </a:r>
          </a:p>
          <a:p>
            <a:r>
              <a:rPr lang="tr-TR" sz="2400" dirty="0"/>
              <a:t>http://www.petrikainulainen.net/programming/spring-framework/integration-testing-of-spring-mvc-applications-security/</a:t>
            </a:r>
          </a:p>
        </p:txBody>
      </p:sp>
      <p:sp>
        <p:nvSpPr>
          <p:cNvPr id="4" name="Slide Number Placeholder 3"/>
          <p:cNvSpPr>
            <a:spLocks noGrp="1"/>
          </p:cNvSpPr>
          <p:nvPr>
            <p:ph type="sldNum" sz="quarter" idx="12"/>
          </p:nvPr>
        </p:nvSpPr>
        <p:spPr/>
        <p:txBody>
          <a:bodyPr/>
          <a:lstStyle/>
          <a:p>
            <a:fld id="{974C77FB-47CE-486E-823A-42AC13E2D61E}" type="slidenum">
              <a:rPr lang="tr-TR" smtClean="0"/>
              <a:t>51</a:t>
            </a:fld>
            <a:endParaRPr lang="tr-TR" dirty="0"/>
          </a:p>
        </p:txBody>
      </p:sp>
    </p:spTree>
    <p:extLst>
      <p:ext uri="{BB962C8B-B14F-4D97-AF65-F5344CB8AC3E}">
        <p14:creationId xmlns:p14="http://schemas.microsoft.com/office/powerpoint/2010/main" val="8737952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tr-TR" dirty="0" smtClean="0"/>
              <a:t>Thank you for listening...</a:t>
            </a:r>
            <a:endParaRPr lang="tr-TR" dirty="0"/>
          </a:p>
        </p:txBody>
      </p:sp>
      <p:sp>
        <p:nvSpPr>
          <p:cNvPr id="3" name="Content Placeholder 2"/>
          <p:cNvSpPr>
            <a:spLocks noGrp="1"/>
          </p:cNvSpPr>
          <p:nvPr>
            <p:ph type="subTitle" idx="1"/>
          </p:nvPr>
        </p:nvSpPr>
        <p:spPr/>
        <p:txBody>
          <a:bodyPr>
            <a:normAutofit/>
          </a:bodyPr>
          <a:lstStyle/>
          <a:p>
            <a:pPr marL="0" indent="0">
              <a:buNone/>
            </a:pPr>
            <a:endParaRPr lang="tr-TR" dirty="0" smtClean="0"/>
          </a:p>
          <a:p>
            <a:pPr marL="0" indent="0">
              <a:buNone/>
            </a:pPr>
            <a:endParaRPr lang="tr-TR" dirty="0"/>
          </a:p>
          <a:p>
            <a:pPr marL="0" indent="0">
              <a:buNone/>
            </a:pPr>
            <a:endParaRPr lang="tr-TR" dirty="0" smtClean="0"/>
          </a:p>
        </p:txBody>
      </p:sp>
    </p:spTree>
    <p:extLst>
      <p:ext uri="{BB962C8B-B14F-4D97-AF65-F5344CB8AC3E}">
        <p14:creationId xmlns:p14="http://schemas.microsoft.com/office/powerpoint/2010/main" val="32331643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38200" y="2280621"/>
            <a:ext cx="10515600" cy="136841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tr-TR"/>
          </a:p>
        </p:txBody>
      </p:sp>
      <p:sp>
        <p:nvSpPr>
          <p:cNvPr id="2" name="Title 1"/>
          <p:cNvSpPr>
            <a:spLocks noGrp="1"/>
          </p:cNvSpPr>
          <p:nvPr>
            <p:ph type="title"/>
          </p:nvPr>
        </p:nvSpPr>
        <p:spPr/>
        <p:txBody>
          <a:bodyPr/>
          <a:lstStyle/>
          <a:p>
            <a:r>
              <a:rPr lang="tr-TR" dirty="0" smtClean="0"/>
              <a:t>Dependency Injection</a:t>
            </a:r>
            <a:br>
              <a:rPr lang="tr-TR" dirty="0" smtClean="0"/>
            </a:br>
            <a:r>
              <a:rPr lang="tr-TR" sz="3000" dirty="0" smtClean="0"/>
              <a:t>Relationship Between DI and Inversion of Control </a:t>
            </a:r>
            <a:endParaRPr lang="tr-TR" dirty="0"/>
          </a:p>
        </p:txBody>
      </p:sp>
      <p:sp>
        <p:nvSpPr>
          <p:cNvPr id="3" name="Content Placeholder 2"/>
          <p:cNvSpPr>
            <a:spLocks noGrp="1"/>
          </p:cNvSpPr>
          <p:nvPr>
            <p:ph idx="1"/>
          </p:nvPr>
        </p:nvSpPr>
        <p:spPr>
          <a:xfrm>
            <a:off x="838200" y="4199000"/>
            <a:ext cx="10515600" cy="1319674"/>
          </a:xfrm>
        </p:spPr>
        <p:txBody>
          <a:bodyPr>
            <a:normAutofit/>
          </a:bodyPr>
          <a:lstStyle/>
          <a:p>
            <a:pPr marL="0" indent="0" algn="ctr">
              <a:buNone/>
            </a:pPr>
            <a:r>
              <a:rPr lang="en-US" sz="2400" dirty="0"/>
              <a:t>The Inversion</a:t>
            </a:r>
            <a:r>
              <a:rPr lang="tr-TR" sz="2400" dirty="0"/>
              <a:t> </a:t>
            </a:r>
            <a:r>
              <a:rPr lang="en-US" sz="2400" dirty="0"/>
              <a:t>of Control</a:t>
            </a:r>
            <a:r>
              <a:rPr lang="tr-TR" sz="2400" dirty="0"/>
              <a:t> </a:t>
            </a:r>
            <a:r>
              <a:rPr lang="en-US" sz="2400" dirty="0"/>
              <a:t>(IoC) is a general concept, and it can</a:t>
            </a:r>
            <a:r>
              <a:rPr lang="tr-TR" sz="2400" dirty="0"/>
              <a:t> </a:t>
            </a:r>
            <a:r>
              <a:rPr lang="en-US" sz="2400" dirty="0"/>
              <a:t>be expressed in</a:t>
            </a:r>
            <a:r>
              <a:rPr lang="tr-TR" sz="2400" dirty="0"/>
              <a:t> </a:t>
            </a:r>
            <a:r>
              <a:rPr lang="en-US" sz="2400" dirty="0"/>
              <a:t>many different ways and</a:t>
            </a:r>
            <a:r>
              <a:rPr lang="tr-TR" sz="2400" dirty="0"/>
              <a:t> </a:t>
            </a:r>
            <a:r>
              <a:rPr lang="en-US" sz="2400" dirty="0"/>
              <a:t>dependency Injection</a:t>
            </a:r>
            <a:r>
              <a:rPr lang="tr-TR" sz="2400" dirty="0"/>
              <a:t> </a:t>
            </a:r>
            <a:r>
              <a:rPr lang="en-US" sz="2400" dirty="0"/>
              <a:t>is merely one concrete example of</a:t>
            </a:r>
            <a:r>
              <a:rPr lang="tr-TR" sz="2400" dirty="0"/>
              <a:t> </a:t>
            </a:r>
            <a:r>
              <a:rPr lang="en-US" sz="2400" dirty="0"/>
              <a:t>Inversion</a:t>
            </a:r>
            <a:r>
              <a:rPr lang="tr-TR" sz="2400" dirty="0"/>
              <a:t> </a:t>
            </a:r>
            <a:r>
              <a:rPr lang="en-US" sz="2400" dirty="0"/>
              <a:t>of Control</a:t>
            </a:r>
            <a:r>
              <a:rPr lang="en-US" sz="2400" dirty="0" smtClean="0"/>
              <a:t>.</a:t>
            </a:r>
            <a:endParaRPr lang="tr-TR" sz="2400" dirty="0"/>
          </a:p>
        </p:txBody>
      </p:sp>
      <p:sp>
        <p:nvSpPr>
          <p:cNvPr id="4" name="Slide Number Placeholder 3"/>
          <p:cNvSpPr>
            <a:spLocks noGrp="1"/>
          </p:cNvSpPr>
          <p:nvPr>
            <p:ph type="sldNum" sz="quarter" idx="12"/>
          </p:nvPr>
        </p:nvSpPr>
        <p:spPr/>
        <p:txBody>
          <a:bodyPr/>
          <a:lstStyle/>
          <a:p>
            <a:fld id="{974C77FB-47CE-486E-823A-42AC13E2D61E}" type="slidenum">
              <a:rPr lang="tr-TR" smtClean="0"/>
              <a:t>6</a:t>
            </a:fld>
            <a:endParaRPr lang="tr-TR" dirty="0"/>
          </a:p>
        </p:txBody>
      </p:sp>
      <p:sp>
        <p:nvSpPr>
          <p:cNvPr id="8" name="Rectangle 7"/>
          <p:cNvSpPr/>
          <p:nvPr/>
        </p:nvSpPr>
        <p:spPr>
          <a:xfrm>
            <a:off x="1075765" y="2398531"/>
            <a:ext cx="10079916" cy="1107996"/>
          </a:xfrm>
          <a:prstGeom prst="rect">
            <a:avLst/>
          </a:prstGeom>
        </p:spPr>
        <p:txBody>
          <a:bodyPr wrap="square">
            <a:spAutoFit/>
          </a:bodyPr>
          <a:lstStyle/>
          <a:p>
            <a:pPr algn="ctr"/>
            <a:r>
              <a:rPr lang="en-US" sz="2200" i="1" dirty="0">
                <a:solidFill>
                  <a:schemeClr val="bg1"/>
                </a:solidFill>
              </a:rPr>
              <a:t>In software engineering, inversion of control (IoC) describes a design in which custom-written portions of a computer program receive the flow of control from a generic, reusable library.</a:t>
            </a:r>
            <a:endParaRPr lang="tr-TR" sz="2200" i="1" dirty="0">
              <a:solidFill>
                <a:schemeClr val="bg1"/>
              </a:solidFill>
            </a:endParaRPr>
          </a:p>
        </p:txBody>
      </p:sp>
    </p:spTree>
    <p:extLst>
      <p:ext uri="{BB962C8B-B14F-4D97-AF65-F5344CB8AC3E}">
        <p14:creationId xmlns:p14="http://schemas.microsoft.com/office/powerpoint/2010/main" val="1883534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Dependency Injection</a:t>
            </a:r>
            <a:br>
              <a:rPr lang="tr-TR" dirty="0" smtClean="0"/>
            </a:br>
            <a:r>
              <a:rPr lang="tr-TR" sz="3000" dirty="0" smtClean="0"/>
              <a:t>IoC Container</a:t>
            </a:r>
            <a:endParaRPr lang="tr-TR" sz="3000" dirty="0"/>
          </a:p>
        </p:txBody>
      </p:sp>
      <p:sp>
        <p:nvSpPr>
          <p:cNvPr id="3" name="Content Placeholder 2"/>
          <p:cNvSpPr>
            <a:spLocks noGrp="1"/>
          </p:cNvSpPr>
          <p:nvPr>
            <p:ph idx="1"/>
          </p:nvPr>
        </p:nvSpPr>
        <p:spPr/>
        <p:txBody>
          <a:bodyPr/>
          <a:lstStyle/>
          <a:p>
            <a:r>
              <a:rPr lang="en-US" dirty="0"/>
              <a:t>The Spring </a:t>
            </a:r>
            <a:r>
              <a:rPr lang="en-US" dirty="0" smtClean="0"/>
              <a:t>container</a:t>
            </a:r>
            <a:r>
              <a:rPr lang="tr-TR" dirty="0" smtClean="0"/>
              <a:t> (IoC Container)</a:t>
            </a:r>
            <a:r>
              <a:rPr lang="en-US" dirty="0" smtClean="0"/>
              <a:t> </a:t>
            </a:r>
            <a:r>
              <a:rPr lang="en-US" dirty="0"/>
              <a:t>is </a:t>
            </a:r>
            <a:r>
              <a:rPr lang="en-US" dirty="0" smtClean="0"/>
              <a:t>at</a:t>
            </a:r>
            <a:r>
              <a:rPr lang="tr-TR" dirty="0" smtClean="0"/>
              <a:t> </a:t>
            </a:r>
            <a:r>
              <a:rPr lang="en-US" dirty="0" smtClean="0"/>
              <a:t>the </a:t>
            </a:r>
            <a:r>
              <a:rPr lang="en-US" dirty="0"/>
              <a:t>core of the Spring </a:t>
            </a:r>
            <a:r>
              <a:rPr lang="en-US" dirty="0" smtClean="0"/>
              <a:t>Framework</a:t>
            </a:r>
            <a:r>
              <a:rPr lang="tr-TR" dirty="0" smtClean="0"/>
              <a:t>.</a:t>
            </a:r>
          </a:p>
          <a:p>
            <a:r>
              <a:rPr lang="en-US" dirty="0"/>
              <a:t>The container will create the objects, wire </a:t>
            </a:r>
            <a:r>
              <a:rPr lang="en-US" dirty="0" smtClean="0"/>
              <a:t>them</a:t>
            </a:r>
            <a:r>
              <a:rPr lang="tr-TR" dirty="0" smtClean="0"/>
              <a:t> </a:t>
            </a:r>
            <a:r>
              <a:rPr lang="en-US" dirty="0" smtClean="0"/>
              <a:t>together</a:t>
            </a:r>
            <a:r>
              <a:rPr lang="en-US" dirty="0"/>
              <a:t>, configure them, and </a:t>
            </a:r>
            <a:r>
              <a:rPr lang="en-US" dirty="0" smtClean="0"/>
              <a:t>manage </a:t>
            </a:r>
            <a:r>
              <a:rPr lang="en-US" dirty="0"/>
              <a:t>their complete lifecycle </a:t>
            </a:r>
            <a:r>
              <a:rPr lang="en-US" dirty="0" smtClean="0"/>
              <a:t>from</a:t>
            </a:r>
            <a:r>
              <a:rPr lang="tr-TR" dirty="0" smtClean="0"/>
              <a:t> </a:t>
            </a:r>
            <a:r>
              <a:rPr lang="en-US" dirty="0" smtClean="0"/>
              <a:t>creation</a:t>
            </a:r>
            <a:r>
              <a:rPr lang="tr-TR" dirty="0" smtClean="0"/>
              <a:t> </a:t>
            </a:r>
            <a:r>
              <a:rPr lang="en-US" dirty="0" smtClean="0"/>
              <a:t>till </a:t>
            </a:r>
            <a:r>
              <a:rPr lang="en-US" dirty="0"/>
              <a:t>destruction</a:t>
            </a:r>
            <a:r>
              <a:rPr lang="en-US" dirty="0" smtClean="0"/>
              <a:t>.</a:t>
            </a:r>
            <a:endParaRPr lang="tr-TR" dirty="0" smtClean="0"/>
          </a:p>
        </p:txBody>
      </p:sp>
      <p:pic>
        <p:nvPicPr>
          <p:cNvPr id="3074" name="Picture 2" descr="http://dev.anyframejava.org/docs.en/anyframe/plugin/essential/core/1.0.1/reference/image/core/spring/ioc-basi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1655" y="4424082"/>
            <a:ext cx="5286375" cy="14287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74C77FB-47CE-486E-823A-42AC13E2D61E}" type="slidenum">
              <a:rPr lang="tr-TR" smtClean="0"/>
              <a:t>7</a:t>
            </a:fld>
            <a:endParaRPr lang="tr-TR" dirty="0"/>
          </a:p>
        </p:txBody>
      </p:sp>
    </p:spTree>
    <p:extLst>
      <p:ext uri="{BB962C8B-B14F-4D97-AF65-F5344CB8AC3E}">
        <p14:creationId xmlns:p14="http://schemas.microsoft.com/office/powerpoint/2010/main" val="33372648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a:t>
            </a:r>
            <a:r>
              <a:rPr lang="en-US" dirty="0"/>
              <a:t>container gets its instructions </a:t>
            </a:r>
            <a:r>
              <a:rPr lang="en-US" dirty="0" smtClean="0"/>
              <a:t>on</a:t>
            </a:r>
            <a:r>
              <a:rPr lang="tr-TR" dirty="0"/>
              <a:t> </a:t>
            </a:r>
            <a:r>
              <a:rPr lang="tr-TR" dirty="0" smtClean="0"/>
              <a:t/>
            </a:r>
            <a:br>
              <a:rPr lang="tr-TR" dirty="0" smtClean="0"/>
            </a:br>
            <a:r>
              <a:rPr lang="en-US" dirty="0" smtClean="0"/>
              <a:t>what </a:t>
            </a:r>
            <a:r>
              <a:rPr lang="en-US" dirty="0"/>
              <a:t>objects to instantiate, </a:t>
            </a:r>
            <a:r>
              <a:rPr lang="en-US" dirty="0" smtClean="0"/>
              <a:t>configure,</a:t>
            </a:r>
            <a:r>
              <a:rPr lang="tr-TR" dirty="0" smtClean="0"/>
              <a:t/>
            </a:r>
            <a:br>
              <a:rPr lang="tr-TR" dirty="0" smtClean="0"/>
            </a:br>
            <a:r>
              <a:rPr lang="en-US" dirty="0" smtClean="0"/>
              <a:t>and </a:t>
            </a:r>
            <a:r>
              <a:rPr lang="en-US" dirty="0"/>
              <a:t>assemble by reading</a:t>
            </a:r>
            <a:r>
              <a:rPr lang="tr-TR" dirty="0"/>
              <a:t> </a:t>
            </a:r>
            <a:r>
              <a:rPr lang="en-US" dirty="0" smtClean="0"/>
              <a:t>configuration</a:t>
            </a:r>
            <a:r>
              <a:rPr lang="tr-TR" dirty="0" smtClean="0"/>
              <a:t/>
            </a:r>
            <a:br>
              <a:rPr lang="tr-TR" dirty="0" smtClean="0"/>
            </a:br>
            <a:r>
              <a:rPr lang="en-US" dirty="0" smtClean="0"/>
              <a:t>metadata </a:t>
            </a:r>
            <a:r>
              <a:rPr lang="en-US" dirty="0"/>
              <a:t>provided</a:t>
            </a:r>
            <a:r>
              <a:rPr lang="tr-TR" dirty="0"/>
              <a:t>.</a:t>
            </a:r>
          </a:p>
          <a:p>
            <a:r>
              <a:rPr lang="en-US" dirty="0"/>
              <a:t>The configuration</a:t>
            </a:r>
            <a:r>
              <a:rPr lang="tr-TR" dirty="0"/>
              <a:t> </a:t>
            </a:r>
            <a:r>
              <a:rPr lang="en-US" dirty="0"/>
              <a:t>metadata can</a:t>
            </a:r>
            <a:r>
              <a:rPr lang="tr-TR" dirty="0"/>
              <a:t> </a:t>
            </a:r>
            <a:r>
              <a:rPr lang="en-US" dirty="0" smtClean="0"/>
              <a:t>be</a:t>
            </a:r>
            <a:r>
              <a:rPr lang="tr-TR" dirty="0" smtClean="0"/>
              <a:t/>
            </a:r>
            <a:br>
              <a:rPr lang="tr-TR" dirty="0" smtClean="0"/>
            </a:br>
            <a:r>
              <a:rPr lang="en-US" dirty="0" smtClean="0"/>
              <a:t>represented </a:t>
            </a:r>
            <a:r>
              <a:rPr lang="en-US" dirty="0"/>
              <a:t>either </a:t>
            </a:r>
            <a:r>
              <a:rPr lang="en-US" dirty="0" smtClean="0"/>
              <a:t>by</a:t>
            </a:r>
            <a:r>
              <a:rPr lang="tr-TR" dirty="0" smtClean="0"/>
              <a:t>;</a:t>
            </a:r>
          </a:p>
          <a:p>
            <a:pPr lvl="1"/>
            <a:r>
              <a:rPr lang="en-US" dirty="0" smtClean="0"/>
              <a:t>XML,</a:t>
            </a:r>
            <a:endParaRPr lang="tr-TR" dirty="0" smtClean="0"/>
          </a:p>
          <a:p>
            <a:pPr lvl="1"/>
            <a:r>
              <a:rPr lang="en-US" dirty="0" smtClean="0"/>
              <a:t>Java</a:t>
            </a:r>
            <a:r>
              <a:rPr lang="tr-TR" dirty="0" smtClean="0"/>
              <a:t> </a:t>
            </a:r>
            <a:r>
              <a:rPr lang="en-US" dirty="0" smtClean="0"/>
              <a:t>annotations</a:t>
            </a:r>
            <a:r>
              <a:rPr lang="tr-TR" dirty="0" smtClean="0"/>
              <a:t>,</a:t>
            </a:r>
          </a:p>
          <a:p>
            <a:pPr lvl="1"/>
            <a:r>
              <a:rPr lang="en-US" dirty="0" smtClean="0"/>
              <a:t>Java </a:t>
            </a:r>
            <a:r>
              <a:rPr lang="en-US" dirty="0"/>
              <a:t>code</a:t>
            </a:r>
            <a:r>
              <a:rPr lang="tr-TR" dirty="0"/>
              <a:t>.</a:t>
            </a:r>
          </a:p>
          <a:p>
            <a:endParaRPr lang="tr-TR" b="1" dirty="0"/>
          </a:p>
        </p:txBody>
      </p:sp>
      <p:sp>
        <p:nvSpPr>
          <p:cNvPr id="4" name="Title 1"/>
          <p:cNvSpPr>
            <a:spLocks noGrp="1"/>
          </p:cNvSpPr>
          <p:nvPr>
            <p:ph type="title"/>
          </p:nvPr>
        </p:nvSpPr>
        <p:spPr>
          <a:xfrm>
            <a:off x="838200" y="365125"/>
            <a:ext cx="10515600" cy="1325563"/>
          </a:xfrm>
        </p:spPr>
        <p:txBody>
          <a:bodyPr/>
          <a:lstStyle/>
          <a:p>
            <a:r>
              <a:rPr lang="tr-TR" dirty="0" smtClean="0"/>
              <a:t>Dependency Injection</a:t>
            </a:r>
            <a:br>
              <a:rPr lang="tr-TR" dirty="0" smtClean="0"/>
            </a:br>
            <a:r>
              <a:rPr lang="tr-TR" sz="3000" dirty="0" smtClean="0"/>
              <a:t>IoC Container</a:t>
            </a:r>
            <a:endParaRPr lang="tr-TR" sz="3000" dirty="0"/>
          </a:p>
        </p:txBody>
      </p:sp>
      <p:pic>
        <p:nvPicPr>
          <p:cNvPr id="2050" name="Picture 2" descr="The Spring IoC Contai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6224" y="2591593"/>
            <a:ext cx="4743450" cy="2819401"/>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974C77FB-47CE-486E-823A-42AC13E2D61E}" type="slidenum">
              <a:rPr lang="tr-TR" smtClean="0"/>
              <a:t>8</a:t>
            </a:fld>
            <a:endParaRPr lang="tr-TR" dirty="0"/>
          </a:p>
        </p:txBody>
      </p:sp>
    </p:spTree>
    <p:extLst>
      <p:ext uri="{BB962C8B-B14F-4D97-AF65-F5344CB8AC3E}">
        <p14:creationId xmlns:p14="http://schemas.microsoft.com/office/powerpoint/2010/main" val="15944165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Dependency </a:t>
            </a:r>
            <a:r>
              <a:rPr lang="tr-TR" dirty="0" smtClean="0"/>
              <a:t>Injection</a:t>
            </a:r>
            <a:br>
              <a:rPr lang="tr-TR" dirty="0" smtClean="0"/>
            </a:br>
            <a:r>
              <a:rPr lang="tr-TR" sz="3000" dirty="0" smtClean="0"/>
              <a:t>Code Example</a:t>
            </a:r>
            <a:endParaRPr lang="tr-TR" dirty="0"/>
          </a:p>
        </p:txBody>
      </p:sp>
      <p:sp>
        <p:nvSpPr>
          <p:cNvPr id="4" name="Slide Number Placeholder 3"/>
          <p:cNvSpPr>
            <a:spLocks noGrp="1"/>
          </p:cNvSpPr>
          <p:nvPr>
            <p:ph type="sldNum" sz="quarter" idx="12"/>
          </p:nvPr>
        </p:nvSpPr>
        <p:spPr/>
        <p:txBody>
          <a:bodyPr/>
          <a:lstStyle/>
          <a:p>
            <a:fld id="{974C77FB-47CE-486E-823A-42AC13E2D61E}" type="slidenum">
              <a:rPr lang="tr-TR" smtClean="0"/>
              <a:t>9</a:t>
            </a:fld>
            <a:endParaRPr lang="tr-TR" dirty="0"/>
          </a:p>
        </p:txBody>
      </p:sp>
      <p:pic>
        <p:nvPicPr>
          <p:cNvPr id="6" name="Content Placeholder 5"/>
          <p:cNvPicPr>
            <a:picLocks noGrp="1" noChangeAspect="1"/>
          </p:cNvPicPr>
          <p:nvPr>
            <p:ph idx="1"/>
          </p:nvPr>
        </p:nvPicPr>
        <p:blipFill>
          <a:blip r:embed="rId2"/>
          <a:stretch>
            <a:fillRect/>
          </a:stretch>
        </p:blipFill>
        <p:spPr>
          <a:xfrm>
            <a:off x="5430818" y="1344471"/>
            <a:ext cx="5531224" cy="4260263"/>
          </a:xfrm>
          <a:prstGeom prst="rect">
            <a:avLst/>
          </a:prstGeom>
        </p:spPr>
      </p:pic>
      <p:sp>
        <p:nvSpPr>
          <p:cNvPr id="11" name="Rectangle 1"/>
          <p:cNvSpPr>
            <a:spLocks noChangeArrowheads="1"/>
          </p:cNvSpPr>
          <p:nvPr/>
        </p:nvSpPr>
        <p:spPr bwMode="auto">
          <a:xfrm rot="10800000" flipV="1">
            <a:off x="1444662" y="5907970"/>
            <a:ext cx="8639287" cy="523220"/>
          </a:xfrm>
          <a:prstGeom prst="rect">
            <a:avLst/>
          </a:prstGeom>
          <a:solidFill>
            <a:schemeClr val="bg2"/>
          </a:solidFill>
          <a:ln>
            <a:noFill/>
          </a:ln>
          <a:effectLs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400" b="0" i="0" u="none" strike="noStrike" cap="none" normalizeH="0" baseline="0" dirty="0" smtClean="0">
                <a:ln>
                  <a:noFill/>
                </a:ln>
                <a:solidFill>
                  <a:srgbClr val="333333"/>
                </a:solidFill>
                <a:effectLst/>
                <a:latin typeface="+mn-lt"/>
              </a:rPr>
              <a:t>To instantiate the above classes, one way is to do the usual new operator like </a:t>
            </a:r>
            <a:r>
              <a:rPr kumimoji="0" lang="tr-TR" sz="1400" b="0" i="0" u="none" strike="noStrike" cap="none" normalizeH="0" baseline="0" dirty="0" smtClean="0">
                <a:ln>
                  <a:noFill/>
                </a:ln>
                <a:solidFill>
                  <a:srgbClr val="DD1144"/>
                </a:solidFill>
                <a:effectLst/>
                <a:latin typeface="+mn-lt"/>
              </a:rPr>
              <a:t>new Foo()</a:t>
            </a:r>
            <a:r>
              <a:rPr kumimoji="0" lang="tr-TR" sz="1400" b="0" i="0" u="none" strike="noStrike" cap="none" normalizeH="0" baseline="0" dirty="0" smtClean="0">
                <a:ln>
                  <a:noFill/>
                </a:ln>
                <a:solidFill>
                  <a:srgbClr val="333333"/>
                </a:solidFill>
                <a:effectLst/>
                <a:latin typeface="+mn-lt"/>
              </a:rPr>
              <a:t> or </a:t>
            </a:r>
            <a:r>
              <a:rPr kumimoji="0" lang="tr-TR" sz="1400" b="0" i="0" u="none" strike="noStrike" cap="none" normalizeH="0" baseline="0" dirty="0" smtClean="0">
                <a:ln>
                  <a:noFill/>
                </a:ln>
                <a:solidFill>
                  <a:srgbClr val="DD1144"/>
                </a:solidFill>
                <a:effectLst/>
                <a:latin typeface="+mn-lt"/>
              </a:rPr>
              <a:t>new Bar()</a:t>
            </a:r>
            <a:r>
              <a:rPr kumimoji="0" lang="tr-TR" sz="1400" b="0" i="0" u="none" strike="noStrike" cap="none" normalizeH="0" baseline="0" dirty="0" smtClean="0">
                <a:ln>
                  <a:noFill/>
                </a:ln>
                <a:solidFill>
                  <a:srgbClr val="333333"/>
                </a:solidFill>
                <a:effectLst/>
                <a:latin typeface="+mn-lt"/>
              </a:rPr>
              <a:t> OR we can use the Spring dependency injection to instantiate these classes and set the properties accordingly.</a:t>
            </a:r>
            <a:endParaRPr kumimoji="0" lang="tr-TR" sz="3600" b="0" i="0" u="none" strike="noStrike" cap="none" normalizeH="0" baseline="0" dirty="0" smtClean="0">
              <a:ln>
                <a:noFill/>
              </a:ln>
              <a:solidFill>
                <a:schemeClr val="tx1"/>
              </a:solidFill>
              <a:effectLst/>
              <a:latin typeface="+mn-lt"/>
            </a:endParaRPr>
          </a:p>
        </p:txBody>
      </p:sp>
      <p:pic>
        <p:nvPicPr>
          <p:cNvPr id="5" name="Picture 4"/>
          <p:cNvPicPr>
            <a:picLocks noChangeAspect="1"/>
          </p:cNvPicPr>
          <p:nvPr/>
        </p:nvPicPr>
        <p:blipFill>
          <a:blip r:embed="rId3"/>
          <a:stretch>
            <a:fillRect/>
          </a:stretch>
        </p:blipFill>
        <p:spPr>
          <a:xfrm>
            <a:off x="1112632" y="1825625"/>
            <a:ext cx="3539348" cy="3779109"/>
          </a:xfrm>
          <a:prstGeom prst="rect">
            <a:avLst/>
          </a:prstGeom>
        </p:spPr>
      </p:pic>
    </p:spTree>
    <p:extLst>
      <p:ext uri="{BB962C8B-B14F-4D97-AF65-F5344CB8AC3E}">
        <p14:creationId xmlns:p14="http://schemas.microsoft.com/office/powerpoint/2010/main" val="38508811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2259</TotalTime>
  <Words>1371</Words>
  <Application>Microsoft Office PowerPoint</Application>
  <PresentationFormat>Widescreen</PresentationFormat>
  <Paragraphs>338</Paragraphs>
  <Slides>52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 Unicode MS</vt:lpstr>
      <vt:lpstr>Arial</vt:lpstr>
      <vt:lpstr>Calibri</vt:lpstr>
      <vt:lpstr>Calibri (Body)</vt:lpstr>
      <vt:lpstr>Calibri Light</vt:lpstr>
      <vt:lpstr>Consolas</vt:lpstr>
      <vt:lpstr>Office Theme</vt:lpstr>
      <vt:lpstr>Introduction to  Spring Framework August 2014</vt:lpstr>
      <vt:lpstr>Content</vt:lpstr>
      <vt:lpstr>What is Spring Framework?</vt:lpstr>
      <vt:lpstr>Dependency Injection Introduction to Concept</vt:lpstr>
      <vt:lpstr>Dependency Injection Introduction to Concept</vt:lpstr>
      <vt:lpstr>Dependency Injection Relationship Between DI and Inversion of Control </vt:lpstr>
      <vt:lpstr>Dependency Injection IoC Container</vt:lpstr>
      <vt:lpstr>Dependency Injection IoC Container</vt:lpstr>
      <vt:lpstr>Dependency Injection Code Example</vt:lpstr>
      <vt:lpstr>Dependency Injection Code Example</vt:lpstr>
      <vt:lpstr>Dependency Injection Code Example</vt:lpstr>
      <vt:lpstr>Dependency Injection Bean Scopes</vt:lpstr>
      <vt:lpstr>Aspect Oriented Programming (AOP) Introduction to Concept</vt:lpstr>
      <vt:lpstr>Aspect Oriented Programming (AOP) Spring AOP</vt:lpstr>
      <vt:lpstr>Aspect Oriented Programming (AOP) Code Example</vt:lpstr>
      <vt:lpstr>Aspect Oriented Programming (AOP) Code Example</vt:lpstr>
      <vt:lpstr>Aspect Oriented Programming (AOP) Code Example</vt:lpstr>
      <vt:lpstr>Spring Modules</vt:lpstr>
      <vt:lpstr>Spring Modules</vt:lpstr>
      <vt:lpstr>Spring Modules Spring Projects</vt:lpstr>
      <vt:lpstr>Advantages of Using Spring Framework</vt:lpstr>
      <vt:lpstr>Introduction to  Spring Framework - Part 2</vt:lpstr>
      <vt:lpstr>Content</vt:lpstr>
      <vt:lpstr>Spring MVC</vt:lpstr>
      <vt:lpstr>Spring MVC MVC Bean Scopes</vt:lpstr>
      <vt:lpstr>Spring MVC The DispatcherServlet</vt:lpstr>
      <vt:lpstr>Spring MVC Web.xml</vt:lpstr>
      <vt:lpstr>Spring MVC Servlet.xml</vt:lpstr>
      <vt:lpstr>Spring MVC Controller &amp; View</vt:lpstr>
      <vt:lpstr>Spring RESTful Services</vt:lpstr>
      <vt:lpstr>Spring RESTful Services</vt:lpstr>
      <vt:lpstr>Spring RESTful Services</vt:lpstr>
      <vt:lpstr>Spring RESTful Services</vt:lpstr>
      <vt:lpstr>Spring RESTful Services</vt:lpstr>
      <vt:lpstr>Spring RESTful Services</vt:lpstr>
      <vt:lpstr>Spring Security</vt:lpstr>
      <vt:lpstr>Spring Security Authentication &amp; Authorization</vt:lpstr>
      <vt:lpstr>Spring Security Authentication &amp; Authorization</vt:lpstr>
      <vt:lpstr>Spring Security Authentication &amp; Authorization</vt:lpstr>
      <vt:lpstr>Spring Security Authentication &amp; Authorization</vt:lpstr>
      <vt:lpstr>Spring Security Authentication &amp; Authorization</vt:lpstr>
      <vt:lpstr>Spring Security Authentication &amp; Authorization</vt:lpstr>
      <vt:lpstr>Spring Security Authentication &amp; Authorization</vt:lpstr>
      <vt:lpstr>Spring Test</vt:lpstr>
      <vt:lpstr>Spring Test Unit Testing</vt:lpstr>
      <vt:lpstr>Spring Test Unit Testing</vt:lpstr>
      <vt:lpstr>Spring Test Unit Testing</vt:lpstr>
      <vt:lpstr>Spring Test Integration Testing</vt:lpstr>
      <vt:lpstr>Spring Test Integration Testing</vt:lpstr>
      <vt:lpstr>Spring Test Integration Testing</vt:lpstr>
      <vt:lpstr>References</vt:lpstr>
      <vt:lpstr>Thank you for listening...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Serhat Can</dc:creator>
  <cp:lastModifiedBy>Serhat Can</cp:lastModifiedBy>
  <cp:revision>276</cp:revision>
  <dcterms:created xsi:type="dcterms:W3CDTF">2014-07-24T07:58:30Z</dcterms:created>
  <dcterms:modified xsi:type="dcterms:W3CDTF">2015-09-11T11:52:21Z</dcterms:modified>
</cp:coreProperties>
</file>