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94" r:id="rId15"/>
    <p:sldId id="267" r:id="rId16"/>
    <p:sldId id="268" r:id="rId17"/>
    <p:sldId id="269" r:id="rId18"/>
    <p:sldId id="271" r:id="rId19"/>
    <p:sldId id="272" r:id="rId20"/>
    <p:sldId id="287" r:id="rId21"/>
    <p:sldId id="288" r:id="rId22"/>
    <p:sldId id="273" r:id="rId23"/>
    <p:sldId id="274" r:id="rId24"/>
    <p:sldId id="275" r:id="rId25"/>
    <p:sldId id="276" r:id="rId26"/>
    <p:sldId id="277" r:id="rId27"/>
    <p:sldId id="278" r:id="rId28"/>
    <p:sldId id="297" r:id="rId29"/>
    <p:sldId id="279" r:id="rId30"/>
    <p:sldId id="298" r:id="rId31"/>
    <p:sldId id="286" r:id="rId32"/>
    <p:sldId id="292" r:id="rId33"/>
    <p:sldId id="293" r:id="rId34"/>
    <p:sldId id="289" r:id="rId35"/>
    <p:sldId id="300" r:id="rId36"/>
    <p:sldId id="301" r:id="rId37"/>
    <p:sldId id="305" r:id="rId38"/>
    <p:sldId id="302" r:id="rId39"/>
    <p:sldId id="306" r:id="rId40"/>
    <p:sldId id="303" r:id="rId41"/>
    <p:sldId id="290" r:id="rId42"/>
    <p:sldId id="295" r:id="rId43"/>
    <p:sldId id="307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AE05A-E21B-479C-BFC0-E505D09DCC85}" type="datetimeFigureOut">
              <a:rPr lang="en-US" smtClean="0"/>
              <a:t>12/27/2011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183FF-ABFD-4B30-9768-592B0F37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83FF-ABFD-4B30-9768-592B0F37AB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B49841B-E07E-451E-920B-E8C1479D2708}" type="datetimeFigureOut">
              <a:rPr lang="en-US" smtClean="0"/>
              <a:pPr/>
              <a:t>12/27/2011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652B69-6798-4DA8-88BE-FAE1860B7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zeeshanhanif" TargetMode="External"/><Relationship Id="rId2" Type="http://schemas.openxmlformats.org/officeDocument/2006/relationships/hyperlink" Target="http://www.4shared.com/zip/sHRtnXXd/DemoSpringMVC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zeeshanhanif" TargetMode="External"/><Relationship Id="rId2" Type="http://schemas.openxmlformats.org/officeDocument/2006/relationships/hyperlink" Target="mailto:zeeshanhanif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zeeshanhan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533400"/>
            <a:ext cx="3313355" cy="1702160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Web MVC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581400"/>
            <a:ext cx="3581399" cy="251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By: </a:t>
            </a:r>
            <a:r>
              <a:rPr lang="en-US" sz="2400" dirty="0" smtClean="0">
                <a:solidFill>
                  <a:schemeClr val="accent3"/>
                </a:solidFill>
              </a:rPr>
              <a:t>Zeeshan Hanif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Sr. Software Engineer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Etilize Pvt. Ltd.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3"/>
                </a:solidFill>
              </a:rPr>
              <a:t>GfK</a:t>
            </a:r>
            <a:r>
              <a:rPr lang="en-US" dirty="0" smtClean="0"/>
              <a:t> Product 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Dispatcher </a:t>
            </a:r>
            <a:r>
              <a:rPr lang="en-US" i="1" dirty="0" smtClean="0"/>
              <a:t>Servlet</a:t>
            </a:r>
            <a:r>
              <a:rPr lang="en-US" dirty="0" smtClean="0"/>
              <a:t> follows </a:t>
            </a:r>
            <a:r>
              <a:rPr lang="en-US" dirty="0"/>
              <a:t>the </a:t>
            </a:r>
            <a:r>
              <a:rPr lang="en-US" i="1" dirty="0"/>
              <a:t>Front Controller Design Pattern</a:t>
            </a:r>
            <a:r>
              <a:rPr lang="en-US" dirty="0"/>
              <a:t> for handling Client </a:t>
            </a:r>
            <a:r>
              <a:rPr lang="en-US" dirty="0" smtClean="0"/>
              <a:t>Requests.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 that whatever </a:t>
            </a:r>
            <a:r>
              <a:rPr lang="en-US" dirty="0" err="1"/>
              <a:t>Url</a:t>
            </a:r>
            <a:r>
              <a:rPr lang="en-US" dirty="0"/>
              <a:t> comes from the Client, this Servlet will intercept the Client Request before passing the Request Object to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&lt;</a:t>
            </a:r>
            <a:r>
              <a:rPr lang="en-US" dirty="0" smtClean="0"/>
              <a:t>web-app&gt;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servlet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servlet-name&gt;dispatcher&lt;/servlet-name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servlet-class</a:t>
            </a:r>
            <a:r>
              <a:rPr lang="en-US" dirty="0" smtClean="0"/>
              <a:t>&gt; 						</a:t>
            </a:r>
            <a:r>
              <a:rPr lang="en-US" dirty="0" err="1" smtClean="0"/>
              <a:t>org.springframework.web.servlet.DispatcherServlet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&lt;/</a:t>
            </a:r>
            <a:r>
              <a:rPr lang="en-US" dirty="0"/>
              <a:t>servlet-class&gt;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load-on-startup&gt;1&lt;/load-on-startup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&lt;/</a:t>
            </a:r>
            <a:r>
              <a:rPr lang="en-US" dirty="0"/>
              <a:t>servlet&gt;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servlet-mapping&gt;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&lt;servlet-name&gt;dispatcher</a:t>
            </a:r>
            <a:r>
              <a:rPr lang="en-US" dirty="0"/>
              <a:t>&lt;/servlet-name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 err="1"/>
              <a:t>url</a:t>
            </a:r>
            <a:r>
              <a:rPr lang="en-US" dirty="0"/>
              <a:t>-pattern&gt;*.gfk&lt;/</a:t>
            </a:r>
            <a:r>
              <a:rPr lang="en-US" dirty="0" err="1"/>
              <a:t>url</a:t>
            </a:r>
            <a:r>
              <a:rPr lang="en-US" dirty="0"/>
              <a:t>-pattern</a:t>
            </a:r>
            <a:r>
              <a:rPr lang="en-US" dirty="0" smtClean="0"/>
              <a:t>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	&lt;/</a:t>
            </a:r>
            <a:r>
              <a:rPr lang="en-US" dirty="0"/>
              <a:t>servlet-mapping</a:t>
            </a:r>
            <a:r>
              <a:rPr lang="en-US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&lt;/web-app&gt;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/>
              <a:t>Controllers are components that are being called by the Dispatcher Servlet for doing any kind of Business </a:t>
            </a:r>
            <a:r>
              <a:rPr lang="en-US" dirty="0" smtClean="0"/>
              <a:t>Logic</a:t>
            </a:r>
          </a:p>
          <a:p>
            <a:r>
              <a:rPr lang="en-US" dirty="0"/>
              <a:t>Spring Distribution already comes with a variety of </a:t>
            </a:r>
            <a:r>
              <a:rPr lang="en-US" i="1" dirty="0"/>
              <a:t>Controller Components</a:t>
            </a:r>
            <a:r>
              <a:rPr lang="en-US" dirty="0"/>
              <a:t> each doing a specific </a:t>
            </a:r>
            <a:r>
              <a:rPr lang="en-US" dirty="0" smtClean="0"/>
              <a:t>purpose - spring 2.x</a:t>
            </a:r>
          </a:p>
          <a:p>
            <a:pPr lvl="1"/>
            <a:r>
              <a:rPr lang="en-US" dirty="0" err="1" smtClean="0"/>
              <a:t>SimpleFormController</a:t>
            </a:r>
            <a:endParaRPr lang="en-US" dirty="0" smtClean="0"/>
          </a:p>
          <a:p>
            <a:pPr lvl="1"/>
            <a:r>
              <a:rPr lang="en-US" dirty="0" err="1" smtClean="0"/>
              <a:t>AbstractController</a:t>
            </a:r>
            <a:endParaRPr lang="en-US" dirty="0" smtClean="0"/>
          </a:p>
          <a:p>
            <a:pPr lvl="1"/>
            <a:r>
              <a:rPr lang="en-US" dirty="0" err="1" smtClean="0"/>
              <a:t>MultiActionController</a:t>
            </a:r>
            <a:endParaRPr lang="en-US" dirty="0" smtClean="0"/>
          </a:p>
          <a:p>
            <a:r>
              <a:rPr lang="en-US" dirty="0" smtClean="0"/>
              <a:t>Spring 3 Controller</a:t>
            </a:r>
          </a:p>
          <a:p>
            <a:pPr lvl="1"/>
            <a:r>
              <a:rPr lang="en-US" dirty="0" smtClean="0"/>
              <a:t>@Controller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pPr marL="68580" indent="0"/>
            <a:r>
              <a:rPr lang="en-US" dirty="0" smtClean="0"/>
              <a:t> Old School of Spring MVC</a:t>
            </a:r>
          </a:p>
          <a:p>
            <a:pPr marL="68580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err="1"/>
              <a:t>MySimpleController</a:t>
            </a:r>
            <a:r>
              <a:rPr lang="en-US" sz="1800" dirty="0"/>
              <a:t> extends </a:t>
            </a:r>
            <a:r>
              <a:rPr lang="en-US" sz="1800" dirty="0" err="1" smtClean="0"/>
              <a:t>AbstractController</a:t>
            </a:r>
            <a:r>
              <a:rPr lang="en-US" sz="1800" dirty="0" smtClean="0"/>
              <a:t> {</a:t>
            </a:r>
          </a:p>
          <a:p>
            <a:pPr marL="68580" indent="0">
              <a:buNone/>
            </a:pPr>
            <a:r>
              <a:rPr lang="en-US" sz="1800" dirty="0" smtClean="0"/>
              <a:t>	public </a:t>
            </a:r>
            <a:r>
              <a:rPr lang="en-US" sz="1600" dirty="0" err="1" smtClean="0"/>
              <a:t>ModelAndView</a:t>
            </a:r>
            <a:r>
              <a:rPr lang="en-US" sz="1600" dirty="0" smtClean="0"/>
              <a:t> </a:t>
            </a:r>
            <a:r>
              <a:rPr lang="en-US" sz="1800" dirty="0" err="1" smtClean="0"/>
              <a:t>handleRequestInternal</a:t>
            </a:r>
            <a:r>
              <a:rPr lang="en-US" sz="1800" dirty="0" smtClean="0"/>
              <a:t> 			(</a:t>
            </a:r>
            <a:r>
              <a:rPr lang="en-US" sz="1800" dirty="0" err="1" smtClean="0"/>
              <a:t>HttpServletRequest</a:t>
            </a:r>
            <a:r>
              <a:rPr lang="en-US" sz="1800" dirty="0" smtClean="0"/>
              <a:t> </a:t>
            </a:r>
            <a:r>
              <a:rPr lang="en-US" sz="1800" dirty="0"/>
              <a:t>request</a:t>
            </a:r>
            <a:r>
              <a:rPr lang="en-US" sz="1800" dirty="0" smtClean="0"/>
              <a:t>,</a:t>
            </a:r>
          </a:p>
          <a:p>
            <a:pPr marL="6858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HttpServletResponse</a:t>
            </a:r>
            <a:r>
              <a:rPr lang="en-US" sz="1800" dirty="0" smtClean="0"/>
              <a:t> response)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{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return new </a:t>
            </a:r>
            <a:r>
              <a:rPr lang="en-US" sz="1800" dirty="0" err="1" smtClean="0"/>
              <a:t>ModelAndView</a:t>
            </a:r>
            <a:r>
              <a:rPr lang="en-US" sz="1800" dirty="0"/>
              <a:t>("</a:t>
            </a:r>
            <a:r>
              <a:rPr lang="en-US" sz="1800" dirty="0" err="1"/>
              <a:t>myView</a:t>
            </a:r>
            <a:r>
              <a:rPr lang="en-US" sz="1800" dirty="0" smtClean="0"/>
              <a:t>");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}</a:t>
            </a:r>
          </a:p>
          <a:p>
            <a:pPr marL="68580" indent="0">
              <a:buNone/>
            </a:pPr>
            <a:r>
              <a:rPr lang="en-US" sz="18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18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7490908" cy="4419012"/>
          </a:xfrm>
        </p:spPr>
        <p:txBody>
          <a:bodyPr>
            <a:normAutofit/>
          </a:bodyPr>
          <a:lstStyle/>
          <a:p>
            <a:pPr marL="68580" indent="0"/>
            <a:r>
              <a:rPr lang="en-US" dirty="0" smtClean="0"/>
              <a:t> Spring MVC 3.0</a:t>
            </a:r>
          </a:p>
          <a:p>
            <a:pPr marL="68580" indent="0">
              <a:buNone/>
            </a:pPr>
            <a:r>
              <a:rPr lang="en-US" sz="1600" dirty="0"/>
              <a:t>@Controller</a:t>
            </a:r>
          </a:p>
          <a:p>
            <a:pPr marL="68580" indent="0">
              <a:buNone/>
            </a:pPr>
            <a:r>
              <a:rPr lang="en-US" sz="1600" dirty="0"/>
              <a:t>public class DemoSpring3Controller </a:t>
            </a:r>
            <a:r>
              <a:rPr lang="en-US" sz="1600" dirty="0" smtClean="0"/>
              <a:t>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@</a:t>
            </a:r>
            <a:r>
              <a:rPr lang="en-US" sz="1600" dirty="0" err="1"/>
              <a:t>RequestMapping</a:t>
            </a:r>
            <a:r>
              <a:rPr lang="en-US" sz="1600" dirty="0"/>
              <a:t>("/demoSpring3")</a:t>
            </a:r>
          </a:p>
          <a:p>
            <a:pPr marL="68580" indent="0">
              <a:buNone/>
            </a:pPr>
            <a:r>
              <a:rPr lang="en-US" sz="1600" dirty="0" smtClean="0"/>
              <a:t>	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helloWorld</a:t>
            </a:r>
            <a:r>
              <a:rPr lang="en-US" sz="1600" dirty="0" smtClean="0"/>
              <a:t>() 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	String </a:t>
            </a:r>
            <a:r>
              <a:rPr lang="en-US" sz="1600" dirty="0" err="1"/>
              <a:t>msg</a:t>
            </a:r>
            <a:r>
              <a:rPr lang="en-US" sz="1600" dirty="0"/>
              <a:t> = "Hello Spring 3 World! Etilize -- GfK";</a:t>
            </a:r>
          </a:p>
          <a:p>
            <a:pPr marL="68580" indent="0">
              <a:buNone/>
            </a:pPr>
            <a:r>
              <a:rPr lang="en-US" sz="1600" dirty="0" smtClean="0"/>
              <a:t>		return </a:t>
            </a:r>
            <a:r>
              <a:rPr lang="en-US" sz="1600" dirty="0"/>
              <a:t>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demosp</a:t>
            </a:r>
            <a:r>
              <a:rPr lang="en-US" sz="1600" dirty="0"/>
              <a:t>", </a:t>
            </a:r>
            <a:r>
              <a:rPr lang="en-US" sz="1600" dirty="0" smtClean="0"/>
              <a:t> </a:t>
            </a:r>
          </a:p>
          <a:p>
            <a:pPr marL="68580" indent="0">
              <a:buNone/>
            </a:pPr>
            <a:r>
              <a:rPr lang="en-US" sz="1600" dirty="0" smtClean="0"/>
              <a:t>					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}</a:t>
            </a: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600" dirty="0" smtClean="0"/>
              <a:t>&lt;</a:t>
            </a:r>
            <a:r>
              <a:rPr lang="en-US" sz="1600" dirty="0" err="1" smtClean="0"/>
              <a:t>context:component</a:t>
            </a:r>
            <a:r>
              <a:rPr lang="en-US" sz="1600" dirty="0" smtClean="0"/>
              <a:t>-scan base-package="</a:t>
            </a:r>
            <a:r>
              <a:rPr lang="en-US" sz="1600" dirty="0" err="1" smtClean="0"/>
              <a:t>com.gfk.etilize.controller</a:t>
            </a:r>
            <a:r>
              <a:rPr lang="en-US" sz="1600" dirty="0" smtClean="0"/>
              <a:t>" /&gt;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89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Handler Mapping</a:t>
            </a:r>
            <a:r>
              <a:rPr lang="en-US" dirty="0"/>
              <a:t> provides an abstract way that tell how the Client's </a:t>
            </a:r>
            <a:r>
              <a:rPr lang="en-US" dirty="0" err="1"/>
              <a:t>Url</a:t>
            </a:r>
            <a:r>
              <a:rPr lang="en-US" dirty="0"/>
              <a:t> has to be mapped to the </a:t>
            </a:r>
            <a:r>
              <a:rPr lang="en-US" dirty="0" smtClean="0"/>
              <a:t>Handlers.</a:t>
            </a:r>
          </a:p>
          <a:p>
            <a:r>
              <a:rPr lang="en-US" dirty="0" smtClean="0"/>
              <a:t>Four </a:t>
            </a:r>
            <a:r>
              <a:rPr lang="en-US" dirty="0"/>
              <a:t>concrete variation of Handler Mapping are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err="1"/>
              <a:t>BeanNameUrl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CommonsPathMap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ControllerClassName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 err="1"/>
              <a:t>SimpleUrl</a:t>
            </a:r>
            <a:r>
              <a:rPr lang="en-US" dirty="0"/>
              <a:t> 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 smtClean="0"/>
              <a:t>HandlerMapping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BeanNameUrl</a:t>
            </a:r>
            <a:r>
              <a:rPr lang="en-US" dirty="0"/>
              <a:t> </a:t>
            </a:r>
            <a:r>
              <a:rPr lang="en-US" dirty="0" err="1" smtClean="0"/>
              <a:t>HandlerMapping</a:t>
            </a:r>
            <a:endParaRPr lang="en-US" dirty="0" smtClean="0"/>
          </a:p>
          <a:p>
            <a:r>
              <a:rPr lang="en-US" dirty="0" smtClean="0"/>
              <a:t>URL request</a:t>
            </a:r>
          </a:p>
          <a:p>
            <a:pPr marL="68580" indent="0">
              <a:buNone/>
            </a:pPr>
            <a:r>
              <a:rPr lang="en-US" dirty="0" smtClean="0"/>
              <a:t>http://localhost:8080/spweb/showStudents</a:t>
            </a:r>
          </a:p>
          <a:p>
            <a:r>
              <a:rPr lang="en-US" dirty="0" smtClean="0"/>
              <a:t>Bean Mapping</a:t>
            </a:r>
          </a:p>
          <a:p>
            <a:pPr marL="68580" indent="0">
              <a:buNone/>
            </a:pPr>
            <a:r>
              <a:rPr lang="en-US" dirty="0"/>
              <a:t>&lt;beans</a:t>
            </a:r>
            <a:r>
              <a:rPr lang="en-US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bean id="</a:t>
            </a:r>
            <a:r>
              <a:rPr lang="en-US" dirty="0" err="1"/>
              <a:t>beanNameUrl</a:t>
            </a:r>
            <a:r>
              <a:rPr lang="en-US" dirty="0"/>
              <a:t>" class="org.springframework.web.servlet.handler.BeanNameUrlHandlerMapping"/&gt;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/>
              <a:t>bean name</a:t>
            </a:r>
            <a:r>
              <a:rPr lang="en-US" b="1" dirty="0" smtClean="0"/>
              <a:t>="/</a:t>
            </a:r>
            <a:r>
              <a:rPr lang="en-US" b="1" dirty="0" err="1"/>
              <a:t>showStudents</a:t>
            </a:r>
            <a:r>
              <a:rPr lang="en-US" b="1" dirty="0" err="1" smtClean="0"/>
              <a:t>.jsp</a:t>
            </a:r>
            <a:r>
              <a:rPr lang="en-US" b="1" dirty="0"/>
              <a:t>" class="</a:t>
            </a:r>
            <a:r>
              <a:rPr lang="en-US" b="1" dirty="0" err="1" smtClean="0"/>
              <a:t>com.gfk.etilize.ShowStudentsController</a:t>
            </a:r>
            <a:r>
              <a:rPr lang="en-US" b="1" dirty="0"/>
              <a:t>"&gt; </a:t>
            </a:r>
            <a:endParaRPr lang="en-US" b="1" dirty="0" smtClean="0"/>
          </a:p>
          <a:p>
            <a:pPr marL="6858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&lt;/</a:t>
            </a:r>
            <a:r>
              <a:rPr lang="en-US" b="1" dirty="0"/>
              <a:t>bean</a:t>
            </a:r>
            <a:r>
              <a:rPr lang="en-US" b="1" dirty="0" smtClean="0"/>
              <a:t>&gt;</a:t>
            </a:r>
          </a:p>
          <a:p>
            <a:pPr marL="68580" indent="0">
              <a:buNone/>
            </a:pPr>
            <a:r>
              <a:rPr lang="en-US" dirty="0" smtClean="0"/>
              <a:t> &lt;/</a:t>
            </a:r>
            <a:r>
              <a:rPr lang="en-US" dirty="0"/>
              <a:t>beans&gt;</a:t>
            </a:r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 </a:t>
            </a:r>
            <a:r>
              <a:rPr lang="en-US" dirty="0" err="1" smtClean="0"/>
              <a:t>SimpleUrlHandlerMapping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urlMapping</a:t>
            </a:r>
            <a:r>
              <a:rPr lang="en-US" i="1" dirty="0"/>
              <a:t>" class="org.springframework.web.servlet.handler.SimpleUrlHandlerMapping"&gt;</a:t>
            </a:r>
          </a:p>
          <a:p>
            <a:pPr marL="68580" indent="0">
              <a:buNone/>
            </a:pPr>
            <a:r>
              <a:rPr lang="en-US" dirty="0" smtClean="0"/>
              <a:t>	&lt;</a:t>
            </a:r>
            <a:r>
              <a:rPr lang="en-US" dirty="0"/>
              <a:t>property name=</a:t>
            </a:r>
            <a:r>
              <a:rPr lang="en-US" i="1" dirty="0"/>
              <a:t>"</a:t>
            </a:r>
            <a:r>
              <a:rPr lang="en-US" i="1" dirty="0" err="1"/>
              <a:t>urlMap</a:t>
            </a:r>
            <a:r>
              <a:rPr lang="en-US" i="1" dirty="0"/>
              <a:t>"&gt;</a:t>
            </a:r>
          </a:p>
          <a:p>
            <a:pPr marL="68580" indent="0">
              <a:buNone/>
            </a:pPr>
            <a:r>
              <a:rPr lang="en-US" dirty="0" smtClean="0"/>
              <a:t>		&lt;</a:t>
            </a:r>
            <a:r>
              <a:rPr lang="en-US" dirty="0"/>
              <a:t>map&gt;</a:t>
            </a:r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/>
              <a:t>entry key=</a:t>
            </a:r>
            <a:r>
              <a:rPr lang="en-US" i="1" dirty="0"/>
              <a:t>"/</a:t>
            </a:r>
            <a:r>
              <a:rPr lang="en-US" i="1" dirty="0" err="1"/>
              <a:t>demoSpring.gfk</a:t>
            </a:r>
            <a:r>
              <a:rPr lang="en-US" i="1" dirty="0"/>
              <a:t>"&gt;</a:t>
            </a:r>
          </a:p>
          <a:p>
            <a:pPr marL="68580" indent="0">
              <a:buNone/>
            </a:pPr>
            <a:r>
              <a:rPr lang="en-US" dirty="0" smtClean="0"/>
              <a:t>			&lt;</a:t>
            </a:r>
            <a:r>
              <a:rPr lang="en-US" dirty="0"/>
              <a:t>ref bean=</a:t>
            </a:r>
            <a:r>
              <a:rPr lang="en-US" i="1" dirty="0"/>
              <a:t>"</a:t>
            </a:r>
            <a:r>
              <a:rPr lang="en-US" i="1" dirty="0" err="1"/>
              <a:t>demoSpringController</a:t>
            </a:r>
            <a:r>
              <a:rPr lang="en-US" i="1" dirty="0"/>
              <a:t>"/&gt;</a:t>
            </a:r>
          </a:p>
          <a:p>
            <a:pPr marL="68580" indent="0">
              <a:buNone/>
            </a:pPr>
            <a:r>
              <a:rPr lang="en-US" dirty="0" smtClean="0"/>
              <a:t>			&lt;/</a:t>
            </a:r>
            <a:r>
              <a:rPr lang="en-US" dirty="0"/>
              <a:t>entry&gt;</a:t>
            </a:r>
          </a:p>
          <a:p>
            <a:pPr marL="68580" indent="0">
              <a:buNone/>
            </a:pPr>
            <a:r>
              <a:rPr lang="en-US" dirty="0" smtClean="0"/>
              <a:t>		&lt;/</a:t>
            </a:r>
            <a:r>
              <a:rPr lang="en-US" dirty="0"/>
              <a:t>map&gt;</a:t>
            </a:r>
          </a:p>
          <a:p>
            <a:pPr marL="68580" indent="0">
              <a:buNone/>
            </a:pPr>
            <a:r>
              <a:rPr lang="en-US" dirty="0" smtClean="0"/>
              <a:t>	&lt;/</a:t>
            </a:r>
            <a:r>
              <a:rPr lang="en-US" dirty="0"/>
              <a:t>property&gt;</a:t>
            </a:r>
          </a:p>
          <a:p>
            <a:pPr marL="68580" indent="0">
              <a:buNone/>
            </a:pPr>
            <a:r>
              <a:rPr lang="en-US" dirty="0"/>
              <a:t>&lt;/bean&gt;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demoSpringController</a:t>
            </a:r>
            <a:r>
              <a:rPr lang="en-US" i="1" dirty="0"/>
              <a:t>" class="</a:t>
            </a:r>
            <a:r>
              <a:rPr lang="en-US" i="1" dirty="0" err="1"/>
              <a:t>com.gfk.etilize.controller.DemoSpringController</a:t>
            </a:r>
            <a:r>
              <a:rPr lang="en-US" i="1" dirty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HandlerMapping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Spring 3.0 uses </a:t>
            </a:r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for Mapping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600" dirty="0"/>
              <a:t>@Controller</a:t>
            </a:r>
          </a:p>
          <a:p>
            <a:pPr marL="68580" indent="0">
              <a:buNone/>
            </a:pPr>
            <a:r>
              <a:rPr lang="en-US" sz="1600" dirty="0"/>
              <a:t>public class DemoSpring3Controller {</a:t>
            </a:r>
          </a:p>
          <a:p>
            <a:pPr marL="68580" indent="0">
              <a:buNone/>
            </a:pPr>
            <a:r>
              <a:rPr lang="en-US" sz="1600" dirty="0"/>
              <a:t>	@</a:t>
            </a:r>
            <a:r>
              <a:rPr lang="en-US" sz="1600" dirty="0" err="1"/>
              <a:t>RequestMapping</a:t>
            </a:r>
            <a:r>
              <a:rPr lang="en-US" sz="1600" dirty="0"/>
              <a:t>("/demoSpring3")</a:t>
            </a:r>
          </a:p>
          <a:p>
            <a:pPr marL="68580" indent="0">
              <a:buNone/>
            </a:pPr>
            <a:r>
              <a:rPr lang="en-US" sz="1600" dirty="0"/>
              <a:t>	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helloWorld</a:t>
            </a:r>
            <a:r>
              <a:rPr lang="en-US" sz="1600" dirty="0"/>
              <a:t>() {</a:t>
            </a:r>
          </a:p>
          <a:p>
            <a:pPr marL="68580" indent="0">
              <a:buNone/>
            </a:pPr>
            <a:r>
              <a:rPr lang="en-US" sz="1600" dirty="0"/>
              <a:t>		String </a:t>
            </a:r>
            <a:r>
              <a:rPr lang="en-US" sz="1600" dirty="0" err="1"/>
              <a:t>msg</a:t>
            </a:r>
            <a:r>
              <a:rPr lang="en-US" sz="1600" dirty="0"/>
              <a:t> = "Hello Spring 3 </a:t>
            </a:r>
            <a:r>
              <a:rPr lang="en-US" sz="1600" dirty="0" smtClean="0"/>
              <a:t>World";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	return 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demosp</a:t>
            </a:r>
            <a:r>
              <a:rPr lang="en-US" sz="1600" dirty="0" smtClean="0"/>
              <a:t>", 						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/>
              <a:t>	}</a:t>
            </a:r>
          </a:p>
          <a:p>
            <a:pPr marL="6858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ModelandView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returned by the Controller object back to the Dispatcher Servlet.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is just a Container class for holding the Model and the View information</a:t>
            </a:r>
            <a:r>
              <a:rPr lang="en-US" dirty="0" smtClean="0"/>
              <a:t>.</a:t>
            </a:r>
          </a:p>
          <a:p>
            <a:r>
              <a:rPr lang="en-US" dirty="0"/>
              <a:t>This way of specifying a </a:t>
            </a:r>
            <a:r>
              <a:rPr lang="en-US" b="1" i="1" dirty="0"/>
              <a:t>View</a:t>
            </a:r>
            <a:r>
              <a:rPr lang="en-US" dirty="0"/>
              <a:t> is called </a:t>
            </a:r>
            <a:r>
              <a:rPr lang="en-US" dirty="0" smtClean="0"/>
              <a:t>a </a:t>
            </a:r>
            <a:r>
              <a:rPr lang="en-US" b="1" i="1" dirty="0" smtClean="0"/>
              <a:t>Logical </a:t>
            </a:r>
            <a:r>
              <a:rPr lang="en-US" b="1" i="1" dirty="0"/>
              <a:t>View</a:t>
            </a:r>
            <a:r>
              <a:rPr lang="en-US" dirty="0"/>
              <a:t>. It means that </a:t>
            </a:r>
            <a:r>
              <a:rPr lang="en-US" dirty="0" err="1"/>
              <a:t>demosp</a:t>
            </a:r>
            <a:r>
              <a:rPr lang="en-US" dirty="0"/>
              <a:t> </a:t>
            </a:r>
            <a:r>
              <a:rPr lang="en-US" dirty="0" smtClean="0"/>
              <a:t>either </a:t>
            </a:r>
            <a:r>
              <a:rPr lang="en-US" dirty="0"/>
              <a:t>can point to something called </a:t>
            </a:r>
            <a:r>
              <a:rPr lang="en-US" dirty="0" err="1"/>
              <a:t>demosp</a:t>
            </a:r>
            <a:r>
              <a:rPr lang="en-US" dirty="0" err="1" smtClean="0"/>
              <a:t>.jsp</a:t>
            </a:r>
            <a:r>
              <a:rPr lang="en-US" dirty="0" smtClean="0"/>
              <a:t> </a:t>
            </a:r>
            <a:r>
              <a:rPr lang="en-US" dirty="0"/>
              <a:t>or demosp</a:t>
            </a:r>
            <a:r>
              <a:rPr lang="en-US" dirty="0" smtClean="0"/>
              <a:t>.pdf </a:t>
            </a:r>
            <a:r>
              <a:rPr lang="en-US" dirty="0"/>
              <a:t>or demosp</a:t>
            </a:r>
            <a:r>
              <a:rPr lang="en-US" dirty="0" smtClean="0"/>
              <a:t>.xml</a:t>
            </a:r>
            <a:br>
              <a:rPr lang="en-US" dirty="0" smtClean="0"/>
            </a:br>
            <a:endParaRPr lang="en-US" dirty="0" smtClean="0"/>
          </a:p>
          <a:p>
            <a:pPr marL="68580" indent="0">
              <a:buNone/>
            </a:pPr>
            <a:r>
              <a:rPr lang="en-US" sz="1600" dirty="0" err="1" smtClean="0"/>
              <a:t>ModelAndView</a:t>
            </a:r>
            <a:r>
              <a:rPr lang="en-US" sz="1600" dirty="0" smtClean="0"/>
              <a:t>(</a:t>
            </a:r>
            <a:r>
              <a:rPr lang="en-US" sz="1600" b="1" dirty="0" err="1" smtClean="0"/>
              <a:t>viewName</a:t>
            </a:r>
            <a:r>
              <a:rPr lang="en-US" sz="1600" dirty="0" smtClean="0"/>
              <a:t>, “</a:t>
            </a:r>
            <a:r>
              <a:rPr lang="en-US" sz="1600" b="1" dirty="0" smtClean="0"/>
              <a:t>Key</a:t>
            </a:r>
            <a:r>
              <a:rPr lang="en-US" sz="1600" dirty="0" smtClean="0"/>
              <a:t>”, </a:t>
            </a:r>
            <a:r>
              <a:rPr lang="en-US" sz="1600" b="1" dirty="0" smtClean="0"/>
              <a:t>object</a:t>
            </a:r>
            <a:r>
              <a:rPr lang="en-US" sz="1600" dirty="0" smtClean="0"/>
              <a:t>);</a:t>
            </a:r>
            <a:endParaRPr lang="en-US" dirty="0"/>
          </a:p>
          <a:p>
            <a:pPr marL="68580" indent="0">
              <a:buNone/>
            </a:pPr>
            <a:r>
              <a:rPr lang="en-US" sz="1600" dirty="0" smtClean="0"/>
              <a:t>return </a:t>
            </a:r>
            <a:r>
              <a:rPr lang="en-US" sz="1600" dirty="0"/>
              <a:t>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b="1" dirty="0" err="1"/>
              <a:t>demosp</a:t>
            </a:r>
            <a:r>
              <a:rPr lang="en-US" sz="1600" dirty="0"/>
              <a:t>", </a:t>
            </a:r>
            <a:r>
              <a:rPr lang="en-US" sz="1600" dirty="0" smtClean="0"/>
              <a:t>"</a:t>
            </a:r>
            <a:r>
              <a:rPr lang="en-US" sz="1600" dirty="0"/>
              <a:t>message", </a:t>
            </a:r>
            <a:r>
              <a:rPr lang="en-US" sz="1600" dirty="0" err="1"/>
              <a:t>msg</a:t>
            </a:r>
            <a:r>
              <a:rPr lang="en-US" sz="16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spring MVC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Spring MVC Workflow</a:t>
            </a:r>
          </a:p>
          <a:p>
            <a:r>
              <a:rPr lang="en-US" dirty="0" smtClean="0"/>
              <a:t>Important Components of </a:t>
            </a:r>
            <a:r>
              <a:rPr lang="en-US" dirty="0"/>
              <a:t>Spring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Demo – External configuration</a:t>
            </a:r>
          </a:p>
          <a:p>
            <a:r>
              <a:rPr lang="en-US" dirty="0" smtClean="0"/>
              <a:t>Demo – Annotation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World without Rules</a:t>
            </a:r>
          </a:p>
          <a:p>
            <a:r>
              <a:rPr lang="en-US" dirty="0" smtClean="0"/>
              <a:t>Demo – Form Submission</a:t>
            </a:r>
          </a:p>
          <a:p>
            <a:r>
              <a:rPr lang="en-US" dirty="0" smtClean="0"/>
              <a:t>Demo – Session Storage</a:t>
            </a:r>
          </a:p>
          <a:p>
            <a:r>
              <a:rPr lang="en-US" dirty="0" smtClean="0"/>
              <a:t>Demo – REST based URL</a:t>
            </a:r>
          </a:p>
          <a:p>
            <a:r>
              <a:rPr lang="en-US" dirty="0" smtClean="0"/>
              <a:t>Demo – Ajax</a:t>
            </a:r>
          </a:p>
        </p:txBody>
      </p:sp>
    </p:spTree>
    <p:extLst>
      <p:ext uri="{BB962C8B-B14F-4D97-AF65-F5344CB8AC3E}">
        <p14:creationId xmlns:p14="http://schemas.microsoft.com/office/powerpoint/2010/main" val="35768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Model &amp; 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Model object Automatically created on every request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 smtClean="0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showList</a:t>
            </a:r>
            <a:r>
              <a:rPr lang="en-US" sz="1600" dirty="0" smtClean="0"/>
              <a:t>(Model </a:t>
            </a:r>
            <a:r>
              <a:rPr lang="en-US" sz="1600" dirty="0"/>
              <a:t>model</a:t>
            </a:r>
            <a:r>
              <a:rPr lang="en-US" sz="1600" dirty="0" smtClean="0"/>
              <a:t>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model.addAttribute</a:t>
            </a:r>
            <a:r>
              <a:rPr lang="en-US" sz="1600" dirty="0"/>
              <a:t>("</a:t>
            </a:r>
            <a:r>
              <a:rPr lang="en-US" sz="1600" dirty="0" err="1"/>
              <a:t>studentList</a:t>
            </a:r>
            <a:r>
              <a:rPr lang="en-US" sz="1600" dirty="0" smtClean="0"/>
              <a:t>",</a:t>
            </a:r>
            <a:br>
              <a:rPr lang="en-US" sz="1600" dirty="0" smtClean="0"/>
            </a:br>
            <a:r>
              <a:rPr lang="en-US" sz="1600" dirty="0" smtClean="0"/>
              <a:t>			</a:t>
            </a:r>
            <a:r>
              <a:rPr lang="en-US" sz="1600" dirty="0" err="1" smtClean="0"/>
              <a:t>studentService.getAllStudents</a:t>
            </a:r>
            <a:r>
              <a:rPr lang="en-US" sz="1600" dirty="0"/>
              <a:t>());</a:t>
            </a:r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r>
              <a:rPr lang="en-US" sz="1600" b="1" dirty="0" smtClean="0"/>
              <a:t>Implicitly added to Model and can be accessed with key “student”</a:t>
            </a:r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Student </a:t>
            </a:r>
            <a:r>
              <a:rPr lang="en-US" sz="1600" dirty="0" err="1"/>
              <a:t>showList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studentService.getStudent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11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Model &amp; 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647612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600" b="1" dirty="0" smtClean="0"/>
              <a:t>@</a:t>
            </a:r>
            <a:r>
              <a:rPr lang="en-US" sz="1600" b="1" dirty="0" err="1" smtClean="0"/>
              <a:t>ModelAttribute</a:t>
            </a:r>
            <a:r>
              <a:rPr lang="en-US" sz="1600" b="1" dirty="0" smtClean="0"/>
              <a:t> – customized name</a:t>
            </a:r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@</a:t>
            </a:r>
            <a:r>
              <a:rPr lang="en-US" sz="1600" dirty="0" err="1" smtClean="0"/>
              <a:t>ModelAttribute</a:t>
            </a:r>
            <a:r>
              <a:rPr lang="en-US" sz="1600" dirty="0" smtClean="0"/>
              <a:t>(“</a:t>
            </a:r>
            <a:r>
              <a:rPr lang="en-US" sz="1600" b="1" dirty="0" err="1" smtClean="0"/>
              <a:t>stu</a:t>
            </a:r>
            <a:r>
              <a:rPr lang="en-US" sz="1600" dirty="0" smtClean="0"/>
              <a:t>”) Student </a:t>
            </a:r>
            <a:r>
              <a:rPr lang="en-US" sz="1600" dirty="0" err="1"/>
              <a:t>showList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studentService.getStudent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r>
              <a:rPr lang="en-US" sz="1600" b="1" dirty="0"/>
              <a:t>@</a:t>
            </a:r>
            <a:r>
              <a:rPr lang="en-US" sz="1600" b="1" dirty="0" err="1" smtClean="0"/>
              <a:t>ModelAttribute</a:t>
            </a:r>
            <a:r>
              <a:rPr lang="en-US" sz="1600" b="1" dirty="0"/>
              <a:t> </a:t>
            </a:r>
            <a:r>
              <a:rPr lang="en-US" sz="1600" b="1" dirty="0" smtClean="0"/>
              <a:t>– Form values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r>
              <a:rPr lang="en-US" sz="1600" dirty="0"/>
              <a:t>("/new")</a:t>
            </a:r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err="1"/>
              <a:t>ModelAndView</a:t>
            </a:r>
            <a:r>
              <a:rPr lang="en-US" sz="1600" dirty="0"/>
              <a:t> </a:t>
            </a:r>
            <a:r>
              <a:rPr lang="en-US" sz="1600" dirty="0" err="1"/>
              <a:t>getStudentForm</a:t>
            </a:r>
            <a:r>
              <a:rPr lang="en-US" sz="1600" dirty="0"/>
              <a:t>(){</a:t>
            </a:r>
          </a:p>
          <a:p>
            <a:pPr marL="68580" indent="0">
              <a:buNone/>
            </a:pPr>
            <a:r>
              <a:rPr lang="en-US" sz="1600" dirty="0"/>
              <a:t>return new </a:t>
            </a:r>
            <a:r>
              <a:rPr lang="en-US" sz="1600" dirty="0" err="1"/>
              <a:t>ModelAndView</a:t>
            </a:r>
            <a:r>
              <a:rPr lang="en-US" sz="1600" dirty="0"/>
              <a:t>("</a:t>
            </a:r>
            <a:r>
              <a:rPr lang="en-US" sz="1600" dirty="0" err="1"/>
              <a:t>studentForm</a:t>
            </a:r>
            <a:r>
              <a:rPr lang="en-US" sz="1600" dirty="0"/>
              <a:t>","</a:t>
            </a:r>
            <a:r>
              <a:rPr lang="en-US" sz="1600" dirty="0" err="1"/>
              <a:t>student",new</a:t>
            </a:r>
            <a:r>
              <a:rPr lang="en-US" sz="1600" dirty="0"/>
              <a:t> Student());</a:t>
            </a:r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  <a:p>
            <a:pPr marL="6858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form:form</a:t>
            </a:r>
            <a:r>
              <a:rPr lang="en-US" sz="1600" dirty="0"/>
              <a:t> action=</a:t>
            </a:r>
            <a:r>
              <a:rPr lang="en-US" sz="1600" i="1" dirty="0"/>
              <a:t>"</a:t>
            </a:r>
            <a:r>
              <a:rPr lang="en-US" sz="1600" i="1" dirty="0" err="1"/>
              <a:t>add.gfk</a:t>
            </a:r>
            <a:r>
              <a:rPr lang="en-US" sz="1600" i="1" dirty="0"/>
              <a:t>" method="POST" </a:t>
            </a:r>
            <a:r>
              <a:rPr lang="en-US" sz="1600" i="1" dirty="0" err="1"/>
              <a:t>commandName</a:t>
            </a:r>
            <a:r>
              <a:rPr lang="en-US" sz="1600" i="1" dirty="0"/>
              <a:t>="</a:t>
            </a:r>
            <a:r>
              <a:rPr lang="en-US" sz="1600" dirty="0"/>
              <a:t> student </a:t>
            </a:r>
            <a:r>
              <a:rPr lang="en-US" sz="1600" i="1" dirty="0"/>
              <a:t>" &gt;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Name:&lt;</a:t>
            </a:r>
            <a:r>
              <a:rPr lang="en-US" sz="1600" dirty="0" err="1"/>
              <a:t>form:input</a:t>
            </a:r>
            <a:r>
              <a:rPr lang="en-US" sz="1600" dirty="0"/>
              <a:t> </a:t>
            </a:r>
            <a:r>
              <a:rPr lang="en-US" sz="1600" b="1" dirty="0"/>
              <a:t>path=</a:t>
            </a:r>
            <a:r>
              <a:rPr lang="en-US" sz="1600" b="1" i="1" dirty="0"/>
              <a:t>"name" </a:t>
            </a:r>
            <a:r>
              <a:rPr lang="en-US" sz="1600" i="1" dirty="0"/>
              <a:t>size="60" /&gt;&lt;</a:t>
            </a:r>
            <a:r>
              <a:rPr lang="en-US" sz="1600" i="1" dirty="0" err="1"/>
              <a:t>br</a:t>
            </a:r>
            <a:r>
              <a:rPr lang="en-US" sz="1600" i="1" dirty="0" smtClean="0"/>
              <a:t>&gt;</a:t>
            </a:r>
            <a:endParaRPr lang="en-US" sz="1600" i="1" dirty="0"/>
          </a:p>
          <a:p>
            <a:pPr marL="68580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input type=</a:t>
            </a:r>
            <a:r>
              <a:rPr lang="en-US" sz="1600" i="1" dirty="0"/>
              <a:t>"submit" value="Register" /&gt;&lt;/td&gt;</a:t>
            </a:r>
          </a:p>
          <a:p>
            <a:pPr marL="68580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form:form</a:t>
            </a:r>
            <a:r>
              <a:rPr lang="en-US" sz="1600" dirty="0"/>
              <a:t>&gt;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void </a:t>
            </a:r>
            <a:r>
              <a:rPr lang="en-US" sz="1600" dirty="0" err="1" smtClean="0"/>
              <a:t>saveStudent</a:t>
            </a:r>
            <a:r>
              <a:rPr lang="en-US" sz="1600" dirty="0" smtClean="0"/>
              <a:t>(</a:t>
            </a:r>
            <a:r>
              <a:rPr lang="en-US" sz="1600" dirty="0"/>
              <a:t>@</a:t>
            </a:r>
            <a:r>
              <a:rPr lang="en-US" sz="1600" dirty="0" err="1" smtClean="0"/>
              <a:t>ModelAttribute</a:t>
            </a:r>
            <a:r>
              <a:rPr lang="en-US" sz="1600" dirty="0" smtClean="0"/>
              <a:t> Student </a:t>
            </a:r>
            <a:r>
              <a:rPr lang="en-US" sz="1600" dirty="0" err="1" smtClean="0"/>
              <a:t>stu</a:t>
            </a:r>
            <a:r>
              <a:rPr lang="en-US" sz="1600" dirty="0" smtClean="0"/>
              <a:t>){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studentService.saveStudent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stu</a:t>
            </a:r>
            <a:r>
              <a:rPr lang="en-US" sz="1600" dirty="0" smtClean="0"/>
              <a:t>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View </a:t>
            </a:r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The mapping between the Logical name and the Physical View Location is taken care by the </a:t>
            </a:r>
            <a:r>
              <a:rPr lang="en-US" b="1" i="1" dirty="0"/>
              <a:t>View Resolver</a:t>
            </a:r>
            <a:r>
              <a:rPr lang="en-US" dirty="0"/>
              <a:t> object. </a:t>
            </a:r>
            <a:endParaRPr lang="en-US" dirty="0" smtClean="0"/>
          </a:p>
          <a:p>
            <a:r>
              <a:rPr lang="en-US" dirty="0"/>
              <a:t>Spring comes with a set of </a:t>
            </a:r>
            <a:r>
              <a:rPr lang="en-US" i="1" dirty="0"/>
              <a:t>Built-In Spring Resolvers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write</a:t>
            </a:r>
            <a:r>
              <a:rPr lang="en-US" dirty="0"/>
              <a:t> </a:t>
            </a:r>
            <a:r>
              <a:rPr lang="en-US" b="1" i="1" dirty="0"/>
              <a:t>Custom View Resolvers</a:t>
            </a:r>
            <a:r>
              <a:rPr lang="en-US" dirty="0"/>
              <a:t> by </a:t>
            </a:r>
            <a:r>
              <a:rPr lang="en-US" dirty="0" smtClean="0"/>
              <a:t>implementing the</a:t>
            </a:r>
            <a:r>
              <a:rPr lang="en-US" dirty="0"/>
              <a:t> </a:t>
            </a:r>
            <a:r>
              <a:rPr lang="en-US" sz="1800" dirty="0" err="1" smtClean="0"/>
              <a:t>org.springframework.web.servlet.ViewResolver</a:t>
            </a:r>
            <a:r>
              <a:rPr lang="en-US" sz="1800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Resolver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/>
              <a:t>BeanNameViewResolver</a:t>
            </a:r>
            <a:endParaRPr lang="en-US" dirty="0"/>
          </a:p>
          <a:p>
            <a:r>
              <a:rPr lang="en-US" dirty="0" err="1"/>
              <a:t>FreeMarkerViewResolver</a:t>
            </a:r>
            <a:endParaRPr lang="en-US" dirty="0"/>
          </a:p>
          <a:p>
            <a:r>
              <a:rPr lang="en-US" dirty="0" err="1"/>
              <a:t>InternalResourceViewResolver</a:t>
            </a:r>
            <a:endParaRPr lang="en-US" dirty="0"/>
          </a:p>
          <a:p>
            <a:r>
              <a:rPr lang="en-US" dirty="0" err="1"/>
              <a:t>JasperReportsViewResolver</a:t>
            </a:r>
            <a:endParaRPr lang="en-US" dirty="0"/>
          </a:p>
          <a:p>
            <a:r>
              <a:rPr lang="en-US" dirty="0" err="1"/>
              <a:t>ResourceBundleViewResolver</a:t>
            </a:r>
            <a:endParaRPr lang="en-US" dirty="0"/>
          </a:p>
          <a:p>
            <a:r>
              <a:rPr lang="en-US" dirty="0" err="1"/>
              <a:t>UrlBasedViewResolver</a:t>
            </a:r>
            <a:endParaRPr lang="en-US" dirty="0"/>
          </a:p>
          <a:p>
            <a:r>
              <a:rPr lang="en-US" dirty="0" err="1"/>
              <a:t>VelocityLayoutViewResolver</a:t>
            </a:r>
            <a:endParaRPr lang="en-US" dirty="0"/>
          </a:p>
          <a:p>
            <a:r>
              <a:rPr lang="en-US" dirty="0" err="1"/>
              <a:t>VelocityViewResolver</a:t>
            </a:r>
            <a:endParaRPr lang="en-US" dirty="0"/>
          </a:p>
          <a:p>
            <a:r>
              <a:rPr lang="en-US" dirty="0" err="1"/>
              <a:t>XmlViewResolver</a:t>
            </a:r>
            <a:endParaRPr lang="en-US" dirty="0"/>
          </a:p>
          <a:p>
            <a:r>
              <a:rPr lang="en-US" dirty="0" err="1"/>
              <a:t>XsltViewResolver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InternalResourceViewResolver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8580" indent="0">
              <a:buNone/>
            </a:pPr>
            <a:r>
              <a:rPr lang="en-US" sz="1600" dirty="0"/>
              <a:t>Controller returns  </a:t>
            </a:r>
            <a:r>
              <a:rPr lang="en-US" sz="1600" dirty="0" smtClean="0"/>
              <a:t>- new </a:t>
            </a:r>
            <a:r>
              <a:rPr lang="en-US" sz="1600" dirty="0" err="1"/>
              <a:t>ModelAndView</a:t>
            </a:r>
            <a:r>
              <a:rPr lang="en-US" sz="1600" dirty="0"/>
              <a:t>("myView1</a:t>
            </a:r>
            <a:r>
              <a:rPr lang="en-US" sz="1600" dirty="0" smtClean="0"/>
              <a:t>")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bean id="</a:t>
            </a:r>
            <a:r>
              <a:rPr lang="en-US" sz="1600" dirty="0" err="1" smtClean="0"/>
              <a:t>viewResolver</a:t>
            </a:r>
            <a:r>
              <a:rPr lang="en-US" sz="1600" dirty="0" smtClean="0"/>
              <a:t>“ class="org.springframework.web.servlet.view.InternalResourceViewResolver"&gt;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property name="prefix</a:t>
            </a:r>
            <a:r>
              <a:rPr lang="en-US" sz="1600" dirty="0" smtClean="0"/>
              <a:t>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&lt;</a:t>
            </a:r>
            <a:r>
              <a:rPr lang="en-US" sz="1600" dirty="0"/>
              <a:t>value&gt;/WEB-INF/&lt;/value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property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property name="suffix</a:t>
            </a:r>
            <a:r>
              <a:rPr lang="en-US" sz="1600" dirty="0" smtClean="0"/>
              <a:t>"&gt;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&lt;</a:t>
            </a:r>
            <a:r>
              <a:rPr lang="en-US" sz="1600" dirty="0"/>
              <a:t>value&gt;.</a:t>
            </a:r>
            <a:r>
              <a:rPr lang="en-US" sz="1600" dirty="0" err="1"/>
              <a:t>jsp</a:t>
            </a:r>
            <a:r>
              <a:rPr lang="en-US" sz="1600" dirty="0"/>
              <a:t>&lt;/value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&lt;/</a:t>
            </a:r>
            <a:r>
              <a:rPr lang="en-US" sz="1600" dirty="0"/>
              <a:t>property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bean</a:t>
            </a:r>
            <a:r>
              <a:rPr lang="en-US" sz="1600" dirty="0" smtClean="0"/>
              <a:t>&gt;</a:t>
            </a:r>
          </a:p>
          <a:p>
            <a:pPr marL="68580" indent="0">
              <a:buNone/>
            </a:pPr>
            <a:r>
              <a:rPr lang="en-US" sz="1600" b="1" i="1" dirty="0"/>
              <a:t>the prefix + the logical View Name + the </a:t>
            </a:r>
            <a:r>
              <a:rPr lang="en-US" sz="1600" b="1" i="1" dirty="0" smtClean="0"/>
              <a:t>suffix</a:t>
            </a:r>
          </a:p>
          <a:p>
            <a:pPr marL="68580" indent="0">
              <a:buNone/>
            </a:pPr>
            <a:r>
              <a:rPr lang="en-US" sz="1600" dirty="0"/>
              <a:t>/WEB-INF/</a:t>
            </a:r>
            <a:r>
              <a:rPr lang="en-US" sz="1600" dirty="0" err="1"/>
              <a:t>myView.jsp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 smtClean="0"/>
              <a:t>BeanNameViewResolver</a:t>
            </a:r>
            <a:endParaRPr lang="en-US" dirty="0" smtClean="0"/>
          </a:p>
          <a:p>
            <a:pPr lvl="1"/>
            <a:r>
              <a:rPr lang="en-US" dirty="0"/>
              <a:t>One of the dis-advantage of using </a:t>
            </a:r>
            <a:r>
              <a:rPr lang="en-US" b="1" i="1" dirty="0" err="1" smtClean="0"/>
              <a:t>InternalResourceViewResolver</a:t>
            </a:r>
            <a:r>
              <a:rPr lang="en-US" dirty="0"/>
              <a:t> is that the name of the View file </a:t>
            </a:r>
            <a:r>
              <a:rPr lang="en-US" dirty="0" smtClean="0"/>
              <a:t>(</a:t>
            </a:r>
            <a:r>
              <a:rPr lang="en-US" dirty="0" err="1" smtClean="0"/>
              <a:t>jsp</a:t>
            </a:r>
            <a:r>
              <a:rPr lang="en-US" dirty="0" smtClean="0"/>
              <a:t> or </a:t>
            </a:r>
            <a:r>
              <a:rPr lang="en-US" dirty="0" err="1" smtClean="0"/>
              <a:t>pdf</a:t>
            </a:r>
            <a:r>
              <a:rPr lang="en-US" dirty="0" smtClean="0"/>
              <a:t>) </a:t>
            </a:r>
            <a:r>
              <a:rPr lang="en-US" dirty="0"/>
              <a:t>must be present in the Web Application Context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generated View files may not be </a:t>
            </a:r>
            <a:r>
              <a:rPr lang="en-US" dirty="0" smtClean="0"/>
              <a:t>possible.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such a case, we may use the </a:t>
            </a:r>
            <a:r>
              <a:rPr lang="en-US" b="1" i="1" dirty="0" err="1" smtClean="0"/>
              <a:t>BeanName</a:t>
            </a:r>
            <a:r>
              <a:rPr lang="en-US" b="1" i="1" dirty="0" smtClean="0"/>
              <a:t> </a:t>
            </a:r>
            <a:r>
              <a:rPr lang="en-US" b="1" i="1" dirty="0" err="1" smtClean="0"/>
              <a:t>ViewResolver</a:t>
            </a:r>
            <a:r>
              <a:rPr lang="en-US" dirty="0"/>
              <a:t> which will dynamically generate View in </a:t>
            </a:r>
            <a:r>
              <a:rPr lang="en-US" dirty="0" err="1"/>
              <a:t>Pdf</a:t>
            </a:r>
            <a:r>
              <a:rPr lang="en-US" dirty="0"/>
              <a:t> or Excel Formats.</a:t>
            </a:r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View Resolver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pPr marL="68580" indent="0">
              <a:buNone/>
            </a:pPr>
            <a:r>
              <a:rPr lang="en-US" sz="1600" dirty="0"/>
              <a:t>Controller returns  - new </a:t>
            </a:r>
            <a:r>
              <a:rPr lang="en-US" sz="1600" dirty="0" err="1" smtClean="0"/>
              <a:t>ModelAndView</a:t>
            </a:r>
            <a:r>
              <a:rPr lang="en-US" sz="1600" dirty="0" smtClean="0"/>
              <a:t>(“excel")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&lt;bean id="</a:t>
            </a:r>
            <a:r>
              <a:rPr lang="en-US" sz="1600" dirty="0" err="1"/>
              <a:t>beanNameResolver</a:t>
            </a:r>
            <a:r>
              <a:rPr lang="en-US" sz="1600" dirty="0"/>
              <a:t>" class="</a:t>
            </a:r>
            <a:r>
              <a:rPr lang="en-US" sz="1600" dirty="0" err="1"/>
              <a:t>org.springframework.web.servlet.view.BeanNameViewResolver</a:t>
            </a:r>
            <a:r>
              <a:rPr lang="en-US" sz="1600" dirty="0" smtClean="0"/>
              <a:t>"/&gt;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&lt;bean id = </a:t>
            </a:r>
            <a:r>
              <a:rPr lang="en-US" sz="1600" dirty="0" smtClean="0"/>
              <a:t>“excel" </a:t>
            </a:r>
            <a:r>
              <a:rPr lang="en-US" sz="1600" dirty="0"/>
              <a:t>class = "</a:t>
            </a:r>
            <a:r>
              <a:rPr lang="en-US" sz="1600" dirty="0" err="1" smtClean="0"/>
              <a:t>MyExcelGenerator</a:t>
            </a:r>
            <a:r>
              <a:rPr lang="en-US" sz="1600" dirty="0"/>
              <a:t>"/&gt;</a:t>
            </a: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6" y="2667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– External configuration</a:t>
            </a:r>
            <a:br>
              <a:rPr lang="en-US" dirty="0"/>
            </a:br>
            <a:r>
              <a:rPr lang="en-US" dirty="0"/>
              <a:t>Demo – Annotation</a:t>
            </a:r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/>
              <a:t>Write less code, get </a:t>
            </a:r>
            <a:r>
              <a:rPr lang="en-US" dirty="0" smtClean="0"/>
              <a:t>consistency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Conventions </a:t>
            </a:r>
            <a:r>
              <a:rPr lang="en-US" dirty="0"/>
              <a:t>available for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Request mapping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View name selection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Model population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7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Mapping By </a:t>
            </a:r>
            <a:r>
              <a:rPr lang="en-US" dirty="0" err="1" smtClean="0"/>
              <a:t>RequestMapping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700" dirty="0"/>
              <a:t>@Controller</a:t>
            </a:r>
          </a:p>
          <a:p>
            <a:pPr marL="68580" indent="0">
              <a:buNone/>
            </a:pPr>
            <a:r>
              <a:rPr lang="en-US" sz="1700" dirty="0"/>
              <a:t>public class DemoSpring3Controller {</a:t>
            </a:r>
          </a:p>
          <a:p>
            <a:pPr marL="68580" indent="0">
              <a:buNone/>
            </a:pPr>
            <a:endParaRPr lang="en-US" sz="1700" dirty="0"/>
          </a:p>
          <a:p>
            <a:pPr marL="68580" indent="0">
              <a:buNone/>
            </a:pPr>
            <a:r>
              <a:rPr lang="en-US" sz="1700" dirty="0" smtClean="0"/>
              <a:t>	@</a:t>
            </a:r>
            <a:r>
              <a:rPr lang="en-US" sz="1700" dirty="0" err="1"/>
              <a:t>RequestMapping</a:t>
            </a:r>
            <a:r>
              <a:rPr lang="en-US" sz="1700" dirty="0"/>
              <a:t>("/demoSpring3")</a:t>
            </a:r>
          </a:p>
          <a:p>
            <a:pPr marL="68580" indent="0">
              <a:buNone/>
            </a:pPr>
            <a:r>
              <a:rPr lang="en-US" sz="1700" dirty="0" smtClean="0"/>
              <a:t>	public void </a:t>
            </a:r>
            <a:r>
              <a:rPr lang="en-US" sz="1700" dirty="0" err="1" smtClean="0"/>
              <a:t>helloWorld</a:t>
            </a:r>
            <a:r>
              <a:rPr lang="en-US" sz="1700" dirty="0" smtClean="0"/>
              <a:t>(){}</a:t>
            </a:r>
            <a:endParaRPr lang="en-US" sz="1700" dirty="0"/>
          </a:p>
          <a:p>
            <a:pPr marL="68580" indent="0">
              <a:buNone/>
            </a:pPr>
            <a:r>
              <a:rPr lang="en-US" sz="1700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</a:p>
          <a:p>
            <a:pPr lvl="1"/>
            <a:r>
              <a:rPr lang="en-US" dirty="0" smtClean="0"/>
              <a:t>IOC &amp;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3046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@</a:t>
            </a:r>
            <a:r>
              <a:rPr lang="en-US" sz="1600" dirty="0"/>
              <a:t>Controller</a:t>
            </a:r>
          </a:p>
          <a:p>
            <a:pPr marL="6858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StudentController</a:t>
            </a:r>
            <a:r>
              <a:rPr lang="en-US" sz="1600" dirty="0"/>
              <a:t> {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@</a:t>
            </a:r>
            <a:r>
              <a:rPr lang="en-US" sz="1600" dirty="0" err="1"/>
              <a:t>RequestMapping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	public </a:t>
            </a:r>
            <a:r>
              <a:rPr lang="en-US" sz="1600" dirty="0"/>
              <a:t>void </a:t>
            </a:r>
            <a:r>
              <a:rPr lang="en-US" sz="1600" dirty="0" err="1"/>
              <a:t>listAll</a:t>
            </a:r>
            <a:r>
              <a:rPr lang="en-US" sz="1600" dirty="0"/>
              <a:t>(Model model){</a:t>
            </a:r>
          </a:p>
          <a:p>
            <a:pPr marL="6858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model.addAttribute</a:t>
            </a:r>
            <a:r>
              <a:rPr lang="en-US" sz="1600" dirty="0" smtClean="0"/>
              <a:t>(new </a:t>
            </a:r>
            <a:r>
              <a:rPr lang="en-US" sz="1600" dirty="0"/>
              <a:t>Student("Test",23));</a:t>
            </a:r>
          </a:p>
          <a:p>
            <a:pPr marL="68580" indent="0">
              <a:buNone/>
            </a:pPr>
            <a:r>
              <a:rPr lang="en-US" sz="1600" dirty="0" smtClean="0"/>
              <a:t>	}</a:t>
            </a:r>
            <a:endParaRPr lang="en-US" sz="1600" dirty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284287" y="1828800"/>
            <a:ext cx="236013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64" charset="-128"/>
              </a:defRPr>
            </a:lvl9pPr>
          </a:lstStyle>
          <a:p>
            <a:r>
              <a:rPr lang="en-US" sz="2000" dirty="0"/>
              <a:t>GET </a:t>
            </a:r>
            <a:r>
              <a:rPr lang="en-US" sz="2000" dirty="0" smtClean="0"/>
              <a:t>/student/</a:t>
            </a:r>
            <a:r>
              <a:rPr lang="en-US" sz="2000" dirty="0" err="1" smtClean="0"/>
              <a:t>listAll</a:t>
            </a:r>
            <a:endParaRPr lang="en-US" sz="2000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084638" y="2771033"/>
            <a:ext cx="4160836" cy="709276"/>
            <a:chOff x="2479" y="1798"/>
            <a:chExt cx="2621" cy="21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58" y="1798"/>
              <a:ext cx="1642" cy="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/>
                <a:t>Mapping </a:t>
              </a:r>
              <a:r>
                <a:rPr lang="en-US" sz="2000" dirty="0" smtClean="0"/>
                <a:t>of</a:t>
              </a:r>
              <a:r>
                <a:rPr lang="en-US" sz="2000" dirty="0" smtClean="0"/>
                <a:t> </a:t>
              </a:r>
              <a:r>
                <a:rPr lang="en-US" sz="2000" dirty="0"/>
                <a:t>class </a:t>
              </a:r>
              <a:r>
                <a:rPr lang="en-US" sz="2000" dirty="0" smtClean="0"/>
                <a:t>and</a:t>
              </a:r>
              <a:endParaRPr lang="en-US" sz="2000" dirty="0" smtClean="0"/>
            </a:p>
            <a:p>
              <a:r>
                <a:rPr lang="en-US" sz="2000" dirty="0" smtClean="0"/>
                <a:t>method </a:t>
              </a:r>
              <a:r>
                <a:rPr lang="en-US" sz="2000" dirty="0"/>
                <a:t>name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2479" y="1853"/>
              <a:ext cx="979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786" y="1913"/>
              <a:ext cx="676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44513" y="3734379"/>
            <a:ext cx="3540125" cy="2371726"/>
            <a:chOff x="298" y="932"/>
            <a:chExt cx="2230" cy="1494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98" y="1980"/>
              <a:ext cx="2230" cy="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 smtClean="0"/>
                <a:t>View with method name selected from request path</a:t>
              </a:r>
              <a:endParaRPr lang="en-US" sz="2000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07" y="932"/>
              <a:ext cx="672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3099593" y="3961823"/>
            <a:ext cx="4468813" cy="1085850"/>
            <a:chOff x="1279" y="2595"/>
            <a:chExt cx="2815" cy="684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279" y="3027"/>
              <a:ext cx="2815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</a:defRPr>
              </a:lvl9pPr>
            </a:lstStyle>
            <a:p>
              <a:r>
                <a:rPr lang="en-US" sz="2000" dirty="0"/>
                <a:t>Model </a:t>
              </a:r>
              <a:r>
                <a:rPr lang="en-US" sz="2000" dirty="0" smtClean="0"/>
                <a:t>key generated </a:t>
              </a:r>
              <a:r>
                <a:rPr lang="en-US" sz="2000" dirty="0"/>
                <a:t>from object type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2219" y="2595"/>
              <a:ext cx="543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7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Convention </a:t>
            </a:r>
            <a:r>
              <a:rPr lang="en-US" dirty="0" smtClean="0"/>
              <a:t>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8762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Mapping By Convention</a:t>
            </a:r>
          </a:p>
          <a:p>
            <a:pPr marL="68580" indent="0">
              <a:buNone/>
            </a:pPr>
            <a:r>
              <a:rPr lang="en-US" dirty="0"/>
              <a:t>@Controller</a:t>
            </a:r>
          </a:p>
          <a:p>
            <a:pPr marL="6858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StudentController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      URL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/student/</a:t>
            </a:r>
            <a:r>
              <a:rPr lang="en-US" b="1" dirty="0" err="1" smtClean="0"/>
              <a:t>showList</a:t>
            </a:r>
            <a:r>
              <a:rPr lang="en-US" b="1" dirty="0" smtClean="0"/>
              <a:t> , </a:t>
            </a:r>
            <a:r>
              <a:rPr lang="en-US" b="1" dirty="0" smtClean="0">
                <a:sym typeface="Wingdings" pitchFamily="2" charset="2"/>
              </a:rPr>
              <a:t> View  showList.jsp</a:t>
            </a:r>
            <a:endParaRPr lang="en-US" b="1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showList</a:t>
            </a:r>
            <a:r>
              <a:rPr lang="en-US" dirty="0" smtClean="0"/>
              <a:t>(Model </a:t>
            </a:r>
            <a:r>
              <a:rPr lang="en-US" dirty="0"/>
              <a:t>model</a:t>
            </a:r>
            <a:r>
              <a:rPr lang="en-US" dirty="0" smtClean="0"/>
              <a:t>){}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</a:t>
            </a:r>
          </a:p>
          <a:p>
            <a:pPr marL="68580" indent="0">
              <a:buNone/>
            </a:pPr>
            <a:r>
              <a:rPr lang="en-US" b="1" dirty="0" smtClean="0"/>
              <a:t>      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      URL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/student/</a:t>
            </a:r>
            <a:r>
              <a:rPr lang="en-US" b="1" dirty="0" err="1" smtClean="0"/>
              <a:t>getStudent</a:t>
            </a:r>
            <a:r>
              <a:rPr lang="en-US" b="1" dirty="0" smtClean="0"/>
              <a:t>, </a:t>
            </a:r>
            <a:r>
              <a:rPr lang="en-US" b="1" dirty="0" smtClean="0">
                <a:sym typeface="Wingdings" pitchFamily="2" charset="2"/>
              </a:rPr>
              <a:t> View  </a:t>
            </a:r>
            <a:r>
              <a:rPr lang="en-US" b="1" dirty="0" smtClean="0"/>
              <a:t>getStudent</a:t>
            </a:r>
            <a:r>
              <a:rPr lang="en-US" b="1" dirty="0" smtClean="0">
                <a:sym typeface="Wingdings" pitchFamily="2" charset="2"/>
              </a:rPr>
              <a:t>.jsp</a:t>
            </a:r>
            <a:endParaRPr lang="en-US" b="1" dirty="0" smtClean="0"/>
          </a:p>
          <a:p>
            <a:pPr marL="68580" indent="0">
              <a:buNone/>
            </a:pPr>
            <a:r>
              <a:rPr lang="en-US" dirty="0" smtClean="0"/>
              <a:t>      @</a:t>
            </a:r>
            <a:r>
              <a:rPr lang="en-US" dirty="0" err="1" smtClean="0"/>
              <a:t>RequestMapping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      public Student </a:t>
            </a:r>
            <a:r>
              <a:rPr lang="en-US" dirty="0" err="1" smtClean="0"/>
              <a:t>getStudent</a:t>
            </a:r>
            <a:r>
              <a:rPr lang="en-US" dirty="0" smtClean="0"/>
              <a:t>(){</a:t>
            </a:r>
          </a:p>
          <a:p>
            <a:pPr marL="68580" indent="0">
              <a:buNone/>
            </a:pPr>
            <a:r>
              <a:rPr lang="en-US" dirty="0" smtClean="0"/>
              <a:t>	…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stu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      }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895600"/>
            <a:ext cx="5410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343400"/>
            <a:ext cx="6019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World </a:t>
            </a:r>
            <a:r>
              <a:rPr lang="en-US" smtClean="0"/>
              <a:t>without Rules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 smtClean="0"/>
              <a:t>Return Type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dirty="0" smtClean="0">
                <a:cs typeface="Arial" pitchFamily="34" charset="0"/>
              </a:rPr>
              <a:t>Return Type Can be: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ModelAndViewObject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Model</a:t>
            </a:r>
          </a:p>
          <a:p>
            <a:pPr lvl="1"/>
            <a:r>
              <a:rPr lang="en-US" dirty="0" smtClean="0">
                <a:cs typeface="Arial" pitchFamily="34" charset="0"/>
              </a:rPr>
              <a:t>Map</a:t>
            </a:r>
          </a:p>
          <a:p>
            <a:pPr lvl="1"/>
            <a:r>
              <a:rPr lang="en-US" dirty="0" smtClean="0">
                <a:cs typeface="Arial" pitchFamily="34" charset="0"/>
              </a:rPr>
              <a:t>View</a:t>
            </a:r>
          </a:p>
          <a:p>
            <a:pPr lvl="1"/>
            <a:r>
              <a:rPr lang="en-US" dirty="0" smtClean="0">
                <a:cs typeface="Arial" pitchFamily="34" charset="0"/>
              </a:rPr>
              <a:t>String</a:t>
            </a:r>
          </a:p>
          <a:p>
            <a:pPr lvl="1"/>
            <a:r>
              <a:rPr lang="en-US" dirty="0" smtClean="0">
                <a:cs typeface="Arial" pitchFamily="34" charset="0"/>
              </a:rPr>
              <a:t>Void</a:t>
            </a:r>
          </a:p>
          <a:p>
            <a:pPr lvl="1"/>
            <a:r>
              <a:rPr lang="en-US" dirty="0" smtClean="0">
                <a:cs typeface="Arial" pitchFamily="34" charset="0"/>
              </a:rPr>
              <a:t>Any Custom or built-in </a:t>
            </a:r>
            <a:r>
              <a:rPr lang="en-US" dirty="0" err="1" smtClean="0">
                <a:cs typeface="Arial" pitchFamily="34" charset="0"/>
              </a:rPr>
              <a:t>datatype</a:t>
            </a:r>
            <a:endParaRPr lang="en-US" dirty="0" smtClean="0">
              <a:cs typeface="Arial" pitchFamily="34" charset="0"/>
            </a:endParaRPr>
          </a:p>
          <a:p>
            <a:pPr lvl="2"/>
            <a:r>
              <a:rPr lang="en-US" dirty="0" smtClean="0">
                <a:cs typeface="Arial" pitchFamily="34" charset="0"/>
              </a:rPr>
              <a:t>e.g. Student, Student[],</a:t>
            </a:r>
            <a:r>
              <a:rPr lang="en-US" dirty="0" err="1" smtClean="0">
                <a:cs typeface="Arial" pitchFamily="34" charset="0"/>
              </a:rPr>
              <a:t>ArrayList</a:t>
            </a:r>
            <a:r>
              <a:rPr lang="en-US" dirty="0" smtClean="0">
                <a:cs typeface="Arial" pitchFamily="34" charset="0"/>
              </a:rPr>
              <a:t>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World without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95241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Parameter Type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800" dirty="0" smtClean="0">
                <a:cs typeface="Arial" pitchFamily="34" charset="0"/>
              </a:rPr>
              <a:t>Parameter can be in any order: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ServletRequest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HttpServletRequest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ServletResponse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HttpServletResponse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HttpSession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InputStream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java.io.Reader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OutputStream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java.io.Writer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RequestParam</a:t>
            </a:r>
            <a:r>
              <a:rPr lang="en-US" dirty="0" smtClean="0">
                <a:cs typeface="Arial" pitchFamily="34" charset="0"/>
              </a:rPr>
              <a:t>("product") 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id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PathVariable</a:t>
            </a:r>
            <a:r>
              <a:rPr lang="en-US" dirty="0" smtClean="0">
                <a:cs typeface="Arial" pitchFamily="34" charset="0"/>
              </a:rPr>
              <a:t> String name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CookieValue</a:t>
            </a:r>
            <a:r>
              <a:rPr lang="en-US" dirty="0" smtClean="0">
                <a:cs typeface="Arial" pitchFamily="34" charset="0"/>
              </a:rPr>
              <a:t>("</a:t>
            </a:r>
            <a:r>
              <a:rPr lang="en-US" dirty="0" err="1" smtClean="0">
                <a:cs typeface="Arial" pitchFamily="34" charset="0"/>
              </a:rPr>
              <a:t>cookie_name</a:t>
            </a:r>
            <a:r>
              <a:rPr lang="en-US" dirty="0" smtClean="0">
                <a:cs typeface="Arial" pitchFamily="34" charset="0"/>
              </a:rPr>
              <a:t>") String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RequestHeader</a:t>
            </a:r>
            <a:r>
              <a:rPr lang="en-US" dirty="0" smtClean="0">
                <a:cs typeface="Arial" pitchFamily="34" charset="0"/>
              </a:rPr>
              <a:t>("content") String  or any type</a:t>
            </a:r>
          </a:p>
          <a:p>
            <a:pPr lvl="1"/>
            <a:r>
              <a:rPr lang="en-US" dirty="0" smtClean="0">
                <a:cs typeface="Arial" pitchFamily="34" charset="0"/>
              </a:rPr>
              <a:t>@</a:t>
            </a:r>
            <a:r>
              <a:rPr lang="en-US" dirty="0" err="1" smtClean="0">
                <a:cs typeface="Arial" pitchFamily="34" charset="0"/>
              </a:rPr>
              <a:t>ModelAttribute</a:t>
            </a:r>
            <a:r>
              <a:rPr lang="en-US" dirty="0" smtClean="0">
                <a:cs typeface="Arial" pitchFamily="34" charset="0"/>
              </a:rPr>
              <a:t> User us or any custom object</a:t>
            </a:r>
          </a:p>
          <a:p>
            <a:pPr lvl="1"/>
            <a:r>
              <a:rPr lang="en-US" dirty="0" smtClean="0">
                <a:cs typeface="Arial" pitchFamily="34" charset="0"/>
              </a:rPr>
              <a:t>Errors</a:t>
            </a:r>
          </a:p>
          <a:p>
            <a:pPr lvl="1"/>
            <a:r>
              <a:rPr lang="en-US" dirty="0" err="1" smtClean="0">
                <a:cs typeface="Arial" pitchFamily="34" charset="0"/>
              </a:rPr>
              <a:t>BindingResult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US" dirty="0" err="1" smtClean="0">
                <a:cs typeface="Arial" pitchFamily="34" charset="0"/>
              </a:rPr>
              <a:t>SessionStatus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56" y="1295400"/>
            <a:ext cx="7024744" cy="3352800"/>
          </a:xfrm>
        </p:spPr>
        <p:txBody>
          <a:bodyPr>
            <a:normAutofit/>
          </a:bodyPr>
          <a:lstStyle/>
          <a:p>
            <a:r>
              <a:rPr lang="en-US" dirty="0"/>
              <a:t>Demo – Form Submission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571412"/>
          </a:xfrm>
        </p:spPr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/>
              <a:t>public </a:t>
            </a:r>
            <a:r>
              <a:rPr lang="en-US" sz="1800" dirty="0" smtClean="0"/>
              <a:t>void </a:t>
            </a:r>
            <a:r>
              <a:rPr lang="en-US" sz="1800" dirty="0"/>
              <a:t>login(@</a:t>
            </a:r>
            <a:r>
              <a:rPr lang="en-US" sz="1800" dirty="0" err="1"/>
              <a:t>RequestParam</a:t>
            </a:r>
            <a:r>
              <a:rPr lang="en-US" sz="1800" dirty="0"/>
              <a:t> </a:t>
            </a:r>
            <a:r>
              <a:rPr lang="en-US" sz="1800" dirty="0" smtClean="0"/>
              <a:t>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, 		@</a:t>
            </a:r>
            <a:r>
              <a:rPr lang="en-US" sz="1800" dirty="0" err="1"/>
              <a:t>RequestParam</a:t>
            </a:r>
            <a:r>
              <a:rPr lang="en-US" sz="1800" dirty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age){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  <a:p>
            <a:pPr marL="68580" indent="0">
              <a:buNone/>
            </a:pPr>
            <a:endParaRPr lang="en-US" sz="1600" dirty="0" smtClean="0"/>
          </a:p>
          <a:p>
            <a:r>
              <a:rPr lang="en-US" dirty="0" smtClean="0"/>
              <a:t>Optional Request parameter  -- must use object for optional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/>
              <a:t>public void login(@</a:t>
            </a:r>
            <a:r>
              <a:rPr lang="en-US" sz="1800" dirty="0" err="1" smtClean="0"/>
              <a:t>RequestParam</a:t>
            </a:r>
            <a:r>
              <a:rPr lang="en-US" sz="1800" dirty="0" smtClean="0"/>
              <a:t>(required=false) String </a:t>
            </a:r>
            <a:r>
              <a:rPr lang="en-US" sz="1800" dirty="0" err="1" smtClean="0"/>
              <a:t>userName</a:t>
            </a:r>
            <a:r>
              <a:rPr lang="en-US" sz="1800" dirty="0" smtClean="0"/>
              <a:t>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}</a:t>
            </a:r>
          </a:p>
          <a:p>
            <a:pPr marL="6858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4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56" y="2590800"/>
            <a:ext cx="7024744" cy="990600"/>
          </a:xfrm>
        </p:spPr>
        <p:txBody>
          <a:bodyPr>
            <a:normAutofit/>
          </a:bodyPr>
          <a:lstStyle/>
          <a:p>
            <a:r>
              <a:rPr lang="en-US" dirty="0"/>
              <a:t>Demo – </a:t>
            </a:r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SessionAttribute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5714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/>
              <a:t>Controller</a:t>
            </a:r>
          </a:p>
          <a:p>
            <a:pPr marL="6858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SessionAttributes</a:t>
            </a:r>
            <a:r>
              <a:rPr lang="en-US" sz="1800" dirty="0"/>
              <a:t>("user")</a:t>
            </a:r>
          </a:p>
          <a:p>
            <a:pPr marL="6858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LoginController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</a:p>
          <a:p>
            <a:pPr marL="68580" indent="0">
              <a:buNone/>
            </a:pPr>
            <a:r>
              <a:rPr lang="en-US" sz="1800" dirty="0" smtClean="0"/>
              <a:t>	@</a:t>
            </a:r>
            <a:r>
              <a:rPr lang="en-US" sz="1800" dirty="0" err="1"/>
              <a:t>RequestMapping</a:t>
            </a:r>
            <a:r>
              <a:rPr lang="en-US" sz="1800" dirty="0"/>
              <a:t>("/login")</a:t>
            </a:r>
          </a:p>
          <a:p>
            <a:pPr marL="68580" indent="0">
              <a:buNone/>
            </a:pPr>
            <a:r>
              <a:rPr lang="en-US" sz="1800" dirty="0" smtClean="0"/>
              <a:t>	public User login(@</a:t>
            </a:r>
            <a:r>
              <a:rPr lang="en-US" sz="1800" dirty="0" err="1" smtClean="0"/>
              <a:t>RequestParam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id){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loginService.login</a:t>
            </a:r>
            <a:r>
              <a:rPr lang="en-US" sz="1800" dirty="0" smtClean="0"/>
              <a:t>(id);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	}</a:t>
            </a:r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r>
              <a:rPr lang="en-US" sz="1800" dirty="0" smtClean="0"/>
              <a:t>User Object will be stored in session with key “user”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2200" y="3657600"/>
            <a:ext cx="5334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56" y="2590800"/>
            <a:ext cx="7024744" cy="990600"/>
          </a:xfrm>
        </p:spPr>
        <p:txBody>
          <a:bodyPr>
            <a:normAutofit/>
          </a:bodyPr>
          <a:lstStyle/>
          <a:p>
            <a:r>
              <a:rPr lang="en-US" dirty="0"/>
              <a:t>Demo – @</a:t>
            </a:r>
            <a:r>
              <a:rPr lang="en-US" dirty="0" err="1"/>
              <a:t>SessionAttribute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– REST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57141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GET   /students/find/5</a:t>
            </a:r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smtClean="0"/>
              <a:t>@</a:t>
            </a:r>
            <a:r>
              <a:rPr lang="en-US" sz="1800" dirty="0" err="1" smtClean="0"/>
              <a:t>RequestMapping</a:t>
            </a:r>
            <a:r>
              <a:rPr lang="en-US" sz="1800" dirty="0" smtClean="0"/>
              <a:t>(“/find/{id}")</a:t>
            </a:r>
          </a:p>
          <a:p>
            <a:pPr marL="6858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ModelAndView</a:t>
            </a:r>
            <a:r>
              <a:rPr lang="en-US" sz="1800" dirty="0" smtClean="0"/>
              <a:t> </a:t>
            </a:r>
            <a:r>
              <a:rPr lang="en-US" sz="1800" dirty="0" err="1"/>
              <a:t>findStudent</a:t>
            </a:r>
            <a:r>
              <a:rPr lang="en-US" sz="1800" dirty="0"/>
              <a:t>(@</a:t>
            </a:r>
            <a:r>
              <a:rPr lang="en-US" sz="1800" dirty="0" err="1"/>
              <a:t>PathVariable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smtClean="0"/>
              <a:t>id ,</a:t>
            </a:r>
          </a:p>
          <a:p>
            <a:pPr marL="6858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Model model){</a:t>
            </a:r>
            <a:endParaRPr lang="en-US" sz="1800" dirty="0"/>
          </a:p>
          <a:p>
            <a:pPr marL="68580" indent="0">
              <a:buNone/>
            </a:pPr>
            <a:endParaRPr lang="en-US" sz="1800" dirty="0" smtClean="0"/>
          </a:p>
          <a:p>
            <a:pPr marL="68580" indent="0">
              <a:buNone/>
            </a:pPr>
            <a:r>
              <a:rPr lang="en-US" sz="1800" dirty="0" err="1" smtClean="0"/>
              <a:t>model.addAttribute</a:t>
            </a:r>
            <a:r>
              <a:rPr lang="en-US" sz="1800" dirty="0" smtClean="0"/>
              <a:t>("</a:t>
            </a:r>
            <a:r>
              <a:rPr lang="en-US" sz="1800" dirty="0" err="1" smtClean="0"/>
              <a:t>stu</a:t>
            </a:r>
            <a:r>
              <a:rPr lang="en-US" sz="1800" dirty="0" smtClean="0"/>
              <a:t>", </a:t>
            </a:r>
            <a:r>
              <a:rPr lang="en-US" sz="1800" dirty="0" err="1" smtClean="0"/>
              <a:t>studentService.getStudent</a:t>
            </a:r>
            <a:r>
              <a:rPr lang="en-US" sz="1800" dirty="0" smtClean="0"/>
              <a:t>(id));</a:t>
            </a:r>
          </a:p>
          <a:p>
            <a:pPr marL="68580" indent="0">
              <a:buNone/>
            </a:pPr>
            <a:r>
              <a:rPr lang="en-US" sz="1800" dirty="0" smtClean="0"/>
              <a:t>return new </a:t>
            </a:r>
            <a:r>
              <a:rPr lang="en-US" sz="1800" dirty="0" err="1" smtClean="0"/>
              <a:t>ModelAndView</a:t>
            </a:r>
            <a:r>
              <a:rPr lang="en-US" sz="1800" dirty="0" smtClean="0"/>
              <a:t>("</a:t>
            </a:r>
            <a:r>
              <a:rPr lang="en-US" sz="1800" dirty="0" err="1" smtClean="0"/>
              <a:t>searchStudent</a:t>
            </a:r>
            <a:r>
              <a:rPr lang="en-US" sz="1800" dirty="0" smtClean="0"/>
              <a:t>");</a:t>
            </a:r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8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3692" y="685800"/>
            <a:ext cx="7129708" cy="550428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696200" y="18288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6096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www.springsource.org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22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924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 – @</a:t>
            </a:r>
            <a:r>
              <a:rPr lang="en-US" dirty="0" err="1"/>
              <a:t>PathVariable</a:t>
            </a:r>
            <a:r>
              <a:rPr lang="en-US" dirty="0"/>
              <a:t> – REST URLs</a:t>
            </a:r>
          </a:p>
        </p:txBody>
      </p:sp>
    </p:spTree>
    <p:extLst>
      <p:ext uri="{BB962C8B-B14F-4D97-AF65-F5344CB8AC3E}">
        <p14:creationId xmlns:p14="http://schemas.microsoft.com/office/powerpoint/2010/main" val="25354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109910" cy="1143000"/>
          </a:xfrm>
        </p:spPr>
        <p:txBody>
          <a:bodyPr>
            <a:normAutofit/>
          </a:bodyPr>
          <a:lstStyle/>
          <a:p>
            <a:r>
              <a:rPr lang="en-US" dirty="0"/>
              <a:t>Demo –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annotation instructs Spring MVC to serialize </a:t>
            </a:r>
            <a:r>
              <a:rPr lang="en-US" dirty="0" smtClean="0"/>
              <a:t>the Student to </a:t>
            </a:r>
            <a:r>
              <a:rPr lang="en-US" dirty="0"/>
              <a:t>the </a:t>
            </a:r>
            <a:r>
              <a:rPr lang="en-US" dirty="0" smtClean="0"/>
              <a:t>client.</a:t>
            </a:r>
          </a:p>
          <a:p>
            <a:r>
              <a:rPr lang="en-US" dirty="0" smtClean="0"/>
              <a:t>Spring </a:t>
            </a:r>
            <a:r>
              <a:rPr lang="en-US" dirty="0"/>
              <a:t>MVC automatically serializes to JSON because the client accepts that content </a:t>
            </a:r>
            <a:r>
              <a:rPr lang="en-US" dirty="0" smtClean="0"/>
              <a:t>type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600" dirty="0"/>
              <a:t>@</a:t>
            </a:r>
            <a:r>
              <a:rPr lang="en-US" sz="1600" dirty="0" err="1"/>
              <a:t>RequestMapping</a:t>
            </a:r>
            <a:r>
              <a:rPr lang="en-US" sz="1600" dirty="0"/>
              <a:t>(value</a:t>
            </a:r>
            <a:r>
              <a:rPr lang="en-US" sz="1600" dirty="0" smtClean="0"/>
              <a:t>="/student")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public @</a:t>
            </a:r>
            <a:r>
              <a:rPr lang="en-US" sz="1600" dirty="0" err="1"/>
              <a:t>ResponseBody</a:t>
            </a:r>
            <a:r>
              <a:rPr lang="en-US" sz="1600" dirty="0"/>
              <a:t> </a:t>
            </a:r>
            <a:r>
              <a:rPr lang="en-US" sz="1600" dirty="0" smtClean="0"/>
              <a:t>Student </a:t>
            </a:r>
            <a:r>
              <a:rPr lang="en-US" sz="1600" dirty="0" err="1" smtClean="0"/>
              <a:t>getStudent</a:t>
            </a:r>
            <a:r>
              <a:rPr lang="en-US" sz="1600" dirty="0" smtClean="0"/>
              <a:t>(</a:t>
            </a:r>
          </a:p>
          <a:p>
            <a:pPr marL="68580" indent="0">
              <a:buNone/>
            </a:pPr>
            <a:r>
              <a:rPr lang="en-US" sz="1600" dirty="0" smtClean="0"/>
              <a:t>				@</a:t>
            </a:r>
            <a:r>
              <a:rPr lang="en-US" sz="1600" dirty="0" err="1"/>
              <a:t>RequestParam</a:t>
            </a:r>
            <a:r>
              <a:rPr lang="en-US" sz="1600" dirty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id) </a:t>
            </a:r>
            <a:r>
              <a:rPr lang="en-US" sz="1600" dirty="0"/>
              <a:t>{</a:t>
            </a:r>
          </a:p>
          <a:p>
            <a:pPr marL="68580" indent="0">
              <a:buNone/>
            </a:pPr>
            <a:r>
              <a:rPr lang="en-US" sz="1600" dirty="0" smtClean="0"/>
              <a:t>	return </a:t>
            </a:r>
            <a:r>
              <a:rPr lang="en-US" sz="1600" dirty="0" err="1" smtClean="0"/>
              <a:t>studentService.getStudent</a:t>
            </a:r>
            <a:r>
              <a:rPr lang="en-US" sz="1600" dirty="0" smtClean="0"/>
              <a:t>(id);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9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5908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</a:p>
          <a:p>
            <a:pPr marL="68580" indent="0">
              <a:buNone/>
            </a:pPr>
            <a:r>
              <a:rPr lang="en-US" dirty="0">
                <a:hlinkClick r:id="rId2"/>
              </a:rPr>
              <a:t>http://www.4shared.com/zip/sHRtnXXd/DemoSpringMVC.html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find this presentation on </a:t>
            </a:r>
            <a:r>
              <a:rPr lang="en-US" dirty="0" err="1" smtClean="0"/>
              <a:t>slideshare</a:t>
            </a:r>
            <a:endParaRPr lang="en-US" dirty="0" smtClean="0"/>
          </a:p>
          <a:p>
            <a:pPr marL="68580" indent="0">
              <a:buNone/>
            </a:pPr>
            <a:r>
              <a:rPr lang="en-US" dirty="0">
                <a:hlinkClick r:id="rId3"/>
              </a:rPr>
              <a:t>http://www.slideshare.net/zeeshanhanif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zeeshanhanif@gmail.com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http://www.linkedin.com/in/zeeshanhanif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http://www.facebook.com/zeeshanhanif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Spring Web MVC Framework is a robust, flexible, and well-designed framework </a:t>
            </a:r>
            <a:r>
              <a:rPr lang="en-US" dirty="0" smtClean="0"/>
              <a:t>for rapidly </a:t>
            </a:r>
            <a:r>
              <a:rPr lang="en-US" dirty="0"/>
              <a:t>developing web applications using the MVC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4919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>
            <a:normAutofit/>
          </a:bodyPr>
          <a:lstStyle/>
          <a:p>
            <a:r>
              <a:rPr lang="en-US" i="1" dirty="0"/>
              <a:t>Clear separation of roles</a:t>
            </a:r>
            <a:r>
              <a:rPr lang="en-US" dirty="0"/>
              <a:t>. Each role — controller, validator, command object, form object, model </a:t>
            </a:r>
            <a:r>
              <a:rPr lang="en-US" dirty="0" smtClean="0"/>
              <a:t>object, handler mapping, view resolver and so on.</a:t>
            </a:r>
          </a:p>
          <a:p>
            <a:r>
              <a:rPr lang="en-US" i="1" dirty="0"/>
              <a:t>Powerful and straightforward configuration of both framework and application classes as </a:t>
            </a:r>
            <a:r>
              <a:rPr lang="en-US" i="1" dirty="0" smtClean="0"/>
              <a:t>JavaBeans</a:t>
            </a:r>
          </a:p>
          <a:p>
            <a:r>
              <a:rPr lang="en-US" i="1" dirty="0" smtClean="0"/>
              <a:t>Adaptability and </a:t>
            </a:r>
            <a:r>
              <a:rPr lang="en-US" i="1" dirty="0"/>
              <a:t>flexibility.</a:t>
            </a:r>
            <a:r>
              <a:rPr lang="en-US" dirty="0"/>
              <a:t> Define any controller method signature you </a:t>
            </a:r>
            <a:r>
              <a:rPr lang="en-US" dirty="0" smtClean="0"/>
              <a:t>need for </a:t>
            </a:r>
            <a:r>
              <a:rPr lang="en-US" dirty="0"/>
              <a:t>a given scenario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3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/>
              <a:t>Use existing business objects as command or form objects instead of mirroring them to extend a particular framework base </a:t>
            </a:r>
            <a:r>
              <a:rPr lang="en-US" dirty="0" smtClean="0"/>
              <a:t>class</a:t>
            </a:r>
            <a:endParaRPr lang="en-US" i="1" dirty="0" smtClean="0"/>
          </a:p>
          <a:p>
            <a:r>
              <a:rPr lang="en-US" i="1" dirty="0" smtClean="0"/>
              <a:t>Flexible </a:t>
            </a:r>
            <a:r>
              <a:rPr lang="en-US" i="1" dirty="0"/>
              <a:t>model transfer</a:t>
            </a:r>
            <a:r>
              <a:rPr lang="en-US" dirty="0"/>
              <a:t>. Model transfer with a name/value Map supports easy integration with any view </a:t>
            </a:r>
            <a:r>
              <a:rPr lang="en-US" dirty="0" smtClean="0"/>
              <a:t>technology</a:t>
            </a:r>
          </a:p>
          <a:p>
            <a:r>
              <a:rPr lang="en-US" i="1" dirty="0"/>
              <a:t>A simple yet powerful JSP tag </a:t>
            </a:r>
            <a:r>
              <a:rPr lang="en-US" i="1" dirty="0" smtClean="0"/>
              <a:t>library</a:t>
            </a:r>
            <a:endParaRPr lang="en-US" dirty="0" smtClean="0"/>
          </a:p>
          <a:p>
            <a:r>
              <a:rPr lang="en-US" i="1" dirty="0"/>
              <a:t>Easier </a:t>
            </a:r>
            <a:r>
              <a:rPr lang="en-US" i="1" dirty="0" smtClean="0"/>
              <a:t>testing</a:t>
            </a:r>
          </a:p>
          <a:p>
            <a:r>
              <a:rPr lang="en-US" i="1" dirty="0" smtClean="0"/>
              <a:t>REST based URL support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Spring MVC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tatic.springsource.org/spring/docs/current/spring-framework-reference/html/images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183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www.springsource.org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/>
              <a:t>Important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988"/>
            <a:ext cx="6777317" cy="4419012"/>
          </a:xfrm>
        </p:spPr>
        <p:txBody>
          <a:bodyPr/>
          <a:lstStyle/>
          <a:p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dirty="0"/>
              <a:t>Controller</a:t>
            </a:r>
            <a:endParaRPr lang="en-US" dirty="0" smtClean="0"/>
          </a:p>
          <a:p>
            <a:r>
              <a:rPr lang="en-US" dirty="0" err="1" smtClean="0"/>
              <a:t>HandlerMapping</a:t>
            </a:r>
            <a:r>
              <a:rPr lang="en-US" dirty="0"/>
              <a:t>/@</a:t>
            </a:r>
            <a:r>
              <a:rPr lang="en-US" dirty="0" err="1"/>
              <a:t>RequestMapping</a:t>
            </a:r>
            <a:endParaRPr lang="en-US" dirty="0" smtClean="0"/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 &amp; @</a:t>
            </a:r>
            <a:r>
              <a:rPr lang="en-US" dirty="0" err="1" smtClean="0"/>
              <a:t>ModelAttribute</a:t>
            </a:r>
            <a:endParaRPr lang="en-US" dirty="0" smtClean="0"/>
          </a:p>
          <a:p>
            <a:r>
              <a:rPr lang="en-US" dirty="0" err="1" smtClean="0"/>
              <a:t>ViewResolver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8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1040</TotalTime>
  <Words>785</Words>
  <Application>Microsoft Office PowerPoint</Application>
  <PresentationFormat>On-screen Show (4:3)</PresentationFormat>
  <Paragraphs>352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Austin</vt:lpstr>
      <vt:lpstr>Spring Web MVC</vt:lpstr>
      <vt:lpstr>Agenda</vt:lpstr>
      <vt:lpstr>Prerequisite </vt:lpstr>
      <vt:lpstr>PowerPoint Presentation</vt:lpstr>
      <vt:lpstr>Spring MVC</vt:lpstr>
      <vt:lpstr>Features</vt:lpstr>
      <vt:lpstr>Features (cont.)</vt:lpstr>
      <vt:lpstr>Spring MVC Workflow</vt:lpstr>
      <vt:lpstr>Important Components</vt:lpstr>
      <vt:lpstr>DispatcherServlet</vt:lpstr>
      <vt:lpstr>DispatcherServlet (cont.)</vt:lpstr>
      <vt:lpstr>Controller</vt:lpstr>
      <vt:lpstr>Controller (Cont.)</vt:lpstr>
      <vt:lpstr>Controller (Cont.)</vt:lpstr>
      <vt:lpstr>HandlerMapping</vt:lpstr>
      <vt:lpstr>HandlerMapping (Cont.)</vt:lpstr>
      <vt:lpstr>HandlerMapping (Cont.)</vt:lpstr>
      <vt:lpstr>HandlerMapping (Cont.)</vt:lpstr>
      <vt:lpstr>ModelAndView</vt:lpstr>
      <vt:lpstr>Model &amp; @ModelAttribute</vt:lpstr>
      <vt:lpstr>Model &amp; @ModelAttribute</vt:lpstr>
      <vt:lpstr>View Resolver</vt:lpstr>
      <vt:lpstr>View Resolver (Cont.)</vt:lpstr>
      <vt:lpstr>View Resolver (Cont.)</vt:lpstr>
      <vt:lpstr>View Resolver (Cont.)</vt:lpstr>
      <vt:lpstr>View Resolver (Cont.)</vt:lpstr>
      <vt:lpstr>Demo – External configuration Demo – Annotation</vt:lpstr>
      <vt:lpstr>Convention over Configuration</vt:lpstr>
      <vt:lpstr>Convention over Configuration</vt:lpstr>
      <vt:lpstr>Convention over Configuration</vt:lpstr>
      <vt:lpstr>Convention over Configuration</vt:lpstr>
      <vt:lpstr>World without Rules</vt:lpstr>
      <vt:lpstr>World without Rules (Cont.)</vt:lpstr>
      <vt:lpstr>Demo – Form Submission  </vt:lpstr>
      <vt:lpstr>@RequestParam</vt:lpstr>
      <vt:lpstr>Demo – @RequestParam</vt:lpstr>
      <vt:lpstr>@SessionAttribute</vt:lpstr>
      <vt:lpstr>Demo – @SessionAttribute</vt:lpstr>
      <vt:lpstr>@PathVariable – REST URLs</vt:lpstr>
      <vt:lpstr>Demo – @PathVariable – REST URLs</vt:lpstr>
      <vt:lpstr>Demo – Ajax</vt:lpstr>
      <vt:lpstr>Q &amp; A</vt:lpstr>
      <vt:lpstr>PowerPoint Presentation</vt:lpstr>
      <vt:lpstr>Contact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MVC</dc:title>
  <dc:creator>Zeeshan Hanif</dc:creator>
  <cp:lastModifiedBy>Zeeshan Hanif</cp:lastModifiedBy>
  <cp:revision>135</cp:revision>
  <dcterms:created xsi:type="dcterms:W3CDTF">2011-12-25T12:50:46Z</dcterms:created>
  <dcterms:modified xsi:type="dcterms:W3CDTF">2011-12-26T22:45:03Z</dcterms:modified>
</cp:coreProperties>
</file>